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5" r:id="rId2"/>
    <p:sldId id="306" r:id="rId3"/>
    <p:sldId id="356" r:id="rId4"/>
    <p:sldId id="308" r:id="rId5"/>
    <p:sldId id="310" r:id="rId6"/>
    <p:sldId id="296" r:id="rId7"/>
    <p:sldId id="346" r:id="rId8"/>
    <p:sldId id="359" r:id="rId9"/>
    <p:sldId id="347" r:id="rId10"/>
    <p:sldId id="348" r:id="rId11"/>
    <p:sldId id="349" r:id="rId12"/>
    <p:sldId id="350" r:id="rId13"/>
    <p:sldId id="351" r:id="rId14"/>
    <p:sldId id="355" r:id="rId15"/>
    <p:sldId id="331" r:id="rId16"/>
    <p:sldId id="332" r:id="rId17"/>
    <p:sldId id="337" r:id="rId18"/>
    <p:sldId id="340" r:id="rId19"/>
    <p:sldId id="335" r:id="rId20"/>
    <p:sldId id="357" r:id="rId21"/>
    <p:sldId id="360" r:id="rId22"/>
    <p:sldId id="358" r:id="rId23"/>
    <p:sldId id="276" r:id="rId24"/>
  </p:sldIdLst>
  <p:sldSz cx="9144000" cy="6858000" type="screen4x3"/>
  <p:notesSz cx="6864350" cy="9996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CC"/>
    <a:srgbClr val="FFCCFF"/>
    <a:srgbClr val="203C96"/>
    <a:srgbClr val="CC66FF"/>
    <a:srgbClr val="C0C0C0"/>
    <a:srgbClr val="FF4B4B"/>
    <a:srgbClr val="FFE5E5"/>
    <a:srgbClr val="FFCC00"/>
    <a:srgbClr val="AA35E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67" autoAdjust="0"/>
  </p:normalViewPr>
  <p:slideViewPr>
    <p:cSldViewPr>
      <p:cViewPr varScale="1">
        <p:scale>
          <a:sx n="79" d="100"/>
          <a:sy n="79" d="100"/>
        </p:scale>
        <p:origin x="-396" y="-78"/>
      </p:cViewPr>
      <p:guideLst>
        <p:guide orient="horz" pos="4319"/>
        <p:guide orient="horz" pos="391"/>
        <p:guide pos="3969"/>
        <p:guide pos="20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90"/>
      </p:cViewPr>
      <p:guideLst>
        <p:guide orient="horz" pos="3149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5" Type="http://schemas.openxmlformats.org/officeDocument/2006/relationships/slide" Target="slides/slide15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21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95E26112-197D-4D09-BA85-D2F32181761E}" type="datetimeFigureOut">
              <a:rPr lang="ko-KR" altLang="en-US" smtClean="0"/>
              <a:pPr/>
              <a:t>2017-02-07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21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0196AF54-4F2E-41E5-97A1-A2134A43D3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8FDFF0D4-FB52-4F7A-A714-415CBE6C4070}" type="datetimeFigureOut">
              <a:rPr lang="ko-KR" altLang="en-US" smtClean="0"/>
              <a:pPr/>
              <a:t>2017-02-07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6" y="4748333"/>
            <a:ext cx="5491480" cy="4498419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A4379661-B299-45BA-B853-2E98B6868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kaya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CDBEFB-9C7D-4F01-8251-14E48C8A5F07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2039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2039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1F7DB3-4B42-4B9C-B5BD-DD447DF35B74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F401-FF65-4572-8C7B-48F02F4858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74050" cy="4603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838200" y="914400"/>
            <a:ext cx="381000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00600" y="914400"/>
            <a:ext cx="381000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19925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1CA46-97F4-48A0-83D1-4EA619C350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B35972-E9E2-4C76-9178-CC7A831821FC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028B51-A0C9-4A68-B338-C500E3E1A229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6A38EB-9B65-4F1F-9829-9239549DA8DF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4E5F42-B700-4BF3-8339-15FAF31135C1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52C992-ABCC-4770-88A2-1B345B67FC88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95E941-C0A5-4F14-B921-2C9912CC4C82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33D5BA-0740-4847-A65F-53254707631E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DA7B7D-C1BC-4320-AA3F-BD8BA94706A7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53200" y="6477000"/>
            <a:ext cx="2205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  <a:latin typeface="Verdana" pitchFamily="34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28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ea typeface="굴림" charset="-127"/>
              </a:defRPr>
            </a:lvl1pPr>
          </a:lstStyle>
          <a:p>
            <a:fld id="{927ABB14-EBE6-48E3-8A83-C53207C4A034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ltGray">
          <a:xfrm>
            <a:off x="457200" y="6488113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Verdana" pitchFamily="34" charset="0"/>
                <a:ea typeface="굴림" charset="-127"/>
              </a:defRPr>
            </a:lvl1pPr>
          </a:lstStyle>
          <a:p>
            <a:endParaRPr lang="ko-KR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00113" y="44450"/>
            <a:ext cx="741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pic>
        <p:nvPicPr>
          <p:cNvPr id="11" name="그림 10" descr="kaya0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그림 11" descr="가야로고-g.g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950200" y="116632"/>
            <a:ext cx="1089338" cy="7427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견고딕" pitchFamily="18" charset="-127"/>
          <a:ea typeface="HY견고딕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견고딕" pitchFamily="18" charset="-127"/>
          <a:ea typeface="HY견고딕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견고딕" pitchFamily="18" charset="-127"/>
          <a:ea typeface="HY견고딕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견고딕" pitchFamily="18" charset="-127"/>
          <a:ea typeface="HY견고딕" pitchFamily="18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Ü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1.jpeg"/><Relationship Id="rId9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475656" y="3573016"/>
            <a:ext cx="7391400" cy="10668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o-KR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가야육종㈜ 회사 소개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5" descr="가야육종심볼로고가로형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6243298"/>
            <a:ext cx="3600400" cy="614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7" name="Picture 956" descr="C:\Users\가야\Desktop\산청농장사진\_MG_310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7" y="1743076"/>
            <a:ext cx="7657335" cy="28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928662" y="1285860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ko-K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□ 산청 </a:t>
            </a:r>
            <a:r>
              <a:rPr lang="en-US" altLang="ko-K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GGP</a:t>
            </a:r>
            <a:r>
              <a:rPr lang="ko-K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농장</a:t>
            </a:r>
            <a:endParaRPr lang="en-US" altLang="ko-K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785818" y="4743472"/>
          <a:ext cx="364333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0"/>
                <a:gridCol w="1928858"/>
              </a:tblGrid>
              <a:tr h="2024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구분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내역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24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토지 면적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17,710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평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24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건물 면적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3,007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평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상시 사육두수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7,500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보유 </a:t>
                      </a:r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모돈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웅돈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620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(25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보유 품종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모돈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요크셔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en-US" altLang="ko-KR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ko-KR" altLang="en-US" sz="1400" baseline="0" dirty="0" err="1" smtClean="0">
                          <a:solidFill>
                            <a:schemeClr val="tx2"/>
                          </a:solidFill>
                        </a:rPr>
                        <a:t>랜드레이스</a:t>
                      </a:r>
                      <a:endParaRPr lang="en-US" altLang="ko-KR" sz="14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32" y="4748226"/>
            <a:ext cx="4214810" cy="14927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◆ 소 재 지 </a:t>
            </a:r>
            <a:r>
              <a:rPr lang="en-US" altLang="ko-KR" sz="1400" dirty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400" dirty="0">
                <a:solidFill>
                  <a:schemeClr val="tx2"/>
                </a:solidFill>
                <a:latin typeface="+mn-ea"/>
              </a:rPr>
              <a:t>경남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산청군 </a:t>
            </a:r>
            <a:r>
              <a:rPr lang="ko-KR" altLang="en-US" sz="1400" dirty="0" err="1" smtClean="0">
                <a:solidFill>
                  <a:schemeClr val="tx2"/>
                </a:solidFill>
                <a:latin typeface="+mn-ea"/>
              </a:rPr>
              <a:t>산청읍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dirty="0" err="1" smtClean="0">
                <a:solidFill>
                  <a:schemeClr val="tx2"/>
                </a:solidFill>
                <a:latin typeface="+mn-ea"/>
              </a:rPr>
              <a:t>모고리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984</a:t>
            </a:r>
          </a:p>
          <a:p>
            <a:pPr marL="457200" indent="-457200">
              <a:lnSpc>
                <a:spcPct val="130000"/>
              </a:lnSpc>
            </a:pP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◆ 종사인원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9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명</a:t>
            </a:r>
            <a:endParaRPr lang="en-US" altLang="ko-KR" sz="1400" dirty="0" smtClean="0">
              <a:solidFill>
                <a:schemeClr val="tx2"/>
              </a:solidFill>
              <a:latin typeface="+mn-ea"/>
            </a:endParaRPr>
          </a:p>
          <a:p>
            <a:pPr marL="457200" indent="-457200">
              <a:lnSpc>
                <a:spcPct val="130000"/>
              </a:lnSpc>
            </a:pPr>
            <a:r>
              <a:rPr lang="ko-KR" altLang="ko-KR" sz="1400" dirty="0" smtClean="0">
                <a:solidFill>
                  <a:schemeClr val="tx2"/>
                </a:solidFill>
                <a:latin typeface="+mn-ea"/>
              </a:rPr>
              <a:t>◆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전화번호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055-973-8820</a:t>
            </a:r>
          </a:p>
          <a:p>
            <a:pPr marL="457200" indent="-457200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    FAX     : 055-973-8821</a:t>
            </a:r>
          </a:p>
          <a:p>
            <a:pPr marL="457200" indent="-457200">
              <a:lnSpc>
                <a:spcPct val="130000"/>
              </a:lnSpc>
            </a:pPr>
            <a:endParaRPr lang="ko-KR" altLang="en-US" sz="1400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8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14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2498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가야육종㈜ 사업장 소개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28662" y="1285860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ko-K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□ 고성 </a:t>
            </a:r>
            <a:r>
              <a:rPr lang="en-US" altLang="ko-K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GP</a:t>
            </a:r>
            <a:r>
              <a:rPr lang="ko-K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농장</a:t>
            </a:r>
            <a:endParaRPr lang="en-US" altLang="ko-K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71472" y="4643446"/>
          <a:ext cx="364333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928826"/>
              </a:tblGrid>
              <a:tr h="2024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구분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내역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2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농장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토지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건물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6,086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평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/1,267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평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24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농장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토지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건물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5,758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평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/2,033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평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상시 사육두수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7,500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보유 </a:t>
                      </a:r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모돈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웅돈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620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(15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보유 품종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모돈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두록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요크셔</a:t>
                      </a:r>
                      <a:endParaRPr lang="en-US" altLang="ko-KR" sz="14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357686" y="4648200"/>
            <a:ext cx="4500530" cy="20528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◆ 소 재 지 </a:t>
            </a:r>
            <a:r>
              <a:rPr lang="en-US" altLang="ko-KR" sz="1400" dirty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400" dirty="0">
                <a:solidFill>
                  <a:schemeClr val="tx2"/>
                </a:solidFill>
                <a:latin typeface="+mn-ea"/>
              </a:rPr>
              <a:t>경남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고성군 하이면 </a:t>
            </a:r>
            <a:r>
              <a:rPr lang="ko-KR" altLang="en-US" sz="1400" dirty="0" err="1" smtClean="0">
                <a:solidFill>
                  <a:schemeClr val="tx2"/>
                </a:solidFill>
                <a:latin typeface="+mn-ea"/>
              </a:rPr>
              <a:t>월흥리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 산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209-8</a:t>
            </a:r>
          </a:p>
          <a:p>
            <a:pPr marL="457200" indent="-457200">
              <a:lnSpc>
                <a:spcPct val="130000"/>
              </a:lnSpc>
            </a:pP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◆ 종사인원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15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명</a:t>
            </a:r>
            <a:endParaRPr lang="en-US" altLang="ko-KR" sz="1400" dirty="0" smtClean="0">
              <a:solidFill>
                <a:schemeClr val="tx2"/>
              </a:solidFill>
              <a:latin typeface="+mn-ea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   - 1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농장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6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명</a:t>
            </a:r>
            <a:endParaRPr lang="en-US" altLang="ko-KR" sz="1400" dirty="0" smtClean="0">
              <a:solidFill>
                <a:schemeClr val="tx2"/>
              </a:solidFill>
              <a:latin typeface="+mn-ea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   - 2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농장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9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명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(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사무실 포함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)</a:t>
            </a:r>
          </a:p>
          <a:p>
            <a:pPr marL="457200" indent="-457200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◆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전화번호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055-835-8800</a:t>
            </a:r>
          </a:p>
          <a:p>
            <a:pPr marL="457200" indent="-457200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    FAX     : 055-834-6300</a:t>
            </a:r>
          </a:p>
          <a:p>
            <a:pPr marL="457200" indent="-457200">
              <a:lnSpc>
                <a:spcPct val="130000"/>
              </a:lnSpc>
            </a:pPr>
            <a:endParaRPr lang="ko-KR" altLang="en-US" sz="1400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71472" y="1920871"/>
            <a:ext cx="8142346" cy="2436823"/>
            <a:chOff x="257175" y="1776424"/>
            <a:chExt cx="8670957" cy="2660639"/>
          </a:xfrm>
        </p:grpSpPr>
        <p:pic>
          <p:nvPicPr>
            <p:cNvPr id="8" name="Picture 32" descr="가야2농장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1776424"/>
              <a:ext cx="4105275" cy="26543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3" name="Picture 33" descr="1FAR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75" y="1776424"/>
              <a:ext cx="4536119" cy="266063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14" name="Picture 34" descr="1FAR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3214686"/>
              <a:ext cx="1040172" cy="120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5" descr="2FAR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57099" y="3214686"/>
              <a:ext cx="1171033" cy="1216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2681304" y="1285860"/>
            <a:ext cx="4248150" cy="4124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2"/>
                </a:solidFill>
                <a:latin typeface="+mn-lt"/>
                <a:ea typeface="HY견명조" pitchFamily="18" charset="-127"/>
              </a:rPr>
              <a:t>(2Site System)</a:t>
            </a:r>
            <a:endParaRPr lang="ko-KR" altLang="en-US" sz="1600" dirty="0">
              <a:solidFill>
                <a:schemeClr val="tx2"/>
              </a:solidFill>
              <a:latin typeface="+mn-lt"/>
              <a:ea typeface="HY견명조" pitchFamily="18" charset="-127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21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2498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가야육종㈜ 사업장 소개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28662" y="1285860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ko-K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□ 함안 유전자연구소</a:t>
            </a:r>
            <a:endParaRPr lang="en-US" altLang="ko-K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71472" y="4500570"/>
          <a:ext cx="364333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928826"/>
              </a:tblGrid>
              <a:tr h="2024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구분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내역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24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대지 면적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1,812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평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24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건축 면적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599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평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상시 보유능력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보유 </a:t>
                      </a:r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웅돈두수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125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보유 품종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웅돈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두록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요크셔</a:t>
                      </a:r>
                      <a:endParaRPr lang="en-US" altLang="ko-KR" sz="14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357686" y="4505324"/>
            <a:ext cx="4500530" cy="20528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◆ 소 재 지 </a:t>
            </a:r>
            <a:r>
              <a:rPr lang="en-US" altLang="ko-KR" sz="1400" dirty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400" dirty="0">
                <a:solidFill>
                  <a:schemeClr val="tx2"/>
                </a:solidFill>
                <a:latin typeface="+mn-ea"/>
              </a:rPr>
              <a:t>경남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함안군 </a:t>
            </a:r>
            <a:r>
              <a:rPr lang="ko-KR" altLang="en-US" sz="1400" dirty="0" err="1" smtClean="0">
                <a:solidFill>
                  <a:schemeClr val="tx2"/>
                </a:solidFill>
                <a:latin typeface="+mn-ea"/>
              </a:rPr>
              <a:t>법수면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dirty="0" err="1" smtClean="0">
                <a:solidFill>
                  <a:schemeClr val="tx2"/>
                </a:solidFill>
                <a:latin typeface="+mn-ea"/>
              </a:rPr>
              <a:t>윤외리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1022</a:t>
            </a:r>
          </a:p>
          <a:p>
            <a:pPr marL="457200" indent="-457200">
              <a:lnSpc>
                <a:spcPct val="130000"/>
              </a:lnSpc>
            </a:pP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◆ 종사인원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9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명</a:t>
            </a:r>
            <a:endParaRPr lang="en-US" altLang="ko-KR" sz="1400" dirty="0" smtClean="0">
              <a:solidFill>
                <a:schemeClr val="tx2"/>
              </a:solidFill>
              <a:latin typeface="+mn-ea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   -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현장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5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명</a:t>
            </a:r>
            <a:endParaRPr lang="en-US" altLang="ko-KR" sz="1400" dirty="0" smtClean="0">
              <a:solidFill>
                <a:schemeClr val="tx2"/>
              </a:solidFill>
              <a:latin typeface="+mn-ea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   -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배송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4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명</a:t>
            </a:r>
            <a:endParaRPr lang="en-US" altLang="ko-KR" sz="1400" dirty="0" smtClean="0">
              <a:solidFill>
                <a:schemeClr val="tx2"/>
              </a:solidFill>
              <a:latin typeface="+mn-ea"/>
            </a:endParaRPr>
          </a:p>
          <a:p>
            <a:pPr marL="457200" indent="-457200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◆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전화번호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055-584-9392</a:t>
            </a:r>
          </a:p>
          <a:p>
            <a:pPr marL="457200" indent="-457200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    FAX     : 055-584-9394</a:t>
            </a:r>
          </a:p>
          <a:p>
            <a:pPr marL="457200" indent="-457200">
              <a:lnSpc>
                <a:spcPct val="130000"/>
              </a:lnSpc>
            </a:pPr>
            <a:endParaRPr lang="ko-KR" altLang="en-US" sz="14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3252808" y="1285860"/>
            <a:ext cx="4248150" cy="4124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2"/>
                </a:solidFill>
                <a:latin typeface="+mn-ea"/>
              </a:rPr>
              <a:t>(AI</a:t>
            </a:r>
            <a:r>
              <a:rPr lang="ko-KR" altLang="en-US" sz="1600" dirty="0" err="1" smtClean="0">
                <a:solidFill>
                  <a:schemeClr val="tx2"/>
                </a:solidFill>
                <a:latin typeface="+mn-ea"/>
              </a:rPr>
              <a:t>센타</a:t>
            </a:r>
            <a:r>
              <a:rPr lang="en-US" altLang="ko-KR" sz="1600" dirty="0" smtClean="0">
                <a:solidFill>
                  <a:schemeClr val="tx2"/>
                </a:solidFill>
                <a:latin typeface="+mn-ea"/>
              </a:rPr>
              <a:t>)</a:t>
            </a:r>
            <a:endParaRPr lang="ko-KR" altLang="en-US" sz="16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22" name="그림 13" descr="정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98" y="1925577"/>
            <a:ext cx="4011202" cy="229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6" descr="전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8884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17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2498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가야육종㈜ 사업장 소개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115"/>
          <p:cNvSpPr txBox="1">
            <a:spLocks noChangeArrowheads="1"/>
          </p:cNvSpPr>
          <p:nvPr/>
        </p:nvSpPr>
        <p:spPr bwMode="auto">
          <a:xfrm>
            <a:off x="4572000" y="6106231"/>
            <a:ext cx="8531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chemeClr val="tx2"/>
                </a:solidFill>
                <a:latin typeface="+mj-ea"/>
                <a:ea typeface="+mj-ea"/>
              </a:rPr>
              <a:t>해인</a:t>
            </a:r>
            <a:r>
              <a:rPr lang="en-US" altLang="ko-KR" sz="1500" b="1" dirty="0">
                <a:solidFill>
                  <a:schemeClr val="tx2"/>
                </a:solidFill>
                <a:latin typeface="+mj-ea"/>
                <a:ea typeface="+mj-ea"/>
              </a:rPr>
              <a:t>GP</a:t>
            </a:r>
          </a:p>
        </p:txBody>
      </p:sp>
      <p:sp>
        <p:nvSpPr>
          <p:cNvPr id="28683" name="Text Box 127"/>
          <p:cNvSpPr txBox="1">
            <a:spLocks noChangeArrowheads="1"/>
          </p:cNvSpPr>
          <p:nvPr/>
        </p:nvSpPr>
        <p:spPr bwMode="auto">
          <a:xfrm>
            <a:off x="428596" y="3286124"/>
            <a:ext cx="8531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 smtClean="0">
                <a:solidFill>
                  <a:schemeClr val="tx2"/>
                </a:solidFill>
                <a:latin typeface="+mj-ea"/>
                <a:ea typeface="+mj-ea"/>
              </a:rPr>
              <a:t>인솔</a:t>
            </a:r>
            <a:r>
              <a:rPr lang="en-US" altLang="ko-KR" sz="1500" b="1" dirty="0" smtClean="0">
                <a:solidFill>
                  <a:schemeClr val="tx2"/>
                </a:solidFill>
                <a:latin typeface="+mj-ea"/>
                <a:ea typeface="+mj-ea"/>
              </a:rPr>
              <a:t>GP</a:t>
            </a:r>
            <a:endParaRPr lang="en-US" altLang="ko-KR" sz="15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8684" name="Rectangle 128"/>
          <p:cNvSpPr>
            <a:spLocks noChangeArrowheads="1"/>
          </p:cNvSpPr>
          <p:nvPr/>
        </p:nvSpPr>
        <p:spPr bwMode="auto">
          <a:xfrm>
            <a:off x="1210879" y="3307188"/>
            <a:ext cx="3289683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전북 순창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모돈</a:t>
            </a:r>
            <a:r>
              <a:rPr lang="en-US" altLang="ko-KR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7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00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두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2014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 판매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8685" name="Text Box 130"/>
          <p:cNvSpPr txBox="1">
            <a:spLocks noChangeArrowheads="1"/>
          </p:cNvSpPr>
          <p:nvPr/>
        </p:nvSpPr>
        <p:spPr bwMode="auto">
          <a:xfrm>
            <a:off x="428596" y="6106231"/>
            <a:ext cx="8531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chemeClr val="tx2"/>
                </a:solidFill>
                <a:latin typeface="+mj-ea"/>
                <a:ea typeface="+mj-ea"/>
              </a:rPr>
              <a:t>예림</a:t>
            </a:r>
            <a:r>
              <a:rPr lang="en-US" altLang="ko-KR" sz="1500" b="1" dirty="0">
                <a:solidFill>
                  <a:schemeClr val="tx2"/>
                </a:solidFill>
                <a:latin typeface="+mj-ea"/>
                <a:ea typeface="+mj-ea"/>
              </a:rPr>
              <a:t>GP</a:t>
            </a:r>
          </a:p>
        </p:txBody>
      </p:sp>
      <p:sp>
        <p:nvSpPr>
          <p:cNvPr id="28686" name="Text Box 133"/>
          <p:cNvSpPr txBox="1">
            <a:spLocks noChangeArrowheads="1"/>
          </p:cNvSpPr>
          <p:nvPr/>
        </p:nvSpPr>
        <p:spPr bwMode="auto">
          <a:xfrm>
            <a:off x="4572000" y="3286124"/>
            <a:ext cx="8531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chemeClr val="tx2"/>
                </a:solidFill>
                <a:latin typeface="+mj-ea"/>
                <a:ea typeface="+mj-ea"/>
              </a:rPr>
              <a:t>월계</a:t>
            </a:r>
            <a:r>
              <a:rPr lang="en-US" altLang="ko-KR" sz="1500" b="1" dirty="0">
                <a:solidFill>
                  <a:schemeClr val="tx2"/>
                </a:solidFill>
                <a:latin typeface="+mj-ea"/>
                <a:ea typeface="+mj-ea"/>
              </a:rPr>
              <a:t>GP</a:t>
            </a:r>
          </a:p>
        </p:txBody>
      </p:sp>
      <p:pic>
        <p:nvPicPr>
          <p:cNvPr id="28695" name="Picture 2" descr="http://www.kayainte.com/board/img/kangsan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20" y="1214422"/>
            <a:ext cx="41825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151" descr="IMG_0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05967"/>
            <a:ext cx="4000525" cy="2000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703" name="_x126859192" descr="EMB00000f54205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05967"/>
            <a:ext cx="412175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7" name="Picture 152" descr="IMG_00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14422"/>
            <a:ext cx="41434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128"/>
          <p:cNvSpPr>
            <a:spLocks noChangeArrowheads="1"/>
          </p:cNvSpPr>
          <p:nvPr/>
        </p:nvSpPr>
        <p:spPr bwMode="auto">
          <a:xfrm>
            <a:off x="1214414" y="3542566"/>
            <a:ext cx="2528257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년간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F1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판매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4,600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두 예상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9" name="Rectangle 128"/>
          <p:cNvSpPr>
            <a:spLocks noChangeArrowheads="1"/>
          </p:cNvSpPr>
          <p:nvPr/>
        </p:nvSpPr>
        <p:spPr bwMode="auto">
          <a:xfrm>
            <a:off x="1214414" y="3807254"/>
            <a:ext cx="2635658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- 2013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 신축농장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무창돈사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)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0" name="Rectangle 128"/>
          <p:cNvSpPr>
            <a:spLocks noChangeArrowheads="1"/>
          </p:cNvSpPr>
          <p:nvPr/>
        </p:nvSpPr>
        <p:spPr bwMode="auto">
          <a:xfrm>
            <a:off x="5357818" y="3307188"/>
            <a:ext cx="3289683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경남 합천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모돈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3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00두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2013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 판매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1" name="Rectangle 128"/>
          <p:cNvSpPr>
            <a:spLocks noChangeArrowheads="1"/>
          </p:cNvSpPr>
          <p:nvPr/>
        </p:nvSpPr>
        <p:spPr bwMode="auto">
          <a:xfrm>
            <a:off x="5361354" y="3542566"/>
            <a:ext cx="2528256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년간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F1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판매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2,000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두 예상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2" name="Rectangle 128"/>
          <p:cNvSpPr>
            <a:spLocks noChangeArrowheads="1"/>
          </p:cNvSpPr>
          <p:nvPr/>
        </p:nvSpPr>
        <p:spPr bwMode="auto">
          <a:xfrm>
            <a:off x="5361353" y="3807254"/>
            <a:ext cx="2635658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- 2012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 신축농장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무창돈사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)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5" name="Rectangle 128"/>
          <p:cNvSpPr>
            <a:spLocks noChangeArrowheads="1"/>
          </p:cNvSpPr>
          <p:nvPr/>
        </p:nvSpPr>
        <p:spPr bwMode="auto">
          <a:xfrm>
            <a:off x="1210879" y="6093270"/>
            <a:ext cx="3289683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경남 밀양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모돈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4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00두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2001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 판매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8" name="Rectangle 128"/>
          <p:cNvSpPr>
            <a:spLocks noChangeArrowheads="1"/>
          </p:cNvSpPr>
          <p:nvPr/>
        </p:nvSpPr>
        <p:spPr bwMode="auto">
          <a:xfrm>
            <a:off x="1214414" y="6328648"/>
            <a:ext cx="2169184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년간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F1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판매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2,500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두 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9" name="Rectangle 128"/>
          <p:cNvSpPr>
            <a:spLocks noChangeArrowheads="1"/>
          </p:cNvSpPr>
          <p:nvPr/>
        </p:nvSpPr>
        <p:spPr bwMode="auto">
          <a:xfrm>
            <a:off x="1214414" y="6593336"/>
            <a:ext cx="2635658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- 2013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 신축농장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무창돈사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)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2" name="Rectangle 128"/>
          <p:cNvSpPr>
            <a:spLocks noChangeArrowheads="1"/>
          </p:cNvSpPr>
          <p:nvPr/>
        </p:nvSpPr>
        <p:spPr bwMode="auto">
          <a:xfrm>
            <a:off x="5305721" y="6093270"/>
            <a:ext cx="3393878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경남 합천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모돈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8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00두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2014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 판매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3" name="Rectangle 128"/>
          <p:cNvSpPr>
            <a:spLocks noChangeArrowheads="1"/>
          </p:cNvSpPr>
          <p:nvPr/>
        </p:nvSpPr>
        <p:spPr bwMode="auto">
          <a:xfrm>
            <a:off x="5361354" y="6328648"/>
            <a:ext cx="2169184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년간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F1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판매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5,200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두 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5" name="Rectangle 128"/>
          <p:cNvSpPr>
            <a:spLocks noChangeArrowheads="1"/>
          </p:cNvSpPr>
          <p:nvPr/>
        </p:nvSpPr>
        <p:spPr bwMode="auto">
          <a:xfrm>
            <a:off x="5361353" y="6593336"/>
            <a:ext cx="2635658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- 2013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년 신축농장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무창돈사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)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24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26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1906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계약 </a:t>
                </a:r>
                <a:r>
                  <a:rPr lang="en-US" altLang="ko-KR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GP</a:t>
                </a: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농장 소개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DSC07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8840"/>
            <a:ext cx="6984454" cy="3997515"/>
          </a:xfrm>
          <a:prstGeom prst="rect">
            <a:avLst/>
          </a:prstGeom>
          <a:noFill/>
        </p:spPr>
      </p:pic>
      <p:sp>
        <p:nvSpPr>
          <p:cNvPr id="12" name="도넛 11"/>
          <p:cNvSpPr/>
          <p:nvPr/>
        </p:nvSpPr>
        <p:spPr bwMode="auto">
          <a:xfrm>
            <a:off x="1403648" y="620713"/>
            <a:ext cx="6480720" cy="6235700"/>
          </a:xfrm>
          <a:prstGeom prst="donut">
            <a:avLst>
              <a:gd name="adj" fmla="val 28530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6643702" y="2911483"/>
            <a:ext cx="1438275" cy="1446211"/>
            <a:chOff x="4465" y="2519"/>
            <a:chExt cx="682" cy="688"/>
          </a:xfrm>
        </p:grpSpPr>
        <p:sp>
          <p:nvSpPr>
            <p:cNvPr id="7" name="Oval 114" descr="no1_s"/>
            <p:cNvSpPr>
              <a:spLocks noChangeArrowheads="1"/>
            </p:cNvSpPr>
            <p:nvPr/>
          </p:nvSpPr>
          <p:spPr bwMode="gray">
            <a:xfrm>
              <a:off x="4465" y="2519"/>
              <a:ext cx="682" cy="688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Freeform 115"/>
            <p:cNvSpPr>
              <a:spLocks/>
            </p:cNvSpPr>
            <p:nvPr/>
          </p:nvSpPr>
          <p:spPr bwMode="gray">
            <a:xfrm flipV="1">
              <a:off x="4513" y="2931"/>
              <a:ext cx="594" cy="272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7" name="직사각형 16"/>
          <p:cNvSpPr/>
          <p:nvPr/>
        </p:nvSpPr>
        <p:spPr bwMode="auto">
          <a:xfrm>
            <a:off x="323850" y="1988840"/>
            <a:ext cx="1871886" cy="43508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6300788" y="620713"/>
            <a:ext cx="1428760" cy="20002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857488" y="1038509"/>
            <a:ext cx="159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ctr">
              <a:buSzPct val="25000"/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System</a:t>
            </a:r>
            <a:endParaRPr lang="ko-KR" altLang="en-US" sz="2800" b="1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3" name="그림 12" descr="kaya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8746" y="908720"/>
            <a:ext cx="1688464" cy="122413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 bwMode="auto">
          <a:xfrm>
            <a:off x="1547664" y="5373216"/>
            <a:ext cx="6408712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126"/>
          <p:cNvSpPr>
            <a:spLocks noChangeArrowheads="1"/>
          </p:cNvSpPr>
          <p:nvPr/>
        </p:nvSpPr>
        <p:spPr bwMode="auto">
          <a:xfrm>
            <a:off x="4782894" y="3481402"/>
            <a:ext cx="1295400" cy="1219200"/>
          </a:xfrm>
          <a:prstGeom prst="roundRect">
            <a:avLst>
              <a:gd name="adj" fmla="val 1699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chemeClr val="tx2"/>
              </a:solidFill>
              <a:latin typeface="+mn-ea"/>
            </a:endParaRPr>
          </a:p>
        </p:txBody>
      </p:sp>
      <p:sp>
        <p:nvSpPr>
          <p:cNvPr id="28680" name="Text Box 115"/>
          <p:cNvSpPr txBox="1">
            <a:spLocks noChangeArrowheads="1"/>
          </p:cNvSpPr>
          <p:nvPr/>
        </p:nvSpPr>
        <p:spPr bwMode="auto">
          <a:xfrm>
            <a:off x="5008319" y="3159140"/>
            <a:ext cx="8531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>
                <a:solidFill>
                  <a:schemeClr val="tx2"/>
                </a:solidFill>
                <a:latin typeface="+mj-ea"/>
                <a:ea typeface="+mj-ea"/>
              </a:rPr>
              <a:t>해인</a:t>
            </a:r>
            <a:r>
              <a:rPr lang="en-US" altLang="ko-KR" sz="1500" b="1">
                <a:solidFill>
                  <a:schemeClr val="tx2"/>
                </a:solidFill>
                <a:latin typeface="+mj-ea"/>
                <a:ea typeface="+mj-ea"/>
              </a:rPr>
              <a:t>GP</a:t>
            </a:r>
          </a:p>
        </p:txBody>
      </p:sp>
      <p:sp>
        <p:nvSpPr>
          <p:cNvPr id="28681" name="Text Box 118"/>
          <p:cNvSpPr txBox="1">
            <a:spLocks noChangeArrowheads="1"/>
          </p:cNvSpPr>
          <p:nvPr/>
        </p:nvSpPr>
        <p:spPr bwMode="auto">
          <a:xfrm>
            <a:off x="6438657" y="3159140"/>
            <a:ext cx="8531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>
                <a:solidFill>
                  <a:schemeClr val="tx2"/>
                </a:solidFill>
                <a:latin typeface="+mj-ea"/>
                <a:ea typeface="+mj-ea"/>
              </a:rPr>
              <a:t>고성</a:t>
            </a:r>
            <a:r>
              <a:rPr lang="en-US" altLang="ko-KR" sz="1500" b="1">
                <a:solidFill>
                  <a:schemeClr val="tx2"/>
                </a:solidFill>
                <a:latin typeface="+mj-ea"/>
                <a:ea typeface="+mj-ea"/>
              </a:rPr>
              <a:t>GP</a:t>
            </a:r>
          </a:p>
        </p:txBody>
      </p:sp>
      <p:sp>
        <p:nvSpPr>
          <p:cNvPr id="28682" name="AutoShape 126"/>
          <p:cNvSpPr>
            <a:spLocks noChangeArrowheads="1"/>
          </p:cNvSpPr>
          <p:nvPr/>
        </p:nvSpPr>
        <p:spPr bwMode="auto">
          <a:xfrm>
            <a:off x="1619672" y="3468702"/>
            <a:ext cx="1296988" cy="1219200"/>
          </a:xfrm>
          <a:prstGeom prst="roundRect">
            <a:avLst>
              <a:gd name="adj" fmla="val 1699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chemeClr val="tx2"/>
              </a:solidFill>
              <a:latin typeface="+mn-ea"/>
            </a:endParaRPr>
          </a:p>
        </p:txBody>
      </p:sp>
      <p:sp>
        <p:nvSpPr>
          <p:cNvPr id="28683" name="Text Box 127"/>
          <p:cNvSpPr txBox="1">
            <a:spLocks noChangeArrowheads="1"/>
          </p:cNvSpPr>
          <p:nvPr/>
        </p:nvSpPr>
        <p:spPr bwMode="auto">
          <a:xfrm>
            <a:off x="1837160" y="3159140"/>
            <a:ext cx="8531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 smtClean="0">
                <a:solidFill>
                  <a:schemeClr val="tx2"/>
                </a:solidFill>
                <a:latin typeface="+mj-ea"/>
                <a:ea typeface="+mj-ea"/>
              </a:rPr>
              <a:t>인솔</a:t>
            </a:r>
            <a:r>
              <a:rPr lang="en-US" altLang="ko-KR" sz="1500" b="1" dirty="0" smtClean="0">
                <a:solidFill>
                  <a:schemeClr val="tx2"/>
                </a:solidFill>
                <a:latin typeface="+mj-ea"/>
                <a:ea typeface="+mj-ea"/>
              </a:rPr>
              <a:t>GP</a:t>
            </a:r>
            <a:endParaRPr lang="en-US" altLang="ko-KR" sz="15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8684" name="Rectangle 128"/>
          <p:cNvSpPr>
            <a:spLocks noChangeArrowheads="1"/>
          </p:cNvSpPr>
          <p:nvPr/>
        </p:nvSpPr>
        <p:spPr bwMode="auto">
          <a:xfrm>
            <a:off x="1670927" y="4256102"/>
            <a:ext cx="1186543" cy="2646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40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(모돈</a:t>
            </a:r>
            <a:r>
              <a:rPr lang="en-US" altLang="ko-KR" sz="140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7</a:t>
            </a:r>
            <a:r>
              <a:rPr lang="ko-KR" altLang="en-US" sz="140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00두)</a:t>
            </a:r>
          </a:p>
        </p:txBody>
      </p:sp>
      <p:sp>
        <p:nvSpPr>
          <p:cNvPr id="28686" name="Text Box 133"/>
          <p:cNvSpPr txBox="1">
            <a:spLocks noChangeArrowheads="1"/>
          </p:cNvSpPr>
          <p:nvPr/>
        </p:nvSpPr>
        <p:spPr bwMode="auto">
          <a:xfrm>
            <a:off x="3419748" y="3181190"/>
            <a:ext cx="8531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>
                <a:solidFill>
                  <a:schemeClr val="tx2"/>
                </a:solidFill>
                <a:latin typeface="+mj-ea"/>
                <a:ea typeface="+mj-ea"/>
              </a:rPr>
              <a:t>월계</a:t>
            </a:r>
            <a:r>
              <a:rPr lang="en-US" altLang="ko-KR" sz="1500" b="1">
                <a:solidFill>
                  <a:schemeClr val="tx2"/>
                </a:solidFill>
                <a:latin typeface="+mj-ea"/>
                <a:ea typeface="+mj-ea"/>
              </a:rPr>
              <a:t>GP</a:t>
            </a:r>
          </a:p>
        </p:txBody>
      </p:sp>
      <p:sp>
        <p:nvSpPr>
          <p:cNvPr id="28674" name="AutoShape 108"/>
          <p:cNvSpPr>
            <a:spLocks noChangeArrowheads="1"/>
          </p:cNvSpPr>
          <p:nvPr/>
        </p:nvSpPr>
        <p:spPr bwMode="auto">
          <a:xfrm>
            <a:off x="3357554" y="5492771"/>
            <a:ext cx="2357454" cy="936625"/>
          </a:xfrm>
          <a:prstGeom prst="roundRect">
            <a:avLst>
              <a:gd name="adj" fmla="val 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ko-KR" altLang="en-US" sz="140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8694" name="AutoShape 145"/>
          <p:cNvSpPr>
            <a:spLocks noChangeArrowheads="1"/>
          </p:cNvSpPr>
          <p:nvPr/>
        </p:nvSpPr>
        <p:spPr bwMode="auto">
          <a:xfrm>
            <a:off x="3643306" y="5953153"/>
            <a:ext cx="1857388" cy="373062"/>
          </a:xfrm>
          <a:prstGeom prst="bevel">
            <a:avLst>
              <a:gd name="adj" fmla="val 11903"/>
            </a:avLst>
          </a:prstGeom>
          <a:gradFill rotWithShape="0">
            <a:gsLst>
              <a:gs pos="0">
                <a:srgbClr val="EDF1E0"/>
              </a:gs>
              <a:gs pos="100000">
                <a:srgbClr val="A4BB65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18000" anchor="ctr"/>
          <a:lstStyle/>
          <a:p>
            <a:pPr algn="ctr"/>
            <a:r>
              <a:rPr lang="ko-KR" altLang="en-US" sz="1500" dirty="0" smtClean="0">
                <a:solidFill>
                  <a:schemeClr val="tx2"/>
                </a:solidFill>
                <a:latin typeface="+mj-ea"/>
                <a:ea typeface="+mj-ea"/>
              </a:rPr>
              <a:t>조합 브랜드농장</a:t>
            </a:r>
            <a:endParaRPr lang="ko-KR" altLang="en-US" sz="15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28695" name="Picture 2" descr="http://www.kayainte.com/board/img/kangsan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697" y="3521090"/>
            <a:ext cx="1152525" cy="590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sp>
        <p:nvSpPr>
          <p:cNvPr id="28698" name="AutoShape 126"/>
          <p:cNvSpPr>
            <a:spLocks noChangeArrowheads="1"/>
          </p:cNvSpPr>
          <p:nvPr/>
        </p:nvSpPr>
        <p:spPr bwMode="auto">
          <a:xfrm>
            <a:off x="3203848" y="3485990"/>
            <a:ext cx="1295400" cy="1219200"/>
          </a:xfrm>
          <a:prstGeom prst="roundRect">
            <a:avLst>
              <a:gd name="adj" fmla="val 1699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chemeClr val="tx2"/>
              </a:solidFill>
              <a:latin typeface="+mn-ea"/>
            </a:endParaRPr>
          </a:p>
        </p:txBody>
      </p:sp>
      <p:sp>
        <p:nvSpPr>
          <p:cNvPr id="28699" name="Text Box 118"/>
          <p:cNvSpPr txBox="1">
            <a:spLocks noChangeArrowheads="1"/>
          </p:cNvSpPr>
          <p:nvPr/>
        </p:nvSpPr>
        <p:spPr bwMode="auto">
          <a:xfrm>
            <a:off x="6858016" y="5000636"/>
            <a:ext cx="11304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chemeClr val="tx2"/>
                </a:solidFill>
                <a:latin typeface="+mj-ea"/>
                <a:ea typeface="+mj-ea"/>
              </a:rPr>
              <a:t>가야유전자</a:t>
            </a:r>
            <a:endParaRPr lang="en-US" altLang="ko-KR" sz="15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28703" name="_x126859192" descr="EMB00000f542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360" y="3557427"/>
            <a:ext cx="1187450" cy="5762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sp>
        <p:nvSpPr>
          <p:cNvPr id="28704" name="Rectangle 134"/>
          <p:cNvSpPr>
            <a:spLocks noChangeArrowheads="1"/>
          </p:cNvSpPr>
          <p:nvPr/>
        </p:nvSpPr>
        <p:spPr bwMode="auto">
          <a:xfrm>
            <a:off x="3248752" y="4278152"/>
            <a:ext cx="1186543" cy="2646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40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(모돈</a:t>
            </a:r>
            <a:r>
              <a:rPr lang="en-US" altLang="ko-KR" sz="140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300</a:t>
            </a:r>
            <a:r>
              <a:rPr lang="ko-KR" altLang="en-US" sz="140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두)</a:t>
            </a:r>
          </a:p>
        </p:txBody>
      </p:sp>
      <p:sp>
        <p:nvSpPr>
          <p:cNvPr id="28705" name="AutoShape 126"/>
          <p:cNvSpPr>
            <a:spLocks noChangeArrowheads="1"/>
          </p:cNvSpPr>
          <p:nvPr/>
        </p:nvSpPr>
        <p:spPr bwMode="auto">
          <a:xfrm>
            <a:off x="4782894" y="3481402"/>
            <a:ext cx="1295400" cy="1219200"/>
          </a:xfrm>
          <a:prstGeom prst="roundRect">
            <a:avLst>
              <a:gd name="adj" fmla="val 1699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chemeClr val="tx2"/>
              </a:solidFill>
              <a:latin typeface="+mn-ea"/>
            </a:endParaRPr>
          </a:p>
        </p:txBody>
      </p:sp>
      <p:sp>
        <p:nvSpPr>
          <p:cNvPr id="28706" name="Rectangle 116"/>
          <p:cNvSpPr>
            <a:spLocks noChangeArrowheads="1"/>
          </p:cNvSpPr>
          <p:nvPr/>
        </p:nvSpPr>
        <p:spPr bwMode="auto">
          <a:xfrm>
            <a:off x="4832561" y="4295790"/>
            <a:ext cx="1186543" cy="2646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400" dirty="0" err="1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모돈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80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0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두)</a:t>
            </a:r>
          </a:p>
        </p:txBody>
      </p:sp>
      <p:pic>
        <p:nvPicPr>
          <p:cNvPr id="28707" name="Picture 152" descr="IMG_00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332" y="3552840"/>
            <a:ext cx="1152525" cy="5762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sp>
        <p:nvSpPr>
          <p:cNvPr id="28708" name="AutoShape 126"/>
          <p:cNvSpPr>
            <a:spLocks noChangeArrowheads="1"/>
          </p:cNvSpPr>
          <p:nvPr/>
        </p:nvSpPr>
        <p:spPr bwMode="auto">
          <a:xfrm>
            <a:off x="6788163" y="5281634"/>
            <a:ext cx="1296988" cy="1219200"/>
          </a:xfrm>
          <a:prstGeom prst="roundRect">
            <a:avLst>
              <a:gd name="adj" fmla="val 1699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chemeClr val="tx2"/>
              </a:solidFill>
              <a:latin typeface="+mn-ea"/>
            </a:endParaRPr>
          </a:p>
        </p:txBody>
      </p:sp>
      <p:sp>
        <p:nvSpPr>
          <p:cNvPr id="28709" name="AutoShape 126"/>
          <p:cNvSpPr>
            <a:spLocks noChangeArrowheads="1"/>
          </p:cNvSpPr>
          <p:nvPr/>
        </p:nvSpPr>
        <p:spPr bwMode="auto">
          <a:xfrm>
            <a:off x="6222757" y="3463940"/>
            <a:ext cx="1296987" cy="1219200"/>
          </a:xfrm>
          <a:prstGeom prst="roundRect">
            <a:avLst>
              <a:gd name="adj" fmla="val 1699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28710" name="Picture 30" descr="IMG_0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1188" y="5353071"/>
            <a:ext cx="11509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1" name="Rectangle 119"/>
          <p:cNvSpPr>
            <a:spLocks noChangeArrowheads="1"/>
          </p:cNvSpPr>
          <p:nvPr/>
        </p:nvSpPr>
        <p:spPr bwMode="auto">
          <a:xfrm>
            <a:off x="6274011" y="4256102"/>
            <a:ext cx="1186543" cy="2646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모돈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600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두)</a:t>
            </a:r>
          </a:p>
        </p:txBody>
      </p:sp>
      <p:sp>
        <p:nvSpPr>
          <p:cNvPr id="28712" name="Rectangle 119"/>
          <p:cNvSpPr>
            <a:spLocks noChangeArrowheads="1"/>
          </p:cNvSpPr>
          <p:nvPr/>
        </p:nvSpPr>
        <p:spPr bwMode="auto">
          <a:xfrm>
            <a:off x="6831286" y="6022996"/>
            <a:ext cx="1226619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AI(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두록정액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)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(웅돈</a:t>
            </a:r>
            <a:r>
              <a:rPr lang="en-US" altLang="ko-KR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120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두)</a:t>
            </a:r>
          </a:p>
        </p:txBody>
      </p:sp>
      <p:pic>
        <p:nvPicPr>
          <p:cNvPr id="28719" name="Picture 33" descr="1FA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4519" y="3540140"/>
            <a:ext cx="1028700" cy="571500"/>
          </a:xfrm>
          <a:prstGeom prst="rect">
            <a:avLst/>
          </a:prstGeom>
          <a:solidFill>
            <a:srgbClr val="C0C0C0"/>
          </a:solidFill>
          <a:ln w="38100">
            <a:noFill/>
            <a:miter lim="800000"/>
            <a:headEnd/>
            <a:tailEnd/>
          </a:ln>
        </p:spPr>
      </p:pic>
      <p:sp>
        <p:nvSpPr>
          <p:cNvPr id="54" name="Freeform 102"/>
          <p:cNvSpPr>
            <a:spLocks/>
          </p:cNvSpPr>
          <p:nvPr/>
        </p:nvSpPr>
        <p:spPr bwMode="gray">
          <a:xfrm>
            <a:off x="2521365" y="2325690"/>
            <a:ext cx="1633532" cy="1000132"/>
          </a:xfrm>
          <a:custGeom>
            <a:avLst/>
            <a:gdLst/>
            <a:ahLst/>
            <a:cxnLst>
              <a:cxn ang="0">
                <a:pos x="755" y="71"/>
              </a:cxn>
              <a:cxn ang="0">
                <a:pos x="1209" y="186"/>
              </a:cxn>
              <a:cxn ang="0">
                <a:pos x="1488" y="144"/>
              </a:cxn>
              <a:cxn ang="0">
                <a:pos x="1206" y="204"/>
              </a:cxn>
              <a:cxn ang="0">
                <a:pos x="834" y="212"/>
              </a:cxn>
              <a:cxn ang="0">
                <a:pos x="302" y="1253"/>
              </a:cxn>
              <a:cxn ang="0">
                <a:pos x="0" y="1102"/>
              </a:cxn>
              <a:cxn ang="0">
                <a:pos x="755" y="71"/>
              </a:cxn>
            </a:cxnLst>
            <a:rect l="0" t="0" r="r" b="b"/>
            <a:pathLst>
              <a:path w="1524" h="1253">
                <a:moveTo>
                  <a:pt x="755" y="71"/>
                </a:moveTo>
                <a:cubicBezTo>
                  <a:pt x="1005" y="0"/>
                  <a:pt x="1077" y="159"/>
                  <a:pt x="1209" y="186"/>
                </a:cubicBezTo>
                <a:cubicBezTo>
                  <a:pt x="1341" y="213"/>
                  <a:pt x="1524" y="123"/>
                  <a:pt x="1488" y="144"/>
                </a:cubicBezTo>
                <a:cubicBezTo>
                  <a:pt x="1452" y="165"/>
                  <a:pt x="1323" y="213"/>
                  <a:pt x="1206" y="204"/>
                </a:cubicBezTo>
                <a:cubicBezTo>
                  <a:pt x="1089" y="195"/>
                  <a:pt x="1032" y="75"/>
                  <a:pt x="834" y="212"/>
                </a:cubicBezTo>
                <a:cubicBezTo>
                  <a:pt x="636" y="349"/>
                  <a:pt x="385" y="1131"/>
                  <a:pt x="302" y="1253"/>
                </a:cubicBezTo>
                <a:lnTo>
                  <a:pt x="0" y="1102"/>
                </a:lnTo>
                <a:cubicBezTo>
                  <a:pt x="75" y="905"/>
                  <a:pt x="394" y="215"/>
                  <a:pt x="755" y="71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6" name="Freeform 104"/>
          <p:cNvSpPr>
            <a:spLocks/>
          </p:cNvSpPr>
          <p:nvPr/>
        </p:nvSpPr>
        <p:spPr bwMode="gray">
          <a:xfrm>
            <a:off x="4139952" y="2254252"/>
            <a:ext cx="1500198" cy="1000132"/>
          </a:xfrm>
          <a:custGeom>
            <a:avLst/>
            <a:gdLst/>
            <a:ahLst/>
            <a:cxnLst>
              <a:cxn ang="0">
                <a:pos x="832" y="88"/>
              </a:cxn>
              <a:cxn ang="0">
                <a:pos x="360" y="171"/>
              </a:cxn>
              <a:cxn ang="0">
                <a:pos x="0" y="105"/>
              </a:cxn>
              <a:cxn ang="0">
                <a:pos x="360" y="192"/>
              </a:cxn>
              <a:cxn ang="0">
                <a:pos x="753" y="229"/>
              </a:cxn>
              <a:cxn ang="0">
                <a:pos x="1285" y="1270"/>
              </a:cxn>
              <a:cxn ang="0">
                <a:pos x="1587" y="1119"/>
              </a:cxn>
              <a:cxn ang="0">
                <a:pos x="832" y="88"/>
              </a:cxn>
            </a:cxnLst>
            <a:rect l="0" t="0" r="r" b="b"/>
            <a:pathLst>
              <a:path w="1587" h="1270">
                <a:moveTo>
                  <a:pt x="832" y="88"/>
                </a:moveTo>
                <a:cubicBezTo>
                  <a:pt x="677" y="0"/>
                  <a:pt x="489" y="153"/>
                  <a:pt x="360" y="171"/>
                </a:cubicBezTo>
                <a:cubicBezTo>
                  <a:pt x="231" y="189"/>
                  <a:pt x="0" y="108"/>
                  <a:pt x="0" y="105"/>
                </a:cubicBezTo>
                <a:cubicBezTo>
                  <a:pt x="0" y="102"/>
                  <a:pt x="191" y="192"/>
                  <a:pt x="360" y="192"/>
                </a:cubicBezTo>
                <a:cubicBezTo>
                  <a:pt x="529" y="192"/>
                  <a:pt x="533" y="66"/>
                  <a:pt x="753" y="229"/>
                </a:cubicBezTo>
                <a:cubicBezTo>
                  <a:pt x="973" y="392"/>
                  <a:pt x="1202" y="1148"/>
                  <a:pt x="1285" y="1270"/>
                </a:cubicBezTo>
                <a:lnTo>
                  <a:pt x="1587" y="1119"/>
                </a:lnTo>
                <a:cubicBezTo>
                  <a:pt x="1512" y="922"/>
                  <a:pt x="1193" y="232"/>
                  <a:pt x="832" y="88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" name="Freeform 104"/>
          <p:cNvSpPr>
            <a:spLocks/>
          </p:cNvSpPr>
          <p:nvPr/>
        </p:nvSpPr>
        <p:spPr bwMode="gray">
          <a:xfrm>
            <a:off x="4997208" y="2325690"/>
            <a:ext cx="1643074" cy="928694"/>
          </a:xfrm>
          <a:custGeom>
            <a:avLst/>
            <a:gdLst/>
            <a:ahLst/>
            <a:cxnLst>
              <a:cxn ang="0">
                <a:pos x="832" y="88"/>
              </a:cxn>
              <a:cxn ang="0">
                <a:pos x="360" y="171"/>
              </a:cxn>
              <a:cxn ang="0">
                <a:pos x="0" y="105"/>
              </a:cxn>
              <a:cxn ang="0">
                <a:pos x="360" y="192"/>
              </a:cxn>
              <a:cxn ang="0">
                <a:pos x="753" y="229"/>
              </a:cxn>
              <a:cxn ang="0">
                <a:pos x="1285" y="1270"/>
              </a:cxn>
              <a:cxn ang="0">
                <a:pos x="1587" y="1119"/>
              </a:cxn>
              <a:cxn ang="0">
                <a:pos x="832" y="88"/>
              </a:cxn>
            </a:cxnLst>
            <a:rect l="0" t="0" r="r" b="b"/>
            <a:pathLst>
              <a:path w="1587" h="1270">
                <a:moveTo>
                  <a:pt x="832" y="88"/>
                </a:moveTo>
                <a:cubicBezTo>
                  <a:pt x="677" y="0"/>
                  <a:pt x="489" y="153"/>
                  <a:pt x="360" y="171"/>
                </a:cubicBezTo>
                <a:cubicBezTo>
                  <a:pt x="231" y="189"/>
                  <a:pt x="0" y="108"/>
                  <a:pt x="0" y="105"/>
                </a:cubicBezTo>
                <a:cubicBezTo>
                  <a:pt x="0" y="102"/>
                  <a:pt x="191" y="192"/>
                  <a:pt x="360" y="192"/>
                </a:cubicBezTo>
                <a:cubicBezTo>
                  <a:pt x="529" y="192"/>
                  <a:pt x="533" y="66"/>
                  <a:pt x="753" y="229"/>
                </a:cubicBezTo>
                <a:cubicBezTo>
                  <a:pt x="973" y="392"/>
                  <a:pt x="1202" y="1148"/>
                  <a:pt x="1285" y="1270"/>
                </a:cubicBezTo>
                <a:lnTo>
                  <a:pt x="1587" y="1119"/>
                </a:lnTo>
                <a:cubicBezTo>
                  <a:pt x="1512" y="922"/>
                  <a:pt x="1193" y="232"/>
                  <a:pt x="832" y="88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59" name="Group 106"/>
          <p:cNvGrpSpPr>
            <a:grpSpLocks/>
          </p:cNvGrpSpPr>
          <p:nvPr/>
        </p:nvGrpSpPr>
        <p:grpSpPr bwMode="auto">
          <a:xfrm>
            <a:off x="3715016" y="2204864"/>
            <a:ext cx="428628" cy="1031871"/>
            <a:chOff x="2687" y="1542"/>
            <a:chExt cx="398" cy="1542"/>
          </a:xfrm>
        </p:grpSpPr>
        <p:sp>
          <p:nvSpPr>
            <p:cNvPr id="60" name="Freeform 10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solidFill>
              <a:schemeClr val="bg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" name="Freeform 10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28713" name="Picture 113" descr="DSC_00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5991" y="1714488"/>
            <a:ext cx="1773265" cy="6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4" name="Rectangle 112"/>
          <p:cNvSpPr>
            <a:spLocks noChangeArrowheads="1"/>
          </p:cNvSpPr>
          <p:nvPr/>
        </p:nvSpPr>
        <p:spPr bwMode="auto">
          <a:xfrm>
            <a:off x="3905209" y="1214422"/>
            <a:ext cx="11721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+mj-ea"/>
                <a:ea typeface="+mj-ea"/>
              </a:rPr>
              <a:t>산청</a:t>
            </a:r>
            <a:r>
              <a:rPr lang="en-US" altLang="ko-KR" sz="1600" b="1" dirty="0">
                <a:solidFill>
                  <a:schemeClr val="tx2"/>
                </a:solidFill>
                <a:latin typeface="+mj-ea"/>
                <a:ea typeface="+mj-ea"/>
              </a:rPr>
              <a:t>GGP</a:t>
            </a:r>
          </a:p>
          <a:p>
            <a:pPr algn="ctr"/>
            <a:r>
              <a:rPr lang="en-US" altLang="ko-KR" sz="1400" dirty="0">
                <a:solidFill>
                  <a:schemeClr val="tx2"/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schemeClr val="tx2"/>
                </a:solidFill>
                <a:latin typeface="+mn-ea"/>
              </a:rPr>
              <a:t>모돈6</a:t>
            </a:r>
            <a:r>
              <a:rPr lang="en-US" altLang="ko-KR" sz="1400" dirty="0">
                <a:solidFill>
                  <a:schemeClr val="tx2"/>
                </a:solidFill>
                <a:latin typeface="+mn-ea"/>
              </a:rPr>
              <a:t>0</a:t>
            </a:r>
            <a:r>
              <a:rPr lang="ko-KR" altLang="en-US" sz="1400" dirty="0">
                <a:solidFill>
                  <a:schemeClr val="tx2"/>
                </a:solidFill>
                <a:latin typeface="+mn-ea"/>
              </a:rPr>
              <a:t>0두)</a:t>
            </a:r>
          </a:p>
        </p:txBody>
      </p:sp>
      <p:cxnSp>
        <p:nvCxnSpPr>
          <p:cNvPr id="64" name="직선 화살표 연결선 63"/>
          <p:cNvCxnSpPr/>
          <p:nvPr/>
        </p:nvCxnSpPr>
        <p:spPr bwMode="auto">
          <a:xfrm rot="16200000" flipH="1">
            <a:off x="7208847" y="4792683"/>
            <a:ext cx="441349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직선 화살표 연결선 69"/>
          <p:cNvCxnSpPr/>
          <p:nvPr/>
        </p:nvCxnSpPr>
        <p:spPr bwMode="auto">
          <a:xfrm rot="10800000">
            <a:off x="6000760" y="5999179"/>
            <a:ext cx="71438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직선 화살표 연결선 72"/>
          <p:cNvCxnSpPr/>
          <p:nvPr/>
        </p:nvCxnSpPr>
        <p:spPr bwMode="auto">
          <a:xfrm rot="5400000">
            <a:off x="4321967" y="5107793"/>
            <a:ext cx="50006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직선 연결선 76"/>
          <p:cNvCxnSpPr/>
          <p:nvPr/>
        </p:nvCxnSpPr>
        <p:spPr bwMode="auto">
          <a:xfrm>
            <a:off x="2428860" y="4857760"/>
            <a:ext cx="41434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5572140"/>
            <a:ext cx="1714512" cy="8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7" name="직선 화살표 연결선 86"/>
          <p:cNvCxnSpPr/>
          <p:nvPr/>
        </p:nvCxnSpPr>
        <p:spPr bwMode="auto">
          <a:xfrm rot="10800000">
            <a:off x="2571737" y="5999180"/>
            <a:ext cx="71438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9" name="그림 88" descr="부경양돈농협(투명)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5572140"/>
            <a:ext cx="1954287" cy="364820"/>
          </a:xfrm>
          <a:prstGeom prst="rect">
            <a:avLst/>
          </a:prstGeom>
        </p:spPr>
      </p:pic>
      <p:grpSp>
        <p:nvGrpSpPr>
          <p:cNvPr id="47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48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50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3121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en-US" altLang="ko-KR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KAYA </a:t>
                </a: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유전자 통일 “</a:t>
                </a:r>
                <a:r>
                  <a:rPr lang="ko-KR" altLang="en-US" sz="2800" b="1" dirty="0" err="1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포크밸리</a:t>
                </a: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”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가계구성도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40" y="2071678"/>
            <a:ext cx="6715172" cy="4048484"/>
          </a:xfr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4" y="5758726"/>
            <a:ext cx="1714512" cy="8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모서리가 둥근 직사각형 7"/>
          <p:cNvSpPr/>
          <p:nvPr/>
        </p:nvSpPr>
        <p:spPr bwMode="auto">
          <a:xfrm>
            <a:off x="928662" y="1428736"/>
            <a:ext cx="3571902" cy="107157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357158" y="1571612"/>
            <a:ext cx="1000132" cy="785818"/>
          </a:xfrm>
          <a:prstGeom prst="roundRect">
            <a:avLst>
              <a:gd name="adj" fmla="val 11921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53307" y="1643050"/>
            <a:ext cx="561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F1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285852" y="1500174"/>
            <a:ext cx="314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  ☞ </a:t>
            </a:r>
            <a:r>
              <a:rPr lang="ko-KR" altLang="en-US" sz="1400" b="1" spc="-50" dirty="0" err="1" smtClean="0">
                <a:solidFill>
                  <a:schemeClr val="tx2"/>
                </a:solidFill>
                <a:latin typeface="+mn-ea"/>
              </a:rPr>
              <a:t>랜드레이스</a:t>
            </a: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(♂) : </a:t>
            </a:r>
            <a:r>
              <a:rPr lang="ko-KR" altLang="en-US" sz="1400" b="1" spc="-50" dirty="0" smtClean="0">
                <a:solidFill>
                  <a:schemeClr val="tx2"/>
                </a:solidFill>
                <a:latin typeface="+mn-ea"/>
              </a:rPr>
              <a:t>산육형질</a:t>
            </a:r>
            <a:endParaRPr lang="en-US" altLang="ko-KR" sz="1400" b="1" spc="-50" dirty="0" smtClean="0">
              <a:solidFill>
                <a:schemeClr val="tx2"/>
              </a:solidFill>
              <a:latin typeface="+mn-ea"/>
            </a:endParaRPr>
          </a:p>
          <a:p>
            <a:pPr marL="120650" indent="-120650">
              <a:spcBef>
                <a:spcPct val="50000"/>
              </a:spcBef>
            </a:pP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  ☞ </a:t>
            </a:r>
            <a:r>
              <a:rPr lang="ko-KR" altLang="en-US" sz="1400" b="1" spc="-50" dirty="0" err="1" smtClean="0">
                <a:solidFill>
                  <a:schemeClr val="tx2"/>
                </a:solidFill>
                <a:latin typeface="+mn-ea"/>
              </a:rPr>
              <a:t>요커셔</a:t>
            </a: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(♀) : </a:t>
            </a:r>
            <a:r>
              <a:rPr lang="ko-KR" altLang="en-US" sz="1400" b="1" spc="-50" dirty="0" err="1" smtClean="0">
                <a:solidFill>
                  <a:schemeClr val="tx2"/>
                </a:solidFill>
                <a:latin typeface="+mn-ea"/>
              </a:rPr>
              <a:t>산자형질</a:t>
            </a:r>
            <a:endParaRPr lang="en-US" altLang="ko-KR" sz="1400" b="1" spc="-50" dirty="0" smtClean="0">
              <a:solidFill>
                <a:schemeClr val="tx2"/>
              </a:solidFill>
              <a:latin typeface="+mn-ea"/>
            </a:endParaRPr>
          </a:p>
          <a:p>
            <a:pPr marL="120650" indent="-120650">
              <a:spcBef>
                <a:spcPct val="50000"/>
              </a:spcBef>
            </a:pP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b="1" spc="-5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☞ </a:t>
            </a:r>
            <a:r>
              <a:rPr lang="ko-KR" altLang="en-US" sz="1400" b="1" spc="-50" dirty="0" err="1" smtClean="0">
                <a:solidFill>
                  <a:schemeClr val="tx2"/>
                </a:solidFill>
                <a:latin typeface="+mn-ea"/>
              </a:rPr>
              <a:t>산자형질</a:t>
            </a:r>
            <a:r>
              <a:rPr lang="ko-KR" altLang="en-US" sz="1400" b="1" spc="-5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400" b="1" spc="-50" dirty="0" err="1" smtClean="0">
                <a:solidFill>
                  <a:schemeClr val="tx2"/>
                </a:solidFill>
                <a:latin typeface="+mn-ea"/>
              </a:rPr>
              <a:t>산자수</a:t>
            </a: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spc="-50" dirty="0" smtClean="0">
                <a:solidFill>
                  <a:schemeClr val="tx2"/>
                </a:solidFill>
                <a:latin typeface="+mn-ea"/>
              </a:rPr>
              <a:t>포유능력</a:t>
            </a:r>
            <a:endParaRPr lang="en-US" altLang="ko-KR" sz="1400" b="1" spc="-50" dirty="0" smtClean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28596" y="2049653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ko-KR" altLang="en-US" sz="1400" dirty="0" smtClean="0">
                <a:solidFill>
                  <a:schemeClr val="bg1"/>
                </a:solidFill>
                <a:latin typeface="+mn-ea"/>
              </a:rPr>
              <a:t>모계라인</a:t>
            </a:r>
            <a:endParaRPr lang="en-US" altLang="ko-KR" sz="1400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6" name="직선 연결선 15"/>
          <p:cNvCxnSpPr/>
          <p:nvPr/>
        </p:nvCxnSpPr>
        <p:spPr bwMode="auto">
          <a:xfrm>
            <a:off x="428596" y="2071678"/>
            <a:ext cx="8572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모서리가 둥근 직사각형 17"/>
          <p:cNvSpPr/>
          <p:nvPr/>
        </p:nvSpPr>
        <p:spPr bwMode="auto">
          <a:xfrm>
            <a:off x="4643440" y="1428736"/>
            <a:ext cx="3570314" cy="107157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gray">
          <a:xfrm>
            <a:off x="7785126" y="1571612"/>
            <a:ext cx="1000132" cy="785818"/>
          </a:xfrm>
          <a:prstGeom prst="roundRect">
            <a:avLst>
              <a:gd name="adj" fmla="val 11921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81275" y="1643050"/>
            <a:ext cx="561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AI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643440" y="1500174"/>
            <a:ext cx="314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  ☞ </a:t>
            </a:r>
            <a:r>
              <a:rPr lang="ko-KR" altLang="en-US" sz="1400" b="1" spc="-50" dirty="0" err="1" smtClean="0">
                <a:solidFill>
                  <a:schemeClr val="tx2"/>
                </a:solidFill>
                <a:latin typeface="+mn-ea"/>
              </a:rPr>
              <a:t>두록</a:t>
            </a: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(♂,♀) : </a:t>
            </a:r>
            <a:r>
              <a:rPr lang="ko-KR" altLang="en-US" sz="1400" b="1" spc="-50" dirty="0" smtClean="0">
                <a:solidFill>
                  <a:schemeClr val="tx2"/>
                </a:solidFill>
                <a:latin typeface="+mn-ea"/>
              </a:rPr>
              <a:t>산육형질</a:t>
            </a:r>
            <a:endParaRPr lang="en-US" altLang="ko-KR" sz="1400" b="1" spc="-50" dirty="0" smtClean="0">
              <a:solidFill>
                <a:schemeClr val="tx2"/>
              </a:solidFill>
              <a:latin typeface="+mn-ea"/>
            </a:endParaRPr>
          </a:p>
          <a:p>
            <a:pPr marL="120650" indent="-120650">
              <a:spcBef>
                <a:spcPct val="50000"/>
              </a:spcBef>
            </a:pP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  ☞ </a:t>
            </a:r>
            <a:r>
              <a:rPr lang="ko-KR" altLang="en-US" sz="1400" b="1" spc="-50" dirty="0" smtClean="0">
                <a:solidFill>
                  <a:schemeClr val="tx2"/>
                </a:solidFill>
                <a:latin typeface="+mn-ea"/>
              </a:rPr>
              <a:t>산육형질 </a:t>
            </a: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: ADG, IMF, BF</a:t>
            </a:r>
          </a:p>
          <a:p>
            <a:pPr marL="120650" indent="-120650">
              <a:spcBef>
                <a:spcPct val="50000"/>
              </a:spcBef>
            </a:pPr>
            <a:r>
              <a:rPr lang="en-US" altLang="ko-KR" sz="1400" b="1" spc="-50" dirty="0" smtClean="0">
                <a:solidFill>
                  <a:schemeClr val="tx2"/>
                </a:solidFill>
                <a:latin typeface="+mn-ea"/>
              </a:rPr>
              <a:t>                </a:t>
            </a:r>
            <a:r>
              <a:rPr lang="ko-KR" altLang="en-US" sz="1400" b="1" spc="-50" dirty="0" err="1" smtClean="0">
                <a:solidFill>
                  <a:schemeClr val="tx2"/>
                </a:solidFill>
                <a:latin typeface="+mn-ea"/>
              </a:rPr>
              <a:t>정육율</a:t>
            </a:r>
            <a:endParaRPr lang="en-US" altLang="ko-KR" sz="1400" b="1" spc="-50" dirty="0" smtClean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856564" y="2049653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ko-KR" altLang="en-US" sz="1400" smtClean="0">
                <a:solidFill>
                  <a:schemeClr val="bg1"/>
                </a:solidFill>
                <a:latin typeface="+mn-ea"/>
              </a:rPr>
              <a:t>부계라인</a:t>
            </a:r>
            <a:endParaRPr lang="en-US" altLang="ko-KR" sz="1400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3" name="직선 연결선 22"/>
          <p:cNvCxnSpPr/>
          <p:nvPr/>
        </p:nvCxnSpPr>
        <p:spPr bwMode="auto">
          <a:xfrm>
            <a:off x="7856564" y="2071678"/>
            <a:ext cx="8572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직사각형 23"/>
          <p:cNvSpPr/>
          <p:nvPr/>
        </p:nvSpPr>
        <p:spPr>
          <a:xfrm>
            <a:off x="4194668" y="4572008"/>
            <a:ext cx="877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spc="-50" dirty="0" smtClean="0">
                <a:solidFill>
                  <a:srgbClr val="000000"/>
                </a:solidFill>
                <a:latin typeface="굴림체"/>
              </a:rPr>
              <a:t>잡종강세</a:t>
            </a:r>
            <a:endParaRPr lang="en-US" altLang="ko-KR" sz="1400" b="1" spc="-50" dirty="0" smtClean="0">
              <a:solidFill>
                <a:srgbClr val="000000"/>
              </a:solidFill>
              <a:latin typeface="굴림체"/>
            </a:endParaRPr>
          </a:p>
          <a:p>
            <a:pPr algn="ctr"/>
            <a:r>
              <a:rPr lang="ko-KR" altLang="en-US" sz="1400" b="1" spc="-50" dirty="0" smtClean="0">
                <a:solidFill>
                  <a:srgbClr val="000000"/>
                </a:solidFill>
                <a:latin typeface="굴림체"/>
              </a:rPr>
              <a:t>효과</a:t>
            </a:r>
            <a:r>
              <a:rPr lang="en-US" altLang="ko-KR" sz="1400" b="1" spc="-50" dirty="0" smtClean="0">
                <a:solidFill>
                  <a:srgbClr val="000000"/>
                </a:solidFill>
                <a:latin typeface="굴림체"/>
              </a:rPr>
              <a:t> </a:t>
            </a:r>
            <a:endParaRPr lang="ko-KR" altLang="en-US" sz="1600" dirty="0"/>
          </a:p>
        </p:txBody>
      </p: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504799" y="71414"/>
            <a:ext cx="8099649" cy="647402"/>
            <a:chOff x="912" y="3036"/>
            <a:chExt cx="4463" cy="912"/>
          </a:xfrm>
        </p:grpSpPr>
        <p:sp>
          <p:nvSpPr>
            <p:cNvPr id="26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999" y="3120"/>
              <a:ext cx="4376" cy="798"/>
              <a:chOff x="999" y="3120"/>
              <a:chExt cx="4376" cy="798"/>
            </a:xfrm>
          </p:grpSpPr>
          <p:sp>
            <p:nvSpPr>
              <p:cNvPr id="28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4292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err="1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포크밸리</a:t>
                </a: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 돈육 생산체계 및 품종간 교잡도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876"/>
            <a:ext cx="4103701" cy="216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931" y="1428736"/>
            <a:ext cx="651739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08153" y="5929330"/>
            <a:ext cx="6650061" cy="714380"/>
          </a:xfrm>
          <a:prstGeom prst="rect">
            <a:avLst/>
          </a:prstGeom>
          <a:solidFill>
            <a:srgbClr val="FFF1B7"/>
          </a:solidFill>
          <a:ln w="19050" algn="ctr">
            <a:noFill/>
            <a:miter lim="800000"/>
            <a:headEnd/>
            <a:tailEnd/>
          </a:ln>
        </p:spPr>
        <p:txBody>
          <a:bodyPr lIns="72000" tIns="46800" rIns="18000" bIns="46800" anchor="ctr"/>
          <a:lstStyle/>
          <a:p>
            <a:pPr marL="363538" indent="-187325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u"/>
            </a:pPr>
            <a:r>
              <a:rPr lang="ko-KR" altLang="en-US" sz="1400" b="1" dirty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 시장에서 요구되는 </a:t>
            </a:r>
            <a:r>
              <a:rPr lang="ko-KR" altLang="en-US" sz="1400" b="1" dirty="0" smtClea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기준 및 등급제도 개정에 맞는 육종개량</a:t>
            </a:r>
            <a:r>
              <a:rPr lang="en-US" altLang="ko-KR" sz="1400" b="1" dirty="0" smtClea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400" b="1" dirty="0" smtClea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육질 반영</a:t>
            </a:r>
            <a:r>
              <a:rPr lang="en-US" altLang="ko-KR" sz="1400" b="1" dirty="0" smtClea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)</a:t>
            </a:r>
            <a:endParaRPr lang="en-US" altLang="ko-KR" sz="1400" b="1" dirty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  <a:p>
            <a:pPr marL="363538" indent="-187325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u"/>
            </a:pPr>
            <a:r>
              <a:rPr lang="ko-KR" altLang="en-US" sz="1400" b="1" dirty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400" b="1" dirty="0" smtClea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높은 </a:t>
            </a:r>
            <a:r>
              <a:rPr lang="ko-KR" altLang="en-US" sz="1400" b="1" dirty="0" err="1" smtClea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산자형질을</a:t>
            </a:r>
            <a:r>
              <a:rPr lang="ko-KR" altLang="en-US" sz="1400" b="1" dirty="0" smtClea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 유지하며</a:t>
            </a:r>
            <a:r>
              <a:rPr lang="en-US" altLang="ko-KR" sz="1400" b="1" dirty="0" smtClea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400" b="1" dirty="0" smtClea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질병 저항성이 강한 </a:t>
            </a:r>
            <a:r>
              <a:rPr lang="ko-KR" altLang="en-US" sz="1400" b="1" dirty="0" err="1" smtClea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종돈으로</a:t>
            </a:r>
            <a:r>
              <a:rPr lang="ko-KR" altLang="en-US" sz="1400" b="1" dirty="0" smtClean="0">
                <a:solidFill>
                  <a:srgbClr val="000000"/>
                </a:solidFill>
                <a:latin typeface="HY중고딕" pitchFamily="18" charset="-127"/>
                <a:ea typeface="HY중고딕" pitchFamily="18" charset="-127"/>
              </a:rPr>
              <a:t> 개량</a:t>
            </a:r>
            <a:endParaRPr lang="en-US" altLang="ko-KR" sz="1400" b="1" dirty="0">
              <a:solidFill>
                <a:srgbClr val="000000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727078" y="5929330"/>
            <a:ext cx="1035050" cy="714380"/>
          </a:xfrm>
          <a:prstGeom prst="roundRect">
            <a:avLst>
              <a:gd name="adj" fmla="val 11921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itchFamily="18" charset="-127"/>
                <a:ea typeface="HY중고딕" pitchFamily="18" charset="-127"/>
              </a:rPr>
              <a:t>방향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714348" y="1428736"/>
            <a:ext cx="1035050" cy="714380"/>
          </a:xfrm>
          <a:prstGeom prst="roundRect">
            <a:avLst>
              <a:gd name="adj" fmla="val 11921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중고딕" pitchFamily="18" charset="-127"/>
                <a:ea typeface="HY중고딕" pitchFamily="18" charset="-127"/>
              </a:rPr>
              <a:t>포인트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9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15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2577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육종개량 포인트 및 방향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24" y="1671662"/>
            <a:ext cx="7334250" cy="4997426"/>
          </a:xfrm>
          <a:noFill/>
        </p:spPr>
        <p:txBody>
          <a:bodyPr/>
          <a:lstStyle/>
          <a:p>
            <a:pPr>
              <a:lnSpc>
                <a:spcPct val="110000"/>
              </a:lnSpc>
              <a:buClr>
                <a:srgbClr val="C3C3C3"/>
              </a:buClr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○ 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위생적인 </a:t>
            </a:r>
            <a:r>
              <a:rPr lang="ko-KR" altLang="en-US" sz="1600" b="0" dirty="0" err="1" smtClean="0">
                <a:solidFill>
                  <a:schemeClr val="tx2"/>
                </a:solidFill>
                <a:latin typeface="+mn-ea"/>
              </a:rPr>
              <a:t>종돈</a:t>
            </a:r>
            <a:endParaRPr lang="en-US" altLang="ko-KR" sz="1600" b="0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  <a:buClr>
                <a:srgbClr val="C3C3C3"/>
              </a:buClr>
              <a:buNone/>
            </a:pP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 ○ 꾸준한 우수유전자 도입과 관리</a:t>
            </a:r>
            <a:endParaRPr lang="en-US" altLang="ko-KR" sz="1600" b="0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  <a:buClr>
                <a:srgbClr val="C3C3C3"/>
              </a:buClr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   (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우수한 계통의 </a:t>
            </a:r>
            <a:r>
              <a:rPr lang="ko-KR" altLang="en-US" sz="1600" b="0" dirty="0" err="1" smtClean="0">
                <a:solidFill>
                  <a:schemeClr val="tx2"/>
                </a:solidFill>
                <a:latin typeface="+mn-ea"/>
              </a:rPr>
              <a:t>유전력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 보유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)</a:t>
            </a:r>
            <a:endParaRPr lang="ko-KR" altLang="en-US" sz="1600" b="0" dirty="0" smtClean="0">
              <a:solidFill>
                <a:schemeClr val="tx2"/>
              </a:solidFill>
              <a:latin typeface="+mn-ea"/>
            </a:endParaRPr>
          </a:p>
          <a:p>
            <a:pPr eaLnBrk="1" hangingPunct="1">
              <a:lnSpc>
                <a:spcPct val="110000"/>
              </a:lnSpc>
              <a:buClr>
                <a:srgbClr val="C3C3C3"/>
              </a:buClr>
              <a:buFontTx/>
              <a:buNone/>
            </a:pP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 ○ 체계적인 혈통관리 및 능력검정</a:t>
            </a:r>
            <a:endParaRPr lang="en-US" altLang="ko-KR" sz="1600" b="0" dirty="0" smtClean="0">
              <a:solidFill>
                <a:schemeClr val="tx2"/>
              </a:solidFill>
              <a:latin typeface="+mn-ea"/>
            </a:endParaRPr>
          </a:p>
          <a:p>
            <a:pPr eaLnBrk="1" hangingPunct="1">
              <a:lnSpc>
                <a:spcPct val="110000"/>
              </a:lnSpc>
              <a:buClr>
                <a:srgbClr val="C3C3C3"/>
              </a:buClr>
              <a:buFontTx/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○ 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소비자 지향적인 육종개량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(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돈육 및 생산성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C3C3C3"/>
              </a:buClr>
              <a:buFontTx/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○ 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안정적인 공급과 체계적인 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GP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농장 </a:t>
            </a:r>
            <a:r>
              <a:rPr lang="ko-KR" altLang="en-US" sz="1600" b="0" dirty="0" err="1" smtClean="0">
                <a:solidFill>
                  <a:schemeClr val="tx2"/>
                </a:solidFill>
                <a:latin typeface="+mn-ea"/>
              </a:rPr>
              <a:t>종돈생산</a:t>
            </a:r>
            <a:endParaRPr lang="ko-KR" altLang="en-US" sz="1600" b="0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  <a:buClr>
                <a:srgbClr val="C3C3C3"/>
              </a:buClr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○ 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수직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.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수평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양돈계열화의 품질 피드백</a:t>
            </a:r>
            <a:endParaRPr lang="en-US" altLang="ko-KR" sz="1600" b="0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  <a:buClr>
                <a:srgbClr val="C3C3C3"/>
              </a:buClr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○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ERP(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전사적 통합 전산관리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)</a:t>
            </a:r>
          </a:p>
          <a:p>
            <a:pPr>
              <a:lnSpc>
                <a:spcPct val="110000"/>
              </a:lnSpc>
              <a:buClr>
                <a:srgbClr val="C3C3C3"/>
              </a:buClr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○ 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유전자원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통합관리</a:t>
            </a:r>
            <a:endParaRPr lang="en-US" altLang="ko-KR" sz="1600" b="0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  <a:buClr>
                <a:srgbClr val="C3C3C3"/>
              </a:buClr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○ 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전문인력 및 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15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년 노하우</a:t>
            </a:r>
            <a:endParaRPr lang="en-US" altLang="ko-KR" sz="1600" b="0" dirty="0" smtClean="0">
              <a:solidFill>
                <a:schemeClr val="tx2"/>
              </a:solidFill>
              <a:latin typeface="+mn-ea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</a:t>
            </a:r>
            <a:endParaRPr lang="ko-KR" altLang="en-US" sz="1600" b="0" dirty="0" smtClean="0">
              <a:solidFill>
                <a:schemeClr val="tx2"/>
              </a:solidFill>
              <a:latin typeface="+mn-ea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</a:t>
            </a:r>
            <a:endParaRPr lang="ko-KR" altLang="en-US" sz="1600" b="0" dirty="0" smtClean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143380"/>
            <a:ext cx="3571900" cy="220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020" y="1714488"/>
            <a:ext cx="25178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10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12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1974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가야육종의 우수성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25"/>
          <p:cNvSpPr txBox="1">
            <a:spLocks noChangeArrowheads="1"/>
          </p:cNvSpPr>
          <p:nvPr/>
        </p:nvSpPr>
        <p:spPr bwMode="auto">
          <a:xfrm>
            <a:off x="2571736" y="4548217"/>
            <a:ext cx="6103720" cy="2024055"/>
          </a:xfrm>
          <a:prstGeom prst="rect">
            <a:avLst/>
          </a:prstGeom>
          <a:solidFill>
            <a:schemeClr val="bg1"/>
          </a:solidFill>
          <a:ln w="28575">
            <a:solidFill>
              <a:srgbClr val="FF4B4B"/>
            </a:solidFill>
            <a:miter lim="800000"/>
            <a:headEnd/>
            <a:tailEnd/>
          </a:ln>
        </p:spPr>
        <p:txBody>
          <a:bodyPr anchor="ctr"/>
          <a:lstStyle/>
          <a:p>
            <a:pPr marL="176213" indent="88900">
              <a:lnSpc>
                <a:spcPct val="80000"/>
              </a:lnSpc>
              <a:buFontTx/>
              <a:buChar char="•"/>
            </a:pP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kumimoji="0" lang="ko-KR" altLang="en-US" sz="1400" dirty="0" err="1" smtClean="0">
                <a:solidFill>
                  <a:schemeClr val="tx2"/>
                </a:solidFill>
                <a:latin typeface="+mn-ea"/>
              </a:rPr>
              <a:t>종돈</a:t>
            </a: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데이터베이스 체계화와 </a:t>
            </a: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분석을 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통한 유전능력 평가 </a:t>
            </a:r>
          </a:p>
          <a:p>
            <a:pPr marL="176213" indent="88900">
              <a:lnSpc>
                <a:spcPct val="80000"/>
              </a:lnSpc>
              <a:buFontTx/>
              <a:buChar char="•"/>
            </a:pPr>
            <a:endParaRPr kumimoji="0" lang="ko-KR" altLang="en-US" sz="1400" dirty="0">
              <a:solidFill>
                <a:schemeClr val="tx2"/>
              </a:solidFill>
              <a:latin typeface="+mn-ea"/>
            </a:endParaRPr>
          </a:p>
          <a:p>
            <a:pPr marL="176213" indent="88900">
              <a:lnSpc>
                <a:spcPct val="80000"/>
              </a:lnSpc>
              <a:buFontTx/>
              <a:buChar char="•"/>
            </a:pP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 국가단위 유전자 교류통한 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한국형 브랜드 </a:t>
            </a:r>
            <a:r>
              <a:rPr kumimoji="0" lang="ko-KR" altLang="en-US" sz="1400" dirty="0" err="1">
                <a:solidFill>
                  <a:schemeClr val="tx2"/>
                </a:solidFill>
                <a:latin typeface="+mn-ea"/>
              </a:rPr>
              <a:t>종돈개량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 및 기술 축적 </a:t>
            </a:r>
          </a:p>
          <a:p>
            <a:pPr marL="176213" indent="88900">
              <a:lnSpc>
                <a:spcPct val="80000"/>
              </a:lnSpc>
              <a:buFontTx/>
              <a:buChar char="•"/>
            </a:pPr>
            <a:endParaRPr kumimoji="0" lang="ko-KR" altLang="en-US" sz="1400" dirty="0">
              <a:solidFill>
                <a:schemeClr val="tx2"/>
              </a:solidFill>
              <a:latin typeface="+mn-ea"/>
            </a:endParaRPr>
          </a:p>
          <a:p>
            <a:pPr marL="176213" indent="88900">
              <a:lnSpc>
                <a:spcPct val="80000"/>
              </a:lnSpc>
              <a:buFontTx/>
              <a:buChar char="•"/>
            </a:pPr>
            <a:r>
              <a:rPr kumimoji="0" lang="en-US" altLang="ko-KR" sz="1400" dirty="0" smtClean="0">
                <a:solidFill>
                  <a:schemeClr val="tx2"/>
                </a:solidFill>
                <a:latin typeface="+mn-ea"/>
              </a:rPr>
              <a:t> GGP-GP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농장 전산관리를 통한 </a:t>
            </a: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계획교배로 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우수한 유전자 번식</a:t>
            </a:r>
          </a:p>
          <a:p>
            <a:pPr marL="176213" indent="88900">
              <a:lnSpc>
                <a:spcPct val="80000"/>
              </a:lnSpc>
              <a:buFontTx/>
              <a:buChar char="•"/>
            </a:pPr>
            <a:endParaRPr kumimoji="0" lang="ko-KR" altLang="en-US" sz="1400" dirty="0">
              <a:solidFill>
                <a:schemeClr val="tx2"/>
              </a:solidFill>
              <a:latin typeface="+mn-ea"/>
            </a:endParaRPr>
          </a:p>
          <a:p>
            <a:pPr marL="176213" indent="88900">
              <a:lnSpc>
                <a:spcPct val="80000"/>
              </a:lnSpc>
              <a:buFontTx/>
              <a:buChar char="•"/>
            </a:pP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 산학협동연구 </a:t>
            </a:r>
            <a:r>
              <a:rPr kumimoji="0" lang="ko-KR" altLang="en-US" sz="1400" dirty="0" err="1" smtClean="0">
                <a:solidFill>
                  <a:schemeClr val="tx2"/>
                </a:solidFill>
                <a:latin typeface="+mn-ea"/>
              </a:rPr>
              <a:t>종돈개량</a:t>
            </a: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 및 가치증대</a:t>
            </a:r>
            <a:endParaRPr kumimoji="0" lang="ko-KR" altLang="en-US" sz="1400" dirty="0">
              <a:solidFill>
                <a:schemeClr val="tx2"/>
              </a:solidFill>
              <a:latin typeface="+mn-ea"/>
            </a:endParaRPr>
          </a:p>
          <a:p>
            <a:pPr marL="176213" indent="88900">
              <a:lnSpc>
                <a:spcPct val="80000"/>
              </a:lnSpc>
              <a:buFontTx/>
              <a:buChar char="•"/>
            </a:pPr>
            <a:endParaRPr kumimoji="0" lang="ko-KR" altLang="en-US" sz="1400" dirty="0">
              <a:solidFill>
                <a:schemeClr val="tx2"/>
              </a:solidFill>
              <a:latin typeface="+mn-ea"/>
            </a:endParaRPr>
          </a:p>
          <a:p>
            <a:pPr marL="176213" indent="88900">
              <a:lnSpc>
                <a:spcPct val="80000"/>
              </a:lnSpc>
              <a:buFontTx/>
              <a:buChar char="•"/>
            </a:pP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 브랜드 </a:t>
            </a:r>
            <a:r>
              <a:rPr kumimoji="0" lang="ko-KR" altLang="en-US" sz="1400" dirty="0" err="1">
                <a:solidFill>
                  <a:schemeClr val="tx2"/>
                </a:solidFill>
                <a:latin typeface="+mn-ea"/>
              </a:rPr>
              <a:t>경영체의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 </a:t>
            </a:r>
            <a:r>
              <a:rPr kumimoji="0" lang="ko-KR" altLang="en-US" sz="1400" dirty="0" err="1">
                <a:solidFill>
                  <a:schemeClr val="tx2"/>
                </a:solidFill>
                <a:latin typeface="+mn-ea"/>
              </a:rPr>
              <a:t>규격돈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 생산과 도체품질 향상을 위한 연구와 지원</a:t>
            </a:r>
          </a:p>
        </p:txBody>
      </p:sp>
      <p:sp>
        <p:nvSpPr>
          <p:cNvPr id="9227" name="Rectangle 22"/>
          <p:cNvSpPr>
            <a:spLocks noChangeArrowheads="1"/>
          </p:cNvSpPr>
          <p:nvPr/>
        </p:nvSpPr>
        <p:spPr bwMode="auto">
          <a:xfrm>
            <a:off x="285720" y="1571612"/>
            <a:ext cx="2571768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000" dirty="0" err="1" smtClean="0">
                <a:solidFill>
                  <a:schemeClr val="bg1"/>
                </a:solidFill>
                <a:latin typeface="+mj-ea"/>
                <a:ea typeface="+mj-ea"/>
              </a:rPr>
              <a:t>종돈보급의</a:t>
            </a:r>
            <a:r>
              <a:rPr kumimoji="0" lang="ko-KR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0" lang="ko-KR" altLang="en-US" sz="2000" dirty="0">
                <a:solidFill>
                  <a:schemeClr val="bg1"/>
                </a:solidFill>
                <a:latin typeface="+mj-ea"/>
                <a:ea typeface="+mj-ea"/>
              </a:rPr>
              <a:t>전문화</a:t>
            </a:r>
          </a:p>
        </p:txBody>
      </p:sp>
      <p:sp>
        <p:nvSpPr>
          <p:cNvPr id="9228" name="Rectangle 27"/>
          <p:cNvSpPr>
            <a:spLocks noChangeArrowheads="1"/>
          </p:cNvSpPr>
          <p:nvPr/>
        </p:nvSpPr>
        <p:spPr bwMode="auto">
          <a:xfrm>
            <a:off x="6286512" y="4046565"/>
            <a:ext cx="2571768" cy="3968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육종개량의 선진화</a:t>
            </a:r>
          </a:p>
        </p:txBody>
      </p:sp>
      <p:sp>
        <p:nvSpPr>
          <p:cNvPr id="9229" name="AutoShape 30"/>
          <p:cNvSpPr>
            <a:spLocks noChangeArrowheads="1"/>
          </p:cNvSpPr>
          <p:nvPr/>
        </p:nvSpPr>
        <p:spPr bwMode="auto">
          <a:xfrm>
            <a:off x="6317086" y="4475193"/>
            <a:ext cx="2535269" cy="730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7 h 21600"/>
              <a:gd name="T14" fmla="*/ 18786 w 21600"/>
              <a:gd name="T15" fmla="*/ 187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32" y="21600"/>
                </a:lnTo>
                <a:lnTo>
                  <a:pt x="1956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4B4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30" name="AutoShape 55"/>
          <p:cNvSpPr>
            <a:spLocks noChangeArrowheads="1"/>
          </p:cNvSpPr>
          <p:nvPr/>
        </p:nvSpPr>
        <p:spPr bwMode="auto">
          <a:xfrm>
            <a:off x="285720" y="2000240"/>
            <a:ext cx="2535269" cy="730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4 w 21600"/>
              <a:gd name="T13" fmla="*/ 2817 h 21600"/>
              <a:gd name="T14" fmla="*/ 18786 w 21600"/>
              <a:gd name="T15" fmla="*/ 187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32" y="21600"/>
                </a:lnTo>
                <a:lnTo>
                  <a:pt x="1956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4B4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221" name="Text Box 20"/>
          <p:cNvSpPr txBox="1">
            <a:spLocks noChangeArrowheads="1"/>
          </p:cNvSpPr>
          <p:nvPr/>
        </p:nvSpPr>
        <p:spPr bwMode="auto">
          <a:xfrm>
            <a:off x="500034" y="2071678"/>
            <a:ext cx="5643602" cy="1928825"/>
          </a:xfrm>
          <a:prstGeom prst="rect">
            <a:avLst/>
          </a:prstGeom>
          <a:solidFill>
            <a:schemeClr val="bg1"/>
          </a:solidFill>
          <a:ln w="28575">
            <a:solidFill>
              <a:srgbClr val="FF4B4B"/>
            </a:solidFill>
            <a:miter lim="800000"/>
            <a:headEnd/>
            <a:tailEnd/>
          </a:ln>
        </p:spPr>
        <p:txBody>
          <a:bodyPr anchor="ctr"/>
          <a:lstStyle/>
          <a:p>
            <a:pPr marL="176213" indent="88900">
              <a:lnSpc>
                <a:spcPct val="80000"/>
              </a:lnSpc>
              <a:buFontTx/>
              <a:buChar char="•"/>
            </a:pP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 우수한 </a:t>
            </a:r>
            <a:r>
              <a:rPr kumimoji="0" lang="ko-KR" altLang="en-US" sz="1400" dirty="0" err="1">
                <a:solidFill>
                  <a:schemeClr val="tx2"/>
                </a:solidFill>
                <a:latin typeface="+mn-ea"/>
              </a:rPr>
              <a:t>순종돈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 공급과 표준화된 </a:t>
            </a:r>
            <a:r>
              <a:rPr kumimoji="0" lang="ko-KR" altLang="en-US" sz="1400" dirty="0" err="1">
                <a:solidFill>
                  <a:schemeClr val="tx2"/>
                </a:solidFill>
                <a:latin typeface="+mn-ea"/>
              </a:rPr>
              <a:t>고능력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 </a:t>
            </a:r>
            <a:r>
              <a:rPr kumimoji="0" lang="ko-KR" altLang="en-US" sz="1400" dirty="0" err="1">
                <a:solidFill>
                  <a:schemeClr val="tx2"/>
                </a:solidFill>
                <a:latin typeface="+mn-ea"/>
              </a:rPr>
              <a:t>후보돈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 분양</a:t>
            </a:r>
          </a:p>
          <a:p>
            <a:pPr marL="176213" indent="88900">
              <a:lnSpc>
                <a:spcPct val="80000"/>
              </a:lnSpc>
              <a:buFontTx/>
              <a:buChar char="•"/>
            </a:pPr>
            <a:endParaRPr kumimoji="0" lang="ko-KR" altLang="en-US" sz="1400" dirty="0">
              <a:solidFill>
                <a:schemeClr val="tx2"/>
              </a:solidFill>
              <a:latin typeface="+mn-ea"/>
            </a:endParaRPr>
          </a:p>
          <a:p>
            <a:pPr marL="176213" indent="88900">
              <a:lnSpc>
                <a:spcPct val="80000"/>
              </a:lnSpc>
              <a:buFontTx/>
              <a:buChar char="•"/>
            </a:pP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 철저한 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위생방역시스템 운영으로 안전한 </a:t>
            </a:r>
            <a:r>
              <a:rPr kumimoji="0" lang="en-US" altLang="ko-KR" sz="1400" dirty="0">
                <a:solidFill>
                  <a:schemeClr val="tx2"/>
                </a:solidFill>
                <a:latin typeface="+mn-ea"/>
              </a:rPr>
              <a:t>F1 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생산</a:t>
            </a:r>
            <a:r>
              <a:rPr kumimoji="0" lang="en-US" altLang="ko-KR" sz="1400" dirty="0">
                <a:solidFill>
                  <a:schemeClr val="tx2"/>
                </a:solidFill>
                <a:latin typeface="+mn-ea"/>
              </a:rPr>
              <a:t>. 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공급</a:t>
            </a:r>
          </a:p>
          <a:p>
            <a:pPr marL="176213" indent="88900">
              <a:lnSpc>
                <a:spcPct val="80000"/>
              </a:lnSpc>
            </a:pP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 </a:t>
            </a:r>
          </a:p>
          <a:p>
            <a:pPr marL="176213" indent="88900">
              <a:lnSpc>
                <a:spcPct val="80000"/>
              </a:lnSpc>
              <a:buFontTx/>
              <a:buChar char="•"/>
            </a:pPr>
            <a:r>
              <a:rPr kumimoji="0" lang="en-US" altLang="ko-KR" sz="1400" dirty="0" smtClean="0">
                <a:solidFill>
                  <a:schemeClr val="tx2"/>
                </a:solidFill>
                <a:latin typeface="+mn-ea"/>
              </a:rPr>
              <a:t> PS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농가의 사양관리표준화로 </a:t>
            </a:r>
            <a:r>
              <a:rPr kumimoji="0" lang="ko-KR" altLang="en-US" sz="1400" dirty="0" err="1">
                <a:solidFill>
                  <a:schemeClr val="tx2"/>
                </a:solidFill>
                <a:latin typeface="+mn-ea"/>
              </a:rPr>
              <a:t>가야종돈의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 유전능력 극대화</a:t>
            </a:r>
          </a:p>
          <a:p>
            <a:pPr marL="176213" indent="88900">
              <a:lnSpc>
                <a:spcPct val="80000"/>
              </a:lnSpc>
            </a:pP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 </a:t>
            </a:r>
          </a:p>
          <a:p>
            <a:pPr marL="176213" indent="88900">
              <a:lnSpc>
                <a:spcPct val="80000"/>
              </a:lnSpc>
              <a:buFontTx/>
              <a:buChar char="•"/>
            </a:pP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 분양</a:t>
            </a:r>
            <a:r>
              <a:rPr kumimoji="0" lang="en-US" altLang="ko-KR" sz="1400" dirty="0">
                <a:solidFill>
                  <a:schemeClr val="tx2"/>
                </a:solidFill>
                <a:latin typeface="+mn-ea"/>
              </a:rPr>
              <a:t>. 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농가사양지원에서 사후관리까지 고객중심의 업무체계</a:t>
            </a:r>
          </a:p>
          <a:p>
            <a:pPr marL="176213" indent="88900">
              <a:lnSpc>
                <a:spcPct val="80000"/>
              </a:lnSpc>
              <a:buFontTx/>
              <a:buChar char="•"/>
            </a:pPr>
            <a:endParaRPr kumimoji="0" lang="ko-KR" altLang="en-US" sz="1400" dirty="0">
              <a:solidFill>
                <a:schemeClr val="tx2"/>
              </a:solidFill>
              <a:latin typeface="+mn-ea"/>
            </a:endParaRPr>
          </a:p>
          <a:p>
            <a:pPr marL="176213" indent="88900">
              <a:lnSpc>
                <a:spcPct val="80000"/>
              </a:lnSpc>
              <a:buFontTx/>
              <a:buChar char="•"/>
            </a:pP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 진취적이고 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체계적 관리로 </a:t>
            </a:r>
            <a:r>
              <a:rPr kumimoji="0" lang="ko-KR" altLang="en-US" sz="1400" dirty="0" smtClean="0">
                <a:solidFill>
                  <a:schemeClr val="tx2"/>
                </a:solidFill>
                <a:latin typeface="+mn-ea"/>
              </a:rPr>
              <a:t>고객만족과 </a:t>
            </a:r>
            <a:r>
              <a:rPr kumimoji="0" lang="ko-KR" altLang="en-US" sz="1400" dirty="0">
                <a:solidFill>
                  <a:schemeClr val="tx2"/>
                </a:solidFill>
                <a:latin typeface="+mn-ea"/>
              </a:rPr>
              <a:t>새로운 시장개척</a:t>
            </a: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10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13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2498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가야육종의 기능과 역할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71600" y="1988840"/>
            <a:ext cx="2952328" cy="440120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b="1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Ⅰ. </a:t>
            </a:r>
            <a:r>
              <a:rPr lang="ko-KR" altLang="en-US" b="1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조직</a:t>
            </a:r>
            <a:r>
              <a:rPr lang="en-US" altLang="ko-KR" b="1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(Organization)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1.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모회사 조직도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2.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가야육종 연혁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3.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가야육종 비전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4.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조직도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5.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인력운영현황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6.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사업장 소개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    -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사천본사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    -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산청 </a:t>
            </a: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GGP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농장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    -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고성 </a:t>
            </a: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GP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농장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    -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함안 유전자 연구소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7.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계약 </a:t>
            </a: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GP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농장 소개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572000" y="1988840"/>
            <a:ext cx="4071966" cy="4062651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b="1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Ⅱ.  </a:t>
            </a:r>
            <a:r>
              <a:rPr lang="ko-KR" altLang="en-US" b="1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시스템</a:t>
            </a:r>
            <a:r>
              <a:rPr lang="en-US" altLang="ko-KR" b="1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(System)</a:t>
            </a:r>
            <a:endParaRPr lang="en-US" altLang="ko-KR" b="1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1. KAYA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유전자통일 </a:t>
            </a: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1600" dirty="0" err="1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포크밸리</a:t>
            </a:r>
            <a:endParaRPr lang="en-US" altLang="ko-KR" sz="1600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2. </a:t>
            </a:r>
            <a:r>
              <a:rPr lang="ko-KR" altLang="en-US" sz="1600" dirty="0" err="1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포크밸리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생산체계 및 품종간 교잡도</a:t>
            </a:r>
            <a:endParaRPr lang="en-US" altLang="ko-KR" sz="1600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3.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육종개량 포인트 및 방향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4</a:t>
            </a:r>
            <a:r>
              <a:rPr lang="en-US" altLang="ko-KR" sz="1600" dirty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가야육종의 우수성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5.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가야육종 기능과 역할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6.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가야육종 사업현황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   -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사업규모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   -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연도별 판매실적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   -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연도별 생산성적</a:t>
            </a:r>
            <a:endParaRPr lang="en-US" altLang="ko-KR" sz="16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altLang="ko-KR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       - </a:t>
            </a:r>
            <a:r>
              <a:rPr lang="ko-KR" altLang="en-US" sz="16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연도별 검정성적</a:t>
            </a:r>
            <a:endParaRPr lang="ko-KR" altLang="en-US" sz="1600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71800" y="620713"/>
            <a:ext cx="3528392" cy="792063"/>
            <a:chOff x="912" y="1008"/>
            <a:chExt cx="3984" cy="91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999" y="1092"/>
              <a:ext cx="3835" cy="746"/>
              <a:chOff x="999" y="1092"/>
              <a:chExt cx="3835" cy="746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96DAF2"/>
                  </a:gs>
                  <a:gs pos="100000">
                    <a:srgbClr val="96DAF2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DAF2">
                      <a:gamma/>
                      <a:tint val="54510"/>
                      <a:invGamma/>
                    </a:srgbClr>
                  </a:gs>
                  <a:gs pos="50000">
                    <a:srgbClr val="96DAF2">
                      <a:alpha val="0"/>
                    </a:srgbClr>
                  </a:gs>
                  <a:gs pos="100000">
                    <a:srgbClr val="96DAF2">
                      <a:gamma/>
                      <a:tint val="54510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gray">
              <a:xfrm>
                <a:off x="2107" y="1188"/>
                <a:ext cx="1586" cy="5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50000"/>
                  </a:spcBef>
                  <a:buClr>
                    <a:srgbClr val="666699"/>
                  </a:buClr>
                  <a:buFont typeface="MS Gothic" pitchFamily="49" charset="-128"/>
                  <a:buNone/>
                </a:pPr>
                <a:r>
                  <a:rPr lang="en-US" altLang="ko-KR" sz="3200" b="1" dirty="0" smtClean="0">
                    <a:solidFill>
                      <a:schemeClr val="tx2"/>
                    </a:solidFill>
                    <a:latin typeface="HY견고딕" pitchFamily="18" charset="-127"/>
                    <a:ea typeface="HY견고딕" pitchFamily="18" charset="-127"/>
                  </a:rPr>
                  <a:t>-</a:t>
                </a:r>
                <a:r>
                  <a:rPr lang="en-US" altLang="en-US" sz="3200" b="1" dirty="0" smtClean="0">
                    <a:solidFill>
                      <a:schemeClr val="tx2"/>
                    </a:solidFill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ko-KR" altLang="en-US" sz="3200" b="1" dirty="0" smtClean="0">
                    <a:solidFill>
                      <a:schemeClr val="tx2"/>
                    </a:solidFill>
                    <a:latin typeface="HY견고딕" pitchFamily="18" charset="-127"/>
                    <a:ea typeface="HY견고딕" pitchFamily="18" charset="-127"/>
                  </a:rPr>
                  <a:t>목    차 </a:t>
                </a:r>
                <a:r>
                  <a:rPr lang="en-US" altLang="ko-KR" sz="3200" b="1" dirty="0" smtClean="0">
                    <a:solidFill>
                      <a:schemeClr val="tx2"/>
                    </a:solidFill>
                    <a:latin typeface="HY견고딕" pitchFamily="18" charset="-127"/>
                    <a:ea typeface="HY견고딕" pitchFamily="18" charset="-127"/>
                  </a:rPr>
                  <a:t>-</a:t>
                </a:r>
                <a:endParaRPr lang="ko-KR" altLang="en-US" sz="3200" b="1" dirty="0">
                  <a:solidFill>
                    <a:schemeClr val="tx2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6840" y="1484598"/>
            <a:ext cx="4476730" cy="1496964"/>
          </a:xfrm>
          <a:noFill/>
        </p:spPr>
        <p:txBody>
          <a:bodyPr/>
          <a:lstStyle/>
          <a:p>
            <a:pPr>
              <a:lnSpc>
                <a:spcPct val="110000"/>
              </a:lnSpc>
              <a:buClr>
                <a:srgbClr val="C3C3C3"/>
              </a:buClr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○ 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자산규모 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: 233</a:t>
            </a:r>
            <a:r>
              <a:rPr lang="ko-KR" altLang="en-US" sz="1600" b="0" dirty="0" err="1" smtClean="0">
                <a:solidFill>
                  <a:schemeClr val="tx2"/>
                </a:solidFill>
                <a:latin typeface="+mn-ea"/>
              </a:rPr>
              <a:t>억원</a:t>
            </a:r>
            <a:endParaRPr lang="en-US" altLang="ko-KR" sz="1600" b="0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  <a:buClr>
                <a:srgbClr val="C3C3C3"/>
              </a:buClr>
              <a:buNone/>
            </a:pP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 ○ 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2016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년 </a:t>
            </a: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매출액 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: 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180</a:t>
            </a:r>
            <a:r>
              <a:rPr lang="ko-KR" altLang="en-US" sz="1600" b="0" dirty="0" err="1" smtClean="0">
                <a:solidFill>
                  <a:schemeClr val="tx2"/>
                </a:solidFill>
                <a:latin typeface="+mn-ea"/>
              </a:rPr>
              <a:t>억원</a:t>
            </a:r>
            <a:endParaRPr lang="en-US" altLang="ko-KR" sz="1600" b="0" dirty="0" smtClean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  <a:buClr>
                <a:srgbClr val="C3C3C3"/>
              </a:buClr>
              <a:buNone/>
            </a:pPr>
            <a:r>
              <a:rPr lang="ko-KR" altLang="en-US" sz="1600" b="0" dirty="0" smtClean="0">
                <a:solidFill>
                  <a:schemeClr val="tx2"/>
                </a:solidFill>
                <a:latin typeface="+mn-ea"/>
              </a:rPr>
              <a:t> ○ 자본금 </a:t>
            </a: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: 90</a:t>
            </a:r>
            <a:r>
              <a:rPr lang="ko-KR" altLang="en-US" sz="1600" b="0" dirty="0" err="1" smtClean="0">
                <a:solidFill>
                  <a:schemeClr val="tx2"/>
                </a:solidFill>
                <a:latin typeface="+mn-ea"/>
              </a:rPr>
              <a:t>억원</a:t>
            </a:r>
            <a:endParaRPr lang="en-US" altLang="ko-KR" sz="1600" b="0" dirty="0" smtClean="0">
              <a:solidFill>
                <a:schemeClr val="tx2"/>
              </a:solidFill>
              <a:latin typeface="+mn-ea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ko-KR" sz="1600" b="0" dirty="0" smtClean="0">
                <a:solidFill>
                  <a:schemeClr val="tx2"/>
                </a:solidFill>
                <a:latin typeface="+mn-ea"/>
              </a:rPr>
              <a:t> </a:t>
            </a:r>
            <a:endParaRPr lang="ko-KR" altLang="en-US" sz="1600" b="0" dirty="0" smtClean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28662" y="1052736"/>
            <a:ext cx="1699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ko-K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□ 사업실적</a:t>
            </a:r>
            <a:endParaRPr lang="en-US" altLang="ko-K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28662" y="2924944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ko-K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□ 연도별 판매실적</a:t>
            </a:r>
            <a:endParaRPr lang="en-US" altLang="ko-K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785786" y="3436832"/>
          <a:ext cx="7858184" cy="252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73"/>
                <a:gridCol w="982273"/>
                <a:gridCol w="982273"/>
                <a:gridCol w="982273"/>
                <a:gridCol w="982273"/>
                <a:gridCol w="982273"/>
                <a:gridCol w="982273"/>
                <a:gridCol w="982273"/>
              </a:tblGrid>
              <a:tr h="36050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연도별</a:t>
                      </a:r>
                      <a:endParaRPr lang="ko-KR" altLang="en-US" sz="1600" b="1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순종</a:t>
                      </a:r>
                      <a:endParaRPr lang="ko-KR" altLang="en-US" sz="1600" b="1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F1</a:t>
                      </a:r>
                      <a:endParaRPr lang="ko-KR" altLang="en-US" sz="1600" b="1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비육돈</a:t>
                      </a:r>
                      <a:endParaRPr lang="en-US" altLang="ko-KR" sz="1600" b="1" dirty="0" smtClean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자돈</a:t>
                      </a:r>
                      <a:endParaRPr lang="ko-KR" altLang="en-US" sz="1600" b="1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돼지</a:t>
                      </a:r>
                      <a:endParaRPr lang="en-US" altLang="ko-KR" sz="1600" b="1" dirty="0" smtClean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합계</a:t>
                      </a:r>
                      <a:endParaRPr lang="ko-KR" altLang="en-US" sz="1600" b="1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AI</a:t>
                      </a:r>
                      <a:endParaRPr lang="ko-KR" altLang="en-US" sz="1600" b="1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605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암</a:t>
                      </a:r>
                      <a:endParaRPr lang="ko-KR" altLang="en-US" sz="1600" b="1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수</a:t>
                      </a:r>
                      <a:endParaRPr lang="ko-KR" altLang="en-US" sz="1600" b="1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60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2012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1,655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175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14,180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14,883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4,117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35,010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147,432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</a:tr>
              <a:tr h="360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2013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1,887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64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7,863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19,302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951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30,067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149,704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</a:tr>
              <a:tr h="360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2014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2,516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112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10,993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16,820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1,316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31,757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157,090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</a:tr>
              <a:tr h="360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2015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1,318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154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12,570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22,526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1,880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38,448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165,335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</a:tr>
              <a:tr h="360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2016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1,924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153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12,017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19,846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2,727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36,667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 smtClean="0">
                          <a:solidFill>
                            <a:schemeClr val="tx2"/>
                          </a:solidFill>
                          <a:latin typeface="HY신명조" pitchFamily="18" charset="-127"/>
                          <a:ea typeface="HY신명조" pitchFamily="18" charset="-127"/>
                        </a:rPr>
                        <a:t>193,302</a:t>
                      </a:r>
                      <a:endParaRPr lang="ko-KR" altLang="en-US" sz="1500" b="0" dirty="0">
                        <a:solidFill>
                          <a:schemeClr val="tx2"/>
                        </a:solidFill>
                        <a:latin typeface="HY신명조" pitchFamily="18" charset="-127"/>
                        <a:ea typeface="HY신명조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358082" y="3079962"/>
            <a:ext cx="15716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C3C3C3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sz="1600" kern="0" dirty="0" smtClean="0">
                <a:solidFill>
                  <a:schemeClr val="tx2"/>
                </a:solidFill>
                <a:latin typeface="+mn-ea"/>
              </a:rPr>
              <a:t>(</a:t>
            </a:r>
            <a:r>
              <a:rPr lang="ko-KR" altLang="en-US" sz="1600" kern="0" dirty="0" smtClean="0">
                <a:solidFill>
                  <a:schemeClr val="tx2"/>
                </a:solidFill>
                <a:latin typeface="+mn-ea"/>
              </a:rPr>
              <a:t>단위</a:t>
            </a:r>
            <a:r>
              <a:rPr lang="en-US" altLang="ko-KR" sz="1600" kern="0" dirty="0" smtClean="0">
                <a:solidFill>
                  <a:schemeClr val="tx2"/>
                </a:solidFill>
                <a:latin typeface="+mn-ea"/>
              </a:rPr>
              <a:t>:</a:t>
            </a:r>
            <a:r>
              <a:rPr lang="ko-KR" altLang="en-US" sz="1600" kern="0" dirty="0" smtClean="0">
                <a:solidFill>
                  <a:schemeClr val="tx2"/>
                </a:solidFill>
                <a:latin typeface="+mn-ea"/>
              </a:rPr>
              <a:t>두</a:t>
            </a:r>
            <a:r>
              <a:rPr lang="en-US" altLang="ko-KR" sz="1600" kern="0" dirty="0" smtClean="0">
                <a:solidFill>
                  <a:schemeClr val="tx2"/>
                </a:solidFill>
                <a:latin typeface="+mn-ea"/>
              </a:rPr>
              <a:t>,</a:t>
            </a:r>
            <a:r>
              <a:rPr lang="ko-KR" altLang="en-US" sz="1600" kern="0" dirty="0" smtClean="0">
                <a:solidFill>
                  <a:schemeClr val="tx2"/>
                </a:solidFill>
                <a:latin typeface="+mn-ea"/>
              </a:rPr>
              <a:t>팩</a:t>
            </a:r>
            <a:r>
              <a:rPr lang="en-US" altLang="ko-KR" sz="1600" kern="0" dirty="0" smtClean="0">
                <a:solidFill>
                  <a:schemeClr val="tx2"/>
                </a:solidFill>
                <a:latin typeface="+mn-ea"/>
              </a:rPr>
              <a:t>)</a:t>
            </a:r>
            <a:endParaRPr kumimoji="0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11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15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2197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가야육종의 사업현황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539749" y="1285862"/>
          <a:ext cx="8352730" cy="502346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753903"/>
                <a:gridCol w="2068794"/>
                <a:gridCol w="901132"/>
                <a:gridCol w="965437"/>
                <a:gridCol w="827519"/>
                <a:gridCol w="827519"/>
                <a:gridCol w="965437"/>
                <a:gridCol w="1042989"/>
              </a:tblGrid>
              <a:tr h="502346">
                <a:tc rowSpan="3"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구 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latin typeface="+mn-lt"/>
                        </a:rPr>
                        <a:t>년도별</a:t>
                      </a:r>
                      <a:r>
                        <a:rPr lang="ko-KR" altLang="en-US" sz="1200" dirty="0">
                          <a:latin typeface="+mn-lt"/>
                        </a:rPr>
                        <a:t> 기준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2346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2014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2015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latin typeface="+mn-lt"/>
                        </a:rPr>
                        <a:t>2016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2346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고성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산청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고성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산청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고성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산청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02346"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교배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latin typeface="+mn-lt"/>
                        </a:rPr>
                        <a:t>수태율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94.9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92.8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92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92.4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90.8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023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latin typeface="+mn-lt"/>
                        </a:rPr>
                        <a:t>분만율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89.9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90.6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91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88.7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88.9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02346">
                <a:tc rowSpan="4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분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만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평균총산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12.9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12.8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13.1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13.2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</a:tr>
              <a:tr h="5023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평균실산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11.8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11.2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11.8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12.0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5023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latin typeface="+mn-lt"/>
                        </a:rPr>
                        <a:t>모돈회전율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2.49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2.48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2.49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2.41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2.47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2.4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023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latin typeface="+mn-lt"/>
                        </a:rPr>
                        <a:t>평균 이유두수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10.9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10.1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10.2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10.9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10.3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  <a:tr h="50234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latin typeface="+mn-lt"/>
                        </a:rPr>
                        <a:t>이유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PSY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27.1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24.9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27.5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24.7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26.8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24.6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519" marR="60519" marT="30259" marB="30259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539750" y="836613"/>
            <a:ext cx="2031986" cy="3532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1. </a:t>
            </a:r>
            <a:r>
              <a:rPr kumimoji="0" lang="ko-KR" alt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년도별</a:t>
            </a: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생산성적</a:t>
            </a:r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24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26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2197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가야육종의 사업현황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571472" y="1268760"/>
          <a:ext cx="8321010" cy="5040557"/>
        </p:xfrm>
        <a:graphic>
          <a:graphicData uri="http://schemas.openxmlformats.org/drawingml/2006/table">
            <a:tbl>
              <a:tblPr firstRow="1" bandRow="1"/>
              <a:tblGrid>
                <a:gridCol w="1056628"/>
                <a:gridCol w="2271776"/>
                <a:gridCol w="1664202"/>
                <a:gridCol w="1664202"/>
                <a:gridCol w="1664202"/>
              </a:tblGrid>
              <a:tr h="74564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연도별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항목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2016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5818"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Y♀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90kg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도달일령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153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141.3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71581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BF(mm)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12.8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14.4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14.6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715818"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L♂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90kg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도달일령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150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142.6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</a:tr>
              <a:tr h="71581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BF(mm)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12.4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13.4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</a:tr>
              <a:tr h="715818"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D♂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90kg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도달일령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144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140.3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715818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BF(mm)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12.6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11.8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2" name="AutoShape 4"/>
          <p:cNvSpPr>
            <a:spLocks noChangeArrowheads="1"/>
          </p:cNvSpPr>
          <p:nvPr/>
        </p:nvSpPr>
        <p:spPr bwMode="gray">
          <a:xfrm>
            <a:off x="539750" y="836613"/>
            <a:ext cx="2031986" cy="35322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 smtClean="0">
                <a:solidFill>
                  <a:sysClr val="window" lastClr="FFFFFF"/>
                </a:solidFill>
              </a:rPr>
              <a:t>2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. </a:t>
            </a:r>
            <a:r>
              <a:rPr kumimoji="0" lang="ko-KR" alt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년도별</a:t>
            </a: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검정성적</a:t>
            </a:r>
          </a:p>
        </p:txBody>
      </p:sp>
      <p:grpSp>
        <p:nvGrpSpPr>
          <p:cNvPr id="35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36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7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38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2197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가야육종의 사업현황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white">
          <a:xfrm>
            <a:off x="1748613" y="2285992"/>
            <a:ext cx="5357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감사합니다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28804"/>
            <a:ext cx="54483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도넛 11"/>
          <p:cNvSpPr/>
          <p:nvPr/>
        </p:nvSpPr>
        <p:spPr bwMode="auto">
          <a:xfrm>
            <a:off x="776271" y="-24"/>
            <a:ext cx="7367630" cy="7215238"/>
          </a:xfrm>
          <a:prstGeom prst="donut">
            <a:avLst>
              <a:gd name="adj" fmla="val 24874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6643702" y="2911483"/>
            <a:ext cx="1438275" cy="1446211"/>
            <a:chOff x="4465" y="2519"/>
            <a:chExt cx="682" cy="688"/>
          </a:xfrm>
        </p:grpSpPr>
        <p:sp>
          <p:nvSpPr>
            <p:cNvPr id="7" name="Oval 114" descr="no1_s"/>
            <p:cNvSpPr>
              <a:spLocks noChangeArrowheads="1"/>
            </p:cNvSpPr>
            <p:nvPr/>
          </p:nvSpPr>
          <p:spPr bwMode="gray">
            <a:xfrm>
              <a:off x="4465" y="2519"/>
              <a:ext cx="682" cy="688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Freeform 115"/>
            <p:cNvSpPr>
              <a:spLocks/>
            </p:cNvSpPr>
            <p:nvPr/>
          </p:nvSpPr>
          <p:spPr bwMode="gray">
            <a:xfrm flipV="1">
              <a:off x="4513" y="2931"/>
              <a:ext cx="594" cy="272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CCFF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928926" y="1000108"/>
            <a:ext cx="26821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ctr">
              <a:buSzPct val="25000"/>
              <a:buFont typeface="Wingdings" pitchFamily="2" charset="2"/>
              <a:buNone/>
              <a:defRPr/>
            </a:pPr>
            <a:r>
              <a:rPr lang="en-US" altLang="ko-KR" sz="2800" b="1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Organization</a:t>
            </a:r>
            <a:endParaRPr lang="ko-KR" altLang="en-US" sz="2800" b="1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3" name="그림 12" descr="kaya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836712"/>
            <a:ext cx="1688464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그룹 290"/>
          <p:cNvGrpSpPr/>
          <p:nvPr/>
        </p:nvGrpSpPr>
        <p:grpSpPr>
          <a:xfrm>
            <a:off x="319086" y="1295400"/>
            <a:ext cx="8396318" cy="5348310"/>
            <a:chOff x="460375" y="1295400"/>
            <a:chExt cx="8150225" cy="4938713"/>
          </a:xfrm>
        </p:grpSpPr>
        <p:sp>
          <p:nvSpPr>
            <p:cNvPr id="7170" name="Line 148"/>
            <p:cNvSpPr>
              <a:spLocks noChangeShapeType="1"/>
            </p:cNvSpPr>
            <p:nvPr/>
          </p:nvSpPr>
          <p:spPr bwMode="auto">
            <a:xfrm>
              <a:off x="8520113" y="3595688"/>
              <a:ext cx="0" cy="577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1" name="Line 149"/>
            <p:cNvSpPr>
              <a:spLocks noChangeShapeType="1"/>
            </p:cNvSpPr>
            <p:nvPr/>
          </p:nvSpPr>
          <p:spPr bwMode="auto">
            <a:xfrm>
              <a:off x="3343275" y="1403350"/>
              <a:ext cx="2520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2" name="Line 150"/>
            <p:cNvSpPr>
              <a:spLocks noChangeShapeType="1"/>
            </p:cNvSpPr>
            <p:nvPr/>
          </p:nvSpPr>
          <p:spPr bwMode="auto">
            <a:xfrm flipH="1">
              <a:off x="4433888" y="1508125"/>
              <a:ext cx="0" cy="2192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3" name="Line 151"/>
            <p:cNvSpPr>
              <a:spLocks noChangeShapeType="1"/>
            </p:cNvSpPr>
            <p:nvPr/>
          </p:nvSpPr>
          <p:spPr bwMode="auto">
            <a:xfrm>
              <a:off x="7316788" y="3595688"/>
              <a:ext cx="296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4" name="Line 152"/>
            <p:cNvSpPr>
              <a:spLocks noChangeShapeType="1"/>
            </p:cNvSpPr>
            <p:nvPr/>
          </p:nvSpPr>
          <p:spPr bwMode="auto">
            <a:xfrm>
              <a:off x="7912100" y="3595688"/>
              <a:ext cx="0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5" name="Line 153"/>
            <p:cNvSpPr>
              <a:spLocks noChangeShapeType="1"/>
            </p:cNvSpPr>
            <p:nvPr/>
          </p:nvSpPr>
          <p:spPr bwMode="auto">
            <a:xfrm>
              <a:off x="7310438" y="3595688"/>
              <a:ext cx="0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6" name="Line 154"/>
            <p:cNvSpPr>
              <a:spLocks noChangeShapeType="1"/>
            </p:cNvSpPr>
            <p:nvPr/>
          </p:nvSpPr>
          <p:spPr bwMode="auto">
            <a:xfrm flipV="1">
              <a:off x="7916863" y="3595688"/>
              <a:ext cx="61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7" name="Line 155"/>
            <p:cNvSpPr>
              <a:spLocks noChangeShapeType="1"/>
            </p:cNvSpPr>
            <p:nvPr/>
          </p:nvSpPr>
          <p:spPr bwMode="auto">
            <a:xfrm>
              <a:off x="7623175" y="3595688"/>
              <a:ext cx="0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8" name="Line 156"/>
            <p:cNvSpPr>
              <a:spLocks noChangeShapeType="1"/>
            </p:cNvSpPr>
            <p:nvPr/>
          </p:nvSpPr>
          <p:spPr bwMode="auto">
            <a:xfrm>
              <a:off x="8208963" y="3595688"/>
              <a:ext cx="0" cy="577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79" name="Line 157"/>
            <p:cNvSpPr>
              <a:spLocks noChangeShapeType="1"/>
            </p:cNvSpPr>
            <p:nvPr/>
          </p:nvSpPr>
          <p:spPr bwMode="auto">
            <a:xfrm>
              <a:off x="2474913" y="3675063"/>
              <a:ext cx="0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0" name="Line 158"/>
            <p:cNvSpPr>
              <a:spLocks noChangeShapeType="1"/>
            </p:cNvSpPr>
            <p:nvPr/>
          </p:nvSpPr>
          <p:spPr bwMode="auto">
            <a:xfrm flipH="1">
              <a:off x="3309938" y="3856038"/>
              <a:ext cx="4762" cy="233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1" name="Line 159"/>
            <p:cNvSpPr>
              <a:spLocks noChangeShapeType="1"/>
            </p:cNvSpPr>
            <p:nvPr/>
          </p:nvSpPr>
          <p:spPr bwMode="auto">
            <a:xfrm flipH="1">
              <a:off x="1289050" y="3856038"/>
              <a:ext cx="4763" cy="233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2" name="Line 160"/>
            <p:cNvSpPr>
              <a:spLocks noChangeShapeType="1"/>
            </p:cNvSpPr>
            <p:nvPr/>
          </p:nvSpPr>
          <p:spPr bwMode="auto">
            <a:xfrm>
              <a:off x="2984500" y="3708400"/>
              <a:ext cx="309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3" name="Line 161"/>
            <p:cNvSpPr>
              <a:spLocks noChangeShapeType="1"/>
            </p:cNvSpPr>
            <p:nvPr/>
          </p:nvSpPr>
          <p:spPr bwMode="auto">
            <a:xfrm>
              <a:off x="3179763" y="5321300"/>
              <a:ext cx="433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4" name="Line 162"/>
            <p:cNvSpPr>
              <a:spLocks noChangeShapeType="1"/>
            </p:cNvSpPr>
            <p:nvPr/>
          </p:nvSpPr>
          <p:spPr bwMode="auto">
            <a:xfrm>
              <a:off x="2378075" y="5157788"/>
              <a:ext cx="21415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5" name="Line 163"/>
            <p:cNvSpPr>
              <a:spLocks noChangeShapeType="1"/>
            </p:cNvSpPr>
            <p:nvPr/>
          </p:nvSpPr>
          <p:spPr bwMode="auto">
            <a:xfrm>
              <a:off x="2392363" y="5156200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6" name="Line 164"/>
            <p:cNvSpPr>
              <a:spLocks noChangeShapeType="1"/>
            </p:cNvSpPr>
            <p:nvPr/>
          </p:nvSpPr>
          <p:spPr bwMode="auto">
            <a:xfrm>
              <a:off x="2674938" y="5160963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7" name="Line 165"/>
            <p:cNvSpPr>
              <a:spLocks noChangeShapeType="1"/>
            </p:cNvSpPr>
            <p:nvPr/>
          </p:nvSpPr>
          <p:spPr bwMode="auto">
            <a:xfrm>
              <a:off x="2987675" y="5160963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8" name="Line 166"/>
            <p:cNvSpPr>
              <a:spLocks noChangeShapeType="1"/>
            </p:cNvSpPr>
            <p:nvPr/>
          </p:nvSpPr>
          <p:spPr bwMode="auto">
            <a:xfrm>
              <a:off x="3621088" y="5318125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9" name="Line 167"/>
            <p:cNvSpPr>
              <a:spLocks noChangeShapeType="1"/>
            </p:cNvSpPr>
            <p:nvPr/>
          </p:nvSpPr>
          <p:spPr bwMode="auto">
            <a:xfrm>
              <a:off x="3295650" y="5164138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0" name="Line 168"/>
            <p:cNvSpPr>
              <a:spLocks noChangeShapeType="1"/>
            </p:cNvSpPr>
            <p:nvPr/>
          </p:nvSpPr>
          <p:spPr bwMode="auto">
            <a:xfrm>
              <a:off x="3924300" y="5165725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1" name="Line 169"/>
            <p:cNvSpPr>
              <a:spLocks noChangeShapeType="1"/>
            </p:cNvSpPr>
            <p:nvPr/>
          </p:nvSpPr>
          <p:spPr bwMode="auto">
            <a:xfrm>
              <a:off x="2397125" y="4178300"/>
              <a:ext cx="2122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2" name="Line 170"/>
            <p:cNvSpPr>
              <a:spLocks noChangeShapeType="1"/>
            </p:cNvSpPr>
            <p:nvPr/>
          </p:nvSpPr>
          <p:spPr bwMode="auto">
            <a:xfrm>
              <a:off x="2411413" y="4183063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3" name="Line 171"/>
            <p:cNvSpPr>
              <a:spLocks noChangeShapeType="1"/>
            </p:cNvSpPr>
            <p:nvPr/>
          </p:nvSpPr>
          <p:spPr bwMode="auto">
            <a:xfrm>
              <a:off x="2693988" y="4186238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4" name="Line 172"/>
            <p:cNvSpPr>
              <a:spLocks noChangeShapeType="1"/>
            </p:cNvSpPr>
            <p:nvPr/>
          </p:nvSpPr>
          <p:spPr bwMode="auto">
            <a:xfrm>
              <a:off x="3006725" y="4186238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5" name="Line 173"/>
            <p:cNvSpPr>
              <a:spLocks noChangeShapeType="1"/>
            </p:cNvSpPr>
            <p:nvPr/>
          </p:nvSpPr>
          <p:spPr bwMode="auto">
            <a:xfrm>
              <a:off x="3635375" y="4186238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6" name="Line 174"/>
            <p:cNvSpPr>
              <a:spLocks noChangeShapeType="1"/>
            </p:cNvSpPr>
            <p:nvPr/>
          </p:nvSpPr>
          <p:spPr bwMode="auto">
            <a:xfrm>
              <a:off x="3314700" y="4183063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7" name="Line 175"/>
            <p:cNvSpPr>
              <a:spLocks noChangeShapeType="1"/>
            </p:cNvSpPr>
            <p:nvPr/>
          </p:nvSpPr>
          <p:spPr bwMode="auto">
            <a:xfrm>
              <a:off x="3924300" y="4176713"/>
              <a:ext cx="0" cy="233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8" name="Line 176"/>
            <p:cNvSpPr>
              <a:spLocks noChangeShapeType="1"/>
            </p:cNvSpPr>
            <p:nvPr/>
          </p:nvSpPr>
          <p:spPr bwMode="auto">
            <a:xfrm>
              <a:off x="4211638" y="4179888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99" name="Line 177"/>
            <p:cNvSpPr>
              <a:spLocks noChangeShapeType="1"/>
            </p:cNvSpPr>
            <p:nvPr/>
          </p:nvSpPr>
          <p:spPr bwMode="auto">
            <a:xfrm>
              <a:off x="774700" y="4167188"/>
              <a:ext cx="9985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00" name="Line 178"/>
            <p:cNvSpPr>
              <a:spLocks noChangeShapeType="1"/>
            </p:cNvSpPr>
            <p:nvPr/>
          </p:nvSpPr>
          <p:spPr bwMode="auto">
            <a:xfrm>
              <a:off x="779463" y="4175125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01" name="Line 179"/>
            <p:cNvSpPr>
              <a:spLocks noChangeShapeType="1"/>
            </p:cNvSpPr>
            <p:nvPr/>
          </p:nvSpPr>
          <p:spPr bwMode="auto">
            <a:xfrm>
              <a:off x="1116013" y="4175125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02" name="Line 180"/>
            <p:cNvSpPr>
              <a:spLocks noChangeShapeType="1"/>
            </p:cNvSpPr>
            <p:nvPr/>
          </p:nvSpPr>
          <p:spPr bwMode="auto">
            <a:xfrm>
              <a:off x="1422400" y="4175125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03" name="Line 181"/>
            <p:cNvSpPr>
              <a:spLocks noChangeShapeType="1"/>
            </p:cNvSpPr>
            <p:nvPr/>
          </p:nvSpPr>
          <p:spPr bwMode="auto">
            <a:xfrm>
              <a:off x="1749425" y="4167188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04" name="Line 182"/>
            <p:cNvSpPr>
              <a:spLocks noChangeShapeType="1"/>
            </p:cNvSpPr>
            <p:nvPr/>
          </p:nvSpPr>
          <p:spPr bwMode="auto">
            <a:xfrm>
              <a:off x="1279525" y="3924300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896" name="Rectangle 184"/>
            <p:cNvSpPr>
              <a:spLocks noChangeArrowheads="1"/>
            </p:cNvSpPr>
            <p:nvPr/>
          </p:nvSpPr>
          <p:spPr bwMode="auto">
            <a:xfrm>
              <a:off x="3825875" y="1295400"/>
              <a:ext cx="1231900" cy="2127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AED6EE"/>
                </a:gs>
              </a:gsLst>
              <a:lin ang="2700000" scaled="1"/>
            </a:gradFill>
            <a:ln w="12700" algn="ctr">
              <a:solidFill>
                <a:srgbClr val="78BAE2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조합장</a:t>
              </a:r>
            </a:p>
          </p:txBody>
        </p:sp>
        <p:sp>
          <p:nvSpPr>
            <p:cNvPr id="115897" name="Rectangle 185"/>
            <p:cNvSpPr>
              <a:spLocks noChangeArrowheads="1"/>
            </p:cNvSpPr>
            <p:nvPr/>
          </p:nvSpPr>
          <p:spPr bwMode="auto">
            <a:xfrm>
              <a:off x="3930650" y="1598613"/>
              <a:ext cx="1030288" cy="2127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CD1EF"/>
                </a:gs>
              </a:gsLst>
              <a:lin ang="2700000" scaled="1"/>
            </a:gradFill>
            <a:ln w="12700" algn="ctr">
              <a:solidFill>
                <a:srgbClr val="C7B7E5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상임이사</a:t>
              </a:r>
            </a:p>
          </p:txBody>
        </p:sp>
        <p:sp>
          <p:nvSpPr>
            <p:cNvPr id="115898" name="Rectangle 186"/>
            <p:cNvSpPr>
              <a:spLocks noChangeArrowheads="1"/>
            </p:cNvSpPr>
            <p:nvPr/>
          </p:nvSpPr>
          <p:spPr bwMode="auto">
            <a:xfrm>
              <a:off x="5192713" y="1614488"/>
              <a:ext cx="887412" cy="1809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BBA99"/>
                </a:gs>
              </a:gsLst>
              <a:lin ang="2700000" scaled="1"/>
            </a:gradFill>
            <a:ln w="12700" algn="ctr">
              <a:solidFill>
                <a:srgbClr val="CBBA99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감사팀</a:t>
              </a:r>
            </a:p>
          </p:txBody>
        </p:sp>
        <p:sp>
          <p:nvSpPr>
            <p:cNvPr id="115899" name="Rectangle 187"/>
            <p:cNvSpPr>
              <a:spLocks noChangeArrowheads="1"/>
            </p:cNvSpPr>
            <p:nvPr/>
          </p:nvSpPr>
          <p:spPr bwMode="auto">
            <a:xfrm>
              <a:off x="5792788" y="3595688"/>
              <a:ext cx="866775" cy="2174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2E7AB"/>
                </a:gs>
              </a:gsLst>
              <a:lin ang="2700000" scaled="1"/>
            </a:gradFill>
            <a:ln w="12700" algn="ctr">
              <a:solidFill>
                <a:srgbClr val="D2E7AB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가야육종㈜</a:t>
              </a:r>
            </a:p>
          </p:txBody>
        </p:sp>
        <p:sp>
          <p:nvSpPr>
            <p:cNvPr id="115900" name="Rectangle 188"/>
            <p:cNvSpPr>
              <a:spLocks noChangeArrowheads="1"/>
            </p:cNvSpPr>
            <p:nvPr/>
          </p:nvSpPr>
          <p:spPr bwMode="auto">
            <a:xfrm>
              <a:off x="5394325" y="1311275"/>
              <a:ext cx="887413" cy="1809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BBA99"/>
                </a:gs>
              </a:gsLst>
              <a:lin ang="2700000" scaled="1"/>
            </a:gradFill>
            <a:ln w="12700" algn="ctr">
              <a:solidFill>
                <a:srgbClr val="CBBA99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감사</a:t>
              </a:r>
            </a:p>
          </p:txBody>
        </p:sp>
        <p:sp>
          <p:nvSpPr>
            <p:cNvPr id="115901" name="Rectangle 189"/>
            <p:cNvSpPr>
              <a:spLocks noChangeArrowheads="1"/>
            </p:cNvSpPr>
            <p:nvPr/>
          </p:nvSpPr>
          <p:spPr bwMode="auto">
            <a:xfrm>
              <a:off x="2605088" y="1311275"/>
              <a:ext cx="885825" cy="1809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BBA99"/>
                </a:gs>
              </a:gsLst>
              <a:lin ang="2700000" scaled="1"/>
            </a:gradFill>
            <a:ln w="12700" algn="ctr">
              <a:solidFill>
                <a:srgbClr val="CBBA99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총회/이사회</a:t>
              </a:r>
            </a:p>
          </p:txBody>
        </p:sp>
        <p:cxnSp>
          <p:nvCxnSpPr>
            <p:cNvPr id="7211" name="AutoShape 190"/>
            <p:cNvCxnSpPr>
              <a:cxnSpLocks noChangeShapeType="1"/>
              <a:stCxn id="115897" idx="3"/>
              <a:endCxn id="115898" idx="1"/>
            </p:cNvCxnSpPr>
            <p:nvPr/>
          </p:nvCxnSpPr>
          <p:spPr bwMode="auto">
            <a:xfrm>
              <a:off x="4960938" y="1704975"/>
              <a:ext cx="23177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5903" name="Rectangle 191"/>
            <p:cNvSpPr>
              <a:spLocks noChangeArrowheads="1"/>
            </p:cNvSpPr>
            <p:nvPr/>
          </p:nvSpPr>
          <p:spPr bwMode="auto">
            <a:xfrm>
              <a:off x="1803400" y="3575050"/>
              <a:ext cx="1309688" cy="219075"/>
            </a:xfrm>
            <a:prstGeom prst="rect">
              <a:avLst/>
            </a:prstGeom>
            <a:gradFill rotWithShape="1">
              <a:gsLst>
                <a:gs pos="0">
                  <a:srgbClr val="CC9900"/>
                </a:gs>
                <a:gs pos="50000">
                  <a:srgbClr val="FFFFFF"/>
                </a:gs>
                <a:gs pos="100000">
                  <a:srgbClr val="CC9900"/>
                </a:gs>
              </a:gsLst>
              <a:lin ang="5400000" scaled="1"/>
            </a:gradFill>
            <a:ln w="12700" algn="ctr">
              <a:solidFill>
                <a:srgbClr val="E9AF7F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금융사업본부</a:t>
              </a:r>
            </a:p>
          </p:txBody>
        </p:sp>
        <p:sp>
          <p:nvSpPr>
            <p:cNvPr id="7213" name="Line 192"/>
            <p:cNvSpPr>
              <a:spLocks noChangeShapeType="1"/>
            </p:cNvSpPr>
            <p:nvPr/>
          </p:nvSpPr>
          <p:spPr bwMode="auto">
            <a:xfrm>
              <a:off x="1231900" y="1973263"/>
              <a:ext cx="1588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14" name="Line 193"/>
            <p:cNvSpPr>
              <a:spLocks noChangeShapeType="1"/>
            </p:cNvSpPr>
            <p:nvPr/>
          </p:nvSpPr>
          <p:spPr bwMode="auto">
            <a:xfrm>
              <a:off x="2659063" y="1973263"/>
              <a:ext cx="1587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15" name="Line 194"/>
            <p:cNvSpPr>
              <a:spLocks noChangeShapeType="1"/>
            </p:cNvSpPr>
            <p:nvPr/>
          </p:nvSpPr>
          <p:spPr bwMode="auto">
            <a:xfrm>
              <a:off x="3800475" y="1973263"/>
              <a:ext cx="1588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16" name="Line 195"/>
            <p:cNvSpPr>
              <a:spLocks noChangeShapeType="1"/>
            </p:cNvSpPr>
            <p:nvPr/>
          </p:nvSpPr>
          <p:spPr bwMode="auto">
            <a:xfrm>
              <a:off x="5081588" y="1973263"/>
              <a:ext cx="1587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17" name="Line 196"/>
            <p:cNvSpPr>
              <a:spLocks noChangeShapeType="1"/>
            </p:cNvSpPr>
            <p:nvPr/>
          </p:nvSpPr>
          <p:spPr bwMode="auto">
            <a:xfrm>
              <a:off x="6340475" y="1973263"/>
              <a:ext cx="1588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18" name="Line 197"/>
            <p:cNvSpPr>
              <a:spLocks noChangeShapeType="1"/>
            </p:cNvSpPr>
            <p:nvPr/>
          </p:nvSpPr>
          <p:spPr bwMode="auto">
            <a:xfrm>
              <a:off x="7785100" y="1973263"/>
              <a:ext cx="1588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50" name="그룹 249"/>
            <p:cNvGrpSpPr/>
            <p:nvPr/>
          </p:nvGrpSpPr>
          <p:grpSpPr>
            <a:xfrm>
              <a:off x="2287588" y="4264025"/>
              <a:ext cx="231775" cy="823913"/>
              <a:chOff x="2287588" y="4264025"/>
              <a:chExt cx="231775" cy="823913"/>
            </a:xfrm>
          </p:grpSpPr>
          <p:sp>
            <p:nvSpPr>
              <p:cNvPr id="115911" name="Rectangle 199"/>
              <p:cNvSpPr>
                <a:spLocks noChangeArrowheads="1"/>
              </p:cNvSpPr>
              <p:nvPr/>
            </p:nvSpPr>
            <p:spPr bwMode="auto">
              <a:xfrm>
                <a:off x="2287588" y="4268611"/>
                <a:ext cx="231775" cy="819327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안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락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12" name="Rectangle 200"/>
              <p:cNvSpPr>
                <a:spLocks noChangeArrowheads="1"/>
              </p:cNvSpPr>
              <p:nvPr/>
            </p:nvSpPr>
            <p:spPr bwMode="auto">
              <a:xfrm>
                <a:off x="2287588" y="4264025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51" name="그룹 250"/>
            <p:cNvGrpSpPr/>
            <p:nvPr/>
          </p:nvGrpSpPr>
          <p:grpSpPr>
            <a:xfrm>
              <a:off x="2586038" y="4262438"/>
              <a:ext cx="231775" cy="823912"/>
              <a:chOff x="2586038" y="4262438"/>
              <a:chExt cx="231775" cy="823912"/>
            </a:xfrm>
          </p:grpSpPr>
          <p:sp>
            <p:nvSpPr>
              <p:cNvPr id="115914" name="Rectangle 202"/>
              <p:cNvSpPr>
                <a:spLocks noChangeArrowheads="1"/>
              </p:cNvSpPr>
              <p:nvPr/>
            </p:nvSpPr>
            <p:spPr bwMode="auto">
              <a:xfrm>
                <a:off x="2586038" y="4267024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서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동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15" name="Rectangle 203"/>
              <p:cNvSpPr>
                <a:spLocks noChangeArrowheads="1"/>
              </p:cNvSpPr>
              <p:nvPr/>
            </p:nvSpPr>
            <p:spPr bwMode="auto">
              <a:xfrm>
                <a:off x="2586038" y="4262438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52" name="그룹 251"/>
            <p:cNvGrpSpPr/>
            <p:nvPr/>
          </p:nvGrpSpPr>
          <p:grpSpPr>
            <a:xfrm>
              <a:off x="2890838" y="4259263"/>
              <a:ext cx="231775" cy="823912"/>
              <a:chOff x="2890838" y="4259263"/>
              <a:chExt cx="231775" cy="823912"/>
            </a:xfrm>
          </p:grpSpPr>
          <p:sp>
            <p:nvSpPr>
              <p:cNvPr id="115917" name="Rectangle 205"/>
              <p:cNvSpPr>
                <a:spLocks noChangeArrowheads="1"/>
              </p:cNvSpPr>
              <p:nvPr/>
            </p:nvSpPr>
            <p:spPr bwMode="auto">
              <a:xfrm>
                <a:off x="2890838" y="4263849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토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곡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18" name="Rectangle 206"/>
              <p:cNvSpPr>
                <a:spLocks noChangeArrowheads="1"/>
              </p:cNvSpPr>
              <p:nvPr/>
            </p:nvSpPr>
            <p:spPr bwMode="auto">
              <a:xfrm>
                <a:off x="2890838" y="4259263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53" name="그룹 252"/>
            <p:cNvGrpSpPr/>
            <p:nvPr/>
          </p:nvGrpSpPr>
          <p:grpSpPr>
            <a:xfrm>
              <a:off x="3197225" y="4256088"/>
              <a:ext cx="231775" cy="823912"/>
              <a:chOff x="3197225" y="4256088"/>
              <a:chExt cx="231775" cy="823912"/>
            </a:xfrm>
          </p:grpSpPr>
          <p:sp>
            <p:nvSpPr>
              <p:cNvPr id="115920" name="Rectangle 208"/>
              <p:cNvSpPr>
                <a:spLocks noChangeArrowheads="1"/>
              </p:cNvSpPr>
              <p:nvPr/>
            </p:nvSpPr>
            <p:spPr bwMode="auto">
              <a:xfrm>
                <a:off x="3197225" y="4260674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남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산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21" name="Rectangle 209"/>
              <p:cNvSpPr>
                <a:spLocks noChangeArrowheads="1"/>
              </p:cNvSpPr>
              <p:nvPr/>
            </p:nvSpPr>
            <p:spPr bwMode="auto">
              <a:xfrm>
                <a:off x="3197225" y="4256088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54" name="그룹 253"/>
            <p:cNvGrpSpPr/>
            <p:nvPr/>
          </p:nvGrpSpPr>
          <p:grpSpPr>
            <a:xfrm>
              <a:off x="3513138" y="4254500"/>
              <a:ext cx="231775" cy="823913"/>
              <a:chOff x="3513138" y="4254500"/>
              <a:chExt cx="231775" cy="823913"/>
            </a:xfrm>
          </p:grpSpPr>
          <p:sp>
            <p:nvSpPr>
              <p:cNvPr id="115923" name="Rectangle 211"/>
              <p:cNvSpPr>
                <a:spLocks noChangeArrowheads="1"/>
              </p:cNvSpPr>
              <p:nvPr/>
            </p:nvSpPr>
            <p:spPr bwMode="auto">
              <a:xfrm>
                <a:off x="3513138" y="4259086"/>
                <a:ext cx="231775" cy="819327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연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24" name="Rectangle 212"/>
              <p:cNvSpPr>
                <a:spLocks noChangeArrowheads="1"/>
              </p:cNvSpPr>
              <p:nvPr/>
            </p:nvSpPr>
            <p:spPr bwMode="auto">
              <a:xfrm>
                <a:off x="3513138" y="4254500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55" name="그룹 254"/>
            <p:cNvGrpSpPr/>
            <p:nvPr/>
          </p:nvGrpSpPr>
          <p:grpSpPr>
            <a:xfrm>
              <a:off x="4102100" y="4259263"/>
              <a:ext cx="231775" cy="823912"/>
              <a:chOff x="4102100" y="4259263"/>
              <a:chExt cx="231775" cy="823912"/>
            </a:xfrm>
          </p:grpSpPr>
          <p:sp>
            <p:nvSpPr>
              <p:cNvPr id="115926" name="Rectangle 214"/>
              <p:cNvSpPr>
                <a:spLocks noChangeArrowheads="1"/>
              </p:cNvSpPr>
              <p:nvPr/>
            </p:nvSpPr>
            <p:spPr bwMode="auto">
              <a:xfrm>
                <a:off x="4102100" y="4263849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충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무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동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27" name="Rectangle 215"/>
              <p:cNvSpPr>
                <a:spLocks noChangeArrowheads="1"/>
              </p:cNvSpPr>
              <p:nvPr/>
            </p:nvSpPr>
            <p:spPr bwMode="auto">
              <a:xfrm>
                <a:off x="4102100" y="4259263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56" name="그룹 255"/>
            <p:cNvGrpSpPr/>
            <p:nvPr/>
          </p:nvGrpSpPr>
          <p:grpSpPr>
            <a:xfrm>
              <a:off x="3798888" y="4254500"/>
              <a:ext cx="231775" cy="823913"/>
              <a:chOff x="3798888" y="4254500"/>
              <a:chExt cx="231775" cy="823913"/>
            </a:xfrm>
          </p:grpSpPr>
          <p:sp>
            <p:nvSpPr>
              <p:cNvPr id="115929" name="Rectangle 217"/>
              <p:cNvSpPr>
                <a:spLocks noChangeArrowheads="1"/>
              </p:cNvSpPr>
              <p:nvPr/>
            </p:nvSpPr>
            <p:spPr bwMode="auto">
              <a:xfrm>
                <a:off x="3798888" y="4259086"/>
                <a:ext cx="231775" cy="819327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초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량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30" name="Rectangle 218"/>
              <p:cNvSpPr>
                <a:spLocks noChangeArrowheads="1"/>
              </p:cNvSpPr>
              <p:nvPr/>
            </p:nvSpPr>
            <p:spPr bwMode="auto">
              <a:xfrm>
                <a:off x="3798888" y="4254500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57" name="그룹 256"/>
            <p:cNvGrpSpPr/>
            <p:nvPr/>
          </p:nvGrpSpPr>
          <p:grpSpPr>
            <a:xfrm>
              <a:off x="2270125" y="5230813"/>
              <a:ext cx="231775" cy="823912"/>
              <a:chOff x="2270125" y="5230813"/>
              <a:chExt cx="231775" cy="823912"/>
            </a:xfrm>
          </p:grpSpPr>
          <p:sp>
            <p:nvSpPr>
              <p:cNvPr id="115932" name="Rectangle 220"/>
              <p:cNvSpPr>
                <a:spLocks noChangeArrowheads="1"/>
              </p:cNvSpPr>
              <p:nvPr/>
            </p:nvSpPr>
            <p:spPr bwMode="auto">
              <a:xfrm>
                <a:off x="2270125" y="5235399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개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금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33" name="Rectangle 221"/>
              <p:cNvSpPr>
                <a:spLocks noChangeArrowheads="1"/>
              </p:cNvSpPr>
              <p:nvPr/>
            </p:nvSpPr>
            <p:spPr bwMode="auto">
              <a:xfrm>
                <a:off x="2270125" y="5230813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58" name="그룹 257"/>
            <p:cNvGrpSpPr/>
            <p:nvPr/>
          </p:nvGrpSpPr>
          <p:grpSpPr>
            <a:xfrm>
              <a:off x="2876550" y="5233988"/>
              <a:ext cx="231775" cy="823912"/>
              <a:chOff x="2876550" y="5233988"/>
              <a:chExt cx="231775" cy="823912"/>
            </a:xfrm>
          </p:grpSpPr>
          <p:sp>
            <p:nvSpPr>
              <p:cNvPr id="115935" name="Rectangle 223"/>
              <p:cNvSpPr>
                <a:spLocks noChangeArrowheads="1"/>
              </p:cNvSpPr>
              <p:nvPr/>
            </p:nvSpPr>
            <p:spPr bwMode="auto">
              <a:xfrm>
                <a:off x="2876550" y="5238574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동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해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36" name="Rectangle 224"/>
              <p:cNvSpPr>
                <a:spLocks noChangeArrowheads="1"/>
              </p:cNvSpPr>
              <p:nvPr/>
            </p:nvSpPr>
            <p:spPr bwMode="auto">
              <a:xfrm>
                <a:off x="2876550" y="5233988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59" name="그룹 258"/>
            <p:cNvGrpSpPr/>
            <p:nvPr/>
          </p:nvGrpSpPr>
          <p:grpSpPr>
            <a:xfrm>
              <a:off x="2573338" y="5230813"/>
              <a:ext cx="231775" cy="823912"/>
              <a:chOff x="2573338" y="5230813"/>
              <a:chExt cx="231775" cy="823912"/>
            </a:xfrm>
          </p:grpSpPr>
          <p:sp>
            <p:nvSpPr>
              <p:cNvPr id="115938" name="Rectangle 226"/>
              <p:cNvSpPr>
                <a:spLocks noChangeArrowheads="1"/>
              </p:cNvSpPr>
              <p:nvPr/>
            </p:nvSpPr>
            <p:spPr bwMode="auto">
              <a:xfrm>
                <a:off x="2573338" y="5235399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감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전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39" name="Rectangle 227"/>
              <p:cNvSpPr>
                <a:spLocks noChangeArrowheads="1"/>
              </p:cNvSpPr>
              <p:nvPr/>
            </p:nvSpPr>
            <p:spPr bwMode="auto">
              <a:xfrm>
                <a:off x="2573338" y="5230813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60" name="그룹 259"/>
            <p:cNvGrpSpPr/>
            <p:nvPr/>
          </p:nvGrpSpPr>
          <p:grpSpPr>
            <a:xfrm>
              <a:off x="3181350" y="5230813"/>
              <a:ext cx="231775" cy="823912"/>
              <a:chOff x="3181350" y="5230813"/>
              <a:chExt cx="231775" cy="823912"/>
            </a:xfrm>
          </p:grpSpPr>
          <p:sp>
            <p:nvSpPr>
              <p:cNvPr id="115941" name="Rectangle 229"/>
              <p:cNvSpPr>
                <a:spLocks noChangeArrowheads="1"/>
              </p:cNvSpPr>
              <p:nvPr/>
            </p:nvSpPr>
            <p:spPr bwMode="auto">
              <a:xfrm>
                <a:off x="3181350" y="5235399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어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방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42" name="Rectangle 230"/>
              <p:cNvSpPr>
                <a:spLocks noChangeArrowheads="1"/>
              </p:cNvSpPr>
              <p:nvPr/>
            </p:nvSpPr>
            <p:spPr bwMode="auto">
              <a:xfrm>
                <a:off x="3181350" y="5230813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7230" name="Line 231"/>
            <p:cNvSpPr>
              <a:spLocks noChangeShapeType="1"/>
            </p:cNvSpPr>
            <p:nvPr/>
          </p:nvSpPr>
          <p:spPr bwMode="auto">
            <a:xfrm>
              <a:off x="608013" y="2397125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31" name="Line 232"/>
            <p:cNvSpPr>
              <a:spLocks noChangeShapeType="1"/>
            </p:cNvSpPr>
            <p:nvPr/>
          </p:nvSpPr>
          <p:spPr bwMode="auto">
            <a:xfrm>
              <a:off x="2279650" y="2393950"/>
              <a:ext cx="742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32" name="Line 233"/>
            <p:cNvSpPr>
              <a:spLocks noChangeShapeType="1"/>
            </p:cNvSpPr>
            <p:nvPr/>
          </p:nvSpPr>
          <p:spPr bwMode="auto">
            <a:xfrm>
              <a:off x="4826000" y="2393950"/>
              <a:ext cx="5334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33" name="Line 234"/>
            <p:cNvSpPr>
              <a:spLocks noChangeShapeType="1"/>
            </p:cNvSpPr>
            <p:nvPr/>
          </p:nvSpPr>
          <p:spPr bwMode="auto">
            <a:xfrm>
              <a:off x="7304088" y="2393950"/>
              <a:ext cx="1090612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34" name="Line 235"/>
            <p:cNvSpPr>
              <a:spLocks noChangeShapeType="1"/>
            </p:cNvSpPr>
            <p:nvPr/>
          </p:nvSpPr>
          <p:spPr bwMode="auto">
            <a:xfrm>
              <a:off x="3571875" y="2393950"/>
              <a:ext cx="4794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35" name="Line 236"/>
            <p:cNvSpPr>
              <a:spLocks noChangeShapeType="1"/>
            </p:cNvSpPr>
            <p:nvPr/>
          </p:nvSpPr>
          <p:spPr bwMode="auto">
            <a:xfrm>
              <a:off x="590550" y="2393950"/>
              <a:ext cx="1588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36" name="Line 237"/>
            <p:cNvSpPr>
              <a:spLocks noChangeShapeType="1"/>
            </p:cNvSpPr>
            <p:nvPr/>
          </p:nvSpPr>
          <p:spPr bwMode="auto">
            <a:xfrm>
              <a:off x="906463" y="2400300"/>
              <a:ext cx="158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37" name="Line 238"/>
            <p:cNvSpPr>
              <a:spLocks noChangeShapeType="1"/>
            </p:cNvSpPr>
            <p:nvPr/>
          </p:nvSpPr>
          <p:spPr bwMode="auto">
            <a:xfrm>
              <a:off x="1211263" y="2400300"/>
              <a:ext cx="158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38" name="Line 239"/>
            <p:cNvSpPr>
              <a:spLocks noChangeShapeType="1"/>
            </p:cNvSpPr>
            <p:nvPr/>
          </p:nvSpPr>
          <p:spPr bwMode="auto">
            <a:xfrm>
              <a:off x="1547813" y="2400300"/>
              <a:ext cx="158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39" name="Line 240"/>
            <p:cNvSpPr>
              <a:spLocks noChangeShapeType="1"/>
            </p:cNvSpPr>
            <p:nvPr/>
          </p:nvSpPr>
          <p:spPr bwMode="auto">
            <a:xfrm>
              <a:off x="2657475" y="2400300"/>
              <a:ext cx="1588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0" name="Line 241"/>
            <p:cNvSpPr>
              <a:spLocks noChangeShapeType="1"/>
            </p:cNvSpPr>
            <p:nvPr/>
          </p:nvSpPr>
          <p:spPr bwMode="auto">
            <a:xfrm>
              <a:off x="3025775" y="2393950"/>
              <a:ext cx="1588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1" name="Line 242"/>
            <p:cNvSpPr>
              <a:spLocks noChangeShapeType="1"/>
            </p:cNvSpPr>
            <p:nvPr/>
          </p:nvSpPr>
          <p:spPr bwMode="auto">
            <a:xfrm>
              <a:off x="3551238" y="2393950"/>
              <a:ext cx="158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2" name="Line 243"/>
            <p:cNvSpPr>
              <a:spLocks noChangeShapeType="1"/>
            </p:cNvSpPr>
            <p:nvPr/>
          </p:nvSpPr>
          <p:spPr bwMode="auto">
            <a:xfrm>
              <a:off x="4052888" y="2400300"/>
              <a:ext cx="158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3" name="Line 244"/>
            <p:cNvSpPr>
              <a:spLocks noChangeShapeType="1"/>
            </p:cNvSpPr>
            <p:nvPr/>
          </p:nvSpPr>
          <p:spPr bwMode="auto">
            <a:xfrm>
              <a:off x="7302500" y="2400300"/>
              <a:ext cx="1588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4" name="Line 245"/>
            <p:cNvSpPr>
              <a:spLocks noChangeShapeType="1"/>
            </p:cNvSpPr>
            <p:nvPr/>
          </p:nvSpPr>
          <p:spPr bwMode="auto">
            <a:xfrm>
              <a:off x="7589838" y="2401888"/>
              <a:ext cx="158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5" name="Line 246"/>
            <p:cNvSpPr>
              <a:spLocks noChangeShapeType="1"/>
            </p:cNvSpPr>
            <p:nvPr/>
          </p:nvSpPr>
          <p:spPr bwMode="auto">
            <a:xfrm>
              <a:off x="8013700" y="2400300"/>
              <a:ext cx="1588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6" name="Line 247"/>
            <p:cNvSpPr>
              <a:spLocks noChangeShapeType="1"/>
            </p:cNvSpPr>
            <p:nvPr/>
          </p:nvSpPr>
          <p:spPr bwMode="auto">
            <a:xfrm>
              <a:off x="8396288" y="2390775"/>
              <a:ext cx="158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7" name="Line 248"/>
            <p:cNvSpPr>
              <a:spLocks noChangeShapeType="1"/>
            </p:cNvSpPr>
            <p:nvPr/>
          </p:nvSpPr>
          <p:spPr bwMode="auto">
            <a:xfrm>
              <a:off x="1231900" y="2265363"/>
              <a:ext cx="1588" cy="128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8" name="Line 249"/>
            <p:cNvSpPr>
              <a:spLocks noChangeShapeType="1"/>
            </p:cNvSpPr>
            <p:nvPr/>
          </p:nvSpPr>
          <p:spPr bwMode="auto">
            <a:xfrm>
              <a:off x="2657475" y="2265363"/>
              <a:ext cx="1588" cy="128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49" name="Line 250"/>
            <p:cNvSpPr>
              <a:spLocks noChangeShapeType="1"/>
            </p:cNvSpPr>
            <p:nvPr/>
          </p:nvSpPr>
          <p:spPr bwMode="auto">
            <a:xfrm>
              <a:off x="3790950" y="2265363"/>
              <a:ext cx="1588" cy="128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50" name="Line 251"/>
            <p:cNvSpPr>
              <a:spLocks noChangeShapeType="1"/>
            </p:cNvSpPr>
            <p:nvPr/>
          </p:nvSpPr>
          <p:spPr bwMode="auto">
            <a:xfrm>
              <a:off x="5081588" y="2265363"/>
              <a:ext cx="1587" cy="128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51" name="Line 252"/>
            <p:cNvSpPr>
              <a:spLocks noChangeShapeType="1"/>
            </p:cNvSpPr>
            <p:nvPr/>
          </p:nvSpPr>
          <p:spPr bwMode="auto">
            <a:xfrm>
              <a:off x="7796213" y="2255838"/>
              <a:ext cx="1587" cy="128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965" name="Rectangle 253"/>
            <p:cNvSpPr>
              <a:spLocks noChangeArrowheads="1"/>
            </p:cNvSpPr>
            <p:nvPr/>
          </p:nvSpPr>
          <p:spPr bwMode="auto">
            <a:xfrm>
              <a:off x="3492500" y="5414963"/>
              <a:ext cx="230188" cy="81915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9AF7F"/>
                </a:gs>
              </a:gsLst>
              <a:lin ang="2700000" scaled="1"/>
            </a:gradFill>
            <a:ln w="12700" algn="ctr">
              <a:solidFill>
                <a:srgbClr val="E9AF7F">
                  <a:alpha val="50000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80000"/>
                </a:lnSpc>
                <a:defRPr/>
              </a:pPr>
              <a:endParaRPr lang="ko-KR" altLang="en-US" sz="80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ko-KR" altLang="en-US" sz="8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김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ko-KR" altLang="en-US" sz="8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해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ko-KR" altLang="en-US" sz="8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공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ko-KR" altLang="en-US" sz="8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판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ko-KR" altLang="en-US" sz="8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장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ko-KR" altLang="en-US" sz="8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간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ko-KR" altLang="en-US" sz="8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이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ko-KR" altLang="en-US" sz="8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지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ko-KR" altLang="en-US" sz="8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소</a:t>
              </a:r>
            </a:p>
          </p:txBody>
        </p:sp>
        <p:sp>
          <p:nvSpPr>
            <p:cNvPr id="115966" name="Rectangle 254"/>
            <p:cNvSpPr>
              <a:spLocks noChangeArrowheads="1"/>
            </p:cNvSpPr>
            <p:nvPr/>
          </p:nvSpPr>
          <p:spPr bwMode="auto">
            <a:xfrm>
              <a:off x="3492500" y="5410200"/>
              <a:ext cx="230188" cy="71438"/>
            </a:xfrm>
            <a:prstGeom prst="rect">
              <a:avLst/>
            </a:prstGeom>
            <a:solidFill>
              <a:srgbClr val="E9AF7F"/>
            </a:solidFill>
            <a:ln w="12700" algn="ctr">
              <a:solidFill>
                <a:srgbClr val="E9AF7F">
                  <a:alpha val="50000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261" name="그룹 260"/>
            <p:cNvGrpSpPr/>
            <p:nvPr/>
          </p:nvGrpSpPr>
          <p:grpSpPr>
            <a:xfrm>
              <a:off x="7194550" y="3700463"/>
              <a:ext cx="231775" cy="822325"/>
              <a:chOff x="7194550" y="3700463"/>
              <a:chExt cx="231775" cy="822325"/>
            </a:xfrm>
          </p:grpSpPr>
          <p:sp>
            <p:nvSpPr>
              <p:cNvPr id="115968" name="Rectangle 256"/>
              <p:cNvSpPr>
                <a:spLocks noChangeArrowheads="1"/>
              </p:cNvSpPr>
              <p:nvPr/>
            </p:nvSpPr>
            <p:spPr bwMode="auto">
              <a:xfrm>
                <a:off x="7194550" y="3705040"/>
                <a:ext cx="231775" cy="81774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서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영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소</a:t>
                </a:r>
              </a:p>
            </p:txBody>
          </p:sp>
          <p:sp>
            <p:nvSpPr>
              <p:cNvPr id="115969" name="Rectangle 257"/>
              <p:cNvSpPr>
                <a:spLocks noChangeArrowheads="1"/>
              </p:cNvSpPr>
              <p:nvPr/>
            </p:nvSpPr>
            <p:spPr bwMode="auto">
              <a:xfrm>
                <a:off x="7194550" y="3700463"/>
                <a:ext cx="231775" cy="126629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62" name="그룹 261"/>
            <p:cNvGrpSpPr/>
            <p:nvPr/>
          </p:nvGrpSpPr>
          <p:grpSpPr>
            <a:xfrm>
              <a:off x="7485063" y="3705225"/>
              <a:ext cx="231775" cy="823913"/>
              <a:chOff x="7485063" y="3705225"/>
              <a:chExt cx="231775" cy="823913"/>
            </a:xfrm>
          </p:grpSpPr>
          <p:sp>
            <p:nvSpPr>
              <p:cNvPr id="115971" name="Rectangle 259"/>
              <p:cNvSpPr>
                <a:spLocks noChangeArrowheads="1"/>
              </p:cNvSpPr>
              <p:nvPr/>
            </p:nvSpPr>
            <p:spPr bwMode="auto">
              <a:xfrm>
                <a:off x="7485063" y="3709811"/>
                <a:ext cx="231775" cy="819327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신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규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영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소</a:t>
                </a:r>
              </a:p>
            </p:txBody>
          </p:sp>
          <p:sp>
            <p:nvSpPr>
              <p:cNvPr id="115972" name="Rectangle 260"/>
              <p:cNvSpPr>
                <a:spLocks noChangeArrowheads="1"/>
              </p:cNvSpPr>
              <p:nvPr/>
            </p:nvSpPr>
            <p:spPr bwMode="auto">
              <a:xfrm>
                <a:off x="7485063" y="3705225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7256" name="Line 261"/>
            <p:cNvSpPr>
              <a:spLocks noChangeShapeType="1"/>
            </p:cNvSpPr>
            <p:nvPr/>
          </p:nvSpPr>
          <p:spPr bwMode="auto">
            <a:xfrm>
              <a:off x="1895475" y="2393950"/>
              <a:ext cx="1588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57" name="Line 262"/>
            <p:cNvSpPr>
              <a:spLocks noChangeShapeType="1"/>
            </p:cNvSpPr>
            <p:nvPr/>
          </p:nvSpPr>
          <p:spPr bwMode="auto">
            <a:xfrm>
              <a:off x="2293938" y="2393950"/>
              <a:ext cx="158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58" name="Line 263"/>
            <p:cNvSpPr>
              <a:spLocks noChangeShapeType="1"/>
            </p:cNvSpPr>
            <p:nvPr/>
          </p:nvSpPr>
          <p:spPr bwMode="auto">
            <a:xfrm>
              <a:off x="4824413" y="2393950"/>
              <a:ext cx="158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59" name="Line 264"/>
            <p:cNvSpPr>
              <a:spLocks noChangeShapeType="1"/>
            </p:cNvSpPr>
            <p:nvPr/>
          </p:nvSpPr>
          <p:spPr bwMode="auto">
            <a:xfrm>
              <a:off x="5357813" y="2393950"/>
              <a:ext cx="158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63" name="그룹 262"/>
            <p:cNvGrpSpPr/>
            <p:nvPr/>
          </p:nvGrpSpPr>
          <p:grpSpPr>
            <a:xfrm>
              <a:off x="3808413" y="5232400"/>
              <a:ext cx="231775" cy="823913"/>
              <a:chOff x="3808413" y="5232400"/>
              <a:chExt cx="231775" cy="823913"/>
            </a:xfrm>
          </p:grpSpPr>
          <p:sp>
            <p:nvSpPr>
              <p:cNvPr id="115978" name="Rectangle 266"/>
              <p:cNvSpPr>
                <a:spLocks noChangeArrowheads="1"/>
              </p:cNvSpPr>
              <p:nvPr/>
            </p:nvSpPr>
            <p:spPr bwMode="auto">
              <a:xfrm>
                <a:off x="3808413" y="5236986"/>
                <a:ext cx="231775" cy="819327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신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규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5979" name="Rectangle 267"/>
              <p:cNvSpPr>
                <a:spLocks noChangeArrowheads="1"/>
              </p:cNvSpPr>
              <p:nvPr/>
            </p:nvSpPr>
            <p:spPr bwMode="auto">
              <a:xfrm>
                <a:off x="3808413" y="5232400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64" name="그룹 263"/>
            <p:cNvGrpSpPr/>
            <p:nvPr/>
          </p:nvGrpSpPr>
          <p:grpSpPr>
            <a:xfrm>
              <a:off x="1624013" y="4240213"/>
              <a:ext cx="231775" cy="823912"/>
              <a:chOff x="1624013" y="4240213"/>
              <a:chExt cx="231775" cy="823912"/>
            </a:xfrm>
          </p:grpSpPr>
          <p:sp>
            <p:nvSpPr>
              <p:cNvPr id="115981" name="Rectangle 269"/>
              <p:cNvSpPr>
                <a:spLocks noChangeArrowheads="1"/>
              </p:cNvSpPr>
              <p:nvPr/>
            </p:nvSpPr>
            <p:spPr bwMode="auto">
              <a:xfrm>
                <a:off x="1624013" y="4244799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공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제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사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단</a:t>
                </a:r>
              </a:p>
            </p:txBody>
          </p:sp>
          <p:sp>
            <p:nvSpPr>
              <p:cNvPr id="115982" name="Rectangle 270"/>
              <p:cNvSpPr>
                <a:spLocks noChangeArrowheads="1"/>
              </p:cNvSpPr>
              <p:nvPr/>
            </p:nvSpPr>
            <p:spPr bwMode="auto">
              <a:xfrm>
                <a:off x="1624013" y="4240213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7262" name="Line 271"/>
            <p:cNvSpPr>
              <a:spLocks noChangeShapeType="1"/>
            </p:cNvSpPr>
            <p:nvPr/>
          </p:nvSpPr>
          <p:spPr bwMode="auto">
            <a:xfrm>
              <a:off x="7664450" y="3327400"/>
              <a:ext cx="0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63" name="Line 272"/>
            <p:cNvSpPr>
              <a:spLocks noChangeShapeType="1"/>
            </p:cNvSpPr>
            <p:nvPr/>
          </p:nvSpPr>
          <p:spPr bwMode="auto">
            <a:xfrm>
              <a:off x="7480300" y="3509963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64" name="Line 273"/>
            <p:cNvSpPr>
              <a:spLocks noChangeShapeType="1"/>
            </p:cNvSpPr>
            <p:nvPr/>
          </p:nvSpPr>
          <p:spPr bwMode="auto">
            <a:xfrm>
              <a:off x="8212138" y="3509963"/>
              <a:ext cx="0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65" name="Line 274"/>
            <p:cNvSpPr>
              <a:spLocks noChangeShapeType="1"/>
            </p:cNvSpPr>
            <p:nvPr/>
          </p:nvSpPr>
          <p:spPr bwMode="auto">
            <a:xfrm>
              <a:off x="8024813" y="3254375"/>
              <a:ext cx="0" cy="252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66" name="Line 275"/>
            <p:cNvSpPr>
              <a:spLocks noChangeShapeType="1"/>
            </p:cNvSpPr>
            <p:nvPr/>
          </p:nvSpPr>
          <p:spPr bwMode="auto">
            <a:xfrm>
              <a:off x="5808663" y="2393950"/>
              <a:ext cx="102870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67" name="Line 276"/>
            <p:cNvSpPr>
              <a:spLocks noChangeShapeType="1"/>
            </p:cNvSpPr>
            <p:nvPr/>
          </p:nvSpPr>
          <p:spPr bwMode="auto">
            <a:xfrm>
              <a:off x="5807075" y="2401888"/>
              <a:ext cx="1588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68" name="Line 277"/>
            <p:cNvSpPr>
              <a:spLocks noChangeShapeType="1"/>
            </p:cNvSpPr>
            <p:nvPr/>
          </p:nvSpPr>
          <p:spPr bwMode="auto">
            <a:xfrm>
              <a:off x="6167438" y="2403475"/>
              <a:ext cx="1587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69" name="Line 278"/>
            <p:cNvSpPr>
              <a:spLocks noChangeShapeType="1"/>
            </p:cNvSpPr>
            <p:nvPr/>
          </p:nvSpPr>
          <p:spPr bwMode="auto">
            <a:xfrm>
              <a:off x="6527800" y="2401888"/>
              <a:ext cx="1588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70" name="Line 279"/>
            <p:cNvSpPr>
              <a:spLocks noChangeShapeType="1"/>
            </p:cNvSpPr>
            <p:nvPr/>
          </p:nvSpPr>
          <p:spPr bwMode="auto">
            <a:xfrm>
              <a:off x="6838950" y="2392363"/>
              <a:ext cx="1588" cy="193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71" name="Line 280"/>
            <p:cNvSpPr>
              <a:spLocks noChangeShapeType="1"/>
            </p:cNvSpPr>
            <p:nvPr/>
          </p:nvSpPr>
          <p:spPr bwMode="auto">
            <a:xfrm>
              <a:off x="6296025" y="2265363"/>
              <a:ext cx="1588" cy="128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72" name="Line 285"/>
            <p:cNvSpPr>
              <a:spLocks noChangeShapeType="1"/>
            </p:cNvSpPr>
            <p:nvPr/>
          </p:nvSpPr>
          <p:spPr bwMode="auto">
            <a:xfrm flipV="1">
              <a:off x="5435600" y="3933825"/>
              <a:ext cx="13897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73" name="Line 287"/>
            <p:cNvSpPr>
              <a:spLocks noChangeShapeType="1"/>
            </p:cNvSpPr>
            <p:nvPr/>
          </p:nvSpPr>
          <p:spPr bwMode="auto">
            <a:xfrm>
              <a:off x="5867400" y="3933825"/>
              <a:ext cx="0" cy="9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009" name="Rectangle 297"/>
            <p:cNvSpPr>
              <a:spLocks noChangeArrowheads="1"/>
            </p:cNvSpPr>
            <p:nvPr/>
          </p:nvSpPr>
          <p:spPr bwMode="auto">
            <a:xfrm>
              <a:off x="2090738" y="2076450"/>
              <a:ext cx="1089025" cy="219075"/>
            </a:xfrm>
            <a:prstGeom prst="rect">
              <a:avLst/>
            </a:prstGeom>
            <a:gradFill rotWithShape="1">
              <a:gsLst>
                <a:gs pos="0">
                  <a:srgbClr val="CC9900"/>
                </a:gs>
                <a:gs pos="50000">
                  <a:srgbClr val="FFFFFF"/>
                </a:gs>
                <a:gs pos="100000">
                  <a:srgbClr val="CC9900"/>
                </a:gs>
              </a:gsLst>
              <a:lin ang="5400000" scaled="1"/>
            </a:gradFill>
            <a:ln w="12700" algn="ctr">
              <a:solidFill>
                <a:srgbClr val="E9AF7F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양돈종합지원실</a:t>
              </a:r>
            </a:p>
          </p:txBody>
        </p:sp>
        <p:sp>
          <p:nvSpPr>
            <p:cNvPr id="116010" name="Rectangle 298"/>
            <p:cNvSpPr>
              <a:spLocks noChangeArrowheads="1"/>
            </p:cNvSpPr>
            <p:nvPr/>
          </p:nvSpPr>
          <p:spPr bwMode="auto">
            <a:xfrm>
              <a:off x="3298825" y="2073275"/>
              <a:ext cx="981075" cy="219075"/>
            </a:xfrm>
            <a:prstGeom prst="rect">
              <a:avLst/>
            </a:prstGeom>
            <a:gradFill rotWithShape="1">
              <a:gsLst>
                <a:gs pos="0">
                  <a:srgbClr val="CC9900"/>
                </a:gs>
                <a:gs pos="50000">
                  <a:srgbClr val="FFFFFF"/>
                </a:gs>
                <a:gs pos="100000">
                  <a:srgbClr val="CC9900"/>
                </a:gs>
              </a:gsLst>
              <a:lin ang="5400000" scaled="1"/>
            </a:gradFill>
            <a:ln w="12700" algn="ctr">
              <a:solidFill>
                <a:srgbClr val="E9AF7F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김해공판본부</a:t>
              </a:r>
            </a:p>
          </p:txBody>
        </p:sp>
        <p:sp>
          <p:nvSpPr>
            <p:cNvPr id="116011" name="Rectangle 299"/>
            <p:cNvSpPr>
              <a:spLocks noChangeArrowheads="1"/>
            </p:cNvSpPr>
            <p:nvPr/>
          </p:nvSpPr>
          <p:spPr bwMode="auto">
            <a:xfrm>
              <a:off x="4587875" y="2073275"/>
              <a:ext cx="969963" cy="219075"/>
            </a:xfrm>
            <a:prstGeom prst="rect">
              <a:avLst/>
            </a:prstGeom>
            <a:gradFill rotWithShape="1">
              <a:gsLst>
                <a:gs pos="0">
                  <a:srgbClr val="CC9900"/>
                </a:gs>
                <a:gs pos="50000">
                  <a:srgbClr val="FFFFFF"/>
                </a:gs>
                <a:gs pos="100000">
                  <a:srgbClr val="CC9900"/>
                </a:gs>
              </a:gsLst>
              <a:lin ang="5400000" scaled="1"/>
            </a:gradFill>
            <a:ln w="12700" algn="ctr">
              <a:solidFill>
                <a:srgbClr val="E9AF7F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부경공판본부</a:t>
              </a:r>
            </a:p>
          </p:txBody>
        </p:sp>
        <p:sp>
          <p:nvSpPr>
            <p:cNvPr id="116012" name="Rectangle 300"/>
            <p:cNvSpPr>
              <a:spLocks noChangeArrowheads="1"/>
            </p:cNvSpPr>
            <p:nvPr/>
          </p:nvSpPr>
          <p:spPr bwMode="auto">
            <a:xfrm>
              <a:off x="5830888" y="2073275"/>
              <a:ext cx="969962" cy="219075"/>
            </a:xfrm>
            <a:prstGeom prst="rect">
              <a:avLst/>
            </a:prstGeom>
            <a:gradFill rotWithShape="1">
              <a:gsLst>
                <a:gs pos="0">
                  <a:srgbClr val="CC9900"/>
                </a:gs>
                <a:gs pos="50000">
                  <a:srgbClr val="FFFFFF"/>
                </a:gs>
                <a:gs pos="100000">
                  <a:srgbClr val="CC9900"/>
                </a:gs>
              </a:gsLst>
              <a:lin ang="5400000" scaled="1"/>
            </a:gradFill>
            <a:ln w="12700" algn="ctr">
              <a:solidFill>
                <a:srgbClr val="E9AF7F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사료사업본부</a:t>
              </a:r>
            </a:p>
          </p:txBody>
        </p:sp>
        <p:sp>
          <p:nvSpPr>
            <p:cNvPr id="116013" name="Rectangle 301"/>
            <p:cNvSpPr>
              <a:spLocks noChangeArrowheads="1"/>
            </p:cNvSpPr>
            <p:nvPr/>
          </p:nvSpPr>
          <p:spPr bwMode="auto">
            <a:xfrm>
              <a:off x="7304088" y="2073275"/>
              <a:ext cx="969962" cy="219075"/>
            </a:xfrm>
            <a:prstGeom prst="rect">
              <a:avLst/>
            </a:prstGeom>
            <a:gradFill rotWithShape="1">
              <a:gsLst>
                <a:gs pos="0">
                  <a:srgbClr val="CC9900"/>
                </a:gs>
                <a:gs pos="50000">
                  <a:srgbClr val="FFFFFF"/>
                </a:gs>
                <a:gs pos="100000">
                  <a:srgbClr val="CC9900"/>
                </a:gs>
              </a:gsLst>
              <a:lin ang="5400000" scaled="1"/>
            </a:gradFill>
            <a:ln w="12700" algn="ctr">
              <a:solidFill>
                <a:srgbClr val="E9AF7F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육가공사업본부</a:t>
              </a:r>
            </a:p>
          </p:txBody>
        </p:sp>
        <p:sp>
          <p:nvSpPr>
            <p:cNvPr id="116014" name="Rectangle 302"/>
            <p:cNvSpPr>
              <a:spLocks noChangeArrowheads="1"/>
            </p:cNvSpPr>
            <p:nvPr/>
          </p:nvSpPr>
          <p:spPr bwMode="auto">
            <a:xfrm>
              <a:off x="750888" y="2073275"/>
              <a:ext cx="969962" cy="219075"/>
            </a:xfrm>
            <a:prstGeom prst="rect">
              <a:avLst/>
            </a:prstGeom>
            <a:gradFill rotWithShape="1">
              <a:gsLst>
                <a:gs pos="0">
                  <a:srgbClr val="CC9900"/>
                </a:gs>
                <a:gs pos="50000">
                  <a:srgbClr val="FFFFFF"/>
                </a:gs>
                <a:gs pos="100000">
                  <a:srgbClr val="CC9900"/>
                </a:gs>
              </a:gsLst>
              <a:lin ang="5400000" scaled="1"/>
            </a:gradFill>
            <a:ln w="12700" algn="ctr">
              <a:solidFill>
                <a:srgbClr val="E9AF7F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경영기획실</a:t>
              </a:r>
            </a:p>
          </p:txBody>
        </p:sp>
        <p:grpSp>
          <p:nvGrpSpPr>
            <p:cNvPr id="265" name="그룹 264"/>
            <p:cNvGrpSpPr/>
            <p:nvPr/>
          </p:nvGrpSpPr>
          <p:grpSpPr>
            <a:xfrm>
              <a:off x="460375" y="2503488"/>
              <a:ext cx="252413" cy="898525"/>
              <a:chOff x="460375" y="2503488"/>
              <a:chExt cx="252413" cy="898525"/>
            </a:xfrm>
          </p:grpSpPr>
          <p:sp>
            <p:nvSpPr>
              <p:cNvPr id="116016" name="Rectangle 304"/>
              <p:cNvSpPr>
                <a:spLocks noChangeArrowheads="1"/>
              </p:cNvSpPr>
              <p:nvPr/>
            </p:nvSpPr>
            <p:spPr bwMode="auto">
              <a:xfrm>
                <a:off x="460375" y="2508489"/>
                <a:ext cx="252413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경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영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기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획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17" name="Rectangle 305"/>
              <p:cNvSpPr>
                <a:spLocks noChangeArrowheads="1"/>
              </p:cNvSpPr>
              <p:nvPr/>
            </p:nvSpPr>
            <p:spPr bwMode="auto">
              <a:xfrm>
                <a:off x="460375" y="2503488"/>
                <a:ext cx="252413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66" name="그룹 265"/>
            <p:cNvGrpSpPr/>
            <p:nvPr/>
          </p:nvGrpSpPr>
          <p:grpSpPr>
            <a:xfrm>
              <a:off x="788988" y="2501900"/>
              <a:ext cx="252412" cy="898525"/>
              <a:chOff x="788988" y="2501900"/>
              <a:chExt cx="252412" cy="898525"/>
            </a:xfrm>
          </p:grpSpPr>
          <p:sp>
            <p:nvSpPr>
              <p:cNvPr id="116019" name="Rectangle 307"/>
              <p:cNvSpPr>
                <a:spLocks noChangeArrowheads="1"/>
              </p:cNvSpPr>
              <p:nvPr/>
            </p:nvSpPr>
            <p:spPr bwMode="auto">
              <a:xfrm>
                <a:off x="788988" y="2506901"/>
                <a:ext cx="252412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경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영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원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20" name="Rectangle 308"/>
              <p:cNvSpPr>
                <a:spLocks noChangeArrowheads="1"/>
              </p:cNvSpPr>
              <p:nvPr/>
            </p:nvSpPr>
            <p:spPr bwMode="auto">
              <a:xfrm>
                <a:off x="788988" y="2501900"/>
                <a:ext cx="252412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67" name="그룹 266"/>
            <p:cNvGrpSpPr/>
            <p:nvPr/>
          </p:nvGrpSpPr>
          <p:grpSpPr>
            <a:xfrm>
              <a:off x="1433513" y="2506663"/>
              <a:ext cx="252412" cy="898525"/>
              <a:chOff x="1433513" y="2506663"/>
              <a:chExt cx="252412" cy="898525"/>
            </a:xfrm>
          </p:grpSpPr>
          <p:sp>
            <p:nvSpPr>
              <p:cNvPr id="116022" name="Rectangle 310"/>
              <p:cNvSpPr>
                <a:spLocks noChangeArrowheads="1"/>
              </p:cNvSpPr>
              <p:nvPr/>
            </p:nvSpPr>
            <p:spPr bwMode="auto">
              <a:xfrm>
                <a:off x="1433513" y="2511664"/>
                <a:ext cx="252412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전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산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정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보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23" name="Rectangle 311"/>
              <p:cNvSpPr>
                <a:spLocks noChangeArrowheads="1"/>
              </p:cNvSpPr>
              <p:nvPr/>
            </p:nvSpPr>
            <p:spPr bwMode="auto">
              <a:xfrm>
                <a:off x="1433513" y="2506663"/>
                <a:ext cx="252412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68" name="그룹 267"/>
            <p:cNvGrpSpPr/>
            <p:nvPr/>
          </p:nvGrpSpPr>
          <p:grpSpPr>
            <a:xfrm>
              <a:off x="1108075" y="2503488"/>
              <a:ext cx="252413" cy="898525"/>
              <a:chOff x="1108075" y="2503488"/>
              <a:chExt cx="252413" cy="898525"/>
            </a:xfrm>
          </p:grpSpPr>
          <p:sp>
            <p:nvSpPr>
              <p:cNvPr id="116025" name="Rectangle 313"/>
              <p:cNvSpPr>
                <a:spLocks noChangeArrowheads="1"/>
              </p:cNvSpPr>
              <p:nvPr/>
            </p:nvSpPr>
            <p:spPr bwMode="auto">
              <a:xfrm>
                <a:off x="1108075" y="2508489"/>
                <a:ext cx="252413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계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열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화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리</a:t>
                </a:r>
              </a:p>
            </p:txBody>
          </p:sp>
          <p:sp>
            <p:nvSpPr>
              <p:cNvPr id="116026" name="Rectangle 314"/>
              <p:cNvSpPr>
                <a:spLocks noChangeArrowheads="1"/>
              </p:cNvSpPr>
              <p:nvPr/>
            </p:nvSpPr>
            <p:spPr bwMode="auto">
              <a:xfrm>
                <a:off x="1108075" y="2503488"/>
                <a:ext cx="252413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69" name="그룹 268"/>
            <p:cNvGrpSpPr/>
            <p:nvPr/>
          </p:nvGrpSpPr>
          <p:grpSpPr>
            <a:xfrm>
              <a:off x="1771650" y="2503488"/>
              <a:ext cx="252413" cy="898525"/>
              <a:chOff x="1771650" y="2503488"/>
              <a:chExt cx="252413" cy="898525"/>
            </a:xfrm>
          </p:grpSpPr>
          <p:sp>
            <p:nvSpPr>
              <p:cNvPr id="116028" name="Rectangle 316"/>
              <p:cNvSpPr>
                <a:spLocks noChangeArrowheads="1"/>
              </p:cNvSpPr>
              <p:nvPr/>
            </p:nvSpPr>
            <p:spPr bwMode="auto">
              <a:xfrm>
                <a:off x="1771650" y="2508489"/>
                <a:ext cx="252413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당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감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시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장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6029" name="Rectangle 317"/>
              <p:cNvSpPr>
                <a:spLocks noChangeArrowheads="1"/>
              </p:cNvSpPr>
              <p:nvPr/>
            </p:nvSpPr>
            <p:spPr bwMode="auto">
              <a:xfrm>
                <a:off x="1771650" y="2503488"/>
                <a:ext cx="252413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70" name="그룹 269"/>
            <p:cNvGrpSpPr/>
            <p:nvPr/>
          </p:nvGrpSpPr>
          <p:grpSpPr>
            <a:xfrm>
              <a:off x="3441700" y="2503488"/>
              <a:ext cx="252413" cy="898525"/>
              <a:chOff x="3441700" y="2503488"/>
              <a:chExt cx="252413" cy="898525"/>
            </a:xfrm>
          </p:grpSpPr>
          <p:sp>
            <p:nvSpPr>
              <p:cNvPr id="116031" name="Rectangle 319"/>
              <p:cNvSpPr>
                <a:spLocks noChangeArrowheads="1"/>
              </p:cNvSpPr>
              <p:nvPr/>
            </p:nvSpPr>
            <p:spPr bwMode="auto">
              <a:xfrm>
                <a:off x="3441700" y="2508489"/>
                <a:ext cx="252413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공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판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사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32" name="Rectangle 320"/>
              <p:cNvSpPr>
                <a:spLocks noChangeArrowheads="1"/>
              </p:cNvSpPr>
              <p:nvPr/>
            </p:nvSpPr>
            <p:spPr bwMode="auto">
              <a:xfrm>
                <a:off x="3441700" y="2503488"/>
                <a:ext cx="252413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71" name="그룹 270"/>
            <p:cNvGrpSpPr/>
            <p:nvPr/>
          </p:nvGrpSpPr>
          <p:grpSpPr>
            <a:xfrm>
              <a:off x="3889375" y="2505075"/>
              <a:ext cx="252413" cy="900113"/>
              <a:chOff x="3889375" y="2505075"/>
              <a:chExt cx="252413" cy="900113"/>
            </a:xfrm>
          </p:grpSpPr>
          <p:sp>
            <p:nvSpPr>
              <p:cNvPr id="116034" name="Rectangle 322"/>
              <p:cNvSpPr>
                <a:spLocks noChangeArrowheads="1"/>
              </p:cNvSpPr>
              <p:nvPr/>
            </p:nvSpPr>
            <p:spPr bwMode="auto">
              <a:xfrm>
                <a:off x="3889375" y="2510085"/>
                <a:ext cx="252413" cy="89510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사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원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35" name="Rectangle 323"/>
              <p:cNvSpPr>
                <a:spLocks noChangeArrowheads="1"/>
              </p:cNvSpPr>
              <p:nvPr/>
            </p:nvSpPr>
            <p:spPr bwMode="auto">
              <a:xfrm>
                <a:off x="3889375" y="2505075"/>
                <a:ext cx="252413" cy="138607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72" name="그룹 271"/>
            <p:cNvGrpSpPr/>
            <p:nvPr/>
          </p:nvGrpSpPr>
          <p:grpSpPr>
            <a:xfrm>
              <a:off x="7534275" y="2506663"/>
              <a:ext cx="252413" cy="898525"/>
              <a:chOff x="7534275" y="2506663"/>
              <a:chExt cx="252413" cy="898525"/>
            </a:xfrm>
          </p:grpSpPr>
          <p:sp>
            <p:nvSpPr>
              <p:cNvPr id="116037" name="Rectangle 325"/>
              <p:cNvSpPr>
                <a:spLocks noChangeArrowheads="1"/>
              </p:cNvSpPr>
              <p:nvPr/>
            </p:nvSpPr>
            <p:spPr bwMode="auto">
              <a:xfrm>
                <a:off x="7534275" y="2511664"/>
                <a:ext cx="252413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영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1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38" name="Rectangle 326"/>
              <p:cNvSpPr>
                <a:spLocks noChangeArrowheads="1"/>
              </p:cNvSpPr>
              <p:nvPr/>
            </p:nvSpPr>
            <p:spPr bwMode="auto">
              <a:xfrm>
                <a:off x="7534275" y="2506663"/>
                <a:ext cx="252413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73" name="그룹 272"/>
            <p:cNvGrpSpPr/>
            <p:nvPr/>
          </p:nvGrpSpPr>
          <p:grpSpPr>
            <a:xfrm>
              <a:off x="7886700" y="2503488"/>
              <a:ext cx="252413" cy="898525"/>
              <a:chOff x="7886700" y="2503488"/>
              <a:chExt cx="252413" cy="898525"/>
            </a:xfrm>
          </p:grpSpPr>
          <p:sp>
            <p:nvSpPr>
              <p:cNvPr id="116040" name="Rectangle 328"/>
              <p:cNvSpPr>
                <a:spLocks noChangeArrowheads="1"/>
              </p:cNvSpPr>
              <p:nvPr/>
            </p:nvSpPr>
            <p:spPr bwMode="auto">
              <a:xfrm>
                <a:off x="7886700" y="2508489"/>
                <a:ext cx="252413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영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2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41" name="Rectangle 329"/>
              <p:cNvSpPr>
                <a:spLocks noChangeArrowheads="1"/>
              </p:cNvSpPr>
              <p:nvPr/>
            </p:nvSpPr>
            <p:spPr bwMode="auto">
              <a:xfrm>
                <a:off x="7886700" y="2503488"/>
                <a:ext cx="252413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74" name="그룹 273"/>
            <p:cNvGrpSpPr/>
            <p:nvPr/>
          </p:nvGrpSpPr>
          <p:grpSpPr>
            <a:xfrm>
              <a:off x="8240713" y="2500313"/>
              <a:ext cx="252412" cy="898525"/>
              <a:chOff x="8240713" y="2500313"/>
              <a:chExt cx="252412" cy="898525"/>
            </a:xfrm>
          </p:grpSpPr>
          <p:sp>
            <p:nvSpPr>
              <p:cNvPr id="116043" name="Rectangle 331"/>
              <p:cNvSpPr>
                <a:spLocks noChangeArrowheads="1"/>
              </p:cNvSpPr>
              <p:nvPr/>
            </p:nvSpPr>
            <p:spPr bwMode="auto">
              <a:xfrm>
                <a:off x="8240713" y="2505314"/>
                <a:ext cx="252412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사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원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44" name="Rectangle 332"/>
              <p:cNvSpPr>
                <a:spLocks noChangeArrowheads="1"/>
              </p:cNvSpPr>
              <p:nvPr/>
            </p:nvSpPr>
            <p:spPr bwMode="auto">
              <a:xfrm>
                <a:off x="8240713" y="2500313"/>
                <a:ext cx="252412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75" name="그룹 274"/>
            <p:cNvGrpSpPr/>
            <p:nvPr/>
          </p:nvGrpSpPr>
          <p:grpSpPr>
            <a:xfrm>
              <a:off x="7185025" y="2501900"/>
              <a:ext cx="252413" cy="898525"/>
              <a:chOff x="7185025" y="2501900"/>
              <a:chExt cx="252413" cy="898525"/>
            </a:xfrm>
          </p:grpSpPr>
          <p:sp>
            <p:nvSpPr>
              <p:cNvPr id="116046" name="Rectangle 334"/>
              <p:cNvSpPr>
                <a:spLocks noChangeArrowheads="1"/>
              </p:cNvSpPr>
              <p:nvPr/>
            </p:nvSpPr>
            <p:spPr bwMode="auto">
              <a:xfrm>
                <a:off x="7185025" y="2506901"/>
                <a:ext cx="252413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생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산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47" name="Rectangle 335"/>
              <p:cNvSpPr>
                <a:spLocks noChangeArrowheads="1"/>
              </p:cNvSpPr>
              <p:nvPr/>
            </p:nvSpPr>
            <p:spPr bwMode="auto">
              <a:xfrm>
                <a:off x="7185025" y="2501900"/>
                <a:ext cx="252413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76" name="그룹 275"/>
            <p:cNvGrpSpPr/>
            <p:nvPr/>
          </p:nvGrpSpPr>
          <p:grpSpPr>
            <a:xfrm>
              <a:off x="2193925" y="2503488"/>
              <a:ext cx="252413" cy="898525"/>
              <a:chOff x="2193925" y="2503488"/>
              <a:chExt cx="252413" cy="898525"/>
            </a:xfrm>
          </p:grpSpPr>
          <p:sp>
            <p:nvSpPr>
              <p:cNvPr id="116049" name="Rectangle 337"/>
              <p:cNvSpPr>
                <a:spLocks noChangeArrowheads="1"/>
              </p:cNvSpPr>
              <p:nvPr/>
            </p:nvSpPr>
            <p:spPr bwMode="auto">
              <a:xfrm>
                <a:off x="2193925" y="2508489"/>
                <a:ext cx="252413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양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돈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원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50" name="Rectangle 338"/>
              <p:cNvSpPr>
                <a:spLocks noChangeArrowheads="1"/>
              </p:cNvSpPr>
              <p:nvPr/>
            </p:nvSpPr>
            <p:spPr bwMode="auto">
              <a:xfrm>
                <a:off x="2193925" y="2503488"/>
                <a:ext cx="252413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77" name="그룹 276"/>
            <p:cNvGrpSpPr/>
            <p:nvPr/>
          </p:nvGrpSpPr>
          <p:grpSpPr>
            <a:xfrm>
              <a:off x="2532063" y="2505075"/>
              <a:ext cx="252412" cy="900113"/>
              <a:chOff x="2532063" y="2505075"/>
              <a:chExt cx="252412" cy="900113"/>
            </a:xfrm>
          </p:grpSpPr>
          <p:sp>
            <p:nvSpPr>
              <p:cNvPr id="116052" name="Rectangle 340"/>
              <p:cNvSpPr>
                <a:spLocks noChangeArrowheads="1"/>
              </p:cNvSpPr>
              <p:nvPr/>
            </p:nvSpPr>
            <p:spPr bwMode="auto">
              <a:xfrm>
                <a:off x="2532063" y="2510085"/>
                <a:ext cx="252412" cy="89510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컨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설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53" name="Rectangle 341"/>
              <p:cNvSpPr>
                <a:spLocks noChangeArrowheads="1"/>
              </p:cNvSpPr>
              <p:nvPr/>
            </p:nvSpPr>
            <p:spPr bwMode="auto">
              <a:xfrm>
                <a:off x="2532063" y="2505075"/>
                <a:ext cx="252412" cy="138607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78" name="그룹 277"/>
            <p:cNvGrpSpPr/>
            <p:nvPr/>
          </p:nvGrpSpPr>
          <p:grpSpPr>
            <a:xfrm>
              <a:off x="4675188" y="2503488"/>
              <a:ext cx="252412" cy="898525"/>
              <a:chOff x="4675188" y="2503488"/>
              <a:chExt cx="252412" cy="898525"/>
            </a:xfrm>
          </p:grpSpPr>
          <p:sp>
            <p:nvSpPr>
              <p:cNvPr id="116055" name="Rectangle 343"/>
              <p:cNvSpPr>
                <a:spLocks noChangeArrowheads="1"/>
              </p:cNvSpPr>
              <p:nvPr/>
            </p:nvSpPr>
            <p:spPr bwMode="auto">
              <a:xfrm>
                <a:off x="4675188" y="2508489"/>
                <a:ext cx="252412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공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판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사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56" name="Rectangle 344"/>
              <p:cNvSpPr>
                <a:spLocks noChangeArrowheads="1"/>
              </p:cNvSpPr>
              <p:nvPr/>
            </p:nvSpPr>
            <p:spPr bwMode="auto">
              <a:xfrm>
                <a:off x="4675188" y="2503488"/>
                <a:ext cx="252412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79" name="그룹 278"/>
            <p:cNvGrpSpPr/>
            <p:nvPr/>
          </p:nvGrpSpPr>
          <p:grpSpPr>
            <a:xfrm>
              <a:off x="5226050" y="2505075"/>
              <a:ext cx="252413" cy="900113"/>
              <a:chOff x="5226050" y="2505075"/>
              <a:chExt cx="252413" cy="900113"/>
            </a:xfrm>
          </p:grpSpPr>
          <p:sp>
            <p:nvSpPr>
              <p:cNvPr id="116058" name="Rectangle 346"/>
              <p:cNvSpPr>
                <a:spLocks noChangeArrowheads="1"/>
              </p:cNvSpPr>
              <p:nvPr/>
            </p:nvSpPr>
            <p:spPr bwMode="auto">
              <a:xfrm>
                <a:off x="5226050" y="2510085"/>
                <a:ext cx="252413" cy="89510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사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원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59" name="Rectangle 347"/>
              <p:cNvSpPr>
                <a:spLocks noChangeArrowheads="1"/>
              </p:cNvSpPr>
              <p:nvPr/>
            </p:nvSpPr>
            <p:spPr bwMode="auto">
              <a:xfrm>
                <a:off x="5226050" y="2505075"/>
                <a:ext cx="252413" cy="138607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80" name="그룹 279"/>
            <p:cNvGrpSpPr/>
            <p:nvPr/>
          </p:nvGrpSpPr>
          <p:grpSpPr>
            <a:xfrm>
              <a:off x="2878138" y="2503488"/>
              <a:ext cx="277812" cy="935037"/>
              <a:chOff x="2878138" y="2503488"/>
              <a:chExt cx="277812" cy="935037"/>
            </a:xfrm>
          </p:grpSpPr>
          <p:sp>
            <p:nvSpPr>
              <p:cNvPr id="116061" name="Rectangle 349"/>
              <p:cNvSpPr>
                <a:spLocks noChangeArrowheads="1"/>
              </p:cNvSpPr>
              <p:nvPr/>
            </p:nvSpPr>
            <p:spPr bwMode="auto">
              <a:xfrm>
                <a:off x="2878138" y="2508692"/>
                <a:ext cx="277812" cy="92983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질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병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진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단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센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터</a:t>
                </a:r>
              </a:p>
            </p:txBody>
          </p:sp>
          <p:sp>
            <p:nvSpPr>
              <p:cNvPr id="116062" name="Rectangle 350"/>
              <p:cNvSpPr>
                <a:spLocks noChangeArrowheads="1"/>
              </p:cNvSpPr>
              <p:nvPr/>
            </p:nvSpPr>
            <p:spPr bwMode="auto">
              <a:xfrm>
                <a:off x="2878138" y="2503488"/>
                <a:ext cx="277812" cy="143985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81" name="그룹 280"/>
            <p:cNvGrpSpPr/>
            <p:nvPr/>
          </p:nvGrpSpPr>
          <p:grpSpPr>
            <a:xfrm>
              <a:off x="6049963" y="2508250"/>
              <a:ext cx="252412" cy="898525"/>
              <a:chOff x="6049963" y="2508250"/>
              <a:chExt cx="252412" cy="898525"/>
            </a:xfrm>
          </p:grpSpPr>
          <p:sp>
            <p:nvSpPr>
              <p:cNvPr id="116064" name="Rectangle 352"/>
              <p:cNvSpPr>
                <a:spLocks noChangeArrowheads="1"/>
              </p:cNvSpPr>
              <p:nvPr/>
            </p:nvSpPr>
            <p:spPr bwMode="auto">
              <a:xfrm>
                <a:off x="6049963" y="2513251"/>
                <a:ext cx="252412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사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료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생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산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65" name="Rectangle 353"/>
              <p:cNvSpPr>
                <a:spLocks noChangeArrowheads="1"/>
              </p:cNvSpPr>
              <p:nvPr/>
            </p:nvSpPr>
            <p:spPr bwMode="auto">
              <a:xfrm>
                <a:off x="6049963" y="2508250"/>
                <a:ext cx="252412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82" name="그룹 281"/>
            <p:cNvGrpSpPr/>
            <p:nvPr/>
          </p:nvGrpSpPr>
          <p:grpSpPr>
            <a:xfrm>
              <a:off x="6399213" y="2503488"/>
              <a:ext cx="252412" cy="900112"/>
              <a:chOff x="6399213" y="2503488"/>
              <a:chExt cx="252412" cy="900112"/>
            </a:xfrm>
          </p:grpSpPr>
          <p:sp>
            <p:nvSpPr>
              <p:cNvPr id="116067" name="Rectangle 355"/>
              <p:cNvSpPr>
                <a:spLocks noChangeArrowheads="1"/>
              </p:cNvSpPr>
              <p:nvPr/>
            </p:nvSpPr>
            <p:spPr bwMode="auto">
              <a:xfrm>
                <a:off x="6399213" y="2508498"/>
                <a:ext cx="252412" cy="89510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양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돈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연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구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소</a:t>
                </a:r>
              </a:p>
            </p:txBody>
          </p:sp>
          <p:sp>
            <p:nvSpPr>
              <p:cNvPr id="116068" name="Rectangle 356"/>
              <p:cNvSpPr>
                <a:spLocks noChangeArrowheads="1"/>
              </p:cNvSpPr>
              <p:nvPr/>
            </p:nvSpPr>
            <p:spPr bwMode="auto">
              <a:xfrm>
                <a:off x="6399213" y="2503488"/>
                <a:ext cx="252412" cy="138607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83" name="그룹 282"/>
            <p:cNvGrpSpPr/>
            <p:nvPr/>
          </p:nvGrpSpPr>
          <p:grpSpPr>
            <a:xfrm>
              <a:off x="6732588" y="2501900"/>
              <a:ext cx="252412" cy="898525"/>
              <a:chOff x="6732588" y="2501900"/>
              <a:chExt cx="252412" cy="898525"/>
            </a:xfrm>
          </p:grpSpPr>
          <p:sp>
            <p:nvSpPr>
              <p:cNvPr id="116070" name="Rectangle 358"/>
              <p:cNvSpPr>
                <a:spLocks noChangeArrowheads="1"/>
              </p:cNvSpPr>
              <p:nvPr/>
            </p:nvSpPr>
            <p:spPr bwMode="auto">
              <a:xfrm>
                <a:off x="6732588" y="2506901"/>
                <a:ext cx="252412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사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원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71" name="Rectangle 359"/>
              <p:cNvSpPr>
                <a:spLocks noChangeArrowheads="1"/>
              </p:cNvSpPr>
              <p:nvPr/>
            </p:nvSpPr>
            <p:spPr bwMode="auto">
              <a:xfrm>
                <a:off x="6732588" y="2501900"/>
                <a:ext cx="252412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84" name="그룹 283"/>
            <p:cNvGrpSpPr/>
            <p:nvPr/>
          </p:nvGrpSpPr>
          <p:grpSpPr>
            <a:xfrm>
              <a:off x="5700713" y="2503488"/>
              <a:ext cx="252412" cy="898525"/>
              <a:chOff x="5700713" y="2503488"/>
              <a:chExt cx="252412" cy="898525"/>
            </a:xfrm>
          </p:grpSpPr>
          <p:sp>
            <p:nvSpPr>
              <p:cNvPr id="116073" name="Rectangle 361"/>
              <p:cNvSpPr>
                <a:spLocks noChangeArrowheads="1"/>
              </p:cNvSpPr>
              <p:nvPr/>
            </p:nvSpPr>
            <p:spPr bwMode="auto">
              <a:xfrm>
                <a:off x="5700713" y="2508489"/>
                <a:ext cx="252412" cy="89352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사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료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영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74" name="Rectangle 362"/>
              <p:cNvSpPr>
                <a:spLocks noChangeArrowheads="1"/>
              </p:cNvSpPr>
              <p:nvPr/>
            </p:nvSpPr>
            <p:spPr bwMode="auto">
              <a:xfrm>
                <a:off x="5700713" y="2503488"/>
                <a:ext cx="252412" cy="13836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85" name="그룹 284"/>
            <p:cNvGrpSpPr/>
            <p:nvPr/>
          </p:nvGrpSpPr>
          <p:grpSpPr>
            <a:xfrm>
              <a:off x="7773988" y="3689350"/>
              <a:ext cx="231775" cy="823913"/>
              <a:chOff x="7773988" y="3689350"/>
              <a:chExt cx="231775" cy="823913"/>
            </a:xfrm>
          </p:grpSpPr>
          <p:sp>
            <p:nvSpPr>
              <p:cNvPr id="116076" name="Rectangle 364"/>
              <p:cNvSpPr>
                <a:spLocks noChangeArrowheads="1"/>
              </p:cNvSpPr>
              <p:nvPr/>
            </p:nvSpPr>
            <p:spPr bwMode="auto">
              <a:xfrm>
                <a:off x="7773988" y="3693936"/>
                <a:ext cx="231775" cy="819327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외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동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6077" name="Rectangle 365"/>
              <p:cNvSpPr>
                <a:spLocks noChangeArrowheads="1"/>
              </p:cNvSpPr>
              <p:nvPr/>
            </p:nvSpPr>
            <p:spPr bwMode="auto">
              <a:xfrm>
                <a:off x="7773988" y="3689350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86" name="그룹 285"/>
            <p:cNvGrpSpPr/>
            <p:nvPr/>
          </p:nvGrpSpPr>
          <p:grpSpPr>
            <a:xfrm>
              <a:off x="8074025" y="3689350"/>
              <a:ext cx="231775" cy="823913"/>
              <a:chOff x="8074025" y="3689350"/>
              <a:chExt cx="231775" cy="823913"/>
            </a:xfrm>
          </p:grpSpPr>
          <p:sp>
            <p:nvSpPr>
              <p:cNvPr id="116079" name="Rectangle 367"/>
              <p:cNvSpPr>
                <a:spLocks noChangeArrowheads="1"/>
              </p:cNvSpPr>
              <p:nvPr/>
            </p:nvSpPr>
            <p:spPr bwMode="auto">
              <a:xfrm>
                <a:off x="8074025" y="3693936"/>
                <a:ext cx="231775" cy="819327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마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산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6080" name="Rectangle 368"/>
              <p:cNvSpPr>
                <a:spLocks noChangeArrowheads="1"/>
              </p:cNvSpPr>
              <p:nvPr/>
            </p:nvSpPr>
            <p:spPr bwMode="auto">
              <a:xfrm>
                <a:off x="8074025" y="3689350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116081" name="Line 369"/>
            <p:cNvSpPr>
              <a:spLocks noChangeShapeType="1"/>
            </p:cNvSpPr>
            <p:nvPr/>
          </p:nvSpPr>
          <p:spPr bwMode="auto">
            <a:xfrm>
              <a:off x="2054225" y="5059363"/>
              <a:ext cx="0" cy="0"/>
            </a:xfrm>
            <a:prstGeom prst="line">
              <a:avLst/>
            </a:prstGeom>
            <a:noFill/>
            <a:ln w="12700">
              <a:solidFill>
                <a:srgbClr val="E9AF7F">
                  <a:alpha val="50000"/>
                </a:srgbClr>
              </a:solidFill>
              <a:round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287" name="그룹 286"/>
            <p:cNvGrpSpPr/>
            <p:nvPr/>
          </p:nvGrpSpPr>
          <p:grpSpPr>
            <a:xfrm>
              <a:off x="679450" y="4240213"/>
              <a:ext cx="231775" cy="823912"/>
              <a:chOff x="679450" y="4240213"/>
              <a:chExt cx="231775" cy="823912"/>
            </a:xfrm>
          </p:grpSpPr>
          <p:sp>
            <p:nvSpPr>
              <p:cNvPr id="116083" name="Rectangle 371"/>
              <p:cNvSpPr>
                <a:spLocks noChangeArrowheads="1"/>
              </p:cNvSpPr>
              <p:nvPr/>
            </p:nvSpPr>
            <p:spPr bwMode="auto">
              <a:xfrm>
                <a:off x="679450" y="4244799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금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융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영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업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84" name="Rectangle 372"/>
              <p:cNvSpPr>
                <a:spLocks noChangeArrowheads="1"/>
              </p:cNvSpPr>
              <p:nvPr/>
            </p:nvSpPr>
            <p:spPr bwMode="auto">
              <a:xfrm>
                <a:off x="679450" y="4240213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88" name="그룹 287"/>
            <p:cNvGrpSpPr/>
            <p:nvPr/>
          </p:nvGrpSpPr>
          <p:grpSpPr>
            <a:xfrm>
              <a:off x="993775" y="4240213"/>
              <a:ext cx="231775" cy="823912"/>
              <a:chOff x="993775" y="4240213"/>
              <a:chExt cx="231775" cy="823912"/>
            </a:xfrm>
          </p:grpSpPr>
          <p:sp>
            <p:nvSpPr>
              <p:cNvPr id="116086" name="Rectangle 374"/>
              <p:cNvSpPr>
                <a:spLocks noChangeArrowheads="1"/>
              </p:cNvSpPr>
              <p:nvPr/>
            </p:nvSpPr>
            <p:spPr bwMode="auto">
              <a:xfrm>
                <a:off x="993775" y="4244799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채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권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리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87" name="Rectangle 375"/>
              <p:cNvSpPr>
                <a:spLocks noChangeArrowheads="1"/>
              </p:cNvSpPr>
              <p:nvPr/>
            </p:nvSpPr>
            <p:spPr bwMode="auto">
              <a:xfrm>
                <a:off x="993775" y="4240213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289" name="그룹 288"/>
            <p:cNvGrpSpPr/>
            <p:nvPr/>
          </p:nvGrpSpPr>
          <p:grpSpPr>
            <a:xfrm>
              <a:off x="1308100" y="4240213"/>
              <a:ext cx="231775" cy="823912"/>
              <a:chOff x="1308100" y="4240213"/>
              <a:chExt cx="231775" cy="823912"/>
            </a:xfrm>
          </p:grpSpPr>
          <p:sp>
            <p:nvSpPr>
              <p:cNvPr id="116089" name="Rectangle 377"/>
              <p:cNvSpPr>
                <a:spLocks noChangeArrowheads="1"/>
              </p:cNvSpPr>
              <p:nvPr/>
            </p:nvSpPr>
            <p:spPr bwMode="auto">
              <a:xfrm>
                <a:off x="1308100" y="4244799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금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융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지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원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팀</a:t>
                </a:r>
              </a:p>
            </p:txBody>
          </p:sp>
          <p:sp>
            <p:nvSpPr>
              <p:cNvPr id="116090" name="Rectangle 378"/>
              <p:cNvSpPr>
                <a:spLocks noChangeArrowheads="1"/>
              </p:cNvSpPr>
              <p:nvPr/>
            </p:nvSpPr>
            <p:spPr bwMode="auto">
              <a:xfrm>
                <a:off x="1308100" y="4240213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116091" name="Rectangle 379"/>
            <p:cNvSpPr>
              <a:spLocks noChangeArrowheads="1"/>
            </p:cNvSpPr>
            <p:nvPr/>
          </p:nvSpPr>
          <p:spPr bwMode="auto">
            <a:xfrm>
              <a:off x="822325" y="3916363"/>
              <a:ext cx="887413" cy="1809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BBA99"/>
                </a:gs>
              </a:gsLst>
              <a:lin ang="2700000" scaled="1"/>
            </a:gradFill>
            <a:ln w="12700" algn="ctr">
              <a:solidFill>
                <a:srgbClr val="CBBA99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신용상무</a:t>
              </a:r>
            </a:p>
          </p:txBody>
        </p:sp>
        <p:sp>
          <p:nvSpPr>
            <p:cNvPr id="7311" name="Line 380"/>
            <p:cNvSpPr>
              <a:spLocks noChangeShapeType="1"/>
            </p:cNvSpPr>
            <p:nvPr/>
          </p:nvSpPr>
          <p:spPr bwMode="auto">
            <a:xfrm>
              <a:off x="3314700" y="3976688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093" name="Rectangle 381"/>
            <p:cNvSpPr>
              <a:spLocks noChangeArrowheads="1"/>
            </p:cNvSpPr>
            <p:nvPr/>
          </p:nvSpPr>
          <p:spPr bwMode="auto">
            <a:xfrm>
              <a:off x="2876550" y="3932238"/>
              <a:ext cx="887413" cy="1809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BBA99"/>
                </a:gs>
              </a:gsLst>
              <a:lin ang="2700000" scaled="1"/>
            </a:gradFill>
            <a:ln w="12700" algn="ctr">
              <a:solidFill>
                <a:srgbClr val="CBBA99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금융지점(12)</a:t>
              </a:r>
            </a:p>
          </p:txBody>
        </p:sp>
        <p:sp>
          <p:nvSpPr>
            <p:cNvPr id="7313" name="Line 382"/>
            <p:cNvSpPr>
              <a:spLocks noChangeShapeType="1"/>
            </p:cNvSpPr>
            <p:nvPr/>
          </p:nvSpPr>
          <p:spPr bwMode="auto">
            <a:xfrm>
              <a:off x="1284288" y="3856038"/>
              <a:ext cx="2016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14" name="Line 383"/>
            <p:cNvSpPr>
              <a:spLocks noChangeShapeType="1"/>
            </p:cNvSpPr>
            <p:nvPr/>
          </p:nvSpPr>
          <p:spPr bwMode="auto">
            <a:xfrm flipH="1">
              <a:off x="4529138" y="4179888"/>
              <a:ext cx="4762" cy="973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15" name="Line 384"/>
            <p:cNvSpPr>
              <a:spLocks noChangeShapeType="1"/>
            </p:cNvSpPr>
            <p:nvPr/>
          </p:nvSpPr>
          <p:spPr bwMode="auto">
            <a:xfrm>
              <a:off x="8021638" y="3513138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16" name="Line 385"/>
            <p:cNvSpPr>
              <a:spLocks noChangeShapeType="1"/>
            </p:cNvSpPr>
            <p:nvPr/>
          </p:nvSpPr>
          <p:spPr bwMode="auto">
            <a:xfrm>
              <a:off x="7480300" y="3509963"/>
              <a:ext cx="0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17" name="Line 386"/>
            <p:cNvSpPr>
              <a:spLocks noChangeShapeType="1"/>
            </p:cNvSpPr>
            <p:nvPr/>
          </p:nvSpPr>
          <p:spPr bwMode="auto">
            <a:xfrm>
              <a:off x="1217613" y="1963738"/>
              <a:ext cx="657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90" name="그룹 289"/>
            <p:cNvGrpSpPr/>
            <p:nvPr/>
          </p:nvGrpSpPr>
          <p:grpSpPr>
            <a:xfrm>
              <a:off x="8378825" y="3684588"/>
              <a:ext cx="231775" cy="823912"/>
              <a:chOff x="8378825" y="3684588"/>
              <a:chExt cx="231775" cy="823912"/>
            </a:xfrm>
          </p:grpSpPr>
          <p:sp>
            <p:nvSpPr>
              <p:cNvPr id="116100" name="Rectangle 388"/>
              <p:cNvSpPr>
                <a:spLocks noChangeArrowheads="1"/>
              </p:cNvSpPr>
              <p:nvPr/>
            </p:nvSpPr>
            <p:spPr bwMode="auto">
              <a:xfrm>
                <a:off x="8378825" y="3689174"/>
                <a:ext cx="231775" cy="81932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9AF7F"/>
                  </a:gs>
                </a:gsLst>
                <a:lin ang="2700000" scaled="1"/>
              </a:gra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신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규</a:t>
                </a:r>
              </a:p>
              <a:p>
                <a:pPr algn="ctr">
                  <a:defRPr/>
                </a:pPr>
                <a:r>
                  <a:rPr lang="ko-KR" altLang="en-US" sz="10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rPr>
                  <a:t>점</a:t>
                </a:r>
              </a:p>
            </p:txBody>
          </p:sp>
          <p:sp>
            <p:nvSpPr>
              <p:cNvPr id="116101" name="Rectangle 389"/>
              <p:cNvSpPr>
                <a:spLocks noChangeArrowheads="1"/>
              </p:cNvSpPr>
              <p:nvPr/>
            </p:nvSpPr>
            <p:spPr bwMode="auto">
              <a:xfrm>
                <a:off x="8378825" y="3684588"/>
                <a:ext cx="231775" cy="126873"/>
              </a:xfrm>
              <a:prstGeom prst="rect">
                <a:avLst/>
              </a:prstGeom>
              <a:solidFill>
                <a:srgbClr val="E9AF7F"/>
              </a:solidFill>
              <a:ln w="12700" algn="ctr">
                <a:solidFill>
                  <a:srgbClr val="E9AF7F">
                    <a:alpha val="60001"/>
                  </a:srgbClr>
                </a:solidFill>
                <a:miter lim="800000"/>
                <a:headEnd/>
                <a:tailEnd/>
              </a:ln>
              <a:effectLst>
                <a:outerShdw dist="254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7319" name="AutoShape 391"/>
            <p:cNvSpPr>
              <a:spLocks noChangeArrowheads="1"/>
            </p:cNvSpPr>
            <p:nvPr/>
          </p:nvSpPr>
          <p:spPr bwMode="auto">
            <a:xfrm>
              <a:off x="5219700" y="3505200"/>
              <a:ext cx="1866900" cy="2590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6" name="Rectangle 294"/>
            <p:cNvSpPr>
              <a:spLocks noChangeArrowheads="1"/>
            </p:cNvSpPr>
            <p:nvPr/>
          </p:nvSpPr>
          <p:spPr bwMode="auto">
            <a:xfrm>
              <a:off x="6685562" y="4994426"/>
              <a:ext cx="228600" cy="10080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2E7AB"/>
                </a:gs>
              </a:gsLst>
              <a:lin ang="2700000" scaled="1"/>
            </a:gradFill>
            <a:ln w="12700" algn="ctr">
              <a:solidFill>
                <a:srgbClr val="D2E7AB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고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객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지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원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팀</a:t>
              </a:r>
              <a:endParaRPr lang="ko-KR" altLang="en-US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47" name="Rectangle 296"/>
            <p:cNvSpPr>
              <a:spLocks noChangeArrowheads="1"/>
            </p:cNvSpPr>
            <p:nvPr/>
          </p:nvSpPr>
          <p:spPr bwMode="auto">
            <a:xfrm>
              <a:off x="5329772" y="4994426"/>
              <a:ext cx="228600" cy="96043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2E7AB"/>
                </a:gs>
              </a:gsLst>
              <a:lin ang="2700000" scaled="1"/>
            </a:gradFill>
            <a:ln w="12700" algn="ctr">
              <a:solidFill>
                <a:srgbClr val="D2E7AB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산</a:t>
              </a:r>
              <a:endParaRPr lang="en-US" altLang="ko-KR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청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en-US" altLang="ko-KR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-</a:t>
              </a: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고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성</a:t>
              </a:r>
              <a:endParaRPr lang="en-US" altLang="ko-KR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48" name="Rectangle 281"/>
            <p:cNvSpPr>
              <a:spLocks noChangeArrowheads="1"/>
            </p:cNvSpPr>
            <p:nvPr/>
          </p:nvSpPr>
          <p:spPr bwMode="auto">
            <a:xfrm>
              <a:off x="5734735" y="4976835"/>
              <a:ext cx="228600" cy="10080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2E7AB"/>
                </a:gs>
              </a:gsLst>
              <a:lin ang="2700000" scaled="1"/>
            </a:gradFill>
            <a:ln w="12700" algn="ctr">
              <a:solidFill>
                <a:srgbClr val="D2E7AB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ko-KR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육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종</a:t>
              </a:r>
              <a:endParaRPr lang="en-US" altLang="ko-KR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-</a:t>
              </a: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개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량</a:t>
              </a:r>
              <a:endParaRPr lang="ko-KR" altLang="en-US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endParaRPr lang="ko-KR" altLang="en-US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327" name="Line 176"/>
            <p:cNvSpPr>
              <a:spLocks noChangeShapeType="1"/>
            </p:cNvSpPr>
            <p:nvPr/>
          </p:nvSpPr>
          <p:spPr bwMode="auto">
            <a:xfrm flipH="1">
              <a:off x="4356100" y="4332288"/>
              <a:ext cx="7938" cy="249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994" name="Rectangle 282"/>
            <p:cNvSpPr>
              <a:spLocks noChangeArrowheads="1"/>
            </p:cNvSpPr>
            <p:nvPr/>
          </p:nvSpPr>
          <p:spPr bwMode="auto">
            <a:xfrm>
              <a:off x="5734735" y="4045928"/>
              <a:ext cx="228600" cy="83661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2E7AB"/>
                </a:gs>
              </a:gsLst>
              <a:lin ang="2700000" scaled="1"/>
            </a:gradFill>
            <a:ln w="12700" algn="ctr">
              <a:solidFill>
                <a:srgbClr val="D2E7AB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육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종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개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량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부</a:t>
              </a:r>
              <a:endParaRPr lang="ko-KR" altLang="en-US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333" name="Line 287"/>
            <p:cNvSpPr>
              <a:spLocks noChangeShapeType="1"/>
            </p:cNvSpPr>
            <p:nvPr/>
          </p:nvSpPr>
          <p:spPr bwMode="auto">
            <a:xfrm>
              <a:off x="5435600" y="3933825"/>
              <a:ext cx="0" cy="9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34" name="Line 287"/>
            <p:cNvSpPr>
              <a:spLocks noChangeShapeType="1"/>
            </p:cNvSpPr>
            <p:nvPr/>
          </p:nvSpPr>
          <p:spPr bwMode="auto">
            <a:xfrm>
              <a:off x="6391179" y="3944606"/>
              <a:ext cx="0" cy="9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35" name="Line 287"/>
            <p:cNvSpPr>
              <a:spLocks noChangeShapeType="1"/>
            </p:cNvSpPr>
            <p:nvPr/>
          </p:nvSpPr>
          <p:spPr bwMode="auto">
            <a:xfrm>
              <a:off x="6156325" y="3832225"/>
              <a:ext cx="0" cy="9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3" name="Rectangle 282"/>
            <p:cNvSpPr>
              <a:spLocks noChangeArrowheads="1"/>
            </p:cNvSpPr>
            <p:nvPr/>
          </p:nvSpPr>
          <p:spPr bwMode="auto">
            <a:xfrm>
              <a:off x="6266177" y="4045928"/>
              <a:ext cx="209692" cy="81551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2E7AB"/>
                </a:gs>
              </a:gsLst>
              <a:lin ang="2700000" scaled="1"/>
            </a:gradFill>
            <a:ln w="12700" algn="ctr">
              <a:solidFill>
                <a:srgbClr val="D2E7AB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영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업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부</a:t>
              </a:r>
              <a:endParaRPr lang="en-US" altLang="ko-KR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4" name="Rectangle 283"/>
            <p:cNvSpPr>
              <a:spLocks noChangeArrowheads="1"/>
            </p:cNvSpPr>
            <p:nvPr/>
          </p:nvSpPr>
          <p:spPr bwMode="auto">
            <a:xfrm>
              <a:off x="5326489" y="4047667"/>
              <a:ext cx="228600" cy="83661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2E7AB"/>
                </a:gs>
              </a:gsLst>
              <a:lin ang="2700000" scaled="1"/>
            </a:gradFill>
            <a:ln w="12700" algn="ctr">
              <a:solidFill>
                <a:srgbClr val="D2E7AB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생</a:t>
              </a:r>
            </a:p>
            <a:p>
              <a:pPr algn="ctr"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산</a:t>
              </a:r>
            </a:p>
            <a:p>
              <a:pPr algn="ctr"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사</a:t>
              </a:r>
            </a:p>
            <a:p>
              <a:pPr algn="ctr"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업</a:t>
              </a:r>
            </a:p>
            <a:p>
              <a:pPr algn="ctr"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부</a:t>
              </a:r>
            </a:p>
          </p:txBody>
        </p:sp>
        <p:sp>
          <p:nvSpPr>
            <p:cNvPr id="541" name="Line 287"/>
            <p:cNvSpPr>
              <a:spLocks noChangeShapeType="1"/>
            </p:cNvSpPr>
            <p:nvPr/>
          </p:nvSpPr>
          <p:spPr bwMode="auto">
            <a:xfrm>
              <a:off x="6825357" y="3930533"/>
              <a:ext cx="0" cy="10638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6" name="Rectangle 281"/>
            <p:cNvSpPr>
              <a:spLocks noChangeArrowheads="1"/>
            </p:cNvSpPr>
            <p:nvPr/>
          </p:nvSpPr>
          <p:spPr bwMode="auto">
            <a:xfrm>
              <a:off x="6266177" y="4976835"/>
              <a:ext cx="228600" cy="10080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2E7AB"/>
                </a:gs>
              </a:gsLst>
              <a:lin ang="2700000" scaled="1"/>
            </a:gradFill>
            <a:ln w="12700" algn="ctr">
              <a:solidFill>
                <a:srgbClr val="D2E7AB">
                  <a:alpha val="60001"/>
                </a:srgbClr>
              </a:solidFill>
              <a:miter lim="800000"/>
              <a:headEnd/>
              <a:tailEnd/>
            </a:ln>
            <a:effectLst>
              <a:outerShdw dist="254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종</a:t>
              </a:r>
              <a:endParaRPr lang="en-US" altLang="ko-KR" sz="1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돈</a:t>
              </a:r>
              <a:endParaRPr lang="en-US" altLang="ko-KR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-</a:t>
              </a:r>
            </a:p>
            <a:p>
              <a:pPr algn="ctr">
                <a:defRPr/>
              </a:pPr>
              <a:r>
                <a:rPr lang="en-US" altLang="ko-KR" sz="1000" dirty="0" smtClean="0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rPr>
                <a:t>AI</a:t>
              </a:r>
              <a:endParaRPr lang="ko-KR" altLang="en-US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endParaRPr lang="ko-KR" altLang="en-US" sz="1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243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244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5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249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1529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latinLnBrk="0" hangingPunct="0"/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모회사 조직도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28794" y="1617002"/>
            <a:ext cx="5910262" cy="472437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sm"/>
          </a:ln>
        </p:spPr>
        <p:txBody>
          <a:bodyPr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m"/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1994. 04. 02. 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농림부 </a:t>
            </a:r>
            <a:r>
              <a:rPr lang="en-US" altLang="ko-KR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GGP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사업자로 지정</a:t>
            </a:r>
            <a:r>
              <a:rPr lang="en-US" altLang="ko-KR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가야육종</a:t>
            </a:r>
            <a:r>
              <a:rPr lang="en-US" altLang="ko-KR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)</a:t>
            </a:r>
          </a:p>
          <a:p>
            <a:pPr marL="176213" indent="-176213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m"/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1997. 08. 13.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고성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GGP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농장 기공식</a:t>
            </a:r>
            <a:endParaRPr lang="en-US" altLang="ko-KR" sz="1400" dirty="0" smtClean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  <a:p>
            <a:pPr marL="176213" indent="-176213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m"/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1998. 08. 13.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가야육종주식회사</a:t>
            </a:r>
            <a:r>
              <a:rPr lang="en-US" altLang="ko-KR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–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법인사업자 등록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창립기념일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)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  <a:p>
            <a:pPr marL="176213" indent="-176213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m"/>
            </a:pPr>
            <a:r>
              <a:rPr lang="en-US" altLang="ko-KR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1998. 10.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01. </a:t>
            </a:r>
            <a:r>
              <a:rPr lang="en-US" altLang="ko-KR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4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개 협력 </a:t>
            </a:r>
            <a:r>
              <a:rPr lang="en-US" altLang="ko-KR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GP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농장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‘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종돈생산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.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판매계약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’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체결</a:t>
            </a:r>
          </a:p>
          <a:p>
            <a:pPr marL="176213" indent="-176213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m"/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1999. 06. 09. 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부경양돈농협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 가야육종㈜ 인수</a:t>
            </a:r>
            <a:endParaRPr lang="en-US" altLang="ko-KR" sz="1400" dirty="0" smtClean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  <a:p>
            <a:pPr marL="176213" indent="-176213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m"/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2005. 12. 27. 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종돈판매회사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‘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가야인티주식회사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’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설립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  <a:p>
            <a:pPr marL="176213" indent="-176213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m"/>
            </a:pP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2010. 02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.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10.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신축농장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‘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산청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GGP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농장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’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인수</a:t>
            </a:r>
          </a:p>
          <a:p>
            <a:pPr marL="176213" indent="-176213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m"/>
            </a:pP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2011. 01.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01.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농업회사법인 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가야인티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㈜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인수합병 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  <a:p>
            <a:pPr marL="176213" indent="-176213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m"/>
            </a:pP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2011. 05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. 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01.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부경양돈농협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가야유전자연구소(</a:t>
            </a:r>
            <a:r>
              <a:rPr lang="en-US" altLang="ko-KR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AI</a:t>
            </a:r>
            <a:r>
              <a:rPr lang="ko-KR" altLang="en-US" sz="1400" dirty="0" err="1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센타</a:t>
            </a:r>
            <a:r>
              <a:rPr lang="ko-KR" altLang="en-US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)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사업이관</a:t>
            </a:r>
            <a:endParaRPr lang="en-US" altLang="ko-KR" sz="1400" dirty="0" smtClean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  <a:p>
            <a:pPr marL="176213" indent="-176213">
              <a:lnSpc>
                <a:spcPct val="15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m"/>
            </a:pP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2017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현재     산청 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종돈장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고성종돈장</a:t>
            </a:r>
            <a:r>
              <a:rPr lang="en-US" altLang="ko-KR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가야유전자 </a:t>
            </a:r>
            <a:r>
              <a:rPr lang="ko-KR" altLang="en-US" sz="1400" dirty="0" err="1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우수종돈장인증</a:t>
            </a:r>
            <a:r>
              <a:rPr lang="ko-KR" altLang="en-US" sz="1400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 및 우수정액처리 업체인증</a:t>
            </a:r>
            <a:endParaRPr lang="ko-KR" altLang="en-US" sz="1400" dirty="0">
              <a:solidFill>
                <a:schemeClr val="tx2"/>
              </a:solidFill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5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8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1748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가야육종㈜ 연혁</a:t>
                </a:r>
                <a:endParaRPr lang="ko-KR" altLang="en-US" sz="2800" b="1" dirty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표 67"/>
          <p:cNvGraphicFramePr>
            <a:graphicFrameLocks noGrp="1"/>
          </p:cNvGraphicFramePr>
          <p:nvPr/>
        </p:nvGraphicFramePr>
        <p:xfrm>
          <a:off x="571472" y="4714884"/>
          <a:ext cx="814393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4929222"/>
                <a:gridCol w="1285884"/>
              </a:tblGrid>
              <a:tr h="2024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항목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지표설명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2020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년 목표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24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4,500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r>
                        <a:rPr lang="en-US" altLang="ko-KR" sz="1400" baseline="0" dirty="0" smtClean="0">
                          <a:solidFill>
                            <a:schemeClr val="tx2"/>
                          </a:solidFill>
                        </a:rPr>
                        <a:t> GP</a:t>
                      </a:r>
                      <a:r>
                        <a:rPr lang="ko-KR" altLang="en-US" sz="1400" baseline="0" dirty="0" err="1" smtClean="0">
                          <a:solidFill>
                            <a:schemeClr val="tx2"/>
                          </a:solidFill>
                        </a:rPr>
                        <a:t>모돈</a:t>
                      </a:r>
                      <a:r>
                        <a:rPr lang="ko-KR" altLang="en-US" sz="1400" baseline="0" dirty="0" smtClean="0">
                          <a:solidFill>
                            <a:schemeClr val="tx2"/>
                          </a:solidFill>
                        </a:rPr>
                        <a:t> 확보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 F1 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생산기반인 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GP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농장 </a:t>
                      </a:r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모돈수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 증대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(GGP-Y600,L100,D100)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4,500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24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F1 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공급물량 달성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 F1</a:t>
                      </a:r>
                      <a:r>
                        <a:rPr lang="ko-KR" altLang="en-US" sz="1400" baseline="0" dirty="0" smtClean="0">
                          <a:solidFill>
                            <a:schemeClr val="tx2"/>
                          </a:solidFill>
                        </a:rPr>
                        <a:t>의 물량증대로 조합원 및 양돈농가에 안정적인 공급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30,000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24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AI 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공급물량 달성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 F1 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물량과 비례되는 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AI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생산기반 확대 및 공급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300,000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팩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24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R&amp;D 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투자 강화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우수한 </a:t>
                      </a:r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산자능력과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 강건한 한국형 </a:t>
                      </a:r>
                      <a:r>
                        <a:rPr lang="ko-KR" altLang="en-US" sz="1400" dirty="0" err="1" smtClean="0">
                          <a:solidFill>
                            <a:schemeClr val="tx2"/>
                          </a:solidFill>
                        </a:rPr>
                        <a:t>종돈의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 개량과 보급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MSY 28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두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024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Market share 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신장</a:t>
                      </a:r>
                      <a:endParaRPr lang="en-US" altLang="ko-KR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브랜드 가치향상으로 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F1,AI 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시장점유율 </a:t>
                      </a:r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10% </a:t>
                      </a:r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이상 달성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6" name="그림 55" descr="비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836712"/>
            <a:ext cx="6086475" cy="3790950"/>
          </a:xfrm>
          <a:prstGeom prst="rect">
            <a:avLst/>
          </a:prstGeom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6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8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1752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가야육종㈜ 비전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93"/>
          <p:cNvSpPr txBox="1">
            <a:spLocks noChangeArrowheads="1"/>
          </p:cNvSpPr>
          <p:nvPr/>
        </p:nvSpPr>
        <p:spPr bwMode="auto">
          <a:xfrm>
            <a:off x="0" y="5877272"/>
            <a:ext cx="4283968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 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3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부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생산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육종개량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영업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) 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팀</a:t>
            </a:r>
            <a:endParaRPr lang="en-US" altLang="ko-KR" sz="1400" dirty="0" smtClean="0">
              <a:solidFill>
                <a:srgbClr val="1C1C1C"/>
              </a:solidFill>
              <a:latin typeface="굴림" charset="-127"/>
              <a:ea typeface="굴림" charset="-127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사업장은 사천 본사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, 3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개 사업장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(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산청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고성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함안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)</a:t>
            </a: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대표이사 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인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, 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전무 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1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인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 –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 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총 </a:t>
            </a:r>
            <a:r>
              <a:rPr lang="en-US" altLang="ko-KR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52</a:t>
            </a:r>
            <a:r>
              <a:rPr lang="ko-KR" altLang="en-US" sz="1400" dirty="0" smtClean="0">
                <a:solidFill>
                  <a:srgbClr val="1C1C1C"/>
                </a:solidFill>
                <a:latin typeface="굴림" charset="-127"/>
                <a:ea typeface="굴림" charset="-127"/>
              </a:rPr>
              <a:t>명</a:t>
            </a:r>
            <a:endParaRPr lang="en-US" altLang="ko-KR" sz="1400" dirty="0" smtClean="0">
              <a:solidFill>
                <a:srgbClr val="1C1C1C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32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37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39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1974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가야육종㈜ 조직도</a:t>
                </a:r>
              </a:p>
            </p:txBody>
          </p:sp>
        </p:grpSp>
      </p:grpSp>
      <p:grpSp>
        <p:nvGrpSpPr>
          <p:cNvPr id="43" name="그룹 42"/>
          <p:cNvGrpSpPr/>
          <p:nvPr/>
        </p:nvGrpSpPr>
        <p:grpSpPr>
          <a:xfrm>
            <a:off x="619193" y="1196752"/>
            <a:ext cx="8096211" cy="4460252"/>
            <a:chOff x="619193" y="1196752"/>
            <a:chExt cx="8096211" cy="4460252"/>
          </a:xfrm>
        </p:grpSpPr>
        <p:sp>
          <p:nvSpPr>
            <p:cNvPr id="61" name="Rectangle 3"/>
            <p:cNvSpPr>
              <a:spLocks noChangeArrowheads="1"/>
            </p:cNvSpPr>
            <p:nvPr/>
          </p:nvSpPr>
          <p:spPr bwMode="auto">
            <a:xfrm>
              <a:off x="2862596" y="1196752"/>
              <a:ext cx="1600211" cy="405785"/>
            </a:xfrm>
            <a:prstGeom prst="rect">
              <a:avLst/>
            </a:prstGeom>
            <a:solidFill>
              <a:srgbClr val="EEEEE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1400" b="1" dirty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  <a:sym typeface="Wingdings 2" pitchFamily="18" charset="2"/>
                </a:rPr>
                <a:t>대표이사</a:t>
              </a:r>
              <a:endParaRPr lang="ko-KR" altLang="ko-KR" sz="1400" b="1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  <a:sym typeface="Wingdings 2" pitchFamily="18" charset="2"/>
              </a:endParaRPr>
            </a:p>
          </p:txBody>
        </p:sp>
        <p:sp>
          <p:nvSpPr>
            <p:cNvPr id="62" name="모서리가 둥근 직사각형 155"/>
            <p:cNvSpPr>
              <a:spLocks noChangeArrowheads="1"/>
            </p:cNvSpPr>
            <p:nvPr/>
          </p:nvSpPr>
          <p:spPr bwMode="auto">
            <a:xfrm>
              <a:off x="831346" y="3526128"/>
              <a:ext cx="1341983" cy="38442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b="1" dirty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생산사업부</a:t>
              </a:r>
            </a:p>
          </p:txBody>
        </p:sp>
        <p:sp>
          <p:nvSpPr>
            <p:cNvPr id="63" name="모서리가 둥근 직사각형 155"/>
            <p:cNvSpPr>
              <a:spLocks noChangeArrowheads="1"/>
            </p:cNvSpPr>
            <p:nvPr/>
          </p:nvSpPr>
          <p:spPr bwMode="auto">
            <a:xfrm>
              <a:off x="5235043" y="3536012"/>
              <a:ext cx="1341983" cy="384428"/>
            </a:xfrm>
            <a:prstGeom prst="roundRect">
              <a:avLst>
                <a:gd name="adj" fmla="val 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영업부</a:t>
              </a:r>
              <a:endParaRPr lang="ko-KR" altLang="en-US" sz="1400" b="1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sp>
          <p:nvSpPr>
            <p:cNvPr id="64" name="모서리가 둥근 직사각형 155"/>
            <p:cNvSpPr>
              <a:spLocks noChangeArrowheads="1"/>
            </p:cNvSpPr>
            <p:nvPr/>
          </p:nvSpPr>
          <p:spPr bwMode="auto">
            <a:xfrm>
              <a:off x="1289569" y="4398454"/>
              <a:ext cx="424911" cy="122787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고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성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종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돈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장</a:t>
              </a:r>
              <a:endParaRPr lang="ko-KR" altLang="en-US" sz="1400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sp>
          <p:nvSpPr>
            <p:cNvPr id="72" name="모서리가 둥근 직사각형 155"/>
            <p:cNvSpPr>
              <a:spLocks noChangeArrowheads="1"/>
            </p:cNvSpPr>
            <p:nvPr/>
          </p:nvSpPr>
          <p:spPr bwMode="auto">
            <a:xfrm>
              <a:off x="5143504" y="1785926"/>
              <a:ext cx="1458444" cy="42862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ko-KR" sz="12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&lt;</a:t>
              </a:r>
              <a:r>
                <a:rPr lang="ko-KR" altLang="en-US" sz="12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기업부설</a:t>
              </a:r>
              <a:r>
                <a:rPr lang="en-US" altLang="ko-KR" sz="12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&gt;</a:t>
              </a:r>
            </a:p>
            <a:p>
              <a:pPr algn="ctr"/>
              <a:r>
                <a:rPr lang="ko-KR" altLang="en-US" sz="12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육종개량연구소</a:t>
              </a:r>
              <a:endParaRPr lang="ko-KR" altLang="en-US" sz="1200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sp>
          <p:nvSpPr>
            <p:cNvPr id="73" name="모서리가 둥근 직사각형 155"/>
            <p:cNvSpPr>
              <a:spLocks noChangeArrowheads="1"/>
            </p:cNvSpPr>
            <p:nvPr/>
          </p:nvSpPr>
          <p:spPr bwMode="auto">
            <a:xfrm>
              <a:off x="619193" y="4398454"/>
              <a:ext cx="452345" cy="122787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산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청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종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돈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장</a:t>
              </a:r>
              <a:endParaRPr lang="ko-KR" altLang="en-US" sz="1400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sp>
          <p:nvSpPr>
            <p:cNvPr id="74" name="모서리가 둥근 직사각형 155"/>
            <p:cNvSpPr>
              <a:spLocks noChangeArrowheads="1"/>
            </p:cNvSpPr>
            <p:nvPr/>
          </p:nvSpPr>
          <p:spPr bwMode="auto">
            <a:xfrm>
              <a:off x="5121912" y="1207430"/>
              <a:ext cx="1450351" cy="38442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b="1" dirty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총회/감사</a:t>
              </a:r>
            </a:p>
          </p:txBody>
        </p:sp>
        <p:sp>
          <p:nvSpPr>
            <p:cNvPr id="75" name="모서리가 둥근 직사각형 155"/>
            <p:cNvSpPr>
              <a:spLocks noChangeArrowheads="1"/>
            </p:cNvSpPr>
            <p:nvPr/>
          </p:nvSpPr>
          <p:spPr bwMode="auto">
            <a:xfrm>
              <a:off x="976633" y="1207430"/>
              <a:ext cx="1158240" cy="38442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b="1" dirty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이사회</a:t>
              </a:r>
            </a:p>
          </p:txBody>
        </p:sp>
        <p:cxnSp>
          <p:nvCxnSpPr>
            <p:cNvPr id="76" name="AutoShape 1190"/>
            <p:cNvCxnSpPr>
              <a:cxnSpLocks noChangeShapeType="1"/>
              <a:stCxn id="74" idx="1"/>
              <a:endCxn id="61" idx="3"/>
            </p:cNvCxnSpPr>
            <p:nvPr/>
          </p:nvCxnSpPr>
          <p:spPr bwMode="auto">
            <a:xfrm rot="10800000" flipV="1">
              <a:off x="4462808" y="1399643"/>
              <a:ext cx="65910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77" name="AutoShape 1191"/>
            <p:cNvCxnSpPr>
              <a:cxnSpLocks noChangeShapeType="1"/>
              <a:stCxn id="61" idx="1"/>
              <a:endCxn id="75" idx="3"/>
            </p:cNvCxnSpPr>
            <p:nvPr/>
          </p:nvCxnSpPr>
          <p:spPr bwMode="auto">
            <a:xfrm rot="10800000">
              <a:off x="2134873" y="1399645"/>
              <a:ext cx="727723" cy="13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78" name="직선 연결선 77"/>
            <p:cNvCxnSpPr>
              <a:stCxn id="61" idx="2"/>
            </p:cNvCxnSpPr>
            <p:nvPr/>
          </p:nvCxnSpPr>
          <p:spPr bwMode="auto">
            <a:xfrm>
              <a:off x="3662702" y="1602537"/>
              <a:ext cx="0" cy="8183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AutoShape 1182"/>
            <p:cNvCxnSpPr>
              <a:cxnSpLocks noChangeShapeType="1"/>
              <a:stCxn id="73" idx="0"/>
              <a:endCxn id="62" idx="2"/>
            </p:cNvCxnSpPr>
            <p:nvPr/>
          </p:nvCxnSpPr>
          <p:spPr bwMode="auto">
            <a:xfrm rot="5400000" flipH="1" flipV="1">
              <a:off x="929903" y="3826019"/>
              <a:ext cx="487898" cy="6569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80" name="AutoShape 1182"/>
            <p:cNvCxnSpPr>
              <a:cxnSpLocks noChangeShapeType="1"/>
              <a:stCxn id="62" idx="2"/>
              <a:endCxn id="64" idx="0"/>
            </p:cNvCxnSpPr>
            <p:nvPr/>
          </p:nvCxnSpPr>
          <p:spPr bwMode="auto">
            <a:xfrm rot="5400000">
              <a:off x="1258233" y="4154349"/>
              <a:ext cx="487898" cy="31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sp>
          <p:nvSpPr>
            <p:cNvPr id="81" name="모서리가 둥근 직사각형 155"/>
            <p:cNvSpPr>
              <a:spLocks noChangeArrowheads="1"/>
            </p:cNvSpPr>
            <p:nvPr/>
          </p:nvSpPr>
          <p:spPr bwMode="auto">
            <a:xfrm>
              <a:off x="3022168" y="3527386"/>
              <a:ext cx="1341983" cy="38442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200" b="1" dirty="0" err="1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육종개량부</a:t>
              </a:r>
              <a:endParaRPr lang="ko-KR" altLang="en-US" sz="1200" b="1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sp>
          <p:nvSpPr>
            <p:cNvPr id="82" name="모서리가 둥근 직사각형 155"/>
            <p:cNvSpPr>
              <a:spLocks noChangeArrowheads="1"/>
            </p:cNvSpPr>
            <p:nvPr/>
          </p:nvSpPr>
          <p:spPr bwMode="auto">
            <a:xfrm>
              <a:off x="3017241" y="2442630"/>
              <a:ext cx="1341983" cy="38442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전무</a:t>
              </a:r>
              <a:endParaRPr lang="ko-KR" altLang="en-US" sz="1400" b="1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cxnSp>
          <p:nvCxnSpPr>
            <p:cNvPr id="83" name="직선 연결선 82"/>
            <p:cNvCxnSpPr>
              <a:stCxn id="82" idx="2"/>
            </p:cNvCxnSpPr>
            <p:nvPr/>
          </p:nvCxnSpPr>
          <p:spPr>
            <a:xfrm>
              <a:off x="3688233" y="2827058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1500166" y="3268872"/>
              <a:ext cx="63579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 rot="5400000">
              <a:off x="1379785" y="3389253"/>
              <a:ext cx="24076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>
              <a:endCxn id="81" idx="0"/>
            </p:cNvCxnSpPr>
            <p:nvPr/>
          </p:nvCxnSpPr>
          <p:spPr>
            <a:xfrm rot="16200000" flipH="1">
              <a:off x="3563203" y="3397429"/>
              <a:ext cx="259654" cy="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모서리가 둥근 직사각형 155"/>
            <p:cNvSpPr>
              <a:spLocks noChangeArrowheads="1"/>
            </p:cNvSpPr>
            <p:nvPr/>
          </p:nvSpPr>
          <p:spPr bwMode="auto">
            <a:xfrm>
              <a:off x="1932511" y="4398454"/>
              <a:ext cx="424911" cy="1227872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신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설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종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돈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장</a:t>
              </a:r>
              <a:endParaRPr lang="ko-KR" altLang="en-US" sz="1400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sp>
          <p:nvSpPr>
            <p:cNvPr id="88" name="모서리가 둥근 직사각형 155"/>
            <p:cNvSpPr>
              <a:spLocks noChangeArrowheads="1"/>
            </p:cNvSpPr>
            <p:nvPr/>
          </p:nvSpPr>
          <p:spPr bwMode="auto">
            <a:xfrm>
              <a:off x="3500430" y="4429132"/>
              <a:ext cx="452345" cy="122787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육종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err="1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개량팀</a:t>
              </a:r>
              <a:endParaRPr lang="ko-KR" altLang="en-US" sz="1400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sp>
          <p:nvSpPr>
            <p:cNvPr id="89" name="모서리가 둥근 직사각형 155"/>
            <p:cNvSpPr>
              <a:spLocks noChangeArrowheads="1"/>
            </p:cNvSpPr>
            <p:nvPr/>
          </p:nvSpPr>
          <p:spPr bwMode="auto">
            <a:xfrm>
              <a:off x="7647551" y="4411880"/>
              <a:ext cx="424911" cy="1227872"/>
            </a:xfrm>
            <a:prstGeom prst="roundRect">
              <a:avLst>
                <a:gd name="adj" fmla="val 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고객지원팀</a:t>
              </a:r>
              <a:endParaRPr lang="ko-KR" altLang="en-US" sz="1400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sp>
          <p:nvSpPr>
            <p:cNvPr id="90" name="모서리가 둥근 직사각형 155"/>
            <p:cNvSpPr>
              <a:spLocks noChangeArrowheads="1"/>
            </p:cNvSpPr>
            <p:nvPr/>
          </p:nvSpPr>
          <p:spPr bwMode="auto">
            <a:xfrm>
              <a:off x="4998771" y="4411880"/>
              <a:ext cx="452345" cy="122787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종돈</a:t>
              </a:r>
              <a:endParaRPr lang="en-US" altLang="ko-KR" sz="1400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ko-KR" altLang="en-US" sz="1400" dirty="0" err="1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영업팀</a:t>
              </a:r>
              <a:endParaRPr lang="ko-KR" altLang="en-US" sz="1400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sp>
          <p:nvSpPr>
            <p:cNvPr id="91" name="모서리가 둥근 직사각형 155"/>
            <p:cNvSpPr>
              <a:spLocks noChangeArrowheads="1"/>
            </p:cNvSpPr>
            <p:nvPr/>
          </p:nvSpPr>
          <p:spPr bwMode="auto">
            <a:xfrm>
              <a:off x="6290229" y="4411880"/>
              <a:ext cx="424911" cy="1227872"/>
            </a:xfrm>
            <a:prstGeom prst="roundRect">
              <a:avLst>
                <a:gd name="adj" fmla="val 0"/>
              </a:avLst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200" dirty="0" err="1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핵돈군</a:t>
              </a:r>
              <a:r>
                <a:rPr lang="en-US" altLang="ko-KR" sz="12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A.I</a:t>
              </a:r>
            </a:p>
            <a:p>
              <a:pPr algn="ctr"/>
              <a:r>
                <a:rPr lang="ko-KR" altLang="en-US" sz="1200" dirty="0" err="1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센타</a:t>
              </a:r>
              <a:endParaRPr lang="ko-KR" altLang="en-US" sz="1200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sp>
          <p:nvSpPr>
            <p:cNvPr id="92" name="모서리가 둥근 직사각형 155"/>
            <p:cNvSpPr>
              <a:spLocks noChangeArrowheads="1"/>
            </p:cNvSpPr>
            <p:nvPr/>
          </p:nvSpPr>
          <p:spPr bwMode="auto">
            <a:xfrm>
              <a:off x="5695008" y="4411880"/>
              <a:ext cx="452345" cy="122787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200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유전자연구소</a:t>
              </a:r>
              <a:endParaRPr lang="ko-KR" altLang="en-US" sz="1200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cxnSp>
          <p:nvCxnSpPr>
            <p:cNvPr id="93" name="AutoShape 1182"/>
            <p:cNvCxnSpPr>
              <a:cxnSpLocks noChangeShapeType="1"/>
              <a:stCxn id="87" idx="0"/>
            </p:cNvCxnSpPr>
            <p:nvPr/>
          </p:nvCxnSpPr>
          <p:spPr bwMode="auto">
            <a:xfrm rot="16200000" flipV="1">
              <a:off x="1703656" y="3957143"/>
              <a:ext cx="237822" cy="64480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94" name="AutoShape 1182"/>
            <p:cNvCxnSpPr>
              <a:cxnSpLocks noChangeShapeType="1"/>
            </p:cNvCxnSpPr>
            <p:nvPr/>
          </p:nvCxnSpPr>
          <p:spPr bwMode="auto">
            <a:xfrm rot="16200000" flipH="1">
              <a:off x="7295271" y="3831750"/>
              <a:ext cx="1125754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5" name="AutoShape 1182"/>
            <p:cNvCxnSpPr>
              <a:cxnSpLocks noChangeShapeType="1"/>
              <a:stCxn id="88" idx="0"/>
            </p:cNvCxnSpPr>
            <p:nvPr/>
          </p:nvCxnSpPr>
          <p:spPr bwMode="auto">
            <a:xfrm rot="5400000" flipH="1" flipV="1">
              <a:off x="3469154" y="4169265"/>
              <a:ext cx="517316" cy="24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sp>
          <p:nvSpPr>
            <p:cNvPr id="96" name="모서리가 둥근 직사각형 155"/>
            <p:cNvSpPr>
              <a:spLocks noChangeArrowheads="1"/>
            </p:cNvSpPr>
            <p:nvPr/>
          </p:nvSpPr>
          <p:spPr bwMode="auto">
            <a:xfrm>
              <a:off x="7072330" y="1214422"/>
              <a:ext cx="1643074" cy="384428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959595"/>
                </a:gs>
                <a:gs pos="50000">
                  <a:srgbClr val="D6D6D6"/>
                </a:gs>
                <a:gs pos="100000">
                  <a:srgbClr val="FFFFFF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계약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(</a:t>
              </a:r>
              <a:r>
                <a:rPr lang="ko-KR" altLang="en-US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협력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)GP</a:t>
              </a:r>
              <a:endParaRPr lang="ko-KR" altLang="en-US" sz="1400" b="1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sp>
          <p:nvSpPr>
            <p:cNvPr id="97" name="모서리가 둥근 직사각형 155"/>
            <p:cNvSpPr>
              <a:spLocks noChangeArrowheads="1"/>
            </p:cNvSpPr>
            <p:nvPr/>
          </p:nvSpPr>
          <p:spPr bwMode="auto">
            <a:xfrm>
              <a:off x="7072330" y="1758688"/>
              <a:ext cx="1643074" cy="741618"/>
            </a:xfrm>
            <a:prstGeom prst="roundRect">
              <a:avLst>
                <a:gd name="adj" fmla="val 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altLang="ko-KR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.</a:t>
              </a:r>
              <a:r>
                <a:rPr lang="ko-KR" altLang="en-US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해인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  .</a:t>
              </a:r>
              <a:r>
                <a:rPr lang="ko-KR" altLang="en-US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월계</a:t>
              </a:r>
              <a:endParaRPr lang="en-US" altLang="ko-KR" sz="1400" b="1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pPr algn="ctr"/>
              <a:r>
                <a:rPr lang="en-US" altLang="ko-KR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.</a:t>
              </a:r>
              <a:r>
                <a:rPr lang="ko-KR" altLang="en-US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인솔  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.</a:t>
              </a:r>
              <a:r>
                <a:rPr lang="ko-KR" altLang="en-US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강산  </a:t>
              </a:r>
              <a:endParaRPr lang="en-US" altLang="ko-KR" sz="1400" b="1" dirty="0" smtClean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  <a:p>
              <a:r>
                <a:rPr lang="en-US" altLang="ko-KR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   .</a:t>
              </a:r>
              <a:r>
                <a:rPr lang="ko-KR" altLang="en-US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신규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견고딕" pitchFamily="18" charset="-127"/>
                  <a:ea typeface="견고딕" pitchFamily="18" charset="-127"/>
                </a:rPr>
                <a:t>1, 2  </a:t>
              </a:r>
              <a:endParaRPr lang="ko-KR" altLang="en-US" sz="1400" b="1" dirty="0">
                <a:solidFill>
                  <a:schemeClr val="tx2"/>
                </a:solidFill>
                <a:latin typeface="견고딕" pitchFamily="18" charset="-127"/>
                <a:ea typeface="견고딕" pitchFamily="18" charset="-127"/>
              </a:endParaRPr>
            </a:p>
          </p:txBody>
        </p:sp>
        <p:cxnSp>
          <p:nvCxnSpPr>
            <p:cNvPr id="98" name="AutoShape 1190"/>
            <p:cNvCxnSpPr>
              <a:cxnSpLocks noChangeShapeType="1"/>
              <a:stCxn id="72" idx="1"/>
            </p:cNvCxnSpPr>
            <p:nvPr/>
          </p:nvCxnSpPr>
          <p:spPr bwMode="auto">
            <a:xfrm rot="10800000" flipV="1">
              <a:off x="3677812" y="2000240"/>
              <a:ext cx="146569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99" name="꺾인 연결선 98"/>
            <p:cNvCxnSpPr>
              <a:stCxn id="63" idx="2"/>
              <a:endCxn id="90" idx="0"/>
            </p:cNvCxnSpPr>
            <p:nvPr/>
          </p:nvCxnSpPr>
          <p:spPr>
            <a:xfrm rot="5400000">
              <a:off x="5319770" y="3825615"/>
              <a:ext cx="491440" cy="68109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꺾인 연결선 99"/>
            <p:cNvCxnSpPr>
              <a:stCxn id="63" idx="2"/>
              <a:endCxn id="91" idx="0"/>
            </p:cNvCxnSpPr>
            <p:nvPr/>
          </p:nvCxnSpPr>
          <p:spPr>
            <a:xfrm rot="16200000" flipH="1">
              <a:off x="5958640" y="3867835"/>
              <a:ext cx="491440" cy="59665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꺾인 연결선 100"/>
            <p:cNvCxnSpPr/>
            <p:nvPr/>
          </p:nvCxnSpPr>
          <p:spPr>
            <a:xfrm rot="16200000" flipH="1">
              <a:off x="5667888" y="4158587"/>
              <a:ext cx="491440" cy="151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>
            <a:xfrm rot="16200000" flipH="1">
              <a:off x="5799625" y="3404866"/>
              <a:ext cx="259654" cy="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67544" y="4653136"/>
          <a:ext cx="1857388" cy="37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928694"/>
              </a:tblGrid>
              <a:tr h="376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대표이사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2"/>
                          </a:solidFill>
                        </a:rPr>
                        <a:t>최영렬</a:t>
                      </a:r>
                      <a:endParaRPr lang="ko-KR" alt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411760" y="1835902"/>
            <a:ext cx="6192688" cy="39703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자사는 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1997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년 농림부로부터 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GGP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종돈장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사업자로 선정되어</a:t>
            </a:r>
          </a:p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유전적 능력이 우수한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종돈을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농가에 공급하고 있으며</a:t>
            </a:r>
          </a:p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‘고객만족’이라는 사명감으로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국내종돈을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대표하는 육종회사로 성장 하였습니다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 algn="just"/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종돈의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산자능력이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우수하며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증체도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탁월한 프랑스 다산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종돈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유전자 도입을 통해</a:t>
            </a:r>
          </a:p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새로운 도약을 준비하고 있습니다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프랑스 전문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종돈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컨설팅 회사와 기술제휴로 보다 체계적인 사양관리를 통해</a:t>
            </a:r>
          </a:p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우리나라 환경에 맞는 사양관리 기준 완성 및 일반농가 보급으로</a:t>
            </a:r>
          </a:p>
          <a:p>
            <a:pPr algn="just"/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F1 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후보돈의 유전적 능력을 극대화 시켜 농가의 수익을 향상시키겠습니다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자사는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모계종돈개량과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함께 마무리 수퇘지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부계종돈의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중요성을 인식하여</a:t>
            </a:r>
          </a:p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두록돈군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개량을 통해 농가에 우수정액 공급이 절실하다고 판단되어</a:t>
            </a:r>
          </a:p>
          <a:p>
            <a:pPr algn="just"/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A.I 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센터를 운영하고 있습니다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 algn="just"/>
            <a:endParaRPr lang="en-US" altLang="ko-KR" sz="1200" dirty="0" smtClean="0">
              <a:solidFill>
                <a:schemeClr val="tx2"/>
              </a:solidFill>
              <a:latin typeface="+mn-ea"/>
            </a:endParaRPr>
          </a:p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가야육종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주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)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은 부경양돈농협의 자회사로서 양돈농가의 마음을 가장 잘 헤아리며</a:t>
            </a:r>
          </a:p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양돈농가의 밝은 미래를 선도할 수 있게 농가가 고부가가치 브랜드돈육을</a:t>
            </a:r>
          </a:p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생산할 수 있도록 최선을 다하겠습니다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 algn="just"/>
            <a:endParaRPr lang="en-US" altLang="ko-KR" sz="1200" dirty="0" smtClean="0">
              <a:solidFill>
                <a:schemeClr val="tx2"/>
              </a:solidFill>
              <a:latin typeface="+mn-ea"/>
            </a:endParaRPr>
          </a:p>
          <a:p>
            <a:pPr algn="just"/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미래 시장에서는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가야종돈을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이용하는 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PS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농장이 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PSY 30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두이상을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조기에 실현하도록 체계적이고 차별화된 육종개량과 표준화된 생산으로 안정적으로 </a:t>
            </a:r>
            <a:r>
              <a:rPr lang="ko-KR" altLang="en-US" sz="1200" dirty="0" err="1" smtClean="0">
                <a:solidFill>
                  <a:schemeClr val="tx2"/>
                </a:solidFill>
                <a:latin typeface="+mn-ea"/>
              </a:rPr>
              <a:t>위생종돈을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 공급하고 새로운 사양시설 소개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, DB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에 의한 사양기술 지도로 양돈농가가 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FTA</a:t>
            </a:r>
            <a:r>
              <a:rPr lang="ko-KR" altLang="en-US" sz="1200" dirty="0" smtClean="0">
                <a:solidFill>
                  <a:schemeClr val="tx2"/>
                </a:solidFill>
                <a:latin typeface="+mn-ea"/>
              </a:rPr>
              <a:t>등 어려운 환경에서 안정적인 사업을 할 수 있도록 끊임없는 연구개발과 투자로 함께 할 것입니다</a:t>
            </a:r>
            <a:r>
              <a:rPr lang="en-US" altLang="ko-KR" sz="1200" dirty="0" smtClean="0">
                <a:solidFill>
                  <a:schemeClr val="tx2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6" name="그림 5" descr="최영렬대표이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2276872"/>
            <a:ext cx="1708414" cy="2232248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10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12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1752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대표이사 인사말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28662" y="1285860"/>
            <a:ext cx="14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ko-K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□ 사천 본사</a:t>
            </a:r>
            <a:endParaRPr lang="en-US" altLang="ko-K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283968" y="2420888"/>
            <a:ext cx="4572000" cy="14927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◆ 소 재 지 </a:t>
            </a:r>
            <a:r>
              <a:rPr lang="en-US" altLang="ko-KR" sz="1400" dirty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400" dirty="0">
                <a:solidFill>
                  <a:schemeClr val="tx2"/>
                </a:solidFill>
                <a:latin typeface="+mn-ea"/>
              </a:rPr>
              <a:t>경남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사천시 </a:t>
            </a:r>
            <a:r>
              <a:rPr lang="ko-KR" altLang="en-US" sz="1400" dirty="0" err="1" smtClean="0">
                <a:solidFill>
                  <a:schemeClr val="tx2"/>
                </a:solidFill>
                <a:latin typeface="+mn-ea"/>
              </a:rPr>
              <a:t>축동면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 사천대로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2166</a:t>
            </a:r>
          </a:p>
          <a:p>
            <a:pPr marL="457200" indent="-457200">
              <a:lnSpc>
                <a:spcPct val="130000"/>
              </a:lnSpc>
            </a:pP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◆ 부 서 명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고객지원부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(</a:t>
            </a:r>
            <a:r>
              <a:rPr lang="ko-KR" altLang="en-US" sz="1400" dirty="0" err="1" smtClean="0">
                <a:solidFill>
                  <a:schemeClr val="tx2"/>
                </a:solidFill>
                <a:latin typeface="+mn-ea"/>
              </a:rPr>
              <a:t>영업팀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선발팀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dirty="0" err="1" smtClean="0">
                <a:solidFill>
                  <a:schemeClr val="tx2"/>
                </a:solidFill>
                <a:latin typeface="+mn-ea"/>
              </a:rPr>
              <a:t>지원팀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) </a:t>
            </a:r>
          </a:p>
          <a:p>
            <a:pPr marL="457200" indent="-457200">
              <a:lnSpc>
                <a:spcPct val="130000"/>
              </a:lnSpc>
            </a:pP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◆ 종사인원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대표이사 포함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11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명</a:t>
            </a:r>
            <a:endParaRPr lang="en-US" altLang="ko-KR" sz="1400" dirty="0" smtClean="0">
              <a:solidFill>
                <a:schemeClr val="tx2"/>
              </a:solidFill>
              <a:latin typeface="+mn-ea"/>
            </a:endParaRPr>
          </a:p>
          <a:p>
            <a:pPr marL="457200" indent="-457200">
              <a:lnSpc>
                <a:spcPct val="130000"/>
              </a:lnSpc>
            </a:pPr>
            <a:r>
              <a:rPr lang="ko-KR" altLang="ko-KR" sz="1400" dirty="0" smtClean="0">
                <a:solidFill>
                  <a:schemeClr val="tx2"/>
                </a:solidFill>
                <a:latin typeface="+mn-ea"/>
              </a:rPr>
              <a:t>◆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dirty="0" smtClean="0">
                <a:solidFill>
                  <a:schemeClr val="tx2"/>
                </a:solidFill>
                <a:latin typeface="+mn-ea"/>
              </a:rPr>
              <a:t>전화번호 </a:t>
            </a: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: 055-853-4100</a:t>
            </a:r>
          </a:p>
          <a:p>
            <a:pPr marL="457200" indent="-457200">
              <a:lnSpc>
                <a:spcPct val="130000"/>
              </a:lnSpc>
            </a:pPr>
            <a:r>
              <a:rPr lang="en-US" altLang="ko-KR" sz="1400" dirty="0" smtClean="0">
                <a:solidFill>
                  <a:schemeClr val="tx2"/>
                </a:solidFill>
                <a:latin typeface="+mn-ea"/>
              </a:rPr>
              <a:t>    FAX     : 055-853-4790</a:t>
            </a:r>
          </a:p>
        </p:txBody>
      </p:sp>
      <p:pic>
        <p:nvPicPr>
          <p:cNvPr id="7" name="그림 6" descr="건물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2132856"/>
            <a:ext cx="3724552" cy="2952327"/>
          </a:xfrm>
          <a:prstGeom prst="rect">
            <a:avLst/>
          </a:prstGeom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04799" y="71414"/>
            <a:ext cx="6424655" cy="647402"/>
            <a:chOff x="912" y="3036"/>
            <a:chExt cx="3984" cy="912"/>
          </a:xfrm>
        </p:grpSpPr>
        <p:sp>
          <p:nvSpPr>
            <p:cNvPr id="8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999" y="3120"/>
              <a:ext cx="3835" cy="798"/>
              <a:chOff x="999" y="3120"/>
              <a:chExt cx="3835" cy="798"/>
            </a:xfrm>
          </p:grpSpPr>
          <p:sp>
            <p:nvSpPr>
              <p:cNvPr id="12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3835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AFC456">
                      <a:gamma/>
                      <a:tint val="63529"/>
                      <a:invGamma/>
                    </a:srgbClr>
                  </a:gs>
                  <a:gs pos="100000">
                    <a:srgbClr val="AFC45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FC456">
                      <a:gamma/>
                      <a:tint val="48627"/>
                      <a:invGamma/>
                    </a:srgbClr>
                  </a:gs>
                  <a:gs pos="100000">
                    <a:srgbClr val="AFC456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gray">
              <a:xfrm>
                <a:off x="1083" y="3181"/>
                <a:ext cx="2498" cy="7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ctr">
                  <a:buSzPct val="25000"/>
                  <a:buFont typeface="Wingdings" pitchFamily="2" charset="2"/>
                  <a:buNone/>
                  <a:defRPr/>
                </a:pPr>
                <a:r>
                  <a:rPr lang="ko-KR" altLang="en-US" sz="2800" b="1" dirty="0" smtClean="0">
                    <a:solidFill>
                      <a:schemeClr val="tx2"/>
                    </a:solidFill>
                    <a:latin typeface="맑은 고딕" pitchFamily="50" charset="-127"/>
                    <a:ea typeface="맑은 고딕" pitchFamily="50" charset="-127"/>
                  </a:rPr>
                  <a:t>가야육종㈜ 사업장 소개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영업전략2">
  <a:themeElements>
    <a:clrScheme name="257TGp_global_light 1">
      <a:dk1>
        <a:srgbClr val="203C96"/>
      </a:dk1>
      <a:lt1>
        <a:srgbClr val="FFFFFF"/>
      </a:lt1>
      <a:dk2>
        <a:srgbClr val="000000"/>
      </a:dk2>
      <a:lt2>
        <a:srgbClr val="C0C0C0"/>
      </a:lt2>
      <a:accent1>
        <a:srgbClr val="73899F"/>
      </a:accent1>
      <a:accent2>
        <a:srgbClr val="0099FF"/>
      </a:accent2>
      <a:accent3>
        <a:srgbClr val="FFFFFF"/>
      </a:accent3>
      <a:accent4>
        <a:srgbClr val="1A327F"/>
      </a:accent4>
      <a:accent5>
        <a:srgbClr val="BCC4CD"/>
      </a:accent5>
      <a:accent6>
        <a:srgbClr val="008AE7"/>
      </a:accent6>
      <a:hlink>
        <a:srgbClr val="009999"/>
      </a:hlink>
      <a:folHlink>
        <a:srgbClr val="9EBE36"/>
      </a:folHlink>
    </a:clrScheme>
    <a:fontScheme name="257TGp_global_light">
      <a:majorFont>
        <a:latin typeface="HY견고딕"/>
        <a:ea typeface="HY견고딕"/>
        <a:cs typeface=""/>
      </a:majorFont>
      <a:minorFont>
        <a:latin typeface="굴림체"/>
        <a:ea typeface="굴림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57TGp_global_light 1">
        <a:dk1>
          <a:srgbClr val="203C96"/>
        </a:dk1>
        <a:lt1>
          <a:srgbClr val="FFFFFF"/>
        </a:lt1>
        <a:dk2>
          <a:srgbClr val="000000"/>
        </a:dk2>
        <a:lt2>
          <a:srgbClr val="C0C0C0"/>
        </a:lt2>
        <a:accent1>
          <a:srgbClr val="73899F"/>
        </a:accent1>
        <a:accent2>
          <a:srgbClr val="0099FF"/>
        </a:accent2>
        <a:accent3>
          <a:srgbClr val="FFFFFF"/>
        </a:accent3>
        <a:accent4>
          <a:srgbClr val="1A327F"/>
        </a:accent4>
        <a:accent5>
          <a:srgbClr val="BCC4CD"/>
        </a:accent5>
        <a:accent6>
          <a:srgbClr val="008AE7"/>
        </a:accent6>
        <a:hlink>
          <a:srgbClr val="009999"/>
        </a:hlink>
        <a:folHlink>
          <a:srgbClr val="9EBE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7TGp_global_light 2">
        <a:dk1>
          <a:srgbClr val="006699"/>
        </a:dk1>
        <a:lt1>
          <a:srgbClr val="FFFFFF"/>
        </a:lt1>
        <a:dk2>
          <a:srgbClr val="000000"/>
        </a:dk2>
        <a:lt2>
          <a:srgbClr val="B2B2B2"/>
        </a:lt2>
        <a:accent1>
          <a:srgbClr val="E1770D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EEBDAA"/>
        </a:accent5>
        <a:accent6>
          <a:srgbClr val="B47FC3"/>
        </a:accent6>
        <a:hlink>
          <a:srgbClr val="1B76D1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7TGp_global_light 3">
        <a:dk1>
          <a:srgbClr val="1A55CC"/>
        </a:dk1>
        <a:lt1>
          <a:srgbClr val="FFFFFF"/>
        </a:lt1>
        <a:dk2>
          <a:srgbClr val="000000"/>
        </a:dk2>
        <a:lt2>
          <a:srgbClr val="C0C0C0"/>
        </a:lt2>
        <a:accent1>
          <a:srgbClr val="0099CC"/>
        </a:accent1>
        <a:accent2>
          <a:srgbClr val="9966FF"/>
        </a:accent2>
        <a:accent3>
          <a:srgbClr val="FFFFFF"/>
        </a:accent3>
        <a:accent4>
          <a:srgbClr val="1447AE"/>
        </a:accent4>
        <a:accent5>
          <a:srgbClr val="AACAE2"/>
        </a:accent5>
        <a:accent6>
          <a:srgbClr val="8A5CE7"/>
        </a:accent6>
        <a:hlink>
          <a:srgbClr val="6699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영업전략2</Template>
  <TotalTime>1613</TotalTime>
  <Words>1763</Words>
  <Application>Microsoft Office PowerPoint</Application>
  <PresentationFormat>화면 슬라이드 쇼(4:3)</PresentationFormat>
  <Paragraphs>699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영업전략2</vt:lpstr>
      <vt:lpstr>가야육종㈜ 회사 소개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입력하십시오</dc:title>
  <dc:creator>가야</dc:creator>
  <cp:lastModifiedBy>지원팀</cp:lastModifiedBy>
  <cp:revision>242</cp:revision>
  <dcterms:created xsi:type="dcterms:W3CDTF">2013-12-11T02:54:59Z</dcterms:created>
  <dcterms:modified xsi:type="dcterms:W3CDTF">2017-02-07T04:27:16Z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TC100823881042</vt:lpwstr>
  </property>
</Properties>
</file>