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7"/>
  </p:notesMasterIdLst>
  <p:handoutMasterIdLst>
    <p:handoutMasterId r:id="rId18"/>
  </p:handoutMasterIdLst>
  <p:sldIdLst>
    <p:sldId id="326" r:id="rId3"/>
    <p:sldId id="305" r:id="rId4"/>
    <p:sldId id="289" r:id="rId5"/>
    <p:sldId id="297" r:id="rId6"/>
    <p:sldId id="269" r:id="rId7"/>
    <p:sldId id="303" r:id="rId8"/>
    <p:sldId id="338" r:id="rId9"/>
    <p:sldId id="341" r:id="rId10"/>
    <p:sldId id="342" r:id="rId11"/>
    <p:sldId id="340" r:id="rId12"/>
    <p:sldId id="343" r:id="rId13"/>
    <p:sldId id="344" r:id="rId14"/>
    <p:sldId id="339" r:id="rId15"/>
    <p:sldId id="345" r:id="rId16"/>
  </p:sldIdLst>
  <p:sldSz cx="9144000" cy="5143500" type="screen16x9"/>
  <p:notesSz cx="6797675" cy="9926638"/>
  <p:embeddedFontLst>
    <p:embeddedFont>
      <p:font typeface="함초롬바탕" panose="02030604000101010101" pitchFamily="18" charset="-127"/>
      <p:regular r:id="rId19"/>
      <p:bold r:id="rId20"/>
    </p:embeddedFont>
    <p:embeddedFont>
      <p:font typeface="맑은 고딕" panose="020B0503020000020004" pitchFamily="50" charset="-127"/>
      <p:regular r:id="rId21"/>
      <p:bold r:id="rId22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CCECFF"/>
    <a:srgbClr val="CCFFFF"/>
    <a:srgbClr val="66FFFF"/>
    <a:srgbClr val="99CCFF"/>
    <a:srgbClr val="66CCFF"/>
    <a:srgbClr val="33CCFF"/>
    <a:srgbClr val="10E0FC"/>
    <a:srgbClr val="10C4FC"/>
    <a:srgbClr val="14C2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44" d="100"/>
          <a:sy n="144" d="100"/>
        </p:scale>
        <p:origin x="654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ko-KR" altLang="en-US" dirty="0" smtClean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사회공헌 후원금 예산 추이</a:t>
            </a:r>
            <a:endParaRPr lang="ko-KR" altLang="en-US" dirty="0"/>
          </a:p>
        </c:rich>
      </c:tx>
      <c:layout/>
      <c:overlay val="0"/>
      <c:spPr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계획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Sheet1!$A$2:$A$5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0.5</c:v>
                </c:pt>
                <c:pt idx="1">
                  <c:v>1.5</c:v>
                </c:pt>
                <c:pt idx="2">
                  <c:v>26</c:v>
                </c:pt>
                <c:pt idx="3">
                  <c:v>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5C6-4071-8CDB-F58BC0F1DE6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성과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Sheet1!$A$2:$A$5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1.4</c:v>
                </c:pt>
                <c:pt idx="1">
                  <c:v>27</c:v>
                </c:pt>
                <c:pt idx="2">
                  <c:v>31</c:v>
                </c:pt>
                <c:pt idx="3">
                  <c:v>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5C6-4071-8CDB-F58BC0F1DE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51579096"/>
        <c:axId val="351579424"/>
      </c:lineChart>
      <c:catAx>
        <c:axId val="351579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351579424"/>
        <c:crossesAt val="0"/>
        <c:auto val="1"/>
        <c:lblAlgn val="ctr"/>
        <c:lblOffset val="100"/>
        <c:noMultiLvlLbl val="0"/>
      </c:catAx>
      <c:valAx>
        <c:axId val="351579424"/>
        <c:scaling>
          <c:orientation val="minMax"/>
          <c:max val="4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noFill/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3515790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9480262426981796"/>
          <c:y val="0.92481098484569968"/>
          <c:w val="0.40668156754512658"/>
          <c:h val="6.351630686539069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6889"/>
          </a:xfrm>
          <a:prstGeom prst="rect">
            <a:avLst/>
          </a:prstGeom>
        </p:spPr>
        <p:txBody>
          <a:bodyPr vert="horz" lIns="91426" tIns="45713" rIns="91426" bIns="45713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49689" y="1"/>
            <a:ext cx="2946400" cy="496889"/>
          </a:xfrm>
          <a:prstGeom prst="rect">
            <a:avLst/>
          </a:prstGeom>
        </p:spPr>
        <p:txBody>
          <a:bodyPr vert="horz" lIns="91426" tIns="45713" rIns="91426" bIns="45713" rtlCol="0"/>
          <a:lstStyle>
            <a:lvl1pPr algn="r">
              <a:defRPr sz="1200"/>
            </a:lvl1pPr>
          </a:lstStyle>
          <a:p>
            <a:fld id="{5B41744A-D17C-4EC3-85BA-399D88C61C53}" type="datetimeFigureOut">
              <a:rPr lang="ko-KR" altLang="en-US" smtClean="0"/>
              <a:t>2018-10-26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9428165"/>
            <a:ext cx="2946400" cy="496887"/>
          </a:xfrm>
          <a:prstGeom prst="rect">
            <a:avLst/>
          </a:prstGeom>
        </p:spPr>
        <p:txBody>
          <a:bodyPr vert="horz" lIns="91426" tIns="45713" rIns="91426" bIns="45713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49689" y="9428165"/>
            <a:ext cx="2946400" cy="496887"/>
          </a:xfrm>
          <a:prstGeom prst="rect">
            <a:avLst/>
          </a:prstGeom>
        </p:spPr>
        <p:txBody>
          <a:bodyPr vert="horz" lIns="91426" tIns="45713" rIns="91426" bIns="45713" rtlCol="0" anchor="b"/>
          <a:lstStyle>
            <a:lvl1pPr algn="r">
              <a:defRPr sz="1200"/>
            </a:lvl1pPr>
          </a:lstStyle>
          <a:p>
            <a:fld id="{9EB9109F-926F-48FC-8C53-DF423C6C1DC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691727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6332"/>
          </a:xfrm>
          <a:prstGeom prst="rect">
            <a:avLst/>
          </a:prstGeom>
        </p:spPr>
        <p:txBody>
          <a:bodyPr vert="horz" lIns="91426" tIns="45713" rIns="91426" bIns="45713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1426" tIns="45713" rIns="91426" bIns="45713" rtlCol="0"/>
          <a:lstStyle>
            <a:lvl1pPr algn="r">
              <a:defRPr sz="1200"/>
            </a:lvl1pPr>
          </a:lstStyle>
          <a:p>
            <a:fld id="{AB9925BE-97D9-4F2C-8AE8-9EE5AB6E8EB0}" type="datetimeFigureOut">
              <a:rPr lang="ko-KR" altLang="en-US" smtClean="0"/>
              <a:t>2018-10-26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6" tIns="45713" rIns="91426" bIns="45713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426" tIns="45713" rIns="91426" bIns="45713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2" y="9428583"/>
            <a:ext cx="2945659" cy="496332"/>
          </a:xfrm>
          <a:prstGeom prst="rect">
            <a:avLst/>
          </a:prstGeom>
        </p:spPr>
        <p:txBody>
          <a:bodyPr vert="horz" lIns="91426" tIns="45713" rIns="91426" bIns="45713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0444" y="9428583"/>
            <a:ext cx="2945659" cy="496332"/>
          </a:xfrm>
          <a:prstGeom prst="rect">
            <a:avLst/>
          </a:prstGeom>
        </p:spPr>
        <p:txBody>
          <a:bodyPr vert="horz" lIns="91426" tIns="45713" rIns="91426" bIns="45713" rtlCol="0" anchor="b"/>
          <a:lstStyle>
            <a:lvl1pPr algn="r">
              <a:defRPr sz="1200"/>
            </a:lvl1pPr>
          </a:lstStyle>
          <a:p>
            <a:fld id="{02D34F25-43FC-4855-A154-1E6DF2246BC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933766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12FF8-242E-4992-9C13-6456558FC02A}" type="slidenum">
              <a:rPr lang="ko-KR" altLang="en-US" smtClean="0">
                <a:solidFill>
                  <a:prstClr val="black"/>
                </a:solidFill>
              </a:rPr>
              <a:pPr/>
              <a:t>1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132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425450" y="1243013"/>
            <a:ext cx="5946775" cy="334645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회장님들 사진 추가</a:t>
            </a:r>
            <a:endParaRPr lang="en-US" altLang="ko-KR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5A5F7-12AD-4A91-936C-9EF25AADC926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494699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425450" y="1243013"/>
            <a:ext cx="5946775" cy="334645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 smtClean="0"/>
              <a:t>탄생시</a:t>
            </a:r>
            <a:r>
              <a:rPr lang="ko-KR" altLang="en-US" dirty="0" smtClean="0"/>
              <a:t> 연혁을 추가(</a:t>
            </a:r>
            <a:r>
              <a:rPr lang="ko-KR" altLang="en-US" dirty="0" err="1" smtClean="0"/>
              <a:t>첫단락에</a:t>
            </a:r>
            <a:r>
              <a:rPr lang="en-US" altLang="ko-KR" dirty="0" smtClean="0"/>
              <a:t>)</a:t>
            </a:r>
          </a:p>
          <a:p>
            <a:r>
              <a:rPr lang="en-US" altLang="ko-KR" dirty="0" smtClean="0"/>
              <a:t>1982</a:t>
            </a:r>
            <a:r>
              <a:rPr lang="ko-KR" altLang="en-US" dirty="0" smtClean="0"/>
              <a:t>년 자원봉사센터의 형태로 탄생</a:t>
            </a:r>
            <a:endParaRPr lang="en-US" altLang="ko-KR" dirty="0" smtClean="0"/>
          </a:p>
          <a:p>
            <a:r>
              <a:rPr lang="ko-KR" altLang="en-US" dirty="0" smtClean="0"/>
              <a:t>자원봉사교육 등의 사업을 진행</a:t>
            </a:r>
            <a:endParaRPr lang="en-US" altLang="ko-KR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5A5F7-12AD-4A91-936C-9EF25AADC926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6049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597844"/>
            <a:ext cx="7772400" cy="1102519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59292-8872-43CA-9B53-82E34995516B}" type="datetimeFigureOut">
              <a:rPr lang="ko-KR" altLang="en-US" smtClean="0"/>
              <a:t>2018-10-26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7A236-E521-4317-BCA9-B3341EAAC0D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24500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59292-8872-43CA-9B53-82E34995516B}" type="datetimeFigureOut">
              <a:rPr lang="ko-KR" altLang="en-US" smtClean="0"/>
              <a:t>2018-10-26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7A236-E521-4317-BCA9-B3341EAAC0D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38762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59292-8872-43CA-9B53-82E34995516B}" type="datetimeFigureOut">
              <a:rPr lang="ko-KR" altLang="en-US" smtClean="0"/>
              <a:t>2018-10-26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7A236-E521-4317-BCA9-B3341EAAC0D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877919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597844"/>
            <a:ext cx="7772400" cy="1102519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F9ACB-A6C6-40CC-9B4E-88F44914235E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2018-10-26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2425C-D658-45F2-8921-4D58DE848E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814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F9ACB-A6C6-40CC-9B4E-88F44914235E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2018-10-26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2425C-D658-45F2-8921-4D58DE848E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7885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F9ACB-A6C6-40CC-9B4E-88F44914235E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2018-10-26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2425C-D658-45F2-8921-4D58DE848E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1224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F9ACB-A6C6-40CC-9B4E-88F44914235E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2018-10-26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2425C-D658-45F2-8921-4D58DE848E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8980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F9ACB-A6C6-40CC-9B4E-88F44914235E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2018-10-26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2425C-D658-45F2-8921-4D58DE848E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8128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F9ACB-A6C6-40CC-9B4E-88F44914235E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2018-10-26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2425C-D658-45F2-8921-4D58DE848E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405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F9ACB-A6C6-40CC-9B4E-88F44914235E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2018-10-26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2425C-D658-45F2-8921-4D58DE848E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3141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0481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F9ACB-A6C6-40CC-9B4E-88F44914235E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2018-10-26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2425C-D658-45F2-8921-4D58DE848E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366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59292-8872-43CA-9B53-82E34995516B}" type="datetimeFigureOut">
              <a:rPr lang="ko-KR" altLang="en-US" smtClean="0"/>
              <a:t>2018-10-26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7A236-E521-4317-BCA9-B3341EAAC0D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41032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402552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F9ACB-A6C6-40CC-9B4E-88F44914235E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2018-10-26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2425C-D658-45F2-8921-4D58DE848E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5669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F9ACB-A6C6-40CC-9B4E-88F44914235E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2018-10-26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2425C-D658-45F2-8921-4D58DE848E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7470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F9ACB-A6C6-40CC-9B4E-88F44914235E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2018-10-26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2425C-D658-45F2-8921-4D58DE848E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181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59292-8872-43CA-9B53-82E34995516B}" type="datetimeFigureOut">
              <a:rPr lang="ko-KR" altLang="en-US" smtClean="0"/>
              <a:t>2018-10-26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7A236-E521-4317-BCA9-B3341EAAC0D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01060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59292-8872-43CA-9B53-82E34995516B}" type="datetimeFigureOut">
              <a:rPr lang="ko-KR" altLang="en-US" smtClean="0"/>
              <a:t>2018-10-26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7A236-E521-4317-BCA9-B3341EAAC0D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57628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59292-8872-43CA-9B53-82E34995516B}" type="datetimeFigureOut">
              <a:rPr lang="ko-KR" altLang="en-US" smtClean="0"/>
              <a:t>2018-10-26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7A236-E521-4317-BCA9-B3341EAAC0D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33211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59292-8872-43CA-9B53-82E34995516B}" type="datetimeFigureOut">
              <a:rPr lang="ko-KR" altLang="en-US" smtClean="0"/>
              <a:t>2018-10-26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7A236-E521-4317-BCA9-B3341EAAC0D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77553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59292-8872-43CA-9B53-82E34995516B}" type="datetimeFigureOut">
              <a:rPr lang="ko-KR" altLang="en-US" smtClean="0"/>
              <a:t>2018-10-26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7A236-E521-4317-BCA9-B3341EAAC0D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92429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0481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59292-8872-43CA-9B53-82E34995516B}" type="datetimeFigureOut">
              <a:rPr lang="ko-KR" altLang="en-US" smtClean="0"/>
              <a:t>2018-10-26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7A236-E521-4317-BCA9-B3341EAAC0D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7134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402552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59292-8872-43CA-9B53-82E34995516B}" type="datetimeFigureOut">
              <a:rPr lang="ko-KR" altLang="en-US" smtClean="0"/>
              <a:t>2018-10-26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7A236-E521-4317-BCA9-B3341EAAC0D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4966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459292-8872-43CA-9B53-82E34995516B}" type="datetimeFigureOut">
              <a:rPr lang="ko-KR" altLang="en-US" smtClean="0"/>
              <a:t>2018-10-26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37A236-E521-4317-BCA9-B3341EAAC0D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87921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3F9ACB-A6C6-40CC-9B4E-88F44914235E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2018-10-26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C2425C-D658-45F2-8921-4D58DE848E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90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6" y="-1321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dirty="0">
              <a:solidFill>
                <a:prstClr val="black"/>
              </a:solidFill>
            </a:endParaRPr>
          </a:p>
        </p:txBody>
      </p:sp>
      <p:pic>
        <p:nvPicPr>
          <p:cNvPr id="2049" name="_x124910256" descr="DRW000016ac094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75906"/>
            <a:ext cx="4387146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그룹 8"/>
          <p:cNvGrpSpPr/>
          <p:nvPr/>
        </p:nvGrpSpPr>
        <p:grpSpPr>
          <a:xfrm>
            <a:off x="933446" y="1491630"/>
            <a:ext cx="4543341" cy="3200400"/>
            <a:chOff x="2927365" y="1678003"/>
            <a:chExt cx="4543341" cy="4267200"/>
          </a:xfrm>
        </p:grpSpPr>
        <p:pic>
          <p:nvPicPr>
            <p:cNvPr id="10" name="그림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7365" y="1678003"/>
              <a:ext cx="3683000" cy="4267200"/>
            </a:xfrm>
            <a:prstGeom prst="rect">
              <a:avLst/>
            </a:prstGeom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12253">
              <a:off x="5004048" y="4359406"/>
              <a:ext cx="2466658" cy="135991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Picture 2" descr="\\192.168.10.191\twin_data\협의회\협의회 CI\밝은세상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63" b="100000" l="797" r="100000">
                        <a14:foregroundMark x1="21116" y1="40855" x2="21116" y2="40855"/>
                        <a14:foregroundMark x1="18526" y1="45131" x2="18526" y2="45131"/>
                        <a14:foregroundMark x1="15538" y1="46081" x2="15538" y2="46081"/>
                        <a14:foregroundMark x1="12948" y1="44418" x2="12948" y2="44418"/>
                        <a14:foregroundMark x1="11155" y1="40855" x2="11155" y2="40855"/>
                        <a14:foregroundMark x1="10359" y1="48694" x2="10359" y2="48694"/>
                        <a14:foregroundMark x1="30279" y1="37767" x2="30279" y2="37767"/>
                        <a14:foregroundMark x1="28088" y1="43468" x2="28088" y2="43468"/>
                        <a14:foregroundMark x1="28088" y1="47506" x2="28088" y2="47506"/>
                        <a14:foregroundMark x1="37052" y1="42043" x2="37052" y2="42043"/>
                        <a14:foregroundMark x1="42231" y1="43943" x2="42231" y2="43943"/>
                        <a14:foregroundMark x1="41833" y1="45606" x2="41833" y2="45606"/>
                        <a14:foregroundMark x1="40438" y1="48219" x2="40438" y2="48219"/>
                        <a14:foregroundMark x1="40040" y1="50594" x2="40040" y2="50594"/>
                        <a14:foregroundMark x1="39243" y1="56770" x2="39243" y2="56770"/>
                        <a14:foregroundMark x1="37849" y1="64133" x2="37849" y2="64133"/>
                        <a14:foregroundMark x1="40040" y1="69121" x2="40040" y2="69121"/>
                        <a14:foregroundMark x1="43227" y1="70309" x2="43227" y2="70309"/>
                        <a14:foregroundMark x1="47012" y1="70784" x2="47012" y2="70784"/>
                        <a14:foregroundMark x1="52988" y1="60333" x2="52988" y2="60333"/>
                        <a14:foregroundMark x1="45418" y1="55819" x2="45418" y2="55819"/>
                        <a14:foregroundMark x1="25100" y1="58907" x2="25100" y2="58907"/>
                        <a14:foregroundMark x1="14542" y1="59382" x2="14542" y2="59382"/>
                        <a14:foregroundMark x1="11155" y1="60570" x2="11155" y2="60570"/>
                        <a14:foregroundMark x1="10757" y1="56295" x2="10757" y2="56295"/>
                        <a14:foregroundMark x1="12351" y1="66746" x2="12351" y2="66746"/>
                        <a14:foregroundMark x1="13745" y1="69596" x2="13745" y2="69596"/>
                        <a14:foregroundMark x1="17729" y1="70309" x2="17729" y2="70309"/>
                        <a14:foregroundMark x1="50398" y1="52732" x2="50398" y2="52732"/>
                        <a14:foregroundMark x1="55179" y1="50594" x2="55179" y2="50594"/>
                        <a14:foregroundMark x1="59562" y1="50119" x2="59562" y2="50119"/>
                        <a14:foregroundMark x1="61355" y1="50119" x2="61355" y2="50119"/>
                        <a14:foregroundMark x1="58765" y1="62945" x2="58765" y2="62945"/>
                        <a14:foregroundMark x1="54382" y1="41330" x2="54382" y2="41330"/>
                        <a14:foregroundMark x1="87649" y1="62945" x2="87649" y2="62945"/>
                        <a14:foregroundMark x1="85060" y1="66746" x2="85060" y2="66746"/>
                        <a14:foregroundMark x1="82470" y1="69834" x2="82470" y2="69834"/>
                        <a14:foregroundMark x1="80677" y1="62470" x2="80677" y2="62470"/>
                        <a14:foregroundMark x1="78088" y1="69121" x2="78088" y2="69121"/>
                        <a14:foregroundMark x1="82869" y1="75772" x2="82869" y2="75772"/>
                        <a14:foregroundMark x1="90637" y1="71259" x2="90637" y2="71259"/>
                        <a14:foregroundMark x1="90637" y1="57245" x2="90637" y2="57245"/>
                        <a14:foregroundMark x1="89044" y1="48694" x2="89044" y2="48694"/>
                        <a14:foregroundMark x1="91235" y1="41330" x2="91235" y2="41330"/>
                        <a14:foregroundMark x1="91235" y1="38955" x2="91235" y2="38955"/>
                        <a14:foregroundMark x1="92032" y1="49644" x2="92032" y2="49644"/>
                        <a14:foregroundMark x1="94622" y1="56295" x2="94622" y2="56295"/>
                        <a14:foregroundMark x1="95020" y1="48219" x2="95020" y2="48219"/>
                        <a14:foregroundMark x1="76494" y1="52257" x2="76494" y2="52257"/>
                        <a14:foregroundMark x1="72112" y1="50594" x2="72112" y2="50594"/>
                        <a14:foregroundMark x1="64741" y1="50594" x2="64741" y2="50594"/>
                        <a14:foregroundMark x1="63944" y1="44893" x2="63944" y2="44893"/>
                        <a14:foregroundMark x1="55179" y1="46556" x2="55179" y2="46556"/>
                        <a14:foregroundMark x1="20120" y1="36817" x2="20120" y2="36817"/>
                        <a14:foregroundMark x1="10757" y1="36817" x2="10757" y2="36817"/>
                        <a14:foregroundMark x1="9761" y1="44893" x2="9761" y2="44893"/>
                        <a14:foregroundMark x1="8167" y1="58432" x2="8167" y2="58432"/>
                        <a14:foregroundMark x1="20120" y1="57245" x2="20120" y2="57245"/>
                        <a14:foregroundMark x1="23307" y1="58907" x2="23307" y2="58907"/>
                        <a14:foregroundMark x1="30080" y1="66033" x2="30080" y2="66033"/>
                        <a14:foregroundMark x1="27490" y1="68171" x2="27490" y2="68171"/>
                        <a14:foregroundMark x1="27490" y1="71734" x2="27490" y2="71734"/>
                        <a14:foregroundMark x1="25896" y1="69834" x2="25896" y2="69834"/>
                        <a14:foregroundMark x1="27689" y1="60333" x2="27689" y2="60333"/>
                        <a14:foregroundMark x1="29681" y1="57245" x2="29681" y2="57245"/>
                        <a14:foregroundMark x1="31873" y1="56295" x2="31873" y2="56295"/>
                        <a14:foregroundMark x1="71315" y1="45131" x2="71315" y2="45131"/>
                        <a14:foregroundMark x1="69124" y1="41805" x2="69124" y2="41805"/>
                        <a14:foregroundMark x1="70319" y1="36817" x2="70319" y2="36817"/>
                        <a14:foregroundMark x1="70319" y1="36817" x2="70319" y2="36817"/>
                        <a14:foregroundMark x1="56574" y1="50594" x2="56574" y2="50594"/>
                        <a14:foregroundMark x1="56972" y1="58907" x2="56972" y2="58907"/>
                        <a14:foregroundMark x1="58167" y1="63420" x2="58167" y2="63420"/>
                        <a14:foregroundMark x1="59562" y1="66508" x2="59562" y2="66508"/>
                        <a14:foregroundMark x1="64343" y1="60333" x2="64343" y2="60333"/>
                        <a14:foregroundMark x1="67729" y1="56295" x2="67729" y2="56295"/>
                        <a14:foregroundMark x1="68327" y1="56295" x2="68327" y2="56295"/>
                        <a14:foregroundMark x1="71315" y1="60333" x2="71315" y2="60333"/>
                        <a14:foregroundMark x1="69920" y1="66033" x2="69920" y2="66033"/>
                        <a14:foregroundMark x1="69920" y1="66746" x2="69920" y2="66746"/>
                        <a14:foregroundMark x1="78685" y1="48694" x2="78685" y2="48694"/>
                        <a14:foregroundMark x1="80677" y1="44418" x2="80677" y2="44418"/>
                        <a14:foregroundMark x1="88048" y1="43943" x2="88048" y2="43943"/>
                        <a14:foregroundMark x1="91235" y1="45606" x2="91235" y2="45606"/>
                        <a14:foregroundMark x1="88645" y1="53682" x2="88645" y2="53682"/>
                        <a14:foregroundMark x1="86853" y1="59382" x2="86853" y2="59382"/>
                        <a14:foregroundMark x1="87251" y1="65558" x2="87251" y2="65558"/>
                        <a14:foregroundMark x1="85458" y1="75297" x2="85458" y2="75297"/>
                        <a14:foregroundMark x1="77689" y1="68171" x2="77689" y2="68171"/>
                        <a14:foregroundMark x1="81076" y1="61995" x2="81076" y2="61995"/>
                        <a14:foregroundMark x1="82072" y1="61520" x2="82072" y2="61520"/>
                        <a14:foregroundMark x1="83267" y1="60570" x2="83267" y2="60570"/>
                        <a14:foregroundMark x1="83267" y1="51306" x2="83267" y2="51306"/>
                        <a14:foregroundMark x1="81275" y1="41805" x2="81275" y2="41805"/>
                        <a14:foregroundMark x1="82072" y1="38242" x2="82072" y2="38242"/>
                        <a14:foregroundMark x1="82072" y1="35629" x2="82072" y2="35629"/>
                        <a14:foregroundMark x1="71315" y1="37767" x2="71315" y2="37767"/>
                        <a14:foregroundMark x1="28884" y1="35154" x2="28884" y2="35154"/>
                        <a14:foregroundMark x1="27689" y1="34204" x2="27689" y2="34204"/>
                        <a14:foregroundMark x1="28088" y1="38955" x2="28088" y2="38955"/>
                        <a14:foregroundMark x1="28088" y1="42043" x2="28088" y2="42043"/>
                        <a14:foregroundMark x1="27092" y1="47031" x2="27092" y2="47031"/>
                        <a14:foregroundMark x1="9960" y1="63658" x2="9960" y2="63658"/>
                        <a14:foregroundMark x1="6375" y1="57482" x2="6375" y2="57482"/>
                        <a14:foregroundMark x1="15538" y1="56295" x2="15538" y2="56295"/>
                        <a14:foregroundMark x1="17729" y1="57482" x2="17729" y2="57482"/>
                        <a14:foregroundMark x1="18127" y1="57482" x2="18127" y2="57482"/>
                        <a14:foregroundMark x1="20319" y1="40855" x2="20319" y2="40855"/>
                        <a14:foregroundMark x1="21116" y1="46081" x2="21116" y2="46081"/>
                        <a14:foregroundMark x1="19721" y1="47031" x2="19721" y2="47031"/>
                        <a14:foregroundMark x1="9960" y1="47981" x2="9960" y2="47981"/>
                        <a14:foregroundMark x1="81673" y1="32779" x2="80677" y2="32779"/>
                        <a14:foregroundMark x1="71713" y1="41330" x2="71713" y2="41330"/>
                        <a14:foregroundMark x1="70717" y1="51069" x2="70717" y2="51069"/>
                        <a14:foregroundMark x1="70717" y1="53207" x2="70717" y2="53207"/>
                        <a14:foregroundMark x1="69522" y1="56295" x2="69522" y2="56295"/>
                        <a14:foregroundMark x1="70319" y1="65558" x2="70319" y2="65558"/>
                        <a14:foregroundMark x1="67331" y1="70309" x2="67331" y2="70309"/>
                        <a14:foregroundMark x1="67331" y1="72684" x2="67331" y2="72684"/>
                        <a14:foregroundMark x1="66932" y1="73397" x2="66932" y2="73397"/>
                        <a14:foregroundMark x1="79084" y1="71734" x2="79084" y2="71734"/>
                        <a14:foregroundMark x1="79482" y1="72922" x2="79482" y2="72922"/>
                        <a14:foregroundMark x1="68127" y1="63420" x2="68127" y2="63420"/>
                        <a14:foregroundMark x1="68327" y1="56770" x2="68327" y2="56770"/>
                        <a14:foregroundMark x1="69522" y1="51306" x2="69522" y2="51306"/>
                        <a14:foregroundMark x1="73506" y1="54157" x2="73506" y2="54157"/>
                        <a14:foregroundMark x1="76096" y1="51781" x2="76096" y2="51781"/>
                        <a14:foregroundMark x1="78088" y1="47981" x2="78088" y2="47981"/>
                        <a14:foregroundMark x1="79482" y1="46556" x2="79482" y2="46556"/>
                        <a14:foregroundMark x1="81275" y1="53207" x2="81275" y2="53207"/>
                        <a14:foregroundMark x1="88048" y1="56770" x2="88048" y2="56770"/>
                        <a14:foregroundMark x1="83665" y1="54157" x2="83665" y2="54157"/>
                        <a14:foregroundMark x1="83865" y1="54869" x2="83865" y2="54869"/>
                        <a14:foregroundMark x1="85458" y1="55344" x2="85458" y2="55344"/>
                        <a14:foregroundMark x1="87251" y1="54157" x2="87251" y2="54157"/>
                        <a14:foregroundMark x1="89442" y1="48694" x2="89442" y2="48694"/>
                        <a14:foregroundMark x1="89442" y1="47506" x2="89442" y2="47506"/>
                        <a14:foregroundMark x1="89841" y1="39905" x2="89841" y2="39905"/>
                        <a14:foregroundMark x1="91036" y1="38242" x2="91036" y2="38242"/>
                        <a14:foregroundMark x1="90637" y1="36342" x2="90637" y2="36342"/>
                        <a14:foregroundMark x1="96215" y1="48694" x2="96215" y2="48694"/>
                        <a14:foregroundMark x1="90637" y1="60570" x2="90637" y2="60570"/>
                        <a14:foregroundMark x1="91036" y1="67221" x2="91036" y2="67221"/>
                        <a14:foregroundMark x1="87649" y1="72209" x2="87649" y2="72209"/>
                        <a14:foregroundMark x1="80279" y1="66508" x2="80279" y2="66508"/>
                        <a14:foregroundMark x1="78486" y1="63658" x2="78486" y2="63658"/>
                        <a14:foregroundMark x1="78486" y1="63420" x2="78486" y2="63420"/>
                        <a14:foregroundMark x1="79482" y1="71734" x2="79482" y2="71734"/>
                        <a14:foregroundMark x1="81673" y1="75297" x2="81673" y2="75297"/>
                        <a14:foregroundMark x1="85857" y1="76485" x2="85857" y2="76485"/>
                        <a14:foregroundMark x1="89841" y1="73872" x2="89841" y2="73872"/>
                        <a14:foregroundMark x1="60757" y1="49644" x2="60757" y2="49644"/>
                        <a14:foregroundMark x1="65139" y1="45131" x2="65139" y2="45131"/>
                        <a14:foregroundMark x1="65737" y1="42043" x2="65737" y2="42043"/>
                        <a14:foregroundMark x1="55179" y1="38955" x2="55179" y2="38955"/>
                        <a14:foregroundMark x1="55179" y1="38955" x2="55179" y2="38955"/>
                        <a14:foregroundMark x1="54781" y1="43943" x2="54781" y2="43943"/>
                        <a14:foregroundMark x1="52590" y1="48694" x2="52590" y2="48694"/>
                        <a14:foregroundMark x1="51793" y1="51306" x2="51793" y2="51306"/>
                        <a14:foregroundMark x1="50996" y1="55819" x2="50996" y2="55819"/>
                        <a14:foregroundMark x1="50996" y1="56295" x2="50996" y2="56295"/>
                        <a14:foregroundMark x1="50996" y1="56295" x2="50996" y2="56295"/>
                        <a14:foregroundMark x1="50598" y1="57245" x2="50598" y2="57245"/>
                        <a14:foregroundMark x1="58765" y1="57482" x2="58765" y2="57482"/>
                        <a14:foregroundMark x1="65538" y1="53207" x2="65538" y2="53207"/>
                        <a14:foregroundMark x1="65538" y1="49169" x2="65538" y2="49169"/>
                        <a14:foregroundMark x1="64343" y1="44418" x2="64343" y2="44418"/>
                        <a14:foregroundMark x1="63546" y1="53207" x2="63546" y2="53207"/>
                        <a14:foregroundMark x1="64343" y1="58907" x2="64343" y2="58907"/>
                        <a14:foregroundMark x1="57371" y1="67221" x2="57371" y2="67221"/>
                        <a14:foregroundMark x1="52191" y1="61995" x2="52191" y2="61995"/>
                        <a14:foregroundMark x1="49203" y1="60333" x2="49203" y2="60333"/>
                        <a14:foregroundMark x1="48406" y1="57957" x2="48406" y2="57957"/>
                        <a14:foregroundMark x1="47012" y1="55819" x2="47012" y2="55819"/>
                        <a14:foregroundMark x1="45418" y1="55344" x2="45418" y2="55344"/>
                        <a14:foregroundMark x1="41036" y1="55344" x2="41036" y2="55344"/>
                        <a14:foregroundMark x1="39641" y1="56295" x2="39641" y2="56295"/>
                        <a14:foregroundMark x1="37052" y1="58907" x2="37052" y2="58907"/>
                        <a14:foregroundMark x1="38845" y1="51781" x2="38845" y2="51781"/>
                        <a14:foregroundMark x1="37849" y1="47031" x2="37849" y2="47031"/>
                        <a14:foregroundMark x1="36255" y1="45131" x2="36255" y2="45131"/>
                        <a14:foregroundMark x1="35857" y1="43943" x2="35857" y2="43943"/>
                        <a14:foregroundMark x1="37052" y1="41805" x2="37052" y2="41805"/>
                        <a14:foregroundMark x1="43625" y1="39430" x2="43625" y2="39430"/>
                        <a14:foregroundMark x1="45219" y1="39430" x2="45219" y2="39430"/>
                        <a14:foregroundMark x1="44024" y1="45131" x2="44024" y2="45131"/>
                        <a14:foregroundMark x1="38845" y1="57245" x2="38845" y2="57245"/>
                        <a14:foregroundMark x1="36653" y1="60570" x2="36653" y2="60570"/>
                        <a14:foregroundMark x1="36653" y1="69121" x2="36653" y2="69121"/>
                        <a14:foregroundMark x1="37450" y1="69834" x2="37450" y2="69834"/>
                        <a14:foregroundMark x1="40637" y1="70309" x2="40637" y2="70309"/>
                        <a14:foregroundMark x1="44422" y1="70309" x2="44422" y2="70309"/>
                        <a14:foregroundMark x1="47410" y1="70309" x2="47410" y2="70309"/>
                        <a14:foregroundMark x1="51793" y1="69121" x2="51793" y2="69121"/>
                        <a14:foregroundMark x1="29283" y1="57482" x2="29283" y2="57482"/>
                        <a14:foregroundMark x1="30677" y1="54157" x2="30677" y2="54157"/>
                        <a14:foregroundMark x1="25498" y1="54394" x2="25498" y2="54394"/>
                        <a14:foregroundMark x1="24104" y1="55819" x2="24104" y2="55819"/>
                        <a14:foregroundMark x1="24900" y1="57482" x2="24900" y2="57482"/>
                        <a14:foregroundMark x1="27092" y1="60333" x2="27092" y2="60333"/>
                        <a14:foregroundMark x1="24900" y1="73872" x2="24900" y2="73872"/>
                        <a14:foregroundMark x1="18127" y1="68646" x2="18127" y2="68646"/>
                        <a14:foregroundMark x1="12351" y1="67696" x2="12351" y2="67696"/>
                        <a14:foregroundMark x1="10359" y1="67696" x2="10359" y2="67696"/>
                        <a14:foregroundMark x1="12351" y1="57245" x2="12351" y2="57245"/>
                        <a14:foregroundMark x1="13347" y1="61045" x2="13347" y2="61045"/>
                        <a14:foregroundMark x1="10359" y1="63658" x2="10359" y2="63658"/>
                        <a14:foregroundMark x1="12351" y1="69596" x2="12351" y2="69596"/>
                        <a14:foregroundMark x1="13745" y1="71259" x2="13745" y2="71259"/>
                        <a14:foregroundMark x1="9960" y1="69596" x2="9960" y2="69596"/>
                        <a14:foregroundMark x1="14940" y1="48219" x2="14940" y2="48219"/>
                        <a14:foregroundMark x1="19323" y1="46081" x2="19323" y2="46081"/>
                        <a14:foregroundMark x1="19323" y1="40855" x2="19323" y2="40855"/>
                        <a14:foregroundMark x1="20120" y1="38242" x2="20120" y2="38242"/>
                        <a14:foregroundMark x1="21514" y1="35867" x2="21514" y2="35867"/>
                        <a14:foregroundMark x1="6375" y1="58907" x2="6375" y2="58907"/>
                        <a14:foregroundMark x1="81673" y1="51781" x2="81673" y2="51781"/>
                        <a14:foregroundMark x1="45418" y1="45606" x2="45418" y2="45606"/>
                        <a14:foregroundMark x1="96215" y1="47981" x2="96215" y2="47981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834997" y="411509"/>
            <a:ext cx="1002770" cy="8402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46390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>
          <a:xfrm>
            <a:off x="0" y="25649"/>
            <a:ext cx="9144000" cy="601885"/>
          </a:xfrm>
          <a:prstGeom prst="rect">
            <a:avLst/>
          </a:prstGeom>
          <a:pattFill prst="ltUpDiag">
            <a:fgClr>
              <a:schemeClr val="accent1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ko-KR" altLang="en-US" sz="2400" b="1" dirty="0" smtClean="0">
                <a:solidFill>
                  <a:srgbClr val="0070C0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     사회공헌정보센터</a:t>
            </a:r>
            <a:endParaRPr lang="ko-KR" altLang="en-US" sz="2400" b="1" dirty="0">
              <a:solidFill>
                <a:srgbClr val="0070C0"/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771550"/>
            <a:ext cx="468052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500" dirty="0" err="1" smtClean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Ver</a:t>
            </a:r>
            <a:r>
              <a:rPr lang="en-US" altLang="ko-KR" sz="2500" dirty="0" smtClean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1.0</a:t>
            </a:r>
            <a:r>
              <a:rPr lang="ko-KR" altLang="en-US" sz="2500" dirty="0" smtClean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</a:t>
            </a:r>
            <a:r>
              <a:rPr lang="en-US" altLang="ko-KR" sz="2500" dirty="0" smtClean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- </a:t>
            </a:r>
            <a:r>
              <a:rPr lang="ko-KR" altLang="en-US" sz="2500" dirty="0" smtClean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산타</a:t>
            </a:r>
            <a:endParaRPr lang="en-US" altLang="ko-KR" sz="2500" dirty="0" smtClean="0"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863" y="1679079"/>
            <a:ext cx="4148556" cy="2759177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1468757"/>
            <a:ext cx="3312592" cy="3179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545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>
          <a:xfrm>
            <a:off x="0" y="25649"/>
            <a:ext cx="9144000" cy="601885"/>
          </a:xfrm>
          <a:prstGeom prst="rect">
            <a:avLst/>
          </a:prstGeom>
          <a:pattFill prst="ltUpDiag">
            <a:fgClr>
              <a:schemeClr val="accent1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ko-KR" altLang="en-US" sz="2400" b="1" dirty="0" smtClean="0">
                <a:solidFill>
                  <a:srgbClr val="0070C0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     사회공헌정보센터</a:t>
            </a:r>
            <a:endParaRPr lang="ko-KR" altLang="en-US" sz="2400" b="1" dirty="0">
              <a:solidFill>
                <a:srgbClr val="0070C0"/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771550"/>
            <a:ext cx="468052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500" dirty="0" err="1" smtClean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Ver</a:t>
            </a:r>
            <a:r>
              <a:rPr lang="en-US" altLang="ko-KR" sz="2500" dirty="0" smtClean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2.0</a:t>
            </a:r>
            <a:r>
              <a:rPr lang="ko-KR" altLang="en-US" sz="2500" dirty="0" smtClean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</a:t>
            </a:r>
            <a:r>
              <a:rPr lang="en-US" altLang="ko-KR" sz="2500" dirty="0" smtClean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– </a:t>
            </a:r>
            <a:r>
              <a:rPr lang="ko-KR" altLang="en-US" sz="2500" dirty="0" smtClean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업의 특성을 살림</a:t>
            </a:r>
            <a:endParaRPr lang="en-US" altLang="ko-KR" sz="2500" dirty="0" smtClean="0"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745411"/>
            <a:ext cx="3637257" cy="2258387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3086428"/>
            <a:ext cx="3637257" cy="2417706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1359764"/>
            <a:ext cx="3384376" cy="3684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21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>
          <a:xfrm>
            <a:off x="0" y="25649"/>
            <a:ext cx="9144000" cy="601885"/>
          </a:xfrm>
          <a:prstGeom prst="rect">
            <a:avLst/>
          </a:prstGeom>
          <a:pattFill prst="ltUpDiag">
            <a:fgClr>
              <a:schemeClr val="accent1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ko-KR" altLang="en-US" sz="2400" b="1" dirty="0" smtClean="0">
                <a:solidFill>
                  <a:srgbClr val="0070C0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     사회공헌정보센터</a:t>
            </a:r>
            <a:endParaRPr lang="ko-KR" altLang="en-US" sz="2400" b="1" dirty="0">
              <a:solidFill>
                <a:srgbClr val="0070C0"/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771550"/>
            <a:ext cx="468052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500" dirty="0" err="1" smtClean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Ver</a:t>
            </a:r>
            <a:r>
              <a:rPr lang="en-US" altLang="ko-KR" sz="2500" dirty="0" smtClean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3.0</a:t>
            </a:r>
            <a:r>
              <a:rPr lang="ko-KR" altLang="en-US" sz="2500" dirty="0" smtClean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</a:t>
            </a:r>
            <a:r>
              <a:rPr lang="en-US" altLang="ko-KR" sz="2500" dirty="0" smtClean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– </a:t>
            </a:r>
            <a:r>
              <a:rPr lang="ko-KR" altLang="en-US" sz="2500" dirty="0" smtClean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그들이 스스로 해결</a:t>
            </a:r>
            <a:endParaRPr lang="en-US" altLang="ko-KR" sz="2500" dirty="0" smtClean="0"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10" y="1707654"/>
            <a:ext cx="4704522" cy="252028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120" y="2967794"/>
            <a:ext cx="3672408" cy="2283718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555526"/>
            <a:ext cx="3672408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781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0" y="25649"/>
            <a:ext cx="9144000" cy="601885"/>
          </a:xfrm>
          <a:pattFill prst="ltUpDiag">
            <a:fgClr>
              <a:schemeClr val="accent1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/>
          <a:p>
            <a:pPr algn="l"/>
            <a:r>
              <a:rPr lang="ko-KR" altLang="en-US" sz="2400" b="1" dirty="0" smtClean="0">
                <a:solidFill>
                  <a:srgbClr val="0070C0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     사회공헌정보센터</a:t>
            </a:r>
            <a:endParaRPr lang="ko-KR" altLang="en-US" sz="2400" b="1" dirty="0">
              <a:solidFill>
                <a:srgbClr val="0070C0"/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1979712" y="987574"/>
            <a:ext cx="5688632" cy="1696551"/>
            <a:chOff x="2194561" y="1443663"/>
            <a:chExt cx="7913716" cy="2305274"/>
          </a:xfrm>
        </p:grpSpPr>
        <p:sp>
          <p:nvSpPr>
            <p:cNvPr id="6" name="TextBox 5"/>
            <p:cNvSpPr txBox="1"/>
            <p:nvPr/>
          </p:nvSpPr>
          <p:spPr>
            <a:xfrm>
              <a:off x="3516284" y="1443663"/>
              <a:ext cx="4904509" cy="544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3000" dirty="0" smtClean="0"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  <a:t>사회공헌 </a:t>
              </a:r>
              <a:r>
                <a:rPr lang="en-US" altLang="ko-KR" sz="3000" dirty="0"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  <a:t>=</a:t>
              </a:r>
              <a:r>
                <a:rPr lang="en-US" altLang="ko-KR" sz="3000" dirty="0" smtClean="0"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  <a:t> CSR</a:t>
              </a:r>
              <a:endParaRPr lang="ko-KR" altLang="en-US" sz="3000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194561" y="2281271"/>
              <a:ext cx="7913716" cy="544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3000" dirty="0" smtClean="0"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  <a:t>사회복지시설 ≠ </a:t>
              </a:r>
              <a:r>
                <a:rPr lang="ko-KR" altLang="en-US" sz="3000" dirty="0" err="1" smtClean="0"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  <a:t>영리기업</a:t>
              </a:r>
              <a:endParaRPr lang="ko-KR" altLang="en-US" sz="3000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655918" y="3204863"/>
              <a:ext cx="6625242" cy="544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3000" dirty="0" smtClean="0"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  <a:t>사회복지 ≠ 경영</a:t>
              </a:r>
              <a:r>
                <a:rPr lang="en-US" altLang="ko-KR" sz="3000" dirty="0" smtClean="0"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  <a:t>, </a:t>
              </a:r>
              <a:r>
                <a:rPr lang="ko-KR" altLang="en-US" sz="3000" dirty="0" smtClean="0"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  <a:t>경제</a:t>
              </a:r>
              <a:endParaRPr lang="ko-KR" altLang="en-US" sz="3000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36084" y="2990761"/>
            <a:ext cx="8712968" cy="1749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2500" dirty="0" smtClean="0"/>
              <a:t>사회공헌정보센터는 </a:t>
            </a:r>
            <a:r>
              <a:rPr lang="ko-KR" altLang="en-US" sz="2500" dirty="0" smtClean="0">
                <a:solidFill>
                  <a:srgbClr val="FF0000"/>
                </a:solidFill>
              </a:rPr>
              <a:t>기업과 사회복지시설을 연결해주고</a:t>
            </a:r>
            <a:r>
              <a:rPr lang="en-US" altLang="ko-KR" sz="2500" dirty="0" smtClean="0"/>
              <a:t>, </a:t>
            </a:r>
          </a:p>
          <a:p>
            <a:pPr algn="ctr">
              <a:lnSpc>
                <a:spcPct val="150000"/>
              </a:lnSpc>
            </a:pPr>
            <a:r>
              <a:rPr lang="ko-KR" altLang="en-US" sz="2500" dirty="0" smtClean="0">
                <a:solidFill>
                  <a:srgbClr val="FF0000"/>
                </a:solidFill>
              </a:rPr>
              <a:t>사회공헌활동을 원활히 지원</a:t>
            </a:r>
            <a:r>
              <a:rPr lang="ko-KR" altLang="en-US" sz="2500" dirty="0" smtClean="0"/>
              <a:t>하여 효과적이고</a:t>
            </a:r>
            <a:r>
              <a:rPr lang="en-US" altLang="ko-KR" sz="2500" dirty="0" smtClean="0"/>
              <a:t>, </a:t>
            </a:r>
            <a:r>
              <a:rPr lang="ko-KR" altLang="en-US" sz="2500" dirty="0" smtClean="0"/>
              <a:t>효율적인 </a:t>
            </a:r>
            <a:endParaRPr lang="en-US" altLang="ko-KR" sz="2500" dirty="0" smtClean="0"/>
          </a:p>
          <a:p>
            <a:pPr algn="ctr">
              <a:lnSpc>
                <a:spcPct val="150000"/>
              </a:lnSpc>
            </a:pPr>
            <a:r>
              <a:rPr lang="ko-KR" altLang="en-US" sz="2500" dirty="0" smtClean="0">
                <a:solidFill>
                  <a:srgbClr val="FF0000"/>
                </a:solidFill>
              </a:rPr>
              <a:t>사회공헌사업을 펼쳐 </a:t>
            </a:r>
            <a:r>
              <a:rPr lang="ko-KR" altLang="en-US" sz="2500" dirty="0" smtClean="0">
                <a:solidFill>
                  <a:srgbClr val="FFFF00"/>
                </a:solidFill>
              </a:rPr>
              <a:t>지역사회복지발전</a:t>
            </a:r>
            <a:r>
              <a:rPr lang="ko-KR" altLang="en-US" sz="2500" dirty="0" smtClean="0"/>
              <a:t>에 기여한다</a:t>
            </a:r>
            <a:r>
              <a:rPr lang="en-US" altLang="ko-KR" sz="2500" dirty="0" smtClean="0"/>
              <a:t>.</a:t>
            </a:r>
            <a:endParaRPr lang="ko-KR" altLang="en-US" sz="2500" dirty="0"/>
          </a:p>
        </p:txBody>
      </p:sp>
    </p:spTree>
    <p:extLst>
      <p:ext uri="{BB962C8B-B14F-4D97-AF65-F5344CB8AC3E}">
        <p14:creationId xmlns:p14="http://schemas.microsoft.com/office/powerpoint/2010/main" val="975094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0" y="483518"/>
            <a:ext cx="9144000" cy="3394472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lnSpc>
                <a:spcPct val="170000"/>
              </a:lnSpc>
              <a:buNone/>
            </a:pPr>
            <a:r>
              <a:rPr lang="ko-KR" altLang="en-US" sz="4300" dirty="0" smtClean="0"/>
              <a:t>모든 사회공헌 활동은 소중합니다</a:t>
            </a:r>
            <a:r>
              <a:rPr lang="en-US" altLang="ko-KR" sz="4300" dirty="0" smtClean="0"/>
              <a:t>. </a:t>
            </a:r>
          </a:p>
          <a:p>
            <a:pPr marL="0" indent="0" algn="ctr">
              <a:lnSpc>
                <a:spcPct val="170000"/>
              </a:lnSpc>
              <a:buNone/>
            </a:pPr>
            <a:r>
              <a:rPr lang="en-US" altLang="ko-KR" sz="4300" dirty="0" smtClean="0"/>
              <a:t>Ver. 1.0, </a:t>
            </a:r>
            <a:r>
              <a:rPr lang="en-US" altLang="ko-KR" sz="4300" dirty="0"/>
              <a:t>Ver. </a:t>
            </a:r>
            <a:r>
              <a:rPr lang="en-US" altLang="ko-KR" sz="4300" dirty="0" smtClean="0"/>
              <a:t>2.0, </a:t>
            </a:r>
            <a:r>
              <a:rPr lang="en-US" altLang="ko-KR" sz="4300" dirty="0"/>
              <a:t>Ver. </a:t>
            </a:r>
            <a:r>
              <a:rPr lang="en-US" altLang="ko-KR" sz="4300" dirty="0" smtClean="0"/>
              <a:t>3.0</a:t>
            </a:r>
          </a:p>
          <a:p>
            <a:pPr marL="0" indent="0" algn="ctr">
              <a:buNone/>
            </a:pPr>
            <a:endParaRPr lang="en-US" altLang="ko-KR" dirty="0"/>
          </a:p>
          <a:p>
            <a:pPr marL="0" indent="0" algn="ctr">
              <a:lnSpc>
                <a:spcPct val="170000"/>
              </a:lnSpc>
              <a:buNone/>
            </a:pPr>
            <a:r>
              <a:rPr lang="ko-KR" altLang="en-US" sz="3600" dirty="0" smtClean="0"/>
              <a:t>사회복지 </a:t>
            </a:r>
            <a:r>
              <a:rPr lang="ko-KR" altLang="en-US" sz="3600" dirty="0"/>
              <a:t>분야의 사회공헌 활동의 주인은 우리 모두입니다</a:t>
            </a:r>
            <a:r>
              <a:rPr lang="en-US" altLang="ko-KR" sz="3600" dirty="0"/>
              <a:t>. </a:t>
            </a:r>
          </a:p>
          <a:p>
            <a:pPr marL="0" indent="0" algn="ctr">
              <a:lnSpc>
                <a:spcPct val="170000"/>
              </a:lnSpc>
              <a:buNone/>
            </a:pPr>
            <a:r>
              <a:rPr lang="ko-KR" altLang="en-US" sz="3600" dirty="0"/>
              <a:t>직접 서비스를 펼치며 다양한 고민</a:t>
            </a:r>
            <a:r>
              <a:rPr lang="en-US" altLang="ko-KR" sz="3600" dirty="0"/>
              <a:t>, </a:t>
            </a:r>
            <a:r>
              <a:rPr lang="ko-KR" altLang="en-US" sz="3600" dirty="0"/>
              <a:t>생각을 함께 공유하고 </a:t>
            </a:r>
            <a:r>
              <a:rPr lang="ko-KR" altLang="en-US" sz="3600" dirty="0" smtClean="0"/>
              <a:t>싶습니다</a:t>
            </a:r>
            <a:r>
              <a:rPr lang="en-US" altLang="ko-KR" sz="3600" dirty="0" smtClean="0"/>
              <a:t>.</a:t>
            </a:r>
            <a:endParaRPr lang="ko-KR" altLang="en-US" sz="3600" dirty="0"/>
          </a:p>
          <a:p>
            <a:pPr marL="0" indent="0">
              <a:buNone/>
            </a:pPr>
            <a:endParaRPr lang="ko-KR" altLang="en-US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3795886"/>
            <a:ext cx="5879592" cy="1024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201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0" y="273890"/>
            <a:ext cx="9144000" cy="629671"/>
          </a:xfrm>
          <a:prstGeom prst="rect">
            <a:avLst/>
          </a:prstGeom>
          <a:pattFill prst="ltUpDiag">
            <a:fgClr>
              <a:schemeClr val="accent1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400" dirty="0" smtClean="0">
                <a:solidFill>
                  <a:srgbClr val="0070C0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     SSN(Social Service Network)</a:t>
            </a:r>
            <a:r>
              <a:rPr lang="ko-KR" altLang="en-US" sz="2400" dirty="0" smtClean="0">
                <a:solidFill>
                  <a:srgbClr val="0070C0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의  의미</a:t>
            </a:r>
            <a:endParaRPr lang="ko-KR" altLang="en-US" sz="2400" dirty="0">
              <a:solidFill>
                <a:srgbClr val="0070C0"/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pic>
        <p:nvPicPr>
          <p:cNvPr id="1026" name="Picture 2" descr="C:\Users\hp\Desktop\제목 없음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363" y="1408306"/>
            <a:ext cx="6973274" cy="1629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83568" y="3111897"/>
            <a:ext cx="7488861" cy="1217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700" dirty="0" smtClean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사회복지협의회가 사회서비스를 필요로 하는 모든 국민들을 위해 민과 관의 </a:t>
            </a:r>
            <a:endParaRPr lang="en-US" altLang="ko-KR" sz="1700" dirty="0" smtClean="0"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700" dirty="0" smtClean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가교로서</a:t>
            </a:r>
            <a:r>
              <a:rPr lang="en-US" altLang="ko-KR" sz="1700" dirty="0" smtClean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1700" dirty="0" smtClean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민</a:t>
            </a:r>
            <a:r>
              <a:rPr lang="en-US" altLang="ko-KR" sz="1700" dirty="0" smtClean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·</a:t>
            </a:r>
            <a:r>
              <a:rPr lang="ko-KR" altLang="en-US" sz="1700" dirty="0" smtClean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관의 연계와 협력을 이끄는 우리나라 사회복지전달체계의 중심기관이라는 의미를 상징합니다</a:t>
            </a:r>
            <a:r>
              <a:rPr lang="en-US" altLang="ko-KR" sz="1700" dirty="0" smtClean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r>
              <a:rPr lang="ko-KR" altLang="en-US" sz="1700" dirty="0" smtClean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</a:t>
            </a:r>
            <a:endParaRPr lang="ko-KR" altLang="en-US" sz="1700" dirty="0"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46642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11" y="43643"/>
            <a:ext cx="8724699" cy="5120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직사각형 5"/>
          <p:cNvSpPr/>
          <p:nvPr/>
        </p:nvSpPr>
        <p:spPr>
          <a:xfrm>
            <a:off x="251520" y="915568"/>
            <a:ext cx="2088232" cy="93610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b="1" dirty="0" smtClean="0">
                <a:solidFill>
                  <a:schemeClr val="tx1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대구사회복지시설</a:t>
            </a:r>
            <a:endParaRPr lang="en-US" altLang="ko-KR" b="1" dirty="0" smtClean="0">
              <a:solidFill>
                <a:schemeClr val="tx1"/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600" b="1" dirty="0" smtClean="0">
                <a:solidFill>
                  <a:schemeClr val="tx1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총</a:t>
            </a:r>
            <a:r>
              <a:rPr lang="en-US" altLang="ko-KR" sz="1600" b="1" dirty="0" smtClean="0">
                <a:solidFill>
                  <a:schemeClr val="tx1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1,086</a:t>
            </a:r>
            <a:r>
              <a:rPr lang="ko-KR" altLang="en-US" sz="1600" b="1" dirty="0" smtClean="0">
                <a:solidFill>
                  <a:schemeClr val="tx1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개소</a:t>
            </a:r>
            <a:endParaRPr lang="ko-KR" altLang="en-US" sz="1600" b="1" dirty="0">
              <a:solidFill>
                <a:schemeClr val="tx1"/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sp>
        <p:nvSpPr>
          <p:cNvPr id="8" name="아래쪽 화살표 7"/>
          <p:cNvSpPr/>
          <p:nvPr/>
        </p:nvSpPr>
        <p:spPr>
          <a:xfrm>
            <a:off x="7020272" y="1383619"/>
            <a:ext cx="144016" cy="18002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88181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/>
          <p:cNvSpPr txBox="1">
            <a:spLocks/>
          </p:cNvSpPr>
          <p:nvPr/>
        </p:nvSpPr>
        <p:spPr>
          <a:xfrm>
            <a:off x="0" y="273890"/>
            <a:ext cx="9144000" cy="629671"/>
          </a:xfrm>
          <a:prstGeom prst="rect">
            <a:avLst/>
          </a:prstGeom>
          <a:pattFill prst="ltUpDiag">
            <a:fgClr>
              <a:schemeClr val="accent1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400" dirty="0" smtClean="0">
                <a:solidFill>
                  <a:schemeClr val="accent1">
                    <a:lumMod val="75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     </a:t>
            </a:r>
            <a:r>
              <a:rPr lang="ko-KR" altLang="en-US" sz="2400" dirty="0" smtClean="0">
                <a:solidFill>
                  <a:srgbClr val="0070C0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대구광역시사회복지협의회는</a:t>
            </a:r>
            <a:endParaRPr lang="ko-KR" altLang="en-US" sz="2400" dirty="0">
              <a:solidFill>
                <a:srgbClr val="0070C0"/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323528" y="1275631"/>
            <a:ext cx="8421572" cy="30816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dirty="0" smtClean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사회복지사업법 제</a:t>
            </a:r>
            <a:r>
              <a:rPr lang="en-US" altLang="ko-KR" dirty="0" smtClean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33</a:t>
            </a:r>
            <a:r>
              <a:rPr lang="ko-KR" altLang="en-US" dirty="0" smtClean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조에 의거하여 </a:t>
            </a:r>
            <a:endParaRPr lang="en-US" altLang="ko-KR" dirty="0" smtClean="0"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dirty="0" smtClean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사회복지에 관한 조사연구</a:t>
            </a:r>
            <a:r>
              <a:rPr lang="en-US" altLang="ko-KR" dirty="0" smtClean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dirty="0" smtClean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정책건의</a:t>
            </a:r>
            <a:r>
              <a:rPr lang="en-US" altLang="ko-KR" dirty="0" smtClean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dirty="0" smtClean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교육훈련</a:t>
            </a:r>
            <a:r>
              <a:rPr lang="en-US" altLang="ko-KR" dirty="0" smtClean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dirty="0" smtClean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사회복지자원봉사관리</a:t>
            </a:r>
            <a:r>
              <a:rPr lang="en-US" altLang="ko-KR" dirty="0" smtClean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ko-KR" altLang="en-US" dirty="0" smtClean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사회공헌사업</a:t>
            </a:r>
            <a:r>
              <a:rPr lang="en-US" altLang="ko-KR" dirty="0" smtClean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dirty="0" smtClean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복지소외계층 발굴</a:t>
            </a:r>
            <a:r>
              <a:rPr lang="en-US" altLang="ko-KR" dirty="0" smtClean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dirty="0" smtClean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협의조정사업 등을 수행하고 있으며</a:t>
            </a:r>
            <a:r>
              <a:rPr lang="en-US" altLang="ko-KR" dirty="0" smtClean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ko-KR" altLang="en-US" dirty="0" smtClean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사회복지에 대한 시민의 참여를 촉진시킴으로써</a:t>
            </a:r>
            <a:endParaRPr lang="en-US" altLang="ko-KR" dirty="0" smtClean="0"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  <a:p>
            <a:pPr>
              <a:lnSpc>
                <a:spcPct val="150000"/>
              </a:lnSpc>
            </a:pPr>
            <a:endParaRPr lang="en-US" altLang="ko-KR" dirty="0" smtClean="0"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  <a:p>
            <a:pPr>
              <a:lnSpc>
                <a:spcPct val="150000"/>
              </a:lnSpc>
            </a:pPr>
            <a:endParaRPr lang="en-US" altLang="ko-KR" sz="600" dirty="0" smtClean="0"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  <a:p>
            <a:pPr>
              <a:lnSpc>
                <a:spcPct val="150000"/>
              </a:lnSpc>
            </a:pPr>
            <a:endParaRPr lang="en-US" altLang="ko-KR" sz="600" dirty="0" smtClean="0"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850" b="1" dirty="0" smtClean="0">
                <a:solidFill>
                  <a:schemeClr val="accent4">
                    <a:lumMod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지역사회 복지증진과  발전에 기여하는  민간복지활동을 위한  법정단체입니다</a:t>
            </a:r>
            <a:r>
              <a:rPr lang="en-US" altLang="ko-KR" sz="1850" b="1" dirty="0" smtClean="0">
                <a:solidFill>
                  <a:schemeClr val="accent4">
                    <a:lumMod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</a:p>
          <a:p>
            <a:pPr>
              <a:lnSpc>
                <a:spcPct val="150000"/>
              </a:lnSpc>
            </a:pPr>
            <a:endParaRPr lang="en-US" altLang="ko-KR" sz="300" dirty="0"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29526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141904"/>
            <a:ext cx="9144000" cy="629671"/>
          </a:xfrm>
          <a:pattFill prst="ltUpDiag">
            <a:fgClr>
              <a:schemeClr val="accent1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/>
          <a:p>
            <a:pPr algn="l"/>
            <a:r>
              <a:rPr lang="en-US" altLang="ko-KR" sz="2700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     </a:t>
            </a:r>
            <a:r>
              <a:rPr lang="ko-KR" altLang="en-US" sz="2400" b="1" dirty="0">
                <a:solidFill>
                  <a:srgbClr val="0070C0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협의회 비전과 핵심가치에 </a:t>
            </a:r>
            <a:r>
              <a:rPr lang="ko-KR" altLang="en-US" sz="2400" b="1" dirty="0" smtClean="0">
                <a:solidFill>
                  <a:srgbClr val="0070C0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따라 이러한 수행합니다</a:t>
            </a:r>
            <a:r>
              <a:rPr lang="en-US" altLang="ko-KR" sz="2400" b="1" dirty="0" smtClean="0">
                <a:solidFill>
                  <a:srgbClr val="0070C0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endParaRPr lang="ko-KR" altLang="en-US" sz="2400" b="1" dirty="0">
              <a:solidFill>
                <a:srgbClr val="0070C0"/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1947372" y="850613"/>
            <a:ext cx="4596860" cy="4340529"/>
            <a:chOff x="2051720" y="843558"/>
            <a:chExt cx="4596860" cy="4340529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372" r="100000">
                          <a14:foregroundMark x1="10409" y1="50394" x2="10409" y2="50394"/>
                          <a14:foregroundMark x1="23234" y1="50984" x2="23234" y2="50984"/>
                          <a14:foregroundMark x1="27138" y1="50197" x2="27138" y2="50197"/>
                          <a14:foregroundMark x1="34387" y1="50394" x2="34387" y2="50394"/>
                          <a14:foregroundMark x1="31227" y1="50197" x2="31227" y2="50197"/>
                          <a14:foregroundMark x1="29368" y1="49213" x2="29368" y2="49213"/>
                          <a14:foregroundMark x1="6877" y1="49213" x2="6877" y2="49213"/>
                          <a14:foregroundMark x1="6134" y1="51772" x2="6134" y2="51772"/>
                          <a14:foregroundMark x1="5948" y1="50197" x2="5948" y2="50197"/>
                          <a14:foregroundMark x1="41450" y1="44291" x2="41450" y2="44291"/>
                          <a14:foregroundMark x1="43123" y1="38189" x2="43123" y2="38189"/>
                          <a14:foregroundMark x1="49628" y1="35039" x2="49628" y2="35039"/>
                          <a14:foregroundMark x1="55390" y1="34252" x2="55390" y2="34252"/>
                          <a14:foregroundMark x1="56691" y1="41732" x2="56691" y2="41732"/>
                          <a14:foregroundMark x1="49628" y1="46654" x2="49628" y2="46654"/>
                          <a14:foregroundMark x1="42565" y1="58465" x2="42565" y2="58465"/>
                          <a14:foregroundMark x1="46097" y1="62205" x2="46097" y2="62205"/>
                          <a14:foregroundMark x1="60037" y1="65157" x2="60037" y2="65157"/>
                          <a14:foregroundMark x1="65242" y1="53937" x2="65242" y2="53937"/>
                          <a14:foregroundMark x1="65799" y1="38780" x2="65799" y2="38780"/>
                          <a14:foregroundMark x1="60409" y1="34843" x2="60409" y2="34843"/>
                          <a14:foregroundMark x1="52416" y1="28937" x2="52416" y2="28937"/>
                          <a14:foregroundMark x1="44610" y1="32283" x2="44610" y2="32283"/>
                          <a14:foregroundMark x1="38104" y1="36811" x2="38104" y2="36811"/>
                          <a14:foregroundMark x1="35874" y1="46260" x2="35874" y2="46260"/>
                          <a14:foregroundMark x1="35874" y1="54134" x2="35874" y2="54134"/>
                          <a14:foregroundMark x1="37546" y1="58465" x2="37546" y2="58465"/>
                          <a14:foregroundMark x1="42937" y1="62008" x2="42937" y2="62008"/>
                          <a14:foregroundMark x1="50743" y1="66142" x2="50743" y2="66142"/>
                          <a14:foregroundMark x1="56506" y1="66732" x2="56506" y2="66732"/>
                          <a14:foregroundMark x1="59665" y1="62205" x2="59665" y2="62205"/>
                          <a14:foregroundMark x1="63569" y1="60236" x2="63569" y2="60236"/>
                          <a14:foregroundMark x1="68216" y1="54724" x2="68216" y2="54724"/>
                          <a14:foregroundMark x1="68216" y1="48425" x2="68216" y2="48425"/>
                          <a14:foregroundMark x1="66543" y1="41929" x2="66543" y2="41929"/>
                          <a14:foregroundMark x1="63569" y1="39370" x2="63569" y2="39370"/>
                          <a14:foregroundMark x1="59665" y1="38189" x2="59665" y2="38189"/>
                          <a14:foregroundMark x1="55390" y1="35630" x2="55390" y2="35630"/>
                          <a14:foregroundMark x1="51859" y1="36811" x2="51859" y2="36811"/>
                          <a14:backgroundMark x1="13755" y1="93898" x2="13755" y2="9389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1720" y="843558"/>
              <a:ext cx="4596860" cy="43405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그림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07904" y="2452487"/>
              <a:ext cx="1361355" cy="1127375"/>
            </a:xfrm>
            <a:prstGeom prst="rect">
              <a:avLst/>
            </a:prstGeom>
          </p:spPr>
        </p:pic>
      </p:grpSp>
      <p:sp>
        <p:nvSpPr>
          <p:cNvPr id="6" name="직사각형 5"/>
          <p:cNvSpPr/>
          <p:nvPr/>
        </p:nvSpPr>
        <p:spPr>
          <a:xfrm>
            <a:off x="6330543" y="3999808"/>
            <a:ext cx="2710227" cy="10382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lnSpc>
                <a:spcPct val="150000"/>
              </a:lnSpc>
              <a:buFont typeface="Wingdings" pitchFamily="2" charset="2"/>
              <a:buChar char="§"/>
            </a:pPr>
            <a:r>
              <a:rPr lang="en-US" altLang="ko-KR" sz="1000" dirty="0" smtClean="0">
                <a:solidFill>
                  <a:srgbClr val="0070C0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SSN</a:t>
            </a:r>
            <a:r>
              <a:rPr lang="ko-KR" altLang="en-US" sz="1000" dirty="0" smtClean="0">
                <a:solidFill>
                  <a:srgbClr val="0070C0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연대사업</a:t>
            </a:r>
            <a:r>
              <a:rPr lang="en-US" altLang="ko-KR" sz="1000" dirty="0">
                <a:solidFill>
                  <a:srgbClr val="0070C0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_</a:t>
            </a:r>
            <a:r>
              <a:rPr lang="ko-KR" altLang="en-US" sz="1000" dirty="0" smtClean="0">
                <a:solidFill>
                  <a:srgbClr val="0070C0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전국협의회 공통사업</a:t>
            </a:r>
            <a:endParaRPr lang="en-US" altLang="ko-KR" sz="1000" dirty="0" smtClean="0">
              <a:solidFill>
                <a:srgbClr val="0070C0"/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000" dirty="0" smtClean="0">
                <a:solidFill>
                  <a:srgbClr val="0070C0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   (</a:t>
            </a:r>
            <a:r>
              <a:rPr lang="ko-KR" altLang="en-US" sz="1000" dirty="0" smtClean="0">
                <a:solidFill>
                  <a:srgbClr val="0070C0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휴먼네트워크 </a:t>
            </a:r>
            <a:r>
              <a:rPr lang="ko-KR" altLang="en-US" sz="1000" dirty="0" err="1" smtClean="0">
                <a:solidFill>
                  <a:srgbClr val="0070C0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멘토링사업</a:t>
            </a:r>
            <a:r>
              <a:rPr lang="en-US" altLang="ko-KR" sz="1000" dirty="0" smtClean="0">
                <a:solidFill>
                  <a:srgbClr val="0070C0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1000" dirty="0" smtClean="0">
                <a:solidFill>
                  <a:srgbClr val="0070C0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희망배달마차</a:t>
            </a:r>
            <a:r>
              <a:rPr lang="en-US" altLang="ko-KR" sz="1000" dirty="0" smtClean="0">
                <a:solidFill>
                  <a:srgbClr val="0070C0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)</a:t>
            </a:r>
          </a:p>
          <a:p>
            <a:pPr marL="171450" indent="-171450">
              <a:lnSpc>
                <a:spcPct val="150000"/>
              </a:lnSpc>
              <a:buFont typeface="Wingdings" pitchFamily="2" charset="2"/>
              <a:buChar char="§"/>
            </a:pPr>
            <a:r>
              <a:rPr lang="ko-KR" altLang="en-US" sz="1000" dirty="0" smtClean="0">
                <a:solidFill>
                  <a:srgbClr val="0070C0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시민홍보사업</a:t>
            </a:r>
            <a:endParaRPr lang="en-US" altLang="ko-KR" sz="1000" dirty="0" smtClean="0">
              <a:solidFill>
                <a:srgbClr val="0070C0"/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000" dirty="0" smtClean="0">
                <a:solidFill>
                  <a:srgbClr val="0070C0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   (</a:t>
            </a:r>
            <a:r>
              <a:rPr lang="ko-KR" altLang="en-US" sz="1000" dirty="0" smtClean="0">
                <a:solidFill>
                  <a:srgbClr val="0070C0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사회복지대회</a:t>
            </a:r>
            <a:r>
              <a:rPr lang="en-US" altLang="ko-KR" sz="1000" dirty="0" smtClean="0">
                <a:solidFill>
                  <a:srgbClr val="0070C0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1000" dirty="0" err="1" smtClean="0">
                <a:solidFill>
                  <a:srgbClr val="0070C0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나눔대축제</a:t>
            </a:r>
            <a:r>
              <a:rPr lang="en-US" altLang="ko-KR" sz="1000" dirty="0" smtClean="0">
                <a:solidFill>
                  <a:srgbClr val="0070C0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1000" dirty="0" smtClean="0">
                <a:solidFill>
                  <a:srgbClr val="0070C0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홍보출판</a:t>
            </a:r>
            <a:r>
              <a:rPr lang="en-US" altLang="ko-KR" sz="1000" dirty="0" smtClean="0">
                <a:solidFill>
                  <a:srgbClr val="0070C0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)</a:t>
            </a:r>
            <a:endParaRPr lang="ko-KR" altLang="en-US" sz="1000" dirty="0">
              <a:solidFill>
                <a:srgbClr val="0070C0"/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cxnSp>
        <p:nvCxnSpPr>
          <p:cNvPr id="8" name="직선 연결선 7"/>
          <p:cNvCxnSpPr/>
          <p:nvPr/>
        </p:nvCxnSpPr>
        <p:spPr>
          <a:xfrm>
            <a:off x="5828991" y="4475216"/>
            <a:ext cx="575491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/>
          <p:cNvCxnSpPr/>
          <p:nvPr/>
        </p:nvCxnSpPr>
        <p:spPr>
          <a:xfrm>
            <a:off x="6404459" y="3020900"/>
            <a:ext cx="576064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직사각형 9"/>
          <p:cNvSpPr/>
          <p:nvPr/>
        </p:nvSpPr>
        <p:spPr>
          <a:xfrm>
            <a:off x="6980542" y="2562220"/>
            <a:ext cx="2052735" cy="9789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lnSpc>
                <a:spcPct val="150000"/>
              </a:lnSpc>
              <a:buFont typeface="Wingdings" pitchFamily="2" charset="2"/>
              <a:buChar char="§"/>
            </a:pPr>
            <a:r>
              <a:rPr lang="ko-KR" altLang="en-US" sz="1000" dirty="0" smtClean="0">
                <a:solidFill>
                  <a:srgbClr val="0070C0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사회공헌정보센터 운영</a:t>
            </a:r>
            <a:endParaRPr lang="en-US" altLang="ko-KR" sz="1000" dirty="0" smtClean="0">
              <a:solidFill>
                <a:srgbClr val="0070C0"/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  <a:p>
            <a:pPr marL="171450" indent="-171450">
              <a:lnSpc>
                <a:spcPct val="150000"/>
              </a:lnSpc>
              <a:buFont typeface="Wingdings" pitchFamily="2" charset="2"/>
              <a:buChar char="§"/>
            </a:pPr>
            <a:r>
              <a:rPr lang="ko-KR" altLang="en-US" sz="1000" dirty="0" smtClean="0">
                <a:solidFill>
                  <a:srgbClr val="0070C0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사회복지정보센터</a:t>
            </a:r>
            <a:r>
              <a:rPr lang="en-US" altLang="ko-KR" sz="1000" dirty="0" smtClean="0">
                <a:solidFill>
                  <a:srgbClr val="0070C0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(VMS) </a:t>
            </a:r>
            <a:r>
              <a:rPr lang="ko-KR" altLang="en-US" sz="1000" dirty="0" smtClean="0">
                <a:solidFill>
                  <a:srgbClr val="0070C0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운영</a:t>
            </a:r>
            <a:endParaRPr lang="en-US" altLang="ko-KR" sz="1000" dirty="0" smtClean="0">
              <a:solidFill>
                <a:srgbClr val="0070C0"/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  <a:p>
            <a:pPr marL="171450" indent="-171450">
              <a:lnSpc>
                <a:spcPct val="150000"/>
              </a:lnSpc>
              <a:buFont typeface="Wingdings" pitchFamily="2" charset="2"/>
              <a:buChar char="§"/>
            </a:pPr>
            <a:r>
              <a:rPr lang="ko-KR" altLang="en-US" sz="1000" dirty="0" smtClean="0">
                <a:solidFill>
                  <a:srgbClr val="0070C0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지역사회봉사단 조직</a:t>
            </a:r>
            <a:endParaRPr lang="en-US" altLang="ko-KR" sz="1000" dirty="0" smtClean="0">
              <a:solidFill>
                <a:srgbClr val="0070C0"/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  <a:p>
            <a:pPr marL="171450" indent="-171450">
              <a:lnSpc>
                <a:spcPct val="150000"/>
              </a:lnSpc>
              <a:buFont typeface="Wingdings" pitchFamily="2" charset="2"/>
              <a:buChar char="§"/>
            </a:pPr>
            <a:r>
              <a:rPr lang="en-US" altLang="ko-KR" sz="1000" dirty="0" smtClean="0">
                <a:solidFill>
                  <a:srgbClr val="0070C0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KOGAS</a:t>
            </a:r>
            <a:r>
              <a:rPr lang="ko-KR" altLang="en-US" sz="1000" dirty="0" err="1" smtClean="0">
                <a:solidFill>
                  <a:srgbClr val="0070C0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온누리사업</a:t>
            </a:r>
            <a:endParaRPr lang="ko-KR" altLang="en-US" sz="1000" dirty="0">
              <a:solidFill>
                <a:srgbClr val="0070C0"/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cxnSp>
        <p:nvCxnSpPr>
          <p:cNvPr id="11" name="직선 연결선 10"/>
          <p:cNvCxnSpPr>
            <a:endCxn id="14" idx="1"/>
          </p:cNvCxnSpPr>
          <p:nvPr/>
        </p:nvCxnSpPr>
        <p:spPr>
          <a:xfrm>
            <a:off x="5684401" y="1491630"/>
            <a:ext cx="54378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/>
          <p:cNvCxnSpPr/>
          <p:nvPr/>
        </p:nvCxnSpPr>
        <p:spPr>
          <a:xfrm>
            <a:off x="1835696" y="1779662"/>
            <a:ext cx="792088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연결선 12"/>
          <p:cNvCxnSpPr/>
          <p:nvPr/>
        </p:nvCxnSpPr>
        <p:spPr>
          <a:xfrm>
            <a:off x="1691680" y="4371950"/>
            <a:ext cx="1008112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직사각형 13"/>
          <p:cNvSpPr/>
          <p:nvPr/>
        </p:nvSpPr>
        <p:spPr>
          <a:xfrm>
            <a:off x="6228184" y="1023578"/>
            <a:ext cx="2635535" cy="9361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lnSpc>
                <a:spcPct val="150000"/>
              </a:lnSpc>
              <a:buFont typeface="Wingdings" pitchFamily="2" charset="2"/>
              <a:buChar char="§"/>
            </a:pPr>
            <a:r>
              <a:rPr lang="ko-KR" altLang="en-US" sz="1000" dirty="0" smtClean="0">
                <a:solidFill>
                  <a:srgbClr val="0070C0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사회복지관련 기본연구</a:t>
            </a:r>
            <a:r>
              <a:rPr lang="en-US" altLang="ko-KR" sz="1000" dirty="0" smtClean="0">
                <a:solidFill>
                  <a:srgbClr val="0070C0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1000" dirty="0" smtClean="0">
                <a:solidFill>
                  <a:srgbClr val="0070C0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위탁연구 수행</a:t>
            </a:r>
            <a:endParaRPr lang="en-US" altLang="ko-KR" sz="1000" dirty="0" smtClean="0">
              <a:solidFill>
                <a:srgbClr val="0070C0"/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  <a:p>
            <a:pPr marL="171450" indent="-171450">
              <a:lnSpc>
                <a:spcPct val="150000"/>
              </a:lnSpc>
              <a:buFont typeface="Wingdings" pitchFamily="2" charset="2"/>
              <a:buChar char="§"/>
            </a:pPr>
            <a:r>
              <a:rPr lang="ko-KR" altLang="en-US" sz="1000" dirty="0" smtClean="0">
                <a:solidFill>
                  <a:srgbClr val="0070C0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사회복지 제도평가 및 정책개발</a:t>
            </a:r>
            <a:endParaRPr lang="en-US" altLang="ko-KR" sz="1000" dirty="0" smtClean="0">
              <a:solidFill>
                <a:srgbClr val="0070C0"/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  <a:p>
            <a:pPr marL="171450" indent="-171450">
              <a:lnSpc>
                <a:spcPct val="150000"/>
              </a:lnSpc>
              <a:buFont typeface="Wingdings" pitchFamily="2" charset="2"/>
              <a:buChar char="§"/>
            </a:pPr>
            <a:r>
              <a:rPr lang="ko-KR" altLang="en-US" sz="1000" dirty="0" smtClean="0">
                <a:solidFill>
                  <a:srgbClr val="0070C0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정책건의 및 권익옹호 </a:t>
            </a:r>
            <a:endParaRPr lang="en-US" altLang="ko-KR" sz="1000" dirty="0">
              <a:solidFill>
                <a:srgbClr val="0070C0"/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000" dirty="0">
                <a:solidFill>
                  <a:srgbClr val="0070C0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</a:t>
            </a:r>
            <a:r>
              <a:rPr lang="en-US" altLang="ko-KR" sz="1000" dirty="0" smtClean="0">
                <a:solidFill>
                  <a:srgbClr val="0070C0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   (</a:t>
            </a:r>
            <a:r>
              <a:rPr lang="ko-KR" altLang="en-US" sz="1000" dirty="0" smtClean="0">
                <a:solidFill>
                  <a:srgbClr val="0070C0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연구위원 </a:t>
            </a:r>
            <a:r>
              <a:rPr lang="en-US" altLang="ko-KR" sz="1000" dirty="0" smtClean="0">
                <a:solidFill>
                  <a:srgbClr val="0070C0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50</a:t>
            </a:r>
            <a:r>
              <a:rPr lang="ko-KR" altLang="en-US" sz="1000" dirty="0" smtClean="0">
                <a:solidFill>
                  <a:srgbClr val="0070C0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여명 위촉</a:t>
            </a:r>
            <a:r>
              <a:rPr lang="en-US" altLang="ko-KR" sz="1000" dirty="0" smtClean="0">
                <a:solidFill>
                  <a:srgbClr val="0070C0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1000" dirty="0" smtClean="0">
                <a:solidFill>
                  <a:srgbClr val="0070C0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활동 중</a:t>
            </a:r>
            <a:r>
              <a:rPr lang="en-US" altLang="ko-KR" sz="1000" dirty="0" smtClean="0">
                <a:solidFill>
                  <a:srgbClr val="0070C0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)</a:t>
            </a:r>
          </a:p>
        </p:txBody>
      </p:sp>
      <p:sp>
        <p:nvSpPr>
          <p:cNvPr id="16" name="직사각형 15"/>
          <p:cNvSpPr/>
          <p:nvPr/>
        </p:nvSpPr>
        <p:spPr>
          <a:xfrm>
            <a:off x="35496" y="1226706"/>
            <a:ext cx="2088232" cy="11059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lnSpc>
                <a:spcPct val="150000"/>
              </a:lnSpc>
              <a:buFont typeface="Wingdings" pitchFamily="2" charset="2"/>
              <a:buChar char="§"/>
            </a:pPr>
            <a:r>
              <a:rPr lang="ko-KR" altLang="en-US" sz="1000" dirty="0" smtClean="0">
                <a:solidFill>
                  <a:srgbClr val="0070C0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사회복지협력사업</a:t>
            </a:r>
            <a:endParaRPr lang="en-US" altLang="ko-KR" sz="1000" dirty="0" smtClean="0">
              <a:solidFill>
                <a:srgbClr val="0070C0"/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  <a:p>
            <a:pPr marL="171450" indent="-171450">
              <a:lnSpc>
                <a:spcPct val="150000"/>
              </a:lnSpc>
              <a:buFont typeface="Wingdings" pitchFamily="2" charset="2"/>
              <a:buChar char="§"/>
            </a:pPr>
            <a:r>
              <a:rPr lang="ko-KR" altLang="en-US" sz="1000" dirty="0" smtClean="0">
                <a:solidFill>
                  <a:srgbClr val="0070C0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기초협의회 육성 및 지원사업</a:t>
            </a:r>
            <a:endParaRPr lang="en-US" altLang="ko-KR" sz="1000" dirty="0" smtClean="0">
              <a:solidFill>
                <a:srgbClr val="0070C0"/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  <a:p>
            <a:pPr marL="171450" indent="-171450">
              <a:lnSpc>
                <a:spcPct val="150000"/>
              </a:lnSpc>
              <a:buFont typeface="Wingdings" pitchFamily="2" charset="2"/>
              <a:buChar char="§"/>
            </a:pPr>
            <a:r>
              <a:rPr lang="ko-KR" altLang="en-US" sz="1000" dirty="0" smtClean="0">
                <a:solidFill>
                  <a:srgbClr val="0070C0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국제교류사업</a:t>
            </a:r>
            <a:endParaRPr lang="en-US" altLang="ko-KR" sz="1000" dirty="0" smtClean="0">
              <a:solidFill>
                <a:srgbClr val="0070C0"/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  <a:p>
            <a:pPr marL="171450" indent="-171450">
              <a:lnSpc>
                <a:spcPct val="150000"/>
              </a:lnSpc>
              <a:buFont typeface="Wingdings" pitchFamily="2" charset="2"/>
              <a:buChar char="§"/>
            </a:pPr>
            <a:r>
              <a:rPr lang="ko-KR" altLang="en-US" sz="1000" dirty="0" smtClean="0">
                <a:solidFill>
                  <a:srgbClr val="0070C0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회원기관 관리사업 등</a:t>
            </a:r>
            <a:endParaRPr lang="en-US" altLang="ko-KR" sz="1000" dirty="0">
              <a:solidFill>
                <a:srgbClr val="0070C0"/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203040" y="3795911"/>
            <a:ext cx="2012052" cy="115212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lnSpc>
                <a:spcPct val="150000"/>
              </a:lnSpc>
              <a:buFont typeface="Wingdings" pitchFamily="2" charset="2"/>
              <a:buChar char="§"/>
            </a:pPr>
            <a:r>
              <a:rPr lang="ko-KR" altLang="en-US" sz="1000" dirty="0" smtClean="0">
                <a:solidFill>
                  <a:srgbClr val="0070C0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사회복지종사자 교육</a:t>
            </a:r>
            <a:r>
              <a:rPr lang="en-US" altLang="ko-KR" sz="1000" dirty="0" smtClean="0">
                <a:solidFill>
                  <a:srgbClr val="0070C0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·</a:t>
            </a:r>
            <a:r>
              <a:rPr lang="ko-KR" altLang="en-US" sz="1000" dirty="0" smtClean="0">
                <a:solidFill>
                  <a:srgbClr val="0070C0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훈련</a:t>
            </a:r>
            <a:endParaRPr lang="en-US" altLang="ko-KR" sz="1000" dirty="0" smtClean="0">
              <a:solidFill>
                <a:srgbClr val="0070C0"/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  <a:p>
            <a:pPr marL="171450" indent="-171450">
              <a:lnSpc>
                <a:spcPct val="150000"/>
              </a:lnSpc>
              <a:buFont typeface="Wingdings" pitchFamily="2" charset="2"/>
              <a:buChar char="§"/>
            </a:pPr>
            <a:r>
              <a:rPr lang="ko-KR" altLang="en-US" sz="1000" smtClean="0">
                <a:solidFill>
                  <a:srgbClr val="0070C0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시민 </a:t>
            </a:r>
            <a:r>
              <a:rPr lang="ko-KR" altLang="en-US" sz="1000" dirty="0" smtClean="0">
                <a:solidFill>
                  <a:srgbClr val="0070C0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복지의식 증진사업</a:t>
            </a:r>
            <a:endParaRPr lang="en-US" altLang="ko-KR" sz="1000" dirty="0" smtClean="0">
              <a:solidFill>
                <a:srgbClr val="0070C0"/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  <a:p>
            <a:pPr marL="171450" indent="-171450">
              <a:lnSpc>
                <a:spcPct val="150000"/>
              </a:lnSpc>
              <a:buFont typeface="Wingdings" pitchFamily="2" charset="2"/>
              <a:buChar char="§"/>
            </a:pPr>
            <a:r>
              <a:rPr lang="ko-KR" altLang="en-US" sz="1000" dirty="0" smtClean="0">
                <a:solidFill>
                  <a:srgbClr val="0070C0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대구사회복지교육 지원사업</a:t>
            </a:r>
            <a:endParaRPr lang="ko-KR" altLang="en-US" sz="1000" dirty="0">
              <a:solidFill>
                <a:srgbClr val="0070C0"/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8523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제목 1"/>
          <p:cNvSpPr txBox="1">
            <a:spLocks/>
          </p:cNvSpPr>
          <p:nvPr/>
        </p:nvSpPr>
        <p:spPr>
          <a:xfrm>
            <a:off x="0" y="88067"/>
            <a:ext cx="9144000" cy="629671"/>
          </a:xfrm>
          <a:prstGeom prst="rect">
            <a:avLst/>
          </a:prstGeom>
          <a:pattFill prst="ltUpDiag">
            <a:fgClr>
              <a:schemeClr val="accent1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400" dirty="0" smtClean="0">
                <a:solidFill>
                  <a:srgbClr val="0070C0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      조 직 도</a:t>
            </a:r>
            <a:endParaRPr lang="ko-KR" altLang="en-US" sz="2400" dirty="0">
              <a:solidFill>
                <a:srgbClr val="0070C0"/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6" y="4393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6" y="4393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7" name="_x134414784" descr="EMB000019d02a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96" y="865416"/>
            <a:ext cx="5832723" cy="424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7048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25649"/>
            <a:ext cx="9144000" cy="601885"/>
          </a:xfrm>
          <a:pattFill prst="ltUpDiag">
            <a:fgClr>
              <a:schemeClr val="accent1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/>
          <a:p>
            <a:pPr algn="l"/>
            <a:r>
              <a:rPr lang="ko-KR" altLang="en-US" sz="2400" b="1" dirty="0" smtClean="0">
                <a:solidFill>
                  <a:srgbClr val="0070C0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     시 </a:t>
            </a:r>
            <a:r>
              <a:rPr lang="en-US" altLang="ko-KR" sz="2400" b="1" dirty="0" smtClean="0">
                <a:solidFill>
                  <a:srgbClr val="0070C0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· </a:t>
            </a:r>
            <a:r>
              <a:rPr lang="ko-KR" altLang="en-US" sz="2400" b="1" dirty="0" smtClean="0">
                <a:solidFill>
                  <a:srgbClr val="0070C0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군 </a:t>
            </a:r>
            <a:r>
              <a:rPr lang="en-US" altLang="ko-KR" sz="2400" b="1" dirty="0" smtClean="0">
                <a:solidFill>
                  <a:srgbClr val="0070C0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· </a:t>
            </a:r>
            <a:r>
              <a:rPr lang="ko-KR" altLang="en-US" sz="2400" b="1" dirty="0" smtClean="0">
                <a:solidFill>
                  <a:srgbClr val="0070C0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구 사회복지협의회 설치 현황</a:t>
            </a:r>
            <a:endParaRPr lang="ko-KR" altLang="en-US" sz="2400" b="1" dirty="0">
              <a:solidFill>
                <a:srgbClr val="0070C0"/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graphicFrame>
        <p:nvGraphicFramePr>
          <p:cNvPr id="8" name="내용 개체 틀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44637804"/>
              </p:ext>
            </p:extLst>
          </p:nvPr>
        </p:nvGraphicFramePr>
        <p:xfrm>
          <a:off x="899592" y="655320"/>
          <a:ext cx="7423524" cy="4488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58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58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558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558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2276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 smtClean="0">
                          <a:latin typeface="함초롬바탕" panose="02030604000101010101" pitchFamily="18" charset="-127"/>
                          <a:ea typeface="함초롬바탕" panose="02030604000101010101" pitchFamily="18" charset="-127"/>
                          <a:cs typeface="함초롬바탕" panose="02030604000101010101" pitchFamily="18" charset="-127"/>
                        </a:rPr>
                        <a:t>시 </a:t>
                      </a:r>
                      <a:r>
                        <a:rPr lang="en-US" altLang="ko-KR" sz="1100" dirty="0" smtClean="0">
                          <a:latin typeface="함초롬바탕" panose="02030604000101010101" pitchFamily="18" charset="-127"/>
                          <a:ea typeface="함초롬바탕" panose="02030604000101010101" pitchFamily="18" charset="-127"/>
                          <a:cs typeface="함초롬바탕" panose="02030604000101010101" pitchFamily="18" charset="-127"/>
                        </a:rPr>
                        <a:t>·</a:t>
                      </a:r>
                      <a:r>
                        <a:rPr lang="ko-KR" altLang="en-US" sz="1100" dirty="0" smtClean="0">
                          <a:latin typeface="함초롬바탕" panose="02030604000101010101" pitchFamily="18" charset="-127"/>
                          <a:ea typeface="함초롬바탕" panose="02030604000101010101" pitchFamily="18" charset="-127"/>
                          <a:cs typeface="함초롬바탕" panose="02030604000101010101" pitchFamily="18" charset="-127"/>
                        </a:rPr>
                        <a:t>도</a:t>
                      </a:r>
                      <a:endParaRPr lang="ko-KR" altLang="en-US" sz="1100" dirty="0">
                        <a:latin typeface="함초롬바탕" panose="02030604000101010101" pitchFamily="18" charset="-127"/>
                        <a:ea typeface="함초롬바탕" panose="02030604000101010101" pitchFamily="18" charset="-127"/>
                        <a:cs typeface="함초롬바탕" panose="02030604000101010101" pitchFamily="18" charset="-127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 smtClean="0">
                          <a:latin typeface="함초롬바탕" panose="02030604000101010101" pitchFamily="18" charset="-127"/>
                          <a:ea typeface="함초롬바탕" panose="02030604000101010101" pitchFamily="18" charset="-127"/>
                          <a:cs typeface="함초롬바탕" panose="02030604000101010101" pitchFamily="18" charset="-127"/>
                        </a:rPr>
                        <a:t>시</a:t>
                      </a:r>
                      <a:r>
                        <a:rPr lang="en-US" altLang="ko-KR" sz="1100" dirty="0" smtClean="0">
                          <a:latin typeface="함초롬바탕" panose="02030604000101010101" pitchFamily="18" charset="-127"/>
                          <a:ea typeface="함초롬바탕" panose="02030604000101010101" pitchFamily="18" charset="-127"/>
                          <a:cs typeface="함초롬바탕" panose="02030604000101010101" pitchFamily="18" charset="-127"/>
                        </a:rPr>
                        <a:t>·</a:t>
                      </a:r>
                      <a:r>
                        <a:rPr lang="ko-KR" altLang="en-US" sz="1100" dirty="0" smtClean="0">
                          <a:latin typeface="함초롬바탕" panose="02030604000101010101" pitchFamily="18" charset="-127"/>
                          <a:ea typeface="함초롬바탕" panose="02030604000101010101" pitchFamily="18" charset="-127"/>
                          <a:cs typeface="함초롬바탕" panose="02030604000101010101" pitchFamily="18" charset="-127"/>
                        </a:rPr>
                        <a:t>군</a:t>
                      </a:r>
                      <a:r>
                        <a:rPr lang="en-US" altLang="ko-KR" sz="1100" dirty="0" smtClean="0">
                          <a:latin typeface="함초롬바탕" panose="02030604000101010101" pitchFamily="18" charset="-127"/>
                          <a:ea typeface="함초롬바탕" panose="02030604000101010101" pitchFamily="18" charset="-127"/>
                          <a:cs typeface="함초롬바탕" panose="02030604000101010101" pitchFamily="18" charset="-127"/>
                        </a:rPr>
                        <a:t>·</a:t>
                      </a:r>
                      <a:r>
                        <a:rPr lang="ko-KR" altLang="en-US" sz="1100" dirty="0" smtClean="0">
                          <a:latin typeface="함초롬바탕" panose="02030604000101010101" pitchFamily="18" charset="-127"/>
                          <a:ea typeface="함초롬바탕" panose="02030604000101010101" pitchFamily="18" charset="-127"/>
                          <a:cs typeface="함초롬바탕" panose="02030604000101010101" pitchFamily="18" charset="-127"/>
                        </a:rPr>
                        <a:t>구 행정구역  </a:t>
                      </a:r>
                      <a:endParaRPr lang="ko-KR" altLang="en-US" sz="1100" dirty="0">
                        <a:latin typeface="함초롬바탕" panose="02030604000101010101" pitchFamily="18" charset="-127"/>
                        <a:ea typeface="함초롬바탕" panose="02030604000101010101" pitchFamily="18" charset="-127"/>
                        <a:cs typeface="함초롬바탕" panose="02030604000101010101" pitchFamily="18" charset="-127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 smtClean="0">
                          <a:latin typeface="함초롬바탕" panose="02030604000101010101" pitchFamily="18" charset="-127"/>
                          <a:ea typeface="함초롬바탕" panose="02030604000101010101" pitchFamily="18" charset="-127"/>
                          <a:cs typeface="함초롬바탕" panose="02030604000101010101" pitchFamily="18" charset="-127"/>
                        </a:rPr>
                        <a:t>시</a:t>
                      </a:r>
                      <a:r>
                        <a:rPr lang="en-US" altLang="ko-KR" sz="1100" dirty="0" smtClean="0">
                          <a:latin typeface="함초롬바탕" panose="02030604000101010101" pitchFamily="18" charset="-127"/>
                          <a:ea typeface="함초롬바탕" panose="02030604000101010101" pitchFamily="18" charset="-127"/>
                          <a:cs typeface="함초롬바탕" panose="02030604000101010101" pitchFamily="18" charset="-127"/>
                        </a:rPr>
                        <a:t>·</a:t>
                      </a:r>
                      <a:r>
                        <a:rPr lang="ko-KR" altLang="en-US" sz="1100" dirty="0" smtClean="0">
                          <a:latin typeface="함초롬바탕" panose="02030604000101010101" pitchFamily="18" charset="-127"/>
                          <a:ea typeface="함초롬바탕" panose="02030604000101010101" pitchFamily="18" charset="-127"/>
                          <a:cs typeface="함초롬바탕" panose="02030604000101010101" pitchFamily="18" charset="-127"/>
                        </a:rPr>
                        <a:t>군</a:t>
                      </a:r>
                      <a:r>
                        <a:rPr lang="en-US" altLang="ko-KR" sz="1100" dirty="0" smtClean="0">
                          <a:latin typeface="함초롬바탕" panose="02030604000101010101" pitchFamily="18" charset="-127"/>
                          <a:ea typeface="함초롬바탕" panose="02030604000101010101" pitchFamily="18" charset="-127"/>
                          <a:cs typeface="함초롬바탕" panose="02030604000101010101" pitchFamily="18" charset="-127"/>
                        </a:rPr>
                        <a:t>·</a:t>
                      </a:r>
                      <a:r>
                        <a:rPr lang="ko-KR" altLang="en-US" sz="1100" dirty="0" err="1" smtClean="0">
                          <a:latin typeface="함초롬바탕" panose="02030604000101010101" pitchFamily="18" charset="-127"/>
                          <a:ea typeface="함초롬바탕" panose="02030604000101010101" pitchFamily="18" charset="-127"/>
                          <a:cs typeface="함초롬바탕" panose="02030604000101010101" pitchFamily="18" charset="-127"/>
                        </a:rPr>
                        <a:t>구협의회</a:t>
                      </a:r>
                      <a:r>
                        <a:rPr lang="ko-KR" altLang="en-US" sz="1100" dirty="0" smtClean="0">
                          <a:latin typeface="함초롬바탕" panose="02030604000101010101" pitchFamily="18" charset="-127"/>
                          <a:ea typeface="함초롬바탕" panose="02030604000101010101" pitchFamily="18" charset="-127"/>
                          <a:cs typeface="함초롬바탕" panose="02030604000101010101" pitchFamily="18" charset="-127"/>
                        </a:rPr>
                        <a:t> </a:t>
                      </a:r>
                      <a:r>
                        <a:rPr lang="ko-KR" altLang="en-US" sz="1100" dirty="0" err="1" smtClean="0">
                          <a:latin typeface="함초롬바탕" panose="02030604000101010101" pitchFamily="18" charset="-127"/>
                          <a:ea typeface="함초롬바탕" panose="02030604000101010101" pitchFamily="18" charset="-127"/>
                          <a:cs typeface="함초롬바탕" panose="02030604000101010101" pitchFamily="18" charset="-127"/>
                        </a:rPr>
                        <a:t>설치수</a:t>
                      </a:r>
                      <a:r>
                        <a:rPr lang="ko-KR" altLang="en-US" sz="1100" dirty="0" smtClean="0">
                          <a:latin typeface="함초롬바탕" panose="02030604000101010101" pitchFamily="18" charset="-127"/>
                          <a:ea typeface="함초롬바탕" panose="02030604000101010101" pitchFamily="18" charset="-127"/>
                          <a:cs typeface="함초롬바탕" panose="02030604000101010101" pitchFamily="18" charset="-127"/>
                        </a:rPr>
                        <a:t>  </a:t>
                      </a:r>
                      <a:endParaRPr lang="ko-KR" altLang="en-US" sz="1100" dirty="0">
                        <a:latin typeface="함초롬바탕" panose="02030604000101010101" pitchFamily="18" charset="-127"/>
                        <a:ea typeface="함초롬바탕" panose="02030604000101010101" pitchFamily="18" charset="-127"/>
                        <a:cs typeface="함초롬바탕" panose="02030604000101010101" pitchFamily="18" charset="-127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dirty="0" smtClean="0">
                          <a:latin typeface="함초롬바탕" panose="02030604000101010101" pitchFamily="18" charset="-127"/>
                          <a:ea typeface="함초롬바탕" panose="02030604000101010101" pitchFamily="18" charset="-127"/>
                          <a:cs typeface="함초롬바탕" panose="02030604000101010101" pitchFamily="18" charset="-127"/>
                        </a:rPr>
                        <a:t>시</a:t>
                      </a:r>
                      <a:r>
                        <a:rPr lang="en-US" altLang="ko-KR" sz="1100" dirty="0" smtClean="0">
                          <a:latin typeface="함초롬바탕" panose="02030604000101010101" pitchFamily="18" charset="-127"/>
                          <a:ea typeface="함초롬바탕" panose="02030604000101010101" pitchFamily="18" charset="-127"/>
                          <a:cs typeface="함초롬바탕" panose="02030604000101010101" pitchFamily="18" charset="-127"/>
                        </a:rPr>
                        <a:t>·</a:t>
                      </a:r>
                      <a:r>
                        <a:rPr lang="ko-KR" altLang="en-US" sz="1100" dirty="0" smtClean="0">
                          <a:latin typeface="함초롬바탕" panose="02030604000101010101" pitchFamily="18" charset="-127"/>
                          <a:ea typeface="함초롬바탕" panose="02030604000101010101" pitchFamily="18" charset="-127"/>
                          <a:cs typeface="함초롬바탕" panose="02030604000101010101" pitchFamily="18" charset="-127"/>
                        </a:rPr>
                        <a:t>군</a:t>
                      </a:r>
                      <a:r>
                        <a:rPr lang="en-US" altLang="ko-KR" sz="1100" dirty="0" smtClean="0">
                          <a:latin typeface="함초롬바탕" panose="02030604000101010101" pitchFamily="18" charset="-127"/>
                          <a:ea typeface="함초롬바탕" panose="02030604000101010101" pitchFamily="18" charset="-127"/>
                          <a:cs typeface="함초롬바탕" panose="02030604000101010101" pitchFamily="18" charset="-127"/>
                        </a:rPr>
                        <a:t>·</a:t>
                      </a:r>
                      <a:r>
                        <a:rPr lang="ko-KR" altLang="en-US" sz="1100" dirty="0" err="1" smtClean="0">
                          <a:latin typeface="함초롬바탕" panose="02030604000101010101" pitchFamily="18" charset="-127"/>
                          <a:ea typeface="함초롬바탕" panose="02030604000101010101" pitchFamily="18" charset="-127"/>
                          <a:cs typeface="함초롬바탕" panose="02030604000101010101" pitchFamily="18" charset="-127"/>
                        </a:rPr>
                        <a:t>구협의회</a:t>
                      </a:r>
                      <a:r>
                        <a:rPr lang="ko-KR" altLang="en-US" sz="1100" dirty="0" smtClean="0">
                          <a:latin typeface="함초롬바탕" panose="02030604000101010101" pitchFamily="18" charset="-127"/>
                          <a:ea typeface="함초롬바탕" panose="02030604000101010101" pitchFamily="18" charset="-127"/>
                          <a:cs typeface="함초롬바탕" panose="02030604000101010101" pitchFamily="18" charset="-127"/>
                        </a:rPr>
                        <a:t> </a:t>
                      </a:r>
                      <a:r>
                        <a:rPr lang="ko-KR" altLang="en-US" sz="1100" dirty="0" err="1" smtClean="0">
                          <a:latin typeface="함초롬바탕" panose="02030604000101010101" pitchFamily="18" charset="-127"/>
                          <a:ea typeface="함초롬바탕" panose="02030604000101010101" pitchFamily="18" charset="-127"/>
                          <a:cs typeface="함초롬바탕" panose="02030604000101010101" pitchFamily="18" charset="-127"/>
                        </a:rPr>
                        <a:t>법인화수</a:t>
                      </a:r>
                      <a:r>
                        <a:rPr lang="ko-KR" altLang="en-US" sz="1100" dirty="0" smtClean="0">
                          <a:latin typeface="함초롬바탕" panose="02030604000101010101" pitchFamily="18" charset="-127"/>
                          <a:ea typeface="함초롬바탕" panose="02030604000101010101" pitchFamily="18" charset="-127"/>
                          <a:cs typeface="함초롬바탕" panose="02030604000101010101" pitchFamily="18" charset="-127"/>
                        </a:rPr>
                        <a:t>  </a:t>
                      </a: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276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 smtClean="0">
                          <a:latin typeface="함초롬바탕" panose="02030604000101010101" pitchFamily="18" charset="-127"/>
                          <a:ea typeface="함초롬바탕" panose="02030604000101010101" pitchFamily="18" charset="-127"/>
                          <a:cs typeface="함초롬바탕" panose="02030604000101010101" pitchFamily="18" charset="-127"/>
                        </a:rPr>
                        <a:t>계</a:t>
                      </a:r>
                      <a:endParaRPr lang="ko-KR" altLang="en-US" sz="1100" dirty="0">
                        <a:latin typeface="함초롬바탕" panose="02030604000101010101" pitchFamily="18" charset="-127"/>
                        <a:ea typeface="함초롬바탕" panose="02030604000101010101" pitchFamily="18" charset="-127"/>
                        <a:cs typeface="함초롬바탕" panose="02030604000101010101" pitchFamily="18" charset="-127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latin typeface="함초롬바탕" panose="02030604000101010101" pitchFamily="18" charset="-127"/>
                          <a:ea typeface="함초롬바탕" panose="02030604000101010101" pitchFamily="18" charset="-127"/>
                          <a:cs typeface="함초롬바탕" panose="02030604000101010101" pitchFamily="18" charset="-127"/>
                        </a:rPr>
                        <a:t>226</a:t>
                      </a:r>
                      <a:endParaRPr lang="ko-KR" altLang="en-US" sz="1100" dirty="0">
                        <a:latin typeface="함초롬바탕" panose="02030604000101010101" pitchFamily="18" charset="-127"/>
                        <a:ea typeface="함초롬바탕" panose="02030604000101010101" pitchFamily="18" charset="-127"/>
                        <a:cs typeface="함초롬바탕" panose="02030604000101010101" pitchFamily="18" charset="-127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latin typeface="함초롬바탕" panose="02030604000101010101" pitchFamily="18" charset="-127"/>
                          <a:ea typeface="함초롬바탕" panose="02030604000101010101" pitchFamily="18" charset="-127"/>
                          <a:cs typeface="함초롬바탕" panose="02030604000101010101" pitchFamily="18" charset="-127"/>
                        </a:rPr>
                        <a:t>151</a:t>
                      </a:r>
                      <a:endParaRPr lang="ko-KR" altLang="en-US" sz="1100" dirty="0">
                        <a:latin typeface="함초롬바탕" panose="02030604000101010101" pitchFamily="18" charset="-127"/>
                        <a:ea typeface="함초롬바탕" panose="02030604000101010101" pitchFamily="18" charset="-127"/>
                        <a:cs typeface="함초롬바탕" panose="02030604000101010101" pitchFamily="18" charset="-127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latin typeface="함초롬바탕" panose="02030604000101010101" pitchFamily="18" charset="-127"/>
                          <a:ea typeface="함초롬바탕" panose="02030604000101010101" pitchFamily="18" charset="-127"/>
                          <a:cs typeface="함초롬바탕" panose="02030604000101010101" pitchFamily="18" charset="-127"/>
                        </a:rPr>
                        <a:t>91</a:t>
                      </a:r>
                      <a:endParaRPr lang="ko-KR" altLang="en-US" sz="1100" dirty="0">
                        <a:latin typeface="함초롬바탕" panose="02030604000101010101" pitchFamily="18" charset="-127"/>
                        <a:ea typeface="함초롬바탕" panose="02030604000101010101" pitchFamily="18" charset="-127"/>
                        <a:cs typeface="함초롬바탕" panose="02030604000101010101" pitchFamily="18" charset="-127"/>
                      </a:endParaRP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276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 smtClean="0">
                          <a:latin typeface="함초롬바탕" panose="02030604000101010101" pitchFamily="18" charset="-127"/>
                          <a:ea typeface="함초롬바탕" panose="02030604000101010101" pitchFamily="18" charset="-127"/>
                          <a:cs typeface="함초롬바탕" panose="02030604000101010101" pitchFamily="18" charset="-127"/>
                        </a:rPr>
                        <a:t>서울특별시</a:t>
                      </a:r>
                      <a:endParaRPr lang="ko-KR" altLang="en-US" sz="1100" dirty="0">
                        <a:latin typeface="함초롬바탕" panose="02030604000101010101" pitchFamily="18" charset="-127"/>
                        <a:ea typeface="함초롬바탕" panose="02030604000101010101" pitchFamily="18" charset="-127"/>
                        <a:cs typeface="함초롬바탕" panose="02030604000101010101" pitchFamily="18" charset="-127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latin typeface="함초롬바탕" panose="02030604000101010101" pitchFamily="18" charset="-127"/>
                          <a:ea typeface="함초롬바탕" panose="02030604000101010101" pitchFamily="18" charset="-127"/>
                          <a:cs typeface="함초롬바탕" panose="02030604000101010101" pitchFamily="18" charset="-127"/>
                        </a:rPr>
                        <a:t>25</a:t>
                      </a:r>
                      <a:endParaRPr lang="ko-KR" altLang="en-US" sz="1100" dirty="0">
                        <a:latin typeface="함초롬바탕" panose="02030604000101010101" pitchFamily="18" charset="-127"/>
                        <a:ea typeface="함초롬바탕" panose="02030604000101010101" pitchFamily="18" charset="-127"/>
                        <a:cs typeface="함초롬바탕" panose="02030604000101010101" pitchFamily="18" charset="-127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latin typeface="함초롬바탕" panose="02030604000101010101" pitchFamily="18" charset="-127"/>
                          <a:ea typeface="함초롬바탕" panose="02030604000101010101" pitchFamily="18" charset="-127"/>
                          <a:cs typeface="함초롬바탕" panose="02030604000101010101" pitchFamily="18" charset="-127"/>
                        </a:rPr>
                        <a:t>16</a:t>
                      </a:r>
                      <a:endParaRPr lang="ko-KR" altLang="en-US" sz="1100" dirty="0">
                        <a:latin typeface="함초롬바탕" panose="02030604000101010101" pitchFamily="18" charset="-127"/>
                        <a:ea typeface="함초롬바탕" panose="02030604000101010101" pitchFamily="18" charset="-127"/>
                        <a:cs typeface="함초롬바탕" panose="02030604000101010101" pitchFamily="18" charset="-127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latin typeface="함초롬바탕" panose="02030604000101010101" pitchFamily="18" charset="-127"/>
                          <a:ea typeface="함초롬바탕" panose="02030604000101010101" pitchFamily="18" charset="-127"/>
                          <a:cs typeface="함초롬바탕" panose="02030604000101010101" pitchFamily="18" charset="-127"/>
                        </a:rPr>
                        <a:t>7</a:t>
                      </a:r>
                      <a:endParaRPr lang="ko-KR" altLang="en-US" sz="1100" dirty="0">
                        <a:latin typeface="함초롬바탕" panose="02030604000101010101" pitchFamily="18" charset="-127"/>
                        <a:ea typeface="함초롬바탕" panose="02030604000101010101" pitchFamily="18" charset="-127"/>
                        <a:cs typeface="함초롬바탕" panose="02030604000101010101" pitchFamily="18" charset="-127"/>
                      </a:endParaRP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276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 smtClean="0">
                          <a:latin typeface="함초롬바탕" panose="02030604000101010101" pitchFamily="18" charset="-127"/>
                          <a:ea typeface="함초롬바탕" panose="02030604000101010101" pitchFamily="18" charset="-127"/>
                          <a:cs typeface="함초롬바탕" panose="02030604000101010101" pitchFamily="18" charset="-127"/>
                        </a:rPr>
                        <a:t>부산광역시</a:t>
                      </a:r>
                      <a:endParaRPr lang="ko-KR" altLang="en-US" sz="1100" dirty="0">
                        <a:latin typeface="함초롬바탕" panose="02030604000101010101" pitchFamily="18" charset="-127"/>
                        <a:ea typeface="함초롬바탕" panose="02030604000101010101" pitchFamily="18" charset="-127"/>
                        <a:cs typeface="함초롬바탕" panose="02030604000101010101" pitchFamily="18" charset="-127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latin typeface="함초롬바탕" panose="02030604000101010101" pitchFamily="18" charset="-127"/>
                          <a:ea typeface="함초롬바탕" panose="02030604000101010101" pitchFamily="18" charset="-127"/>
                          <a:cs typeface="함초롬바탕" panose="02030604000101010101" pitchFamily="18" charset="-127"/>
                        </a:rPr>
                        <a:t>16</a:t>
                      </a:r>
                      <a:endParaRPr lang="ko-KR" altLang="en-US" sz="1100" dirty="0">
                        <a:latin typeface="함초롬바탕" panose="02030604000101010101" pitchFamily="18" charset="-127"/>
                        <a:ea typeface="함초롬바탕" panose="02030604000101010101" pitchFamily="18" charset="-127"/>
                        <a:cs typeface="함초롬바탕" panose="02030604000101010101" pitchFamily="18" charset="-127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latin typeface="함초롬바탕" panose="02030604000101010101" pitchFamily="18" charset="-127"/>
                          <a:ea typeface="함초롬바탕" panose="02030604000101010101" pitchFamily="18" charset="-127"/>
                          <a:cs typeface="함초롬바탕" panose="02030604000101010101" pitchFamily="18" charset="-127"/>
                        </a:rPr>
                        <a:t>1</a:t>
                      </a:r>
                      <a:endParaRPr lang="ko-KR" altLang="en-US" sz="1100" dirty="0">
                        <a:latin typeface="함초롬바탕" panose="02030604000101010101" pitchFamily="18" charset="-127"/>
                        <a:ea typeface="함초롬바탕" panose="02030604000101010101" pitchFamily="18" charset="-127"/>
                        <a:cs typeface="함초롬바탕" panose="02030604000101010101" pitchFamily="18" charset="-127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latin typeface="함초롬바탕" panose="02030604000101010101" pitchFamily="18" charset="-127"/>
                          <a:ea typeface="함초롬바탕" panose="02030604000101010101" pitchFamily="18" charset="-127"/>
                          <a:cs typeface="함초롬바탕" panose="02030604000101010101" pitchFamily="18" charset="-127"/>
                        </a:rPr>
                        <a:t>-</a:t>
                      </a:r>
                      <a:endParaRPr lang="ko-KR" altLang="en-US" sz="1100" dirty="0">
                        <a:latin typeface="함초롬바탕" panose="02030604000101010101" pitchFamily="18" charset="-127"/>
                        <a:ea typeface="함초롬바탕" panose="02030604000101010101" pitchFamily="18" charset="-127"/>
                        <a:cs typeface="함초롬바탕" panose="02030604000101010101" pitchFamily="18" charset="-127"/>
                      </a:endParaRP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276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>
                          <a:latin typeface="함초롬바탕" panose="02030604000101010101" pitchFamily="18" charset="-127"/>
                          <a:ea typeface="함초롬바탕" panose="02030604000101010101" pitchFamily="18" charset="-127"/>
                          <a:cs typeface="함초롬바탕" panose="02030604000101010101" pitchFamily="18" charset="-127"/>
                        </a:rPr>
                        <a:t>대구광역시</a:t>
                      </a:r>
                      <a:endParaRPr lang="ko-KR" altLang="en-US" sz="1100" b="1" dirty="0">
                        <a:latin typeface="함초롬바탕" panose="02030604000101010101" pitchFamily="18" charset="-127"/>
                        <a:ea typeface="함초롬바탕" panose="02030604000101010101" pitchFamily="18" charset="-127"/>
                        <a:cs typeface="함초롬바탕" panose="02030604000101010101" pitchFamily="18" charset="-127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>
                          <a:latin typeface="함초롬바탕" panose="02030604000101010101" pitchFamily="18" charset="-127"/>
                          <a:ea typeface="함초롬바탕" panose="02030604000101010101" pitchFamily="18" charset="-127"/>
                          <a:cs typeface="함초롬바탕" panose="02030604000101010101" pitchFamily="18" charset="-127"/>
                        </a:rPr>
                        <a:t>8</a:t>
                      </a:r>
                      <a:endParaRPr lang="ko-KR" altLang="en-US" sz="1100" b="1" dirty="0">
                        <a:latin typeface="함초롬바탕" panose="02030604000101010101" pitchFamily="18" charset="-127"/>
                        <a:ea typeface="함초롬바탕" panose="02030604000101010101" pitchFamily="18" charset="-127"/>
                        <a:cs typeface="함초롬바탕" panose="02030604000101010101" pitchFamily="18" charset="-127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>
                          <a:latin typeface="함초롬바탕" panose="02030604000101010101" pitchFamily="18" charset="-127"/>
                          <a:ea typeface="함초롬바탕" panose="02030604000101010101" pitchFamily="18" charset="-127"/>
                          <a:cs typeface="함초롬바탕" panose="02030604000101010101" pitchFamily="18" charset="-127"/>
                        </a:rPr>
                        <a:t>4</a:t>
                      </a:r>
                      <a:endParaRPr lang="ko-KR" altLang="en-US" sz="1100" b="1" dirty="0">
                        <a:latin typeface="함초롬바탕" panose="02030604000101010101" pitchFamily="18" charset="-127"/>
                        <a:ea typeface="함초롬바탕" panose="02030604000101010101" pitchFamily="18" charset="-127"/>
                        <a:cs typeface="함초롬바탕" panose="02030604000101010101" pitchFamily="18" charset="-127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>
                          <a:latin typeface="함초롬바탕" panose="02030604000101010101" pitchFamily="18" charset="-127"/>
                          <a:ea typeface="함초롬바탕" panose="02030604000101010101" pitchFamily="18" charset="-127"/>
                          <a:cs typeface="함초롬바탕" panose="02030604000101010101" pitchFamily="18" charset="-127"/>
                        </a:rPr>
                        <a:t>-</a:t>
                      </a:r>
                      <a:endParaRPr lang="ko-KR" altLang="en-US" sz="1100" b="1" dirty="0">
                        <a:latin typeface="함초롬바탕" panose="02030604000101010101" pitchFamily="18" charset="-127"/>
                        <a:ea typeface="함초롬바탕" panose="02030604000101010101" pitchFamily="18" charset="-127"/>
                        <a:cs typeface="함초롬바탕" panose="02030604000101010101" pitchFamily="18" charset="-127"/>
                      </a:endParaRP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276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 smtClean="0">
                          <a:latin typeface="함초롬바탕" panose="02030604000101010101" pitchFamily="18" charset="-127"/>
                          <a:ea typeface="함초롬바탕" panose="02030604000101010101" pitchFamily="18" charset="-127"/>
                          <a:cs typeface="함초롬바탕" panose="02030604000101010101" pitchFamily="18" charset="-127"/>
                        </a:rPr>
                        <a:t>인천광역시</a:t>
                      </a:r>
                      <a:endParaRPr lang="ko-KR" altLang="en-US" sz="1100" dirty="0">
                        <a:latin typeface="함초롬바탕" panose="02030604000101010101" pitchFamily="18" charset="-127"/>
                        <a:ea typeface="함초롬바탕" panose="02030604000101010101" pitchFamily="18" charset="-127"/>
                        <a:cs typeface="함초롬바탕" panose="02030604000101010101" pitchFamily="18" charset="-127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latin typeface="함초롬바탕" panose="02030604000101010101" pitchFamily="18" charset="-127"/>
                          <a:ea typeface="함초롬바탕" panose="02030604000101010101" pitchFamily="18" charset="-127"/>
                          <a:cs typeface="함초롬바탕" panose="02030604000101010101" pitchFamily="18" charset="-127"/>
                        </a:rPr>
                        <a:t>10</a:t>
                      </a:r>
                      <a:endParaRPr lang="ko-KR" altLang="en-US" sz="1100" dirty="0">
                        <a:latin typeface="함초롬바탕" panose="02030604000101010101" pitchFamily="18" charset="-127"/>
                        <a:ea typeface="함초롬바탕" panose="02030604000101010101" pitchFamily="18" charset="-127"/>
                        <a:cs typeface="함초롬바탕" panose="02030604000101010101" pitchFamily="18" charset="-127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latin typeface="함초롬바탕" panose="02030604000101010101" pitchFamily="18" charset="-127"/>
                          <a:ea typeface="함초롬바탕" panose="02030604000101010101" pitchFamily="18" charset="-127"/>
                          <a:cs typeface="함초롬바탕" panose="02030604000101010101" pitchFamily="18" charset="-127"/>
                        </a:rPr>
                        <a:t>8</a:t>
                      </a:r>
                      <a:endParaRPr lang="ko-KR" altLang="en-US" sz="1100" dirty="0">
                        <a:latin typeface="함초롬바탕" panose="02030604000101010101" pitchFamily="18" charset="-127"/>
                        <a:ea typeface="함초롬바탕" panose="02030604000101010101" pitchFamily="18" charset="-127"/>
                        <a:cs typeface="함초롬바탕" panose="02030604000101010101" pitchFamily="18" charset="-127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latin typeface="함초롬바탕" panose="02030604000101010101" pitchFamily="18" charset="-127"/>
                          <a:ea typeface="함초롬바탕" panose="02030604000101010101" pitchFamily="18" charset="-127"/>
                          <a:cs typeface="함초롬바탕" panose="02030604000101010101" pitchFamily="18" charset="-127"/>
                        </a:rPr>
                        <a:t>-</a:t>
                      </a:r>
                      <a:endParaRPr lang="ko-KR" altLang="en-US" sz="1100" dirty="0">
                        <a:latin typeface="함초롬바탕" panose="02030604000101010101" pitchFamily="18" charset="-127"/>
                        <a:ea typeface="함초롬바탕" panose="02030604000101010101" pitchFamily="18" charset="-127"/>
                        <a:cs typeface="함초롬바탕" panose="02030604000101010101" pitchFamily="18" charset="-127"/>
                      </a:endParaRP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276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 smtClean="0">
                          <a:latin typeface="함초롬바탕" panose="02030604000101010101" pitchFamily="18" charset="-127"/>
                          <a:ea typeface="함초롬바탕" panose="02030604000101010101" pitchFamily="18" charset="-127"/>
                          <a:cs typeface="함초롬바탕" panose="02030604000101010101" pitchFamily="18" charset="-127"/>
                        </a:rPr>
                        <a:t>광주광역시</a:t>
                      </a:r>
                      <a:endParaRPr lang="ko-KR" altLang="en-US" sz="1100" dirty="0">
                        <a:latin typeface="함초롬바탕" panose="02030604000101010101" pitchFamily="18" charset="-127"/>
                        <a:ea typeface="함초롬바탕" panose="02030604000101010101" pitchFamily="18" charset="-127"/>
                        <a:cs typeface="함초롬바탕" panose="02030604000101010101" pitchFamily="18" charset="-127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latin typeface="함초롬바탕" panose="02030604000101010101" pitchFamily="18" charset="-127"/>
                          <a:ea typeface="함초롬바탕" panose="02030604000101010101" pitchFamily="18" charset="-127"/>
                          <a:cs typeface="함초롬바탕" panose="02030604000101010101" pitchFamily="18" charset="-127"/>
                        </a:rPr>
                        <a:t>5</a:t>
                      </a:r>
                      <a:endParaRPr lang="ko-KR" altLang="en-US" sz="1100" dirty="0">
                        <a:latin typeface="함초롬바탕" panose="02030604000101010101" pitchFamily="18" charset="-127"/>
                        <a:ea typeface="함초롬바탕" panose="02030604000101010101" pitchFamily="18" charset="-127"/>
                        <a:cs typeface="함초롬바탕" panose="02030604000101010101" pitchFamily="18" charset="-127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latin typeface="함초롬바탕" panose="02030604000101010101" pitchFamily="18" charset="-127"/>
                          <a:ea typeface="함초롬바탕" panose="02030604000101010101" pitchFamily="18" charset="-127"/>
                          <a:cs typeface="함초롬바탕" panose="02030604000101010101" pitchFamily="18" charset="-127"/>
                        </a:rPr>
                        <a:t>5</a:t>
                      </a:r>
                      <a:endParaRPr lang="ko-KR" altLang="en-US" sz="1100" dirty="0">
                        <a:latin typeface="함초롬바탕" panose="02030604000101010101" pitchFamily="18" charset="-127"/>
                        <a:ea typeface="함초롬바탕" panose="02030604000101010101" pitchFamily="18" charset="-127"/>
                        <a:cs typeface="함초롬바탕" panose="02030604000101010101" pitchFamily="18" charset="-127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latin typeface="함초롬바탕" panose="02030604000101010101" pitchFamily="18" charset="-127"/>
                          <a:ea typeface="함초롬바탕" panose="02030604000101010101" pitchFamily="18" charset="-127"/>
                          <a:cs typeface="함초롬바탕" panose="02030604000101010101" pitchFamily="18" charset="-127"/>
                        </a:rPr>
                        <a:t>-</a:t>
                      </a:r>
                      <a:endParaRPr lang="ko-KR" altLang="en-US" sz="1100" dirty="0">
                        <a:latin typeface="함초롬바탕" panose="02030604000101010101" pitchFamily="18" charset="-127"/>
                        <a:ea typeface="함초롬바탕" panose="02030604000101010101" pitchFamily="18" charset="-127"/>
                        <a:cs typeface="함초롬바탕" panose="02030604000101010101" pitchFamily="18" charset="-127"/>
                      </a:endParaRP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276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 smtClean="0">
                          <a:latin typeface="함초롬바탕" panose="02030604000101010101" pitchFamily="18" charset="-127"/>
                          <a:ea typeface="함초롬바탕" panose="02030604000101010101" pitchFamily="18" charset="-127"/>
                          <a:cs typeface="함초롬바탕" panose="02030604000101010101" pitchFamily="18" charset="-127"/>
                        </a:rPr>
                        <a:t>대전광역시</a:t>
                      </a:r>
                      <a:endParaRPr lang="ko-KR" altLang="en-US" sz="1100" dirty="0">
                        <a:latin typeface="함초롬바탕" panose="02030604000101010101" pitchFamily="18" charset="-127"/>
                        <a:ea typeface="함초롬바탕" panose="02030604000101010101" pitchFamily="18" charset="-127"/>
                        <a:cs typeface="함초롬바탕" panose="02030604000101010101" pitchFamily="18" charset="-127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latin typeface="함초롬바탕" panose="02030604000101010101" pitchFamily="18" charset="-127"/>
                          <a:ea typeface="함초롬바탕" panose="02030604000101010101" pitchFamily="18" charset="-127"/>
                          <a:cs typeface="함초롬바탕" panose="02030604000101010101" pitchFamily="18" charset="-127"/>
                        </a:rPr>
                        <a:t>5</a:t>
                      </a:r>
                      <a:endParaRPr lang="ko-KR" altLang="en-US" sz="1100" dirty="0">
                        <a:latin typeface="함초롬바탕" panose="02030604000101010101" pitchFamily="18" charset="-127"/>
                        <a:ea typeface="함초롬바탕" panose="02030604000101010101" pitchFamily="18" charset="-127"/>
                        <a:cs typeface="함초롬바탕" panose="02030604000101010101" pitchFamily="18" charset="-127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latin typeface="함초롬바탕" panose="02030604000101010101" pitchFamily="18" charset="-127"/>
                          <a:ea typeface="함초롬바탕" panose="02030604000101010101" pitchFamily="18" charset="-127"/>
                          <a:cs typeface="함초롬바탕" panose="02030604000101010101" pitchFamily="18" charset="-127"/>
                        </a:rPr>
                        <a:t>5</a:t>
                      </a:r>
                      <a:endParaRPr lang="ko-KR" altLang="en-US" sz="1100" dirty="0">
                        <a:latin typeface="함초롬바탕" panose="02030604000101010101" pitchFamily="18" charset="-127"/>
                        <a:ea typeface="함초롬바탕" panose="02030604000101010101" pitchFamily="18" charset="-127"/>
                        <a:cs typeface="함초롬바탕" panose="02030604000101010101" pitchFamily="18" charset="-127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latin typeface="함초롬바탕" panose="02030604000101010101" pitchFamily="18" charset="-127"/>
                          <a:ea typeface="함초롬바탕" panose="02030604000101010101" pitchFamily="18" charset="-127"/>
                          <a:cs typeface="함초롬바탕" panose="02030604000101010101" pitchFamily="18" charset="-127"/>
                        </a:rPr>
                        <a:t>-</a:t>
                      </a:r>
                      <a:endParaRPr lang="ko-KR" altLang="en-US" sz="1100" dirty="0">
                        <a:latin typeface="함초롬바탕" panose="02030604000101010101" pitchFamily="18" charset="-127"/>
                        <a:ea typeface="함초롬바탕" panose="02030604000101010101" pitchFamily="18" charset="-127"/>
                        <a:cs typeface="함초롬바탕" panose="02030604000101010101" pitchFamily="18" charset="-127"/>
                      </a:endParaRP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276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 smtClean="0">
                          <a:latin typeface="함초롬바탕" panose="02030604000101010101" pitchFamily="18" charset="-127"/>
                          <a:ea typeface="함초롬바탕" panose="02030604000101010101" pitchFamily="18" charset="-127"/>
                          <a:cs typeface="함초롬바탕" panose="02030604000101010101" pitchFamily="18" charset="-127"/>
                        </a:rPr>
                        <a:t>울산광역시</a:t>
                      </a:r>
                      <a:endParaRPr lang="ko-KR" altLang="en-US" sz="1100" dirty="0">
                        <a:latin typeface="함초롬바탕" panose="02030604000101010101" pitchFamily="18" charset="-127"/>
                        <a:ea typeface="함초롬바탕" panose="02030604000101010101" pitchFamily="18" charset="-127"/>
                        <a:cs typeface="함초롬바탕" panose="02030604000101010101" pitchFamily="18" charset="-127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latin typeface="함초롬바탕" panose="02030604000101010101" pitchFamily="18" charset="-127"/>
                          <a:ea typeface="함초롬바탕" panose="02030604000101010101" pitchFamily="18" charset="-127"/>
                          <a:cs typeface="함초롬바탕" panose="02030604000101010101" pitchFamily="18" charset="-127"/>
                        </a:rPr>
                        <a:t>5</a:t>
                      </a:r>
                      <a:endParaRPr lang="ko-KR" altLang="en-US" sz="1100" dirty="0">
                        <a:latin typeface="함초롬바탕" panose="02030604000101010101" pitchFamily="18" charset="-127"/>
                        <a:ea typeface="함초롬바탕" panose="02030604000101010101" pitchFamily="18" charset="-127"/>
                        <a:cs typeface="함초롬바탕" panose="02030604000101010101" pitchFamily="18" charset="-127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latin typeface="함초롬바탕" panose="02030604000101010101" pitchFamily="18" charset="-127"/>
                          <a:ea typeface="함초롬바탕" panose="02030604000101010101" pitchFamily="18" charset="-127"/>
                          <a:cs typeface="함초롬바탕" panose="02030604000101010101" pitchFamily="18" charset="-127"/>
                        </a:rPr>
                        <a:t>-</a:t>
                      </a:r>
                      <a:endParaRPr lang="ko-KR" altLang="en-US" sz="1100" dirty="0">
                        <a:latin typeface="함초롬바탕" panose="02030604000101010101" pitchFamily="18" charset="-127"/>
                        <a:ea typeface="함초롬바탕" panose="02030604000101010101" pitchFamily="18" charset="-127"/>
                        <a:cs typeface="함초롬바탕" panose="02030604000101010101" pitchFamily="18" charset="-127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latin typeface="함초롬바탕" panose="02030604000101010101" pitchFamily="18" charset="-127"/>
                          <a:ea typeface="함초롬바탕" panose="02030604000101010101" pitchFamily="18" charset="-127"/>
                          <a:cs typeface="함초롬바탕" panose="02030604000101010101" pitchFamily="18" charset="-127"/>
                        </a:rPr>
                        <a:t>-</a:t>
                      </a:r>
                      <a:endParaRPr lang="ko-KR" altLang="en-US" sz="1100" dirty="0">
                        <a:latin typeface="함초롬바탕" panose="02030604000101010101" pitchFamily="18" charset="-127"/>
                        <a:ea typeface="함초롬바탕" panose="02030604000101010101" pitchFamily="18" charset="-127"/>
                        <a:cs typeface="함초롬바탕" panose="02030604000101010101" pitchFamily="18" charset="-127"/>
                      </a:endParaRP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276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 smtClean="0">
                          <a:latin typeface="함초롬바탕" panose="02030604000101010101" pitchFamily="18" charset="-127"/>
                          <a:ea typeface="함초롬바탕" panose="02030604000101010101" pitchFamily="18" charset="-127"/>
                          <a:cs typeface="함초롬바탕" panose="02030604000101010101" pitchFamily="18" charset="-127"/>
                        </a:rPr>
                        <a:t>경기도</a:t>
                      </a:r>
                      <a:endParaRPr lang="ko-KR" altLang="en-US" sz="1100" dirty="0">
                        <a:latin typeface="함초롬바탕" panose="02030604000101010101" pitchFamily="18" charset="-127"/>
                        <a:ea typeface="함초롬바탕" panose="02030604000101010101" pitchFamily="18" charset="-127"/>
                        <a:cs typeface="함초롬바탕" panose="02030604000101010101" pitchFamily="18" charset="-127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latin typeface="함초롬바탕" panose="02030604000101010101" pitchFamily="18" charset="-127"/>
                          <a:ea typeface="함초롬바탕" panose="02030604000101010101" pitchFamily="18" charset="-127"/>
                          <a:cs typeface="함초롬바탕" panose="02030604000101010101" pitchFamily="18" charset="-127"/>
                        </a:rPr>
                        <a:t>31</a:t>
                      </a:r>
                      <a:endParaRPr lang="ko-KR" altLang="en-US" sz="1100" dirty="0">
                        <a:latin typeface="함초롬바탕" panose="02030604000101010101" pitchFamily="18" charset="-127"/>
                        <a:ea typeface="함초롬바탕" panose="02030604000101010101" pitchFamily="18" charset="-127"/>
                        <a:cs typeface="함초롬바탕" panose="02030604000101010101" pitchFamily="18" charset="-127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latin typeface="함초롬바탕" panose="02030604000101010101" pitchFamily="18" charset="-127"/>
                          <a:ea typeface="함초롬바탕" panose="02030604000101010101" pitchFamily="18" charset="-127"/>
                          <a:cs typeface="함초롬바탕" panose="02030604000101010101" pitchFamily="18" charset="-127"/>
                        </a:rPr>
                        <a:t>26</a:t>
                      </a:r>
                      <a:endParaRPr lang="ko-KR" altLang="en-US" sz="1100" dirty="0">
                        <a:latin typeface="함초롬바탕" panose="02030604000101010101" pitchFamily="18" charset="-127"/>
                        <a:ea typeface="함초롬바탕" panose="02030604000101010101" pitchFamily="18" charset="-127"/>
                        <a:cs typeface="함초롬바탕" panose="02030604000101010101" pitchFamily="18" charset="-127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latin typeface="함초롬바탕" panose="02030604000101010101" pitchFamily="18" charset="-127"/>
                          <a:ea typeface="함초롬바탕" panose="02030604000101010101" pitchFamily="18" charset="-127"/>
                          <a:cs typeface="함초롬바탕" panose="02030604000101010101" pitchFamily="18" charset="-127"/>
                        </a:rPr>
                        <a:t>26</a:t>
                      </a:r>
                      <a:endParaRPr lang="ko-KR" altLang="en-US" sz="1100" dirty="0">
                        <a:latin typeface="함초롬바탕" panose="02030604000101010101" pitchFamily="18" charset="-127"/>
                        <a:ea typeface="함초롬바탕" panose="02030604000101010101" pitchFamily="18" charset="-127"/>
                        <a:cs typeface="함초롬바탕" panose="02030604000101010101" pitchFamily="18" charset="-127"/>
                      </a:endParaRP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276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 smtClean="0">
                          <a:latin typeface="함초롬바탕" panose="02030604000101010101" pitchFamily="18" charset="-127"/>
                          <a:ea typeface="함초롬바탕" panose="02030604000101010101" pitchFamily="18" charset="-127"/>
                          <a:cs typeface="함초롬바탕" panose="02030604000101010101" pitchFamily="18" charset="-127"/>
                        </a:rPr>
                        <a:t>강원도</a:t>
                      </a:r>
                      <a:endParaRPr lang="ko-KR" altLang="en-US" sz="1100" dirty="0">
                        <a:latin typeface="함초롬바탕" panose="02030604000101010101" pitchFamily="18" charset="-127"/>
                        <a:ea typeface="함초롬바탕" panose="02030604000101010101" pitchFamily="18" charset="-127"/>
                        <a:cs typeface="함초롬바탕" panose="02030604000101010101" pitchFamily="18" charset="-127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latin typeface="함초롬바탕" panose="02030604000101010101" pitchFamily="18" charset="-127"/>
                          <a:ea typeface="함초롬바탕" panose="02030604000101010101" pitchFamily="18" charset="-127"/>
                          <a:cs typeface="함초롬바탕" panose="02030604000101010101" pitchFamily="18" charset="-127"/>
                        </a:rPr>
                        <a:t>18</a:t>
                      </a:r>
                      <a:endParaRPr lang="ko-KR" altLang="en-US" sz="1100" dirty="0">
                        <a:latin typeface="함초롬바탕" panose="02030604000101010101" pitchFamily="18" charset="-127"/>
                        <a:ea typeface="함초롬바탕" panose="02030604000101010101" pitchFamily="18" charset="-127"/>
                        <a:cs typeface="함초롬바탕" panose="02030604000101010101" pitchFamily="18" charset="-127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latin typeface="함초롬바탕" panose="02030604000101010101" pitchFamily="18" charset="-127"/>
                          <a:ea typeface="함초롬바탕" panose="02030604000101010101" pitchFamily="18" charset="-127"/>
                          <a:cs typeface="함초롬바탕" panose="02030604000101010101" pitchFamily="18" charset="-127"/>
                        </a:rPr>
                        <a:t>18</a:t>
                      </a:r>
                      <a:endParaRPr lang="ko-KR" altLang="en-US" sz="1100" dirty="0">
                        <a:latin typeface="함초롬바탕" panose="02030604000101010101" pitchFamily="18" charset="-127"/>
                        <a:ea typeface="함초롬바탕" panose="02030604000101010101" pitchFamily="18" charset="-127"/>
                        <a:cs typeface="함초롬바탕" panose="02030604000101010101" pitchFamily="18" charset="-127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latin typeface="함초롬바탕" panose="02030604000101010101" pitchFamily="18" charset="-127"/>
                          <a:ea typeface="함초롬바탕" panose="02030604000101010101" pitchFamily="18" charset="-127"/>
                          <a:cs typeface="함초롬바탕" panose="02030604000101010101" pitchFamily="18" charset="-127"/>
                        </a:rPr>
                        <a:t>18</a:t>
                      </a:r>
                      <a:endParaRPr lang="ko-KR" altLang="en-US" sz="1100" dirty="0">
                        <a:latin typeface="함초롬바탕" panose="02030604000101010101" pitchFamily="18" charset="-127"/>
                        <a:ea typeface="함초롬바탕" panose="02030604000101010101" pitchFamily="18" charset="-127"/>
                        <a:cs typeface="함초롬바탕" panose="02030604000101010101" pitchFamily="18" charset="-127"/>
                      </a:endParaRP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276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 smtClean="0">
                          <a:latin typeface="함초롬바탕" panose="02030604000101010101" pitchFamily="18" charset="-127"/>
                          <a:ea typeface="함초롬바탕" panose="02030604000101010101" pitchFamily="18" charset="-127"/>
                          <a:cs typeface="함초롬바탕" panose="02030604000101010101" pitchFamily="18" charset="-127"/>
                        </a:rPr>
                        <a:t>충청북도</a:t>
                      </a:r>
                      <a:endParaRPr lang="ko-KR" altLang="en-US" sz="1100" dirty="0">
                        <a:latin typeface="함초롬바탕" panose="02030604000101010101" pitchFamily="18" charset="-127"/>
                        <a:ea typeface="함초롬바탕" panose="02030604000101010101" pitchFamily="18" charset="-127"/>
                        <a:cs typeface="함초롬바탕" panose="02030604000101010101" pitchFamily="18" charset="-127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latin typeface="함초롬바탕" panose="02030604000101010101" pitchFamily="18" charset="-127"/>
                          <a:ea typeface="함초롬바탕" panose="02030604000101010101" pitchFamily="18" charset="-127"/>
                          <a:cs typeface="함초롬바탕" panose="02030604000101010101" pitchFamily="18" charset="-127"/>
                        </a:rPr>
                        <a:t>11</a:t>
                      </a:r>
                      <a:endParaRPr lang="ko-KR" altLang="en-US" sz="1100" dirty="0">
                        <a:latin typeface="함초롬바탕" panose="02030604000101010101" pitchFamily="18" charset="-127"/>
                        <a:ea typeface="함초롬바탕" panose="02030604000101010101" pitchFamily="18" charset="-127"/>
                        <a:cs typeface="함초롬바탕" panose="02030604000101010101" pitchFamily="18" charset="-127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latin typeface="함초롬바탕" panose="02030604000101010101" pitchFamily="18" charset="-127"/>
                          <a:ea typeface="함초롬바탕" panose="02030604000101010101" pitchFamily="18" charset="-127"/>
                          <a:cs typeface="함초롬바탕" panose="02030604000101010101" pitchFamily="18" charset="-127"/>
                        </a:rPr>
                        <a:t>10</a:t>
                      </a:r>
                      <a:endParaRPr lang="ko-KR" altLang="en-US" sz="1100" dirty="0">
                        <a:latin typeface="함초롬바탕" panose="02030604000101010101" pitchFamily="18" charset="-127"/>
                        <a:ea typeface="함초롬바탕" panose="02030604000101010101" pitchFamily="18" charset="-127"/>
                        <a:cs typeface="함초롬바탕" panose="02030604000101010101" pitchFamily="18" charset="-127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latin typeface="함초롬바탕" panose="02030604000101010101" pitchFamily="18" charset="-127"/>
                          <a:ea typeface="함초롬바탕" panose="02030604000101010101" pitchFamily="18" charset="-127"/>
                          <a:cs typeface="함초롬바탕" panose="02030604000101010101" pitchFamily="18" charset="-127"/>
                        </a:rPr>
                        <a:t>10</a:t>
                      </a:r>
                      <a:endParaRPr lang="ko-KR" altLang="en-US" sz="1100" dirty="0">
                        <a:latin typeface="함초롬바탕" panose="02030604000101010101" pitchFamily="18" charset="-127"/>
                        <a:ea typeface="함초롬바탕" panose="02030604000101010101" pitchFamily="18" charset="-127"/>
                        <a:cs typeface="함초롬바탕" panose="02030604000101010101" pitchFamily="18" charset="-127"/>
                      </a:endParaRP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2276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 smtClean="0">
                          <a:latin typeface="함초롬바탕" panose="02030604000101010101" pitchFamily="18" charset="-127"/>
                          <a:ea typeface="함초롬바탕" panose="02030604000101010101" pitchFamily="18" charset="-127"/>
                          <a:cs typeface="함초롬바탕" panose="02030604000101010101" pitchFamily="18" charset="-127"/>
                        </a:rPr>
                        <a:t>충청남도</a:t>
                      </a:r>
                      <a:endParaRPr lang="ko-KR" altLang="en-US" sz="1100" dirty="0">
                        <a:latin typeface="함초롬바탕" panose="02030604000101010101" pitchFamily="18" charset="-127"/>
                        <a:ea typeface="함초롬바탕" panose="02030604000101010101" pitchFamily="18" charset="-127"/>
                        <a:cs typeface="함초롬바탕" panose="02030604000101010101" pitchFamily="18" charset="-127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latin typeface="함초롬바탕" panose="02030604000101010101" pitchFamily="18" charset="-127"/>
                          <a:ea typeface="함초롬바탕" panose="02030604000101010101" pitchFamily="18" charset="-127"/>
                          <a:cs typeface="함초롬바탕" panose="02030604000101010101" pitchFamily="18" charset="-127"/>
                        </a:rPr>
                        <a:t>15</a:t>
                      </a:r>
                      <a:endParaRPr lang="ko-KR" altLang="en-US" sz="1100" dirty="0">
                        <a:latin typeface="함초롬바탕" panose="02030604000101010101" pitchFamily="18" charset="-127"/>
                        <a:ea typeface="함초롬바탕" panose="02030604000101010101" pitchFamily="18" charset="-127"/>
                        <a:cs typeface="함초롬바탕" panose="02030604000101010101" pitchFamily="18" charset="-127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latin typeface="함초롬바탕" panose="02030604000101010101" pitchFamily="18" charset="-127"/>
                          <a:ea typeface="함초롬바탕" panose="02030604000101010101" pitchFamily="18" charset="-127"/>
                          <a:cs typeface="함초롬바탕" panose="02030604000101010101" pitchFamily="18" charset="-127"/>
                        </a:rPr>
                        <a:t>14</a:t>
                      </a:r>
                      <a:endParaRPr lang="ko-KR" altLang="en-US" sz="1100" dirty="0">
                        <a:latin typeface="함초롬바탕" panose="02030604000101010101" pitchFamily="18" charset="-127"/>
                        <a:ea typeface="함초롬바탕" panose="02030604000101010101" pitchFamily="18" charset="-127"/>
                        <a:cs typeface="함초롬바탕" panose="02030604000101010101" pitchFamily="18" charset="-127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latin typeface="함초롬바탕" panose="02030604000101010101" pitchFamily="18" charset="-127"/>
                          <a:ea typeface="함초롬바탕" panose="02030604000101010101" pitchFamily="18" charset="-127"/>
                          <a:cs typeface="함초롬바탕" panose="02030604000101010101" pitchFamily="18" charset="-127"/>
                        </a:rPr>
                        <a:t>14</a:t>
                      </a:r>
                      <a:endParaRPr lang="ko-KR" altLang="en-US" sz="1100" dirty="0">
                        <a:latin typeface="함초롬바탕" panose="02030604000101010101" pitchFamily="18" charset="-127"/>
                        <a:ea typeface="함초롬바탕" panose="02030604000101010101" pitchFamily="18" charset="-127"/>
                        <a:cs typeface="함초롬바탕" panose="02030604000101010101" pitchFamily="18" charset="-127"/>
                      </a:endParaRP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2276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 smtClean="0">
                          <a:latin typeface="함초롬바탕" panose="02030604000101010101" pitchFamily="18" charset="-127"/>
                          <a:ea typeface="함초롬바탕" panose="02030604000101010101" pitchFamily="18" charset="-127"/>
                          <a:cs typeface="함초롬바탕" panose="02030604000101010101" pitchFamily="18" charset="-127"/>
                        </a:rPr>
                        <a:t>전라북도</a:t>
                      </a:r>
                      <a:endParaRPr lang="ko-KR" altLang="en-US" sz="1100" dirty="0">
                        <a:latin typeface="함초롬바탕" panose="02030604000101010101" pitchFamily="18" charset="-127"/>
                        <a:ea typeface="함초롬바탕" panose="02030604000101010101" pitchFamily="18" charset="-127"/>
                        <a:cs typeface="함초롬바탕" panose="02030604000101010101" pitchFamily="18" charset="-127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latin typeface="함초롬바탕" panose="02030604000101010101" pitchFamily="18" charset="-127"/>
                          <a:ea typeface="함초롬바탕" panose="02030604000101010101" pitchFamily="18" charset="-127"/>
                          <a:cs typeface="함초롬바탕" panose="02030604000101010101" pitchFamily="18" charset="-127"/>
                        </a:rPr>
                        <a:t>14</a:t>
                      </a:r>
                      <a:endParaRPr lang="ko-KR" altLang="en-US" sz="1100" dirty="0">
                        <a:latin typeface="함초롬바탕" panose="02030604000101010101" pitchFamily="18" charset="-127"/>
                        <a:ea typeface="함초롬바탕" panose="02030604000101010101" pitchFamily="18" charset="-127"/>
                        <a:cs typeface="함초롬바탕" panose="02030604000101010101" pitchFamily="18" charset="-127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latin typeface="함초롬바탕" panose="02030604000101010101" pitchFamily="18" charset="-127"/>
                          <a:ea typeface="함초롬바탕" panose="02030604000101010101" pitchFamily="18" charset="-127"/>
                          <a:cs typeface="함초롬바탕" panose="02030604000101010101" pitchFamily="18" charset="-127"/>
                        </a:rPr>
                        <a:t>14</a:t>
                      </a:r>
                      <a:endParaRPr lang="ko-KR" altLang="en-US" sz="1100" dirty="0">
                        <a:latin typeface="함초롬바탕" panose="02030604000101010101" pitchFamily="18" charset="-127"/>
                        <a:ea typeface="함초롬바탕" panose="02030604000101010101" pitchFamily="18" charset="-127"/>
                        <a:cs typeface="함초롬바탕" panose="02030604000101010101" pitchFamily="18" charset="-127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latin typeface="함초롬바탕" panose="02030604000101010101" pitchFamily="18" charset="-127"/>
                          <a:ea typeface="함초롬바탕" panose="02030604000101010101" pitchFamily="18" charset="-127"/>
                          <a:cs typeface="함초롬바탕" panose="02030604000101010101" pitchFamily="18" charset="-127"/>
                        </a:rPr>
                        <a:t>5</a:t>
                      </a:r>
                      <a:endParaRPr lang="ko-KR" altLang="en-US" sz="1100" dirty="0">
                        <a:latin typeface="함초롬바탕" panose="02030604000101010101" pitchFamily="18" charset="-127"/>
                        <a:ea typeface="함초롬바탕" panose="02030604000101010101" pitchFamily="18" charset="-127"/>
                        <a:cs typeface="함초롬바탕" panose="02030604000101010101" pitchFamily="18" charset="-127"/>
                      </a:endParaRP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2276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 smtClean="0">
                          <a:latin typeface="함초롬바탕" panose="02030604000101010101" pitchFamily="18" charset="-127"/>
                          <a:ea typeface="함초롬바탕" panose="02030604000101010101" pitchFamily="18" charset="-127"/>
                          <a:cs typeface="함초롬바탕" panose="02030604000101010101" pitchFamily="18" charset="-127"/>
                        </a:rPr>
                        <a:t>전라남도</a:t>
                      </a:r>
                      <a:endParaRPr lang="ko-KR" altLang="en-US" sz="1100" dirty="0">
                        <a:latin typeface="함초롬바탕" panose="02030604000101010101" pitchFamily="18" charset="-127"/>
                        <a:ea typeface="함초롬바탕" panose="02030604000101010101" pitchFamily="18" charset="-127"/>
                        <a:cs typeface="함초롬바탕" panose="02030604000101010101" pitchFamily="18" charset="-127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latin typeface="함초롬바탕" panose="02030604000101010101" pitchFamily="18" charset="-127"/>
                          <a:ea typeface="함초롬바탕" panose="02030604000101010101" pitchFamily="18" charset="-127"/>
                          <a:cs typeface="함초롬바탕" panose="02030604000101010101" pitchFamily="18" charset="-127"/>
                        </a:rPr>
                        <a:t>22</a:t>
                      </a:r>
                      <a:endParaRPr lang="ko-KR" altLang="en-US" sz="1100" dirty="0">
                        <a:latin typeface="함초롬바탕" panose="02030604000101010101" pitchFamily="18" charset="-127"/>
                        <a:ea typeface="함초롬바탕" panose="02030604000101010101" pitchFamily="18" charset="-127"/>
                        <a:cs typeface="함초롬바탕" panose="02030604000101010101" pitchFamily="18" charset="-127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latin typeface="함초롬바탕" panose="02030604000101010101" pitchFamily="18" charset="-127"/>
                          <a:ea typeface="함초롬바탕" panose="02030604000101010101" pitchFamily="18" charset="-127"/>
                          <a:cs typeface="함초롬바탕" panose="02030604000101010101" pitchFamily="18" charset="-127"/>
                        </a:rPr>
                        <a:t>12</a:t>
                      </a:r>
                      <a:endParaRPr lang="ko-KR" altLang="en-US" sz="1100" dirty="0">
                        <a:latin typeface="함초롬바탕" panose="02030604000101010101" pitchFamily="18" charset="-127"/>
                        <a:ea typeface="함초롬바탕" panose="02030604000101010101" pitchFamily="18" charset="-127"/>
                        <a:cs typeface="함초롬바탕" panose="02030604000101010101" pitchFamily="18" charset="-127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latin typeface="함초롬바탕" panose="02030604000101010101" pitchFamily="18" charset="-127"/>
                          <a:ea typeface="함초롬바탕" panose="02030604000101010101" pitchFamily="18" charset="-127"/>
                          <a:cs typeface="함초롬바탕" panose="02030604000101010101" pitchFamily="18" charset="-127"/>
                        </a:rPr>
                        <a:t>-</a:t>
                      </a:r>
                      <a:endParaRPr lang="ko-KR" altLang="en-US" sz="1100" dirty="0">
                        <a:latin typeface="함초롬바탕" panose="02030604000101010101" pitchFamily="18" charset="-127"/>
                        <a:ea typeface="함초롬바탕" panose="02030604000101010101" pitchFamily="18" charset="-127"/>
                        <a:cs typeface="함초롬바탕" panose="02030604000101010101" pitchFamily="18" charset="-127"/>
                      </a:endParaRP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2276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 smtClean="0">
                          <a:latin typeface="함초롬바탕" panose="02030604000101010101" pitchFamily="18" charset="-127"/>
                          <a:ea typeface="함초롬바탕" panose="02030604000101010101" pitchFamily="18" charset="-127"/>
                          <a:cs typeface="함초롬바탕" panose="02030604000101010101" pitchFamily="18" charset="-127"/>
                        </a:rPr>
                        <a:t>경상북도</a:t>
                      </a:r>
                      <a:endParaRPr lang="ko-KR" altLang="en-US" sz="1100" dirty="0">
                        <a:latin typeface="함초롬바탕" panose="02030604000101010101" pitchFamily="18" charset="-127"/>
                        <a:ea typeface="함초롬바탕" panose="02030604000101010101" pitchFamily="18" charset="-127"/>
                        <a:cs typeface="함초롬바탕" panose="02030604000101010101" pitchFamily="18" charset="-127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latin typeface="함초롬바탕" panose="02030604000101010101" pitchFamily="18" charset="-127"/>
                          <a:ea typeface="함초롬바탕" panose="02030604000101010101" pitchFamily="18" charset="-127"/>
                          <a:cs typeface="함초롬바탕" panose="02030604000101010101" pitchFamily="18" charset="-127"/>
                        </a:rPr>
                        <a:t>23</a:t>
                      </a:r>
                      <a:endParaRPr lang="ko-KR" altLang="en-US" sz="1100" dirty="0">
                        <a:latin typeface="함초롬바탕" panose="02030604000101010101" pitchFamily="18" charset="-127"/>
                        <a:ea typeface="함초롬바탕" panose="02030604000101010101" pitchFamily="18" charset="-127"/>
                        <a:cs typeface="함초롬바탕" panose="02030604000101010101" pitchFamily="18" charset="-127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latin typeface="함초롬바탕" panose="02030604000101010101" pitchFamily="18" charset="-127"/>
                          <a:ea typeface="함초롬바탕" panose="02030604000101010101" pitchFamily="18" charset="-127"/>
                          <a:cs typeface="함초롬바탕" panose="02030604000101010101" pitchFamily="18" charset="-127"/>
                        </a:rPr>
                        <a:t>10</a:t>
                      </a:r>
                      <a:endParaRPr lang="ko-KR" altLang="en-US" sz="1100" dirty="0">
                        <a:latin typeface="함초롬바탕" panose="02030604000101010101" pitchFamily="18" charset="-127"/>
                        <a:ea typeface="함초롬바탕" panose="02030604000101010101" pitchFamily="18" charset="-127"/>
                        <a:cs typeface="함초롬바탕" panose="02030604000101010101" pitchFamily="18" charset="-127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latin typeface="함초롬바탕" panose="02030604000101010101" pitchFamily="18" charset="-127"/>
                          <a:ea typeface="함초롬바탕" panose="02030604000101010101" pitchFamily="18" charset="-127"/>
                          <a:cs typeface="함초롬바탕" panose="02030604000101010101" pitchFamily="18" charset="-127"/>
                        </a:rPr>
                        <a:t>3</a:t>
                      </a:r>
                      <a:endParaRPr lang="ko-KR" altLang="en-US" sz="1100" dirty="0">
                        <a:latin typeface="함초롬바탕" panose="02030604000101010101" pitchFamily="18" charset="-127"/>
                        <a:ea typeface="함초롬바탕" panose="02030604000101010101" pitchFamily="18" charset="-127"/>
                        <a:cs typeface="함초롬바탕" panose="02030604000101010101" pitchFamily="18" charset="-127"/>
                      </a:endParaRP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2276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 smtClean="0">
                          <a:latin typeface="함초롬바탕" panose="02030604000101010101" pitchFamily="18" charset="-127"/>
                          <a:ea typeface="함초롬바탕" panose="02030604000101010101" pitchFamily="18" charset="-127"/>
                          <a:cs typeface="함초롬바탕" panose="02030604000101010101" pitchFamily="18" charset="-127"/>
                        </a:rPr>
                        <a:t>경상남도</a:t>
                      </a:r>
                      <a:endParaRPr lang="ko-KR" altLang="en-US" sz="1100" dirty="0">
                        <a:latin typeface="함초롬바탕" panose="02030604000101010101" pitchFamily="18" charset="-127"/>
                        <a:ea typeface="함초롬바탕" panose="02030604000101010101" pitchFamily="18" charset="-127"/>
                        <a:cs typeface="함초롬바탕" panose="02030604000101010101" pitchFamily="18" charset="-127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latin typeface="함초롬바탕" panose="02030604000101010101" pitchFamily="18" charset="-127"/>
                          <a:ea typeface="함초롬바탕" panose="02030604000101010101" pitchFamily="18" charset="-127"/>
                          <a:cs typeface="함초롬바탕" panose="02030604000101010101" pitchFamily="18" charset="-127"/>
                        </a:rPr>
                        <a:t>18</a:t>
                      </a:r>
                      <a:endParaRPr lang="ko-KR" altLang="en-US" sz="1100" dirty="0">
                        <a:latin typeface="함초롬바탕" panose="02030604000101010101" pitchFamily="18" charset="-127"/>
                        <a:ea typeface="함초롬바탕" panose="02030604000101010101" pitchFamily="18" charset="-127"/>
                        <a:cs typeface="함초롬바탕" panose="02030604000101010101" pitchFamily="18" charset="-127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latin typeface="함초롬바탕" panose="02030604000101010101" pitchFamily="18" charset="-127"/>
                          <a:ea typeface="함초롬바탕" panose="02030604000101010101" pitchFamily="18" charset="-127"/>
                          <a:cs typeface="함초롬바탕" panose="02030604000101010101" pitchFamily="18" charset="-127"/>
                        </a:rPr>
                        <a:t>8</a:t>
                      </a:r>
                      <a:endParaRPr lang="ko-KR" altLang="en-US" sz="1100" dirty="0">
                        <a:latin typeface="함초롬바탕" panose="02030604000101010101" pitchFamily="18" charset="-127"/>
                        <a:ea typeface="함초롬바탕" panose="02030604000101010101" pitchFamily="18" charset="-127"/>
                        <a:cs typeface="함초롬바탕" panose="02030604000101010101" pitchFamily="18" charset="-127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latin typeface="함초롬바탕" panose="02030604000101010101" pitchFamily="18" charset="-127"/>
                          <a:ea typeface="함초롬바탕" panose="02030604000101010101" pitchFamily="18" charset="-127"/>
                          <a:cs typeface="함초롬바탕" panose="02030604000101010101" pitchFamily="18" charset="-127"/>
                        </a:rPr>
                        <a:t>8</a:t>
                      </a:r>
                      <a:endParaRPr lang="ko-KR" altLang="en-US" sz="1100" dirty="0">
                        <a:latin typeface="함초롬바탕" panose="02030604000101010101" pitchFamily="18" charset="-127"/>
                        <a:ea typeface="함초롬바탕" panose="02030604000101010101" pitchFamily="18" charset="-127"/>
                        <a:cs typeface="함초롬바탕" panose="02030604000101010101" pitchFamily="18" charset="-127"/>
                      </a:endParaRP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2276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 smtClean="0">
                          <a:latin typeface="함초롬바탕" panose="02030604000101010101" pitchFamily="18" charset="-127"/>
                          <a:ea typeface="함초롬바탕" panose="02030604000101010101" pitchFamily="18" charset="-127"/>
                          <a:cs typeface="함초롬바탕" panose="02030604000101010101" pitchFamily="18" charset="-127"/>
                        </a:rPr>
                        <a:t>제주특별자치도</a:t>
                      </a:r>
                      <a:endParaRPr lang="ko-KR" altLang="en-US" sz="1100" dirty="0">
                        <a:latin typeface="함초롬바탕" panose="02030604000101010101" pitchFamily="18" charset="-127"/>
                        <a:ea typeface="함초롬바탕" panose="02030604000101010101" pitchFamily="18" charset="-127"/>
                        <a:cs typeface="함초롬바탕" panose="02030604000101010101" pitchFamily="18" charset="-127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latin typeface="함초롬바탕" panose="02030604000101010101" pitchFamily="18" charset="-127"/>
                          <a:ea typeface="함초롬바탕" panose="02030604000101010101" pitchFamily="18" charset="-127"/>
                          <a:cs typeface="함초롬바탕" panose="02030604000101010101" pitchFamily="18" charset="-127"/>
                        </a:rPr>
                        <a:t>-</a:t>
                      </a:r>
                      <a:endParaRPr lang="ko-KR" altLang="en-US" sz="1100" dirty="0">
                        <a:latin typeface="함초롬바탕" panose="02030604000101010101" pitchFamily="18" charset="-127"/>
                        <a:ea typeface="함초롬바탕" panose="02030604000101010101" pitchFamily="18" charset="-127"/>
                        <a:cs typeface="함초롬바탕" panose="02030604000101010101" pitchFamily="18" charset="-127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latin typeface="함초롬바탕" panose="02030604000101010101" pitchFamily="18" charset="-127"/>
                          <a:ea typeface="함초롬바탕" panose="02030604000101010101" pitchFamily="18" charset="-127"/>
                          <a:cs typeface="함초롬바탕" panose="02030604000101010101" pitchFamily="18" charset="-127"/>
                        </a:rPr>
                        <a:t>-</a:t>
                      </a:r>
                      <a:endParaRPr lang="ko-KR" altLang="en-US" sz="1100" dirty="0">
                        <a:latin typeface="함초롬바탕" panose="02030604000101010101" pitchFamily="18" charset="-127"/>
                        <a:ea typeface="함초롬바탕" panose="02030604000101010101" pitchFamily="18" charset="-127"/>
                        <a:cs typeface="함초롬바탕" panose="02030604000101010101" pitchFamily="18" charset="-127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latin typeface="함초롬바탕" panose="02030604000101010101" pitchFamily="18" charset="-127"/>
                          <a:ea typeface="함초롬바탕" panose="02030604000101010101" pitchFamily="18" charset="-127"/>
                          <a:cs typeface="함초롬바탕" panose="02030604000101010101" pitchFamily="18" charset="-127"/>
                        </a:rPr>
                        <a:t>-</a:t>
                      </a:r>
                      <a:endParaRPr lang="ko-KR" altLang="en-US" sz="1100" dirty="0">
                        <a:latin typeface="함초롬바탕" panose="02030604000101010101" pitchFamily="18" charset="-127"/>
                        <a:ea typeface="함초롬바탕" panose="02030604000101010101" pitchFamily="18" charset="-127"/>
                        <a:cs typeface="함초롬바탕" panose="02030604000101010101" pitchFamily="18" charset="-127"/>
                      </a:endParaRP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2276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 smtClean="0">
                          <a:latin typeface="함초롬바탕" panose="02030604000101010101" pitchFamily="18" charset="-127"/>
                          <a:ea typeface="함초롬바탕" panose="02030604000101010101" pitchFamily="18" charset="-127"/>
                          <a:cs typeface="함초롬바탕" panose="02030604000101010101" pitchFamily="18" charset="-127"/>
                        </a:rPr>
                        <a:t>세종특별자치도</a:t>
                      </a:r>
                      <a:endParaRPr lang="ko-KR" altLang="en-US" sz="1100" dirty="0">
                        <a:latin typeface="함초롬바탕" panose="02030604000101010101" pitchFamily="18" charset="-127"/>
                        <a:ea typeface="함초롬바탕" panose="02030604000101010101" pitchFamily="18" charset="-127"/>
                        <a:cs typeface="함초롬바탕" panose="02030604000101010101" pitchFamily="18" charset="-127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latin typeface="함초롬바탕" panose="02030604000101010101" pitchFamily="18" charset="-127"/>
                          <a:ea typeface="함초롬바탕" panose="02030604000101010101" pitchFamily="18" charset="-127"/>
                          <a:cs typeface="함초롬바탕" panose="02030604000101010101" pitchFamily="18" charset="-127"/>
                        </a:rPr>
                        <a:t>-</a:t>
                      </a:r>
                      <a:endParaRPr lang="ko-KR" altLang="en-US" sz="1100" dirty="0">
                        <a:latin typeface="함초롬바탕" panose="02030604000101010101" pitchFamily="18" charset="-127"/>
                        <a:ea typeface="함초롬바탕" panose="02030604000101010101" pitchFamily="18" charset="-127"/>
                        <a:cs typeface="함초롬바탕" panose="02030604000101010101" pitchFamily="18" charset="-127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latin typeface="함초롬바탕" panose="02030604000101010101" pitchFamily="18" charset="-127"/>
                          <a:ea typeface="함초롬바탕" panose="02030604000101010101" pitchFamily="18" charset="-127"/>
                          <a:cs typeface="함초롬바탕" panose="02030604000101010101" pitchFamily="18" charset="-127"/>
                        </a:rPr>
                        <a:t>-</a:t>
                      </a:r>
                      <a:endParaRPr lang="ko-KR" altLang="en-US" sz="1100" dirty="0">
                        <a:latin typeface="함초롬바탕" panose="02030604000101010101" pitchFamily="18" charset="-127"/>
                        <a:ea typeface="함초롬바탕" panose="02030604000101010101" pitchFamily="18" charset="-127"/>
                        <a:cs typeface="함초롬바탕" panose="02030604000101010101" pitchFamily="18" charset="-127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latin typeface="함초롬바탕" panose="02030604000101010101" pitchFamily="18" charset="-127"/>
                          <a:ea typeface="함초롬바탕" panose="02030604000101010101" pitchFamily="18" charset="-127"/>
                          <a:cs typeface="함초롬바탕" panose="02030604000101010101" pitchFamily="18" charset="-127"/>
                        </a:rPr>
                        <a:t>-</a:t>
                      </a:r>
                      <a:endParaRPr lang="ko-KR" altLang="en-US" sz="1100" dirty="0">
                        <a:latin typeface="함초롬바탕" panose="02030604000101010101" pitchFamily="18" charset="-127"/>
                        <a:ea typeface="함초롬바탕" panose="02030604000101010101" pitchFamily="18" charset="-127"/>
                        <a:cs typeface="함초롬바탕" panose="02030604000101010101" pitchFamily="18" charset="-127"/>
                      </a:endParaRP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9682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>
          <a:xfrm>
            <a:off x="0" y="25649"/>
            <a:ext cx="9144000" cy="601885"/>
          </a:xfrm>
          <a:prstGeom prst="rect">
            <a:avLst/>
          </a:prstGeom>
          <a:pattFill prst="ltUpDiag">
            <a:fgClr>
              <a:schemeClr val="accent1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ko-KR" altLang="en-US" sz="2400" b="1" dirty="0" smtClean="0">
                <a:solidFill>
                  <a:srgbClr val="0070C0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     사회공헌정보센터 </a:t>
            </a:r>
            <a:r>
              <a:rPr lang="en-US" altLang="ko-KR" sz="2400" b="1" dirty="0" smtClean="0">
                <a:solidFill>
                  <a:srgbClr val="0070C0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– </a:t>
            </a:r>
            <a:r>
              <a:rPr lang="ko-KR" altLang="en-US" sz="2400" b="1" dirty="0" err="1" smtClean="0">
                <a:solidFill>
                  <a:srgbClr val="0070C0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중간지원</a:t>
            </a:r>
            <a:r>
              <a:rPr lang="ko-KR" altLang="en-US" sz="2400" b="1" dirty="0" smtClean="0">
                <a:solidFill>
                  <a:srgbClr val="0070C0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조직</a:t>
            </a:r>
            <a:endParaRPr lang="ko-KR" altLang="en-US" sz="2400" b="1" dirty="0">
              <a:solidFill>
                <a:srgbClr val="0070C0"/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grpSp>
        <p:nvGrpSpPr>
          <p:cNvPr id="6" name="그룹 5"/>
          <p:cNvGrpSpPr/>
          <p:nvPr/>
        </p:nvGrpSpPr>
        <p:grpSpPr>
          <a:xfrm>
            <a:off x="395536" y="771550"/>
            <a:ext cx="4425674" cy="4326527"/>
            <a:chOff x="2267751" y="1488612"/>
            <a:chExt cx="4748691" cy="4744870"/>
          </a:xfrm>
        </p:grpSpPr>
        <p:grpSp>
          <p:nvGrpSpPr>
            <p:cNvPr id="7" name="그룹 6"/>
            <p:cNvGrpSpPr/>
            <p:nvPr/>
          </p:nvGrpSpPr>
          <p:grpSpPr>
            <a:xfrm>
              <a:off x="2267751" y="1488612"/>
              <a:ext cx="4748691" cy="4744870"/>
              <a:chOff x="2267751" y="1488612"/>
              <a:chExt cx="4748691" cy="4744870"/>
            </a:xfrm>
          </p:grpSpPr>
          <p:sp>
            <p:nvSpPr>
              <p:cNvPr id="12" name="자유형 11"/>
              <p:cNvSpPr/>
              <p:nvPr/>
            </p:nvSpPr>
            <p:spPr>
              <a:xfrm>
                <a:off x="4019985" y="3237025"/>
                <a:ext cx="1248044" cy="1248044"/>
              </a:xfrm>
              <a:custGeom>
                <a:avLst/>
                <a:gdLst>
                  <a:gd name="connsiteX0" fmla="*/ 0 w 1248044"/>
                  <a:gd name="connsiteY0" fmla="*/ 624022 h 1248044"/>
                  <a:gd name="connsiteX1" fmla="*/ 624022 w 1248044"/>
                  <a:gd name="connsiteY1" fmla="*/ 0 h 1248044"/>
                  <a:gd name="connsiteX2" fmla="*/ 1248044 w 1248044"/>
                  <a:gd name="connsiteY2" fmla="*/ 624022 h 1248044"/>
                  <a:gd name="connsiteX3" fmla="*/ 624022 w 1248044"/>
                  <a:gd name="connsiteY3" fmla="*/ 1248044 h 1248044"/>
                  <a:gd name="connsiteX4" fmla="*/ 0 w 1248044"/>
                  <a:gd name="connsiteY4" fmla="*/ 624022 h 1248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48044" h="1248044">
                    <a:moveTo>
                      <a:pt x="0" y="624022"/>
                    </a:moveTo>
                    <a:cubicBezTo>
                      <a:pt x="0" y="279384"/>
                      <a:pt x="279384" y="0"/>
                      <a:pt x="624022" y="0"/>
                    </a:cubicBezTo>
                    <a:cubicBezTo>
                      <a:pt x="968660" y="0"/>
                      <a:pt x="1248044" y="279384"/>
                      <a:pt x="1248044" y="624022"/>
                    </a:cubicBezTo>
                    <a:cubicBezTo>
                      <a:pt x="1248044" y="968660"/>
                      <a:pt x="968660" y="1248044"/>
                      <a:pt x="624022" y="1248044"/>
                    </a:cubicBezTo>
                    <a:cubicBezTo>
                      <a:pt x="279384" y="1248044"/>
                      <a:pt x="0" y="968660"/>
                      <a:pt x="0" y="624022"/>
                    </a:cubicBez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05632" tIns="205632" rIns="205632" bIns="205632" numCol="1" spcCol="1270" anchor="ctr" anchorCtr="0">
                <a:noAutofit/>
              </a:bodyPr>
              <a:lstStyle/>
              <a:p>
                <a:pPr lvl="0" algn="ctr" defTabSz="800100" latinLnBrk="1">
                  <a:lnSpc>
                    <a:spcPct val="5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ko-KR" altLang="en-US" sz="1800" b="1" kern="1200" dirty="0" smtClean="0">
                    <a:latin typeface="함초롬바탕" pitchFamily="18" charset="-127"/>
                    <a:ea typeface="함초롬바탕" pitchFamily="18" charset="-127"/>
                    <a:cs typeface="함초롬바탕" pitchFamily="18" charset="-127"/>
                  </a:rPr>
                  <a:t>사회</a:t>
                </a:r>
                <a:endParaRPr lang="en-US" altLang="ko-KR" sz="1800" b="1" kern="1200" dirty="0" smtClean="0">
                  <a:latin typeface="함초롬바탕" pitchFamily="18" charset="-127"/>
                  <a:ea typeface="함초롬바탕" pitchFamily="18" charset="-127"/>
                  <a:cs typeface="함초롬바탕" pitchFamily="18" charset="-127"/>
                </a:endParaRPr>
              </a:p>
              <a:p>
                <a:pPr lvl="0" algn="ctr" defTabSz="800100" latinLnBrk="1">
                  <a:lnSpc>
                    <a:spcPct val="5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ko-KR" altLang="en-US" sz="1800" b="1" kern="1200" dirty="0" smtClean="0">
                    <a:latin typeface="함초롬바탕" pitchFamily="18" charset="-127"/>
                    <a:ea typeface="함초롬바탕" pitchFamily="18" charset="-127"/>
                    <a:cs typeface="함초롬바탕" pitchFamily="18" charset="-127"/>
                  </a:rPr>
                  <a:t>공헌</a:t>
                </a:r>
                <a:endParaRPr lang="en-US" altLang="ko-KR" sz="1800" b="1" kern="1200" dirty="0" smtClean="0">
                  <a:latin typeface="함초롬바탕" pitchFamily="18" charset="-127"/>
                  <a:ea typeface="함초롬바탕" pitchFamily="18" charset="-127"/>
                  <a:cs typeface="함초롬바탕" pitchFamily="18" charset="-127"/>
                </a:endParaRPr>
              </a:p>
              <a:p>
                <a:pPr lvl="0" algn="ctr" defTabSz="800100" latinLnBrk="1">
                  <a:lnSpc>
                    <a:spcPct val="5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ko-KR" altLang="en-US" sz="1800" b="1" kern="1200" dirty="0" smtClean="0">
                    <a:latin typeface="함초롬바탕" pitchFamily="18" charset="-127"/>
                    <a:ea typeface="함초롬바탕" pitchFamily="18" charset="-127"/>
                    <a:cs typeface="함초롬바탕" pitchFamily="18" charset="-127"/>
                  </a:rPr>
                  <a:t>센터</a:t>
                </a:r>
                <a:endParaRPr lang="ko-KR" altLang="en-US" sz="1800" b="1" kern="1200" dirty="0">
                  <a:latin typeface="함초롬바탕" pitchFamily="18" charset="-127"/>
                  <a:ea typeface="함초롬바탕" pitchFamily="18" charset="-127"/>
                  <a:cs typeface="함초롬바탕" pitchFamily="18" charset="-127"/>
                </a:endParaRPr>
              </a:p>
            </p:txBody>
          </p:sp>
          <p:sp>
            <p:nvSpPr>
              <p:cNvPr id="13" name="자유형 12"/>
              <p:cNvSpPr/>
              <p:nvPr/>
            </p:nvSpPr>
            <p:spPr>
              <a:xfrm rot="16200000">
                <a:off x="4502596" y="2782179"/>
                <a:ext cx="282822" cy="424335"/>
              </a:xfrm>
              <a:custGeom>
                <a:avLst/>
                <a:gdLst>
                  <a:gd name="connsiteX0" fmla="*/ 0 w 282822"/>
                  <a:gd name="connsiteY0" fmla="*/ 84867 h 424335"/>
                  <a:gd name="connsiteX1" fmla="*/ 141411 w 282822"/>
                  <a:gd name="connsiteY1" fmla="*/ 84867 h 424335"/>
                  <a:gd name="connsiteX2" fmla="*/ 141411 w 282822"/>
                  <a:gd name="connsiteY2" fmla="*/ 0 h 424335"/>
                  <a:gd name="connsiteX3" fmla="*/ 282822 w 282822"/>
                  <a:gd name="connsiteY3" fmla="*/ 212168 h 424335"/>
                  <a:gd name="connsiteX4" fmla="*/ 141411 w 282822"/>
                  <a:gd name="connsiteY4" fmla="*/ 424335 h 424335"/>
                  <a:gd name="connsiteX5" fmla="*/ 141411 w 282822"/>
                  <a:gd name="connsiteY5" fmla="*/ 339468 h 424335"/>
                  <a:gd name="connsiteX6" fmla="*/ 0 w 282822"/>
                  <a:gd name="connsiteY6" fmla="*/ 339468 h 424335"/>
                  <a:gd name="connsiteX7" fmla="*/ 0 w 282822"/>
                  <a:gd name="connsiteY7" fmla="*/ 84867 h 424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2822" h="424335">
                    <a:moveTo>
                      <a:pt x="0" y="84867"/>
                    </a:moveTo>
                    <a:lnTo>
                      <a:pt x="141411" y="84867"/>
                    </a:lnTo>
                    <a:lnTo>
                      <a:pt x="141411" y="0"/>
                    </a:lnTo>
                    <a:lnTo>
                      <a:pt x="282822" y="212168"/>
                    </a:lnTo>
                    <a:lnTo>
                      <a:pt x="141411" y="424335"/>
                    </a:lnTo>
                    <a:lnTo>
                      <a:pt x="141411" y="339468"/>
                    </a:lnTo>
                    <a:lnTo>
                      <a:pt x="0" y="339468"/>
                    </a:lnTo>
                    <a:lnTo>
                      <a:pt x="0" y="84867"/>
                    </a:lnTo>
                    <a:close/>
                  </a:path>
                </a:pathLst>
              </a:custGeom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-1" tIns="84867" rIns="84848" bIns="84867" numCol="1" spcCol="1270" anchor="ctr" anchorCtr="0">
                <a:noAutofit/>
              </a:bodyPr>
              <a:lstStyle/>
              <a:p>
                <a:pPr lvl="0" algn="ctr" defTabSz="800100" latinLnBrk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ko-KR" altLang="en-US" sz="1800" b="1" kern="1200">
                  <a:latin typeface="함초롬바탕" pitchFamily="18" charset="-127"/>
                  <a:ea typeface="함초롬바탕" pitchFamily="18" charset="-127"/>
                  <a:cs typeface="함초롬바탕" pitchFamily="18" charset="-127"/>
                </a:endParaRPr>
              </a:p>
            </p:txBody>
          </p:sp>
          <p:sp>
            <p:nvSpPr>
              <p:cNvPr id="14" name="자유형 13"/>
              <p:cNvSpPr/>
              <p:nvPr/>
            </p:nvSpPr>
            <p:spPr>
              <a:xfrm>
                <a:off x="4019985" y="1488612"/>
                <a:ext cx="1248044" cy="1248044"/>
              </a:xfrm>
              <a:custGeom>
                <a:avLst/>
                <a:gdLst>
                  <a:gd name="connsiteX0" fmla="*/ 0 w 1248044"/>
                  <a:gd name="connsiteY0" fmla="*/ 624022 h 1248044"/>
                  <a:gd name="connsiteX1" fmla="*/ 624022 w 1248044"/>
                  <a:gd name="connsiteY1" fmla="*/ 0 h 1248044"/>
                  <a:gd name="connsiteX2" fmla="*/ 1248044 w 1248044"/>
                  <a:gd name="connsiteY2" fmla="*/ 624022 h 1248044"/>
                  <a:gd name="connsiteX3" fmla="*/ 624022 w 1248044"/>
                  <a:gd name="connsiteY3" fmla="*/ 1248044 h 1248044"/>
                  <a:gd name="connsiteX4" fmla="*/ 0 w 1248044"/>
                  <a:gd name="connsiteY4" fmla="*/ 624022 h 1248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48044" h="1248044">
                    <a:moveTo>
                      <a:pt x="0" y="624022"/>
                    </a:moveTo>
                    <a:cubicBezTo>
                      <a:pt x="0" y="279384"/>
                      <a:pt x="279384" y="0"/>
                      <a:pt x="624022" y="0"/>
                    </a:cubicBezTo>
                    <a:cubicBezTo>
                      <a:pt x="968660" y="0"/>
                      <a:pt x="1248044" y="279384"/>
                      <a:pt x="1248044" y="624022"/>
                    </a:cubicBezTo>
                    <a:cubicBezTo>
                      <a:pt x="1248044" y="968660"/>
                      <a:pt x="968660" y="1248044"/>
                      <a:pt x="624022" y="1248044"/>
                    </a:cubicBezTo>
                    <a:cubicBezTo>
                      <a:pt x="279384" y="1248044"/>
                      <a:pt x="0" y="968660"/>
                      <a:pt x="0" y="624022"/>
                    </a:cubicBez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05632" tIns="205632" rIns="205632" bIns="205632" numCol="1" spcCol="1270" anchor="ctr" anchorCtr="0">
                <a:noAutofit/>
              </a:bodyPr>
              <a:lstStyle/>
              <a:p>
                <a:pPr lvl="0" algn="ctr" defTabSz="800100" latinLnBrk="1">
                  <a:lnSpc>
                    <a:spcPct val="5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ko-KR" altLang="en-US" sz="1800" b="1" kern="1200" dirty="0" smtClean="0">
                    <a:latin typeface="함초롬바탕" pitchFamily="18" charset="-127"/>
                    <a:ea typeface="함초롬바탕" pitchFamily="18" charset="-127"/>
                    <a:cs typeface="함초롬바탕" pitchFamily="18" charset="-127"/>
                  </a:rPr>
                  <a:t>공공</a:t>
                </a:r>
                <a:endParaRPr lang="en-US" altLang="ko-KR" sz="1800" b="1" kern="1200" dirty="0" smtClean="0">
                  <a:latin typeface="함초롬바탕" pitchFamily="18" charset="-127"/>
                  <a:ea typeface="함초롬바탕" pitchFamily="18" charset="-127"/>
                  <a:cs typeface="함초롬바탕" pitchFamily="18" charset="-127"/>
                </a:endParaRPr>
              </a:p>
              <a:p>
                <a:pPr lvl="0" algn="ctr" defTabSz="800100" latinLnBrk="1">
                  <a:lnSpc>
                    <a:spcPct val="5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ko-KR" altLang="en-US" sz="1800" b="1" kern="1200" dirty="0" smtClean="0">
                    <a:latin typeface="함초롬바탕" pitchFamily="18" charset="-127"/>
                    <a:ea typeface="함초롬바탕" pitchFamily="18" charset="-127"/>
                    <a:cs typeface="함초롬바탕" pitchFamily="18" charset="-127"/>
                  </a:rPr>
                  <a:t>기관</a:t>
                </a:r>
                <a:endParaRPr lang="ko-KR" altLang="en-US" sz="1800" b="1" kern="1200" dirty="0">
                  <a:latin typeface="함초롬바탕" pitchFamily="18" charset="-127"/>
                  <a:ea typeface="함초롬바탕" pitchFamily="18" charset="-127"/>
                  <a:cs typeface="함초롬바탕" pitchFamily="18" charset="-127"/>
                </a:endParaRPr>
              </a:p>
            </p:txBody>
          </p:sp>
          <p:sp>
            <p:nvSpPr>
              <p:cNvPr id="15" name="자유형 14"/>
              <p:cNvSpPr/>
              <p:nvPr/>
            </p:nvSpPr>
            <p:spPr>
              <a:xfrm>
                <a:off x="5378111" y="3648880"/>
                <a:ext cx="265194" cy="424335"/>
              </a:xfrm>
              <a:custGeom>
                <a:avLst/>
                <a:gdLst>
                  <a:gd name="connsiteX0" fmla="*/ 0 w 265194"/>
                  <a:gd name="connsiteY0" fmla="*/ 84867 h 424335"/>
                  <a:gd name="connsiteX1" fmla="*/ 132597 w 265194"/>
                  <a:gd name="connsiteY1" fmla="*/ 84867 h 424335"/>
                  <a:gd name="connsiteX2" fmla="*/ 132597 w 265194"/>
                  <a:gd name="connsiteY2" fmla="*/ 0 h 424335"/>
                  <a:gd name="connsiteX3" fmla="*/ 265194 w 265194"/>
                  <a:gd name="connsiteY3" fmla="*/ 212168 h 424335"/>
                  <a:gd name="connsiteX4" fmla="*/ 132597 w 265194"/>
                  <a:gd name="connsiteY4" fmla="*/ 424335 h 424335"/>
                  <a:gd name="connsiteX5" fmla="*/ 132597 w 265194"/>
                  <a:gd name="connsiteY5" fmla="*/ 339468 h 424335"/>
                  <a:gd name="connsiteX6" fmla="*/ 0 w 265194"/>
                  <a:gd name="connsiteY6" fmla="*/ 339468 h 424335"/>
                  <a:gd name="connsiteX7" fmla="*/ 0 w 265194"/>
                  <a:gd name="connsiteY7" fmla="*/ 84867 h 424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65194" h="424335">
                    <a:moveTo>
                      <a:pt x="0" y="84867"/>
                    </a:moveTo>
                    <a:lnTo>
                      <a:pt x="132597" y="84867"/>
                    </a:lnTo>
                    <a:lnTo>
                      <a:pt x="132597" y="0"/>
                    </a:lnTo>
                    <a:lnTo>
                      <a:pt x="265194" y="212168"/>
                    </a:lnTo>
                    <a:lnTo>
                      <a:pt x="132597" y="424335"/>
                    </a:lnTo>
                    <a:lnTo>
                      <a:pt x="132597" y="339468"/>
                    </a:lnTo>
                    <a:lnTo>
                      <a:pt x="0" y="339468"/>
                    </a:lnTo>
                    <a:lnTo>
                      <a:pt x="0" y="84867"/>
                    </a:lnTo>
                    <a:close/>
                  </a:path>
                </a:pathLst>
              </a:custGeom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0" tIns="84867" rIns="79558" bIns="84867" numCol="1" spcCol="1270" anchor="ctr" anchorCtr="0">
                <a:noAutofit/>
              </a:bodyPr>
              <a:lstStyle/>
              <a:p>
                <a:pPr lvl="0" algn="ctr" defTabSz="800100" latinLnBrk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ko-KR" altLang="en-US" sz="1800" b="1" kern="1200">
                  <a:latin typeface="함초롬바탕" pitchFamily="18" charset="-127"/>
                  <a:ea typeface="함초롬바탕" pitchFamily="18" charset="-127"/>
                  <a:cs typeface="함초롬바탕" pitchFamily="18" charset="-127"/>
                </a:endParaRPr>
              </a:p>
            </p:txBody>
          </p:sp>
          <p:sp>
            <p:nvSpPr>
              <p:cNvPr id="16" name="자유형 15"/>
              <p:cNvSpPr/>
              <p:nvPr/>
            </p:nvSpPr>
            <p:spPr>
              <a:xfrm>
                <a:off x="5768398" y="3237025"/>
                <a:ext cx="1248044" cy="1248044"/>
              </a:xfrm>
              <a:custGeom>
                <a:avLst/>
                <a:gdLst>
                  <a:gd name="connsiteX0" fmla="*/ 0 w 1248044"/>
                  <a:gd name="connsiteY0" fmla="*/ 624022 h 1248044"/>
                  <a:gd name="connsiteX1" fmla="*/ 624022 w 1248044"/>
                  <a:gd name="connsiteY1" fmla="*/ 0 h 1248044"/>
                  <a:gd name="connsiteX2" fmla="*/ 1248044 w 1248044"/>
                  <a:gd name="connsiteY2" fmla="*/ 624022 h 1248044"/>
                  <a:gd name="connsiteX3" fmla="*/ 624022 w 1248044"/>
                  <a:gd name="connsiteY3" fmla="*/ 1248044 h 1248044"/>
                  <a:gd name="connsiteX4" fmla="*/ 0 w 1248044"/>
                  <a:gd name="connsiteY4" fmla="*/ 624022 h 1248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48044" h="1248044">
                    <a:moveTo>
                      <a:pt x="0" y="624022"/>
                    </a:moveTo>
                    <a:cubicBezTo>
                      <a:pt x="0" y="279384"/>
                      <a:pt x="279384" y="0"/>
                      <a:pt x="624022" y="0"/>
                    </a:cubicBezTo>
                    <a:cubicBezTo>
                      <a:pt x="968660" y="0"/>
                      <a:pt x="1248044" y="279384"/>
                      <a:pt x="1248044" y="624022"/>
                    </a:cubicBezTo>
                    <a:cubicBezTo>
                      <a:pt x="1248044" y="968660"/>
                      <a:pt x="968660" y="1248044"/>
                      <a:pt x="624022" y="1248044"/>
                    </a:cubicBezTo>
                    <a:cubicBezTo>
                      <a:pt x="279384" y="1248044"/>
                      <a:pt x="0" y="968660"/>
                      <a:pt x="0" y="624022"/>
                    </a:cubicBez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05632" tIns="205632" rIns="205632" bIns="205632" numCol="1" spcCol="1270" anchor="ctr" anchorCtr="0">
                <a:noAutofit/>
              </a:bodyPr>
              <a:lstStyle/>
              <a:p>
                <a:pPr lvl="0" algn="ctr" defTabSz="800100" latinLnBrk="1">
                  <a:lnSpc>
                    <a:spcPct val="5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ko-KR" altLang="en-US" sz="1800" b="1" kern="1200" dirty="0" smtClean="0">
                    <a:latin typeface="함초롬바탕" pitchFamily="18" charset="-127"/>
                    <a:ea typeface="함초롬바탕" pitchFamily="18" charset="-127"/>
                    <a:cs typeface="함초롬바탕" pitchFamily="18" charset="-127"/>
                  </a:rPr>
                  <a:t>사회</a:t>
                </a:r>
                <a:endParaRPr lang="en-US" altLang="ko-KR" sz="1800" b="1" kern="1200" dirty="0" smtClean="0">
                  <a:latin typeface="함초롬바탕" pitchFamily="18" charset="-127"/>
                  <a:ea typeface="함초롬바탕" pitchFamily="18" charset="-127"/>
                  <a:cs typeface="함초롬바탕" pitchFamily="18" charset="-127"/>
                </a:endParaRPr>
              </a:p>
              <a:p>
                <a:pPr lvl="0" algn="ctr" defTabSz="800100" latinLnBrk="1">
                  <a:lnSpc>
                    <a:spcPct val="5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ko-KR" altLang="en-US" sz="1800" b="1" kern="1200" dirty="0" smtClean="0">
                    <a:latin typeface="함초롬바탕" pitchFamily="18" charset="-127"/>
                    <a:ea typeface="함초롬바탕" pitchFamily="18" charset="-127"/>
                    <a:cs typeface="함초롬바탕" pitchFamily="18" charset="-127"/>
                  </a:rPr>
                  <a:t>복지</a:t>
                </a:r>
                <a:endParaRPr lang="en-US" altLang="ko-KR" sz="1800" b="1" kern="1200" dirty="0" smtClean="0">
                  <a:latin typeface="함초롬바탕" pitchFamily="18" charset="-127"/>
                  <a:ea typeface="함초롬바탕" pitchFamily="18" charset="-127"/>
                  <a:cs typeface="함초롬바탕" pitchFamily="18" charset="-127"/>
                </a:endParaRPr>
              </a:p>
              <a:p>
                <a:pPr lvl="0" algn="ctr" defTabSz="800100" latinLnBrk="1">
                  <a:lnSpc>
                    <a:spcPct val="5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ko-KR" altLang="en-US" sz="1800" b="1" kern="1200" dirty="0" smtClean="0">
                    <a:latin typeface="함초롬바탕" pitchFamily="18" charset="-127"/>
                    <a:ea typeface="함초롬바탕" pitchFamily="18" charset="-127"/>
                    <a:cs typeface="함초롬바탕" pitchFamily="18" charset="-127"/>
                  </a:rPr>
                  <a:t>시설</a:t>
                </a:r>
                <a:endParaRPr lang="ko-KR" altLang="en-US" sz="1800" b="1" kern="1200" dirty="0">
                  <a:latin typeface="함초롬바탕" pitchFamily="18" charset="-127"/>
                  <a:ea typeface="함초롬바탕" pitchFamily="18" charset="-127"/>
                  <a:cs typeface="함초롬바탕" pitchFamily="18" charset="-127"/>
                </a:endParaRPr>
              </a:p>
            </p:txBody>
          </p:sp>
          <p:sp>
            <p:nvSpPr>
              <p:cNvPr id="17" name="자유형 16"/>
              <p:cNvSpPr/>
              <p:nvPr/>
            </p:nvSpPr>
            <p:spPr>
              <a:xfrm rot="5400000">
                <a:off x="4511410" y="4515581"/>
                <a:ext cx="265194" cy="424335"/>
              </a:xfrm>
              <a:custGeom>
                <a:avLst/>
                <a:gdLst>
                  <a:gd name="connsiteX0" fmla="*/ 0 w 265194"/>
                  <a:gd name="connsiteY0" fmla="*/ 84867 h 424335"/>
                  <a:gd name="connsiteX1" fmla="*/ 132597 w 265194"/>
                  <a:gd name="connsiteY1" fmla="*/ 84867 h 424335"/>
                  <a:gd name="connsiteX2" fmla="*/ 132597 w 265194"/>
                  <a:gd name="connsiteY2" fmla="*/ 0 h 424335"/>
                  <a:gd name="connsiteX3" fmla="*/ 265194 w 265194"/>
                  <a:gd name="connsiteY3" fmla="*/ 212168 h 424335"/>
                  <a:gd name="connsiteX4" fmla="*/ 132597 w 265194"/>
                  <a:gd name="connsiteY4" fmla="*/ 424335 h 424335"/>
                  <a:gd name="connsiteX5" fmla="*/ 132597 w 265194"/>
                  <a:gd name="connsiteY5" fmla="*/ 339468 h 424335"/>
                  <a:gd name="connsiteX6" fmla="*/ 0 w 265194"/>
                  <a:gd name="connsiteY6" fmla="*/ 339468 h 424335"/>
                  <a:gd name="connsiteX7" fmla="*/ 0 w 265194"/>
                  <a:gd name="connsiteY7" fmla="*/ 84867 h 424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65194" h="424335">
                    <a:moveTo>
                      <a:pt x="0" y="84867"/>
                    </a:moveTo>
                    <a:lnTo>
                      <a:pt x="132597" y="84867"/>
                    </a:lnTo>
                    <a:lnTo>
                      <a:pt x="132597" y="0"/>
                    </a:lnTo>
                    <a:lnTo>
                      <a:pt x="265194" y="212168"/>
                    </a:lnTo>
                    <a:lnTo>
                      <a:pt x="132597" y="424335"/>
                    </a:lnTo>
                    <a:lnTo>
                      <a:pt x="132597" y="339468"/>
                    </a:lnTo>
                    <a:lnTo>
                      <a:pt x="0" y="339468"/>
                    </a:lnTo>
                    <a:lnTo>
                      <a:pt x="0" y="84867"/>
                    </a:lnTo>
                    <a:close/>
                  </a:path>
                </a:pathLst>
              </a:custGeom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0" tIns="84866" rIns="79557" bIns="84867" numCol="1" spcCol="1270" anchor="ctr" anchorCtr="0">
                <a:noAutofit/>
              </a:bodyPr>
              <a:lstStyle/>
              <a:p>
                <a:pPr lvl="0" algn="ctr" defTabSz="800100" latinLnBrk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ko-KR" altLang="en-US" sz="1800" b="1" kern="1200">
                  <a:latin typeface="함초롬바탕" pitchFamily="18" charset="-127"/>
                  <a:ea typeface="함초롬바탕" pitchFamily="18" charset="-127"/>
                  <a:cs typeface="함초롬바탕" pitchFamily="18" charset="-127"/>
                </a:endParaRPr>
              </a:p>
            </p:txBody>
          </p:sp>
          <p:sp>
            <p:nvSpPr>
              <p:cNvPr id="18" name="자유형 17"/>
              <p:cNvSpPr/>
              <p:nvPr/>
            </p:nvSpPr>
            <p:spPr>
              <a:xfrm>
                <a:off x="4019985" y="4985438"/>
                <a:ext cx="1248044" cy="1248044"/>
              </a:xfrm>
              <a:custGeom>
                <a:avLst/>
                <a:gdLst>
                  <a:gd name="connsiteX0" fmla="*/ 0 w 1248044"/>
                  <a:gd name="connsiteY0" fmla="*/ 624022 h 1248044"/>
                  <a:gd name="connsiteX1" fmla="*/ 624022 w 1248044"/>
                  <a:gd name="connsiteY1" fmla="*/ 0 h 1248044"/>
                  <a:gd name="connsiteX2" fmla="*/ 1248044 w 1248044"/>
                  <a:gd name="connsiteY2" fmla="*/ 624022 h 1248044"/>
                  <a:gd name="connsiteX3" fmla="*/ 624022 w 1248044"/>
                  <a:gd name="connsiteY3" fmla="*/ 1248044 h 1248044"/>
                  <a:gd name="connsiteX4" fmla="*/ 0 w 1248044"/>
                  <a:gd name="connsiteY4" fmla="*/ 624022 h 1248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48044" h="1248044">
                    <a:moveTo>
                      <a:pt x="0" y="624022"/>
                    </a:moveTo>
                    <a:cubicBezTo>
                      <a:pt x="0" y="279384"/>
                      <a:pt x="279384" y="0"/>
                      <a:pt x="624022" y="0"/>
                    </a:cubicBezTo>
                    <a:cubicBezTo>
                      <a:pt x="968660" y="0"/>
                      <a:pt x="1248044" y="279384"/>
                      <a:pt x="1248044" y="624022"/>
                    </a:cubicBezTo>
                    <a:cubicBezTo>
                      <a:pt x="1248044" y="968660"/>
                      <a:pt x="968660" y="1248044"/>
                      <a:pt x="624022" y="1248044"/>
                    </a:cubicBezTo>
                    <a:cubicBezTo>
                      <a:pt x="279384" y="1248044"/>
                      <a:pt x="0" y="968660"/>
                      <a:pt x="0" y="624022"/>
                    </a:cubicBez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05632" tIns="205632" rIns="205632" bIns="205632" numCol="1" spcCol="1270" anchor="ctr" anchorCtr="0">
                <a:noAutofit/>
              </a:bodyPr>
              <a:lstStyle/>
              <a:p>
                <a:pPr lvl="0" algn="ctr" defTabSz="800100" latinLnBrk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ko-KR" altLang="en-US" sz="1800" b="1" kern="1200" dirty="0" smtClean="0">
                    <a:latin typeface="함초롬바탕" pitchFamily="18" charset="-127"/>
                    <a:ea typeface="함초롬바탕" pitchFamily="18" charset="-127"/>
                    <a:cs typeface="함초롬바탕" pitchFamily="18" charset="-127"/>
                  </a:rPr>
                  <a:t>시민</a:t>
                </a:r>
                <a:endParaRPr lang="ko-KR" altLang="en-US" sz="1800" b="1" kern="1200" dirty="0">
                  <a:latin typeface="함초롬바탕" pitchFamily="18" charset="-127"/>
                  <a:ea typeface="함초롬바탕" pitchFamily="18" charset="-127"/>
                  <a:cs typeface="함초롬바탕" pitchFamily="18" charset="-127"/>
                </a:endParaRPr>
              </a:p>
            </p:txBody>
          </p:sp>
          <p:sp>
            <p:nvSpPr>
              <p:cNvPr id="19" name="자유형 18"/>
              <p:cNvSpPr/>
              <p:nvPr/>
            </p:nvSpPr>
            <p:spPr>
              <a:xfrm rot="21647169">
                <a:off x="3641801" y="3636962"/>
                <a:ext cx="267308" cy="424335"/>
              </a:xfrm>
              <a:custGeom>
                <a:avLst/>
                <a:gdLst>
                  <a:gd name="connsiteX0" fmla="*/ 0 w 267307"/>
                  <a:gd name="connsiteY0" fmla="*/ 84867 h 424335"/>
                  <a:gd name="connsiteX1" fmla="*/ 133654 w 267307"/>
                  <a:gd name="connsiteY1" fmla="*/ 84867 h 424335"/>
                  <a:gd name="connsiteX2" fmla="*/ 133654 w 267307"/>
                  <a:gd name="connsiteY2" fmla="*/ 0 h 424335"/>
                  <a:gd name="connsiteX3" fmla="*/ 267307 w 267307"/>
                  <a:gd name="connsiteY3" fmla="*/ 212168 h 424335"/>
                  <a:gd name="connsiteX4" fmla="*/ 133654 w 267307"/>
                  <a:gd name="connsiteY4" fmla="*/ 424335 h 424335"/>
                  <a:gd name="connsiteX5" fmla="*/ 133654 w 267307"/>
                  <a:gd name="connsiteY5" fmla="*/ 339468 h 424335"/>
                  <a:gd name="connsiteX6" fmla="*/ 0 w 267307"/>
                  <a:gd name="connsiteY6" fmla="*/ 339468 h 424335"/>
                  <a:gd name="connsiteX7" fmla="*/ 0 w 267307"/>
                  <a:gd name="connsiteY7" fmla="*/ 84867 h 424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67307" h="424335">
                    <a:moveTo>
                      <a:pt x="267307" y="339468"/>
                    </a:moveTo>
                    <a:lnTo>
                      <a:pt x="133653" y="339468"/>
                    </a:lnTo>
                    <a:lnTo>
                      <a:pt x="133653" y="424335"/>
                    </a:lnTo>
                    <a:lnTo>
                      <a:pt x="0" y="212167"/>
                    </a:lnTo>
                    <a:lnTo>
                      <a:pt x="133653" y="0"/>
                    </a:lnTo>
                    <a:lnTo>
                      <a:pt x="133653" y="84867"/>
                    </a:lnTo>
                    <a:lnTo>
                      <a:pt x="267307" y="84867"/>
                    </a:lnTo>
                    <a:lnTo>
                      <a:pt x="267307" y="339468"/>
                    </a:lnTo>
                    <a:close/>
                  </a:path>
                </a:pathLst>
              </a:custGeom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80191" tIns="84866" rIns="1" bIns="84867" numCol="1" spcCol="1270" anchor="ctr" anchorCtr="0">
                <a:noAutofit/>
              </a:bodyPr>
              <a:lstStyle/>
              <a:p>
                <a:pPr lvl="0" algn="ctr" defTabSz="800100" latinLnBrk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ko-KR" altLang="en-US" sz="1800" b="1" kern="1200">
                  <a:latin typeface="함초롬바탕" pitchFamily="18" charset="-127"/>
                  <a:ea typeface="함초롬바탕" pitchFamily="18" charset="-127"/>
                  <a:cs typeface="함초롬바탕" pitchFamily="18" charset="-127"/>
                </a:endParaRPr>
              </a:p>
            </p:txBody>
          </p:sp>
          <p:sp>
            <p:nvSpPr>
              <p:cNvPr id="20" name="자유형 19"/>
              <p:cNvSpPr/>
              <p:nvPr/>
            </p:nvSpPr>
            <p:spPr>
              <a:xfrm>
                <a:off x="2267751" y="3212981"/>
                <a:ext cx="1248044" cy="1248044"/>
              </a:xfrm>
              <a:custGeom>
                <a:avLst/>
                <a:gdLst>
                  <a:gd name="connsiteX0" fmla="*/ 0 w 1248044"/>
                  <a:gd name="connsiteY0" fmla="*/ 624022 h 1248044"/>
                  <a:gd name="connsiteX1" fmla="*/ 624022 w 1248044"/>
                  <a:gd name="connsiteY1" fmla="*/ 0 h 1248044"/>
                  <a:gd name="connsiteX2" fmla="*/ 1248044 w 1248044"/>
                  <a:gd name="connsiteY2" fmla="*/ 624022 h 1248044"/>
                  <a:gd name="connsiteX3" fmla="*/ 624022 w 1248044"/>
                  <a:gd name="connsiteY3" fmla="*/ 1248044 h 1248044"/>
                  <a:gd name="connsiteX4" fmla="*/ 0 w 1248044"/>
                  <a:gd name="connsiteY4" fmla="*/ 624022 h 1248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48044" h="1248044">
                    <a:moveTo>
                      <a:pt x="0" y="624022"/>
                    </a:moveTo>
                    <a:cubicBezTo>
                      <a:pt x="0" y="279384"/>
                      <a:pt x="279384" y="0"/>
                      <a:pt x="624022" y="0"/>
                    </a:cubicBezTo>
                    <a:cubicBezTo>
                      <a:pt x="968660" y="0"/>
                      <a:pt x="1248044" y="279384"/>
                      <a:pt x="1248044" y="624022"/>
                    </a:cubicBezTo>
                    <a:cubicBezTo>
                      <a:pt x="1248044" y="968660"/>
                      <a:pt x="968660" y="1248044"/>
                      <a:pt x="624022" y="1248044"/>
                    </a:cubicBezTo>
                    <a:cubicBezTo>
                      <a:pt x="279384" y="1248044"/>
                      <a:pt x="0" y="968660"/>
                      <a:pt x="0" y="624022"/>
                    </a:cubicBez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05632" tIns="205632" rIns="205632" bIns="205632" numCol="1" spcCol="1270" anchor="ctr" anchorCtr="0">
                <a:noAutofit/>
              </a:bodyPr>
              <a:lstStyle/>
              <a:p>
                <a:pPr lvl="0" algn="ctr" defTabSz="800100" latinLnBrk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ko-KR" altLang="en-US" sz="1800" b="1" kern="1200" dirty="0" smtClean="0">
                    <a:latin typeface="함초롬바탕" pitchFamily="18" charset="-127"/>
                    <a:ea typeface="함초롬바탕" pitchFamily="18" charset="-127"/>
                    <a:cs typeface="함초롬바탕" pitchFamily="18" charset="-127"/>
                  </a:rPr>
                  <a:t>기업</a:t>
                </a:r>
                <a:endParaRPr lang="ko-KR" altLang="en-US" sz="1800" b="1" kern="1200" dirty="0">
                  <a:latin typeface="함초롬바탕" pitchFamily="18" charset="-127"/>
                  <a:ea typeface="함초롬바탕" pitchFamily="18" charset="-127"/>
                  <a:cs typeface="함초롬바탕" pitchFamily="18" charset="-127"/>
                </a:endParaRPr>
              </a:p>
            </p:txBody>
          </p:sp>
        </p:grpSp>
        <p:sp>
          <p:nvSpPr>
            <p:cNvPr id="8" name="왼쪽/오른쪽 화살표 7"/>
            <p:cNvSpPr/>
            <p:nvPr/>
          </p:nvSpPr>
          <p:spPr>
            <a:xfrm rot="8029966">
              <a:off x="3088489" y="2679023"/>
              <a:ext cx="1080120" cy="386652"/>
            </a:xfrm>
            <a:prstGeom prst="leftRightArrow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왼쪽/오른쪽 화살표 8"/>
            <p:cNvSpPr/>
            <p:nvPr/>
          </p:nvSpPr>
          <p:spPr>
            <a:xfrm rot="8029966">
              <a:off x="5193493" y="4767255"/>
              <a:ext cx="1080120" cy="386652"/>
            </a:xfrm>
            <a:prstGeom prst="leftRightArrow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왼쪽/오른쪽 화살표 9"/>
            <p:cNvSpPr/>
            <p:nvPr/>
          </p:nvSpPr>
          <p:spPr>
            <a:xfrm rot="13580570">
              <a:off x="5120698" y="2679739"/>
              <a:ext cx="1080120" cy="386652"/>
            </a:xfrm>
            <a:prstGeom prst="leftRightArrow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왼쪽/오른쪽 화살표 10"/>
            <p:cNvSpPr/>
            <p:nvPr/>
          </p:nvSpPr>
          <p:spPr>
            <a:xfrm rot="13580570">
              <a:off x="3087702" y="4766540"/>
              <a:ext cx="1080120" cy="386652"/>
            </a:xfrm>
            <a:prstGeom prst="leftRightArrow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4956662" y="1204729"/>
            <a:ext cx="448784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ko-KR" altLang="en-US" dirty="0" smtClean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사회공헌연계사업</a:t>
            </a:r>
            <a:endParaRPr lang="en-US" altLang="ko-KR" dirty="0" smtClean="0"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  <a:p>
            <a:r>
              <a:rPr lang="en-US" altLang="ko-KR" dirty="0" smtClean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- </a:t>
            </a:r>
            <a:r>
              <a:rPr lang="ko-KR" altLang="en-US" dirty="0" smtClean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다양한 기업의 재원을 개발 지원</a:t>
            </a:r>
            <a:endParaRPr lang="en-US" altLang="ko-KR" dirty="0" smtClean="0"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  <a:p>
            <a:r>
              <a:rPr lang="en-US" altLang="ko-KR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</a:t>
            </a:r>
            <a:r>
              <a:rPr lang="en-US" altLang="ko-KR" dirty="0" smtClean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- </a:t>
            </a:r>
            <a:r>
              <a:rPr lang="ko-KR" altLang="en-US" dirty="0" smtClean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기업의 특성에 맞는 사업 제안</a:t>
            </a:r>
            <a:endParaRPr lang="en-US" altLang="ko-KR" dirty="0" smtClean="0"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  <a:p>
            <a:r>
              <a:rPr lang="en-US" altLang="ko-KR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</a:t>
            </a:r>
            <a:r>
              <a:rPr lang="en-US" altLang="ko-KR" dirty="0" smtClean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- </a:t>
            </a:r>
            <a:r>
              <a:rPr lang="ko-KR" altLang="en-US" dirty="0" smtClean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사회복지시설 아이디어 개발 </a:t>
            </a:r>
            <a:r>
              <a:rPr lang="en-US" altLang="ko-KR" dirty="0" smtClean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(</a:t>
            </a:r>
            <a:r>
              <a:rPr lang="ko-KR" altLang="en-US" dirty="0" smtClean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공모전</a:t>
            </a:r>
            <a:r>
              <a:rPr lang="en-US" altLang="ko-KR" dirty="0" smtClean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)</a:t>
            </a:r>
          </a:p>
          <a:p>
            <a:endParaRPr lang="en-US" altLang="ko-KR" dirty="0" smtClean="0"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  <a:p>
            <a:r>
              <a:rPr lang="en-US" altLang="ko-KR" dirty="0" smtClean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2. </a:t>
            </a:r>
            <a:r>
              <a:rPr lang="ko-KR" altLang="en-US" dirty="0" smtClean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사회공헌 전문교육</a:t>
            </a:r>
            <a:endParaRPr lang="en-US" altLang="ko-KR" dirty="0" smtClean="0"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  <a:p>
            <a:r>
              <a:rPr lang="en-US" altLang="ko-KR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</a:t>
            </a:r>
            <a:r>
              <a:rPr lang="en-US" altLang="ko-KR" dirty="0" smtClean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- </a:t>
            </a:r>
            <a:r>
              <a:rPr lang="ko-KR" altLang="en-US" dirty="0" smtClean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사회공헌 트렌드 정보 공유</a:t>
            </a:r>
            <a:endParaRPr lang="en-US" altLang="ko-KR" dirty="0" smtClean="0"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  <a:p>
            <a:r>
              <a:rPr lang="en-US" altLang="ko-KR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</a:t>
            </a:r>
            <a:r>
              <a:rPr lang="en-US" altLang="ko-KR" dirty="0" smtClean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- </a:t>
            </a:r>
            <a:r>
              <a:rPr lang="ko-KR" altLang="en-US" dirty="0" smtClean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사회복지시설 모금</a:t>
            </a:r>
            <a:r>
              <a:rPr lang="en-US" altLang="ko-KR" dirty="0" smtClean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dirty="0" smtClean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홍보 스킬 습득</a:t>
            </a:r>
            <a:endParaRPr lang="en-US" altLang="ko-KR" dirty="0" smtClean="0"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  <a:p>
            <a:endParaRPr lang="en-US" altLang="ko-KR" dirty="0" smtClean="0"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  <a:p>
            <a:r>
              <a:rPr lang="en-US" altLang="ko-KR" dirty="0" smtClean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3. </a:t>
            </a:r>
            <a:r>
              <a:rPr lang="ko-KR" altLang="en-US" dirty="0" smtClean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홍보사업</a:t>
            </a:r>
            <a:endParaRPr lang="en-US" altLang="ko-KR" dirty="0" smtClean="0"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  <a:p>
            <a:r>
              <a:rPr lang="en-US" altLang="ko-KR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</a:t>
            </a:r>
            <a:r>
              <a:rPr lang="en-US" altLang="ko-KR" dirty="0" smtClean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- </a:t>
            </a:r>
            <a:r>
              <a:rPr lang="ko-KR" altLang="en-US" dirty="0" smtClean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대구지역 활동 보도</a:t>
            </a:r>
            <a:r>
              <a:rPr lang="en-US" altLang="ko-KR" dirty="0" smtClean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SNS</a:t>
            </a:r>
            <a:r>
              <a:rPr lang="ko-KR" altLang="en-US" dirty="0" smtClean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활용</a:t>
            </a:r>
            <a:endParaRPr lang="en-US" altLang="ko-KR" dirty="0" smtClean="0"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  <a:p>
            <a:r>
              <a:rPr lang="en-US" altLang="ko-KR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</a:t>
            </a:r>
            <a:r>
              <a:rPr lang="en-US" altLang="ko-KR" dirty="0" smtClean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- CSR</a:t>
            </a:r>
            <a:r>
              <a:rPr lang="ko-KR" altLang="en-US" dirty="0" smtClean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패밀리</a:t>
            </a:r>
            <a:r>
              <a:rPr lang="en-US" altLang="ko-KR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</a:t>
            </a:r>
            <a:r>
              <a:rPr lang="ko-KR" altLang="en-US" dirty="0" smtClean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활동</a:t>
            </a:r>
            <a:endParaRPr lang="ko-KR" altLang="en-US" dirty="0"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23787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>
          <a:xfrm>
            <a:off x="0" y="25649"/>
            <a:ext cx="9144000" cy="601885"/>
          </a:xfrm>
          <a:prstGeom prst="rect">
            <a:avLst/>
          </a:prstGeom>
          <a:pattFill prst="ltUpDiag">
            <a:fgClr>
              <a:schemeClr val="accent1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ko-KR" altLang="en-US" sz="2400" b="1" dirty="0" smtClean="0">
                <a:solidFill>
                  <a:srgbClr val="0070C0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     사회공헌정보센터</a:t>
            </a:r>
            <a:endParaRPr lang="ko-KR" altLang="en-US" sz="2400" b="1" dirty="0">
              <a:solidFill>
                <a:srgbClr val="0070C0"/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graphicFrame>
        <p:nvGraphicFramePr>
          <p:cNvPr id="7" name="차트 6"/>
          <p:cNvGraphicFramePr/>
          <p:nvPr>
            <p:extLst>
              <p:ext uri="{D42A27DB-BD31-4B8C-83A1-F6EECF244321}">
                <p14:modId xmlns:p14="http://schemas.microsoft.com/office/powerpoint/2010/main" val="1106151356"/>
              </p:ext>
            </p:extLst>
          </p:nvPr>
        </p:nvGraphicFramePr>
        <p:xfrm>
          <a:off x="611560" y="627534"/>
          <a:ext cx="6840760" cy="4352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156176" y="2715766"/>
            <a:ext cx="30598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5">
                    <a:lumMod val="50000"/>
                  </a:schemeClr>
                </a:solidFill>
              </a:rPr>
              <a:t>한국가스공사 </a:t>
            </a:r>
            <a:r>
              <a:rPr lang="ko-KR" altLang="en-US" dirty="0" err="1" smtClean="0">
                <a:solidFill>
                  <a:schemeClr val="accent5">
                    <a:lumMod val="50000"/>
                  </a:schemeClr>
                </a:solidFill>
              </a:rPr>
              <a:t>온누리사업</a:t>
            </a:r>
            <a:r>
              <a:rPr lang="ko-KR" altLang="en-US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lang="en-US" altLang="ko-KR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ko-KR" altLang="en-US" dirty="0" smtClean="0">
                <a:solidFill>
                  <a:schemeClr val="accent5">
                    <a:lumMod val="50000"/>
                  </a:schemeClr>
                </a:solidFill>
              </a:rPr>
              <a:t>연간 </a:t>
            </a:r>
            <a:r>
              <a:rPr lang="en-US" altLang="ko-KR" dirty="0" smtClean="0">
                <a:solidFill>
                  <a:schemeClr val="accent5">
                    <a:lumMod val="50000"/>
                  </a:schemeClr>
                </a:solidFill>
              </a:rPr>
              <a:t>20</a:t>
            </a:r>
            <a:r>
              <a:rPr lang="ko-KR" altLang="en-US" dirty="0" smtClean="0">
                <a:solidFill>
                  <a:schemeClr val="accent5">
                    <a:lumMod val="50000"/>
                  </a:schemeClr>
                </a:solidFill>
              </a:rPr>
              <a:t>억원 후원</a:t>
            </a:r>
            <a:endParaRPr lang="en-US" altLang="ko-KR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US" altLang="ko-KR" dirty="0" smtClean="0">
                <a:solidFill>
                  <a:schemeClr val="accent5">
                    <a:lumMod val="50000"/>
                  </a:schemeClr>
                </a:solidFill>
              </a:rPr>
              <a:t>(2016</a:t>
            </a:r>
            <a:r>
              <a:rPr lang="ko-KR" altLang="en-US" dirty="0" smtClean="0">
                <a:solidFill>
                  <a:schemeClr val="accent5">
                    <a:lumMod val="50000"/>
                  </a:schemeClr>
                </a:solidFill>
              </a:rPr>
              <a:t>년 </a:t>
            </a:r>
            <a:r>
              <a:rPr lang="ko-KR" altLang="en-US" dirty="0" err="1" smtClean="0">
                <a:solidFill>
                  <a:schemeClr val="accent5">
                    <a:lumMod val="50000"/>
                  </a:schemeClr>
                </a:solidFill>
              </a:rPr>
              <a:t>전국사업</a:t>
            </a:r>
            <a:r>
              <a:rPr lang="ko-KR" altLang="en-US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ko-KR" altLang="en-US" dirty="0" err="1" smtClean="0">
                <a:solidFill>
                  <a:schemeClr val="accent5">
                    <a:lumMod val="50000"/>
                  </a:schemeClr>
                </a:solidFill>
              </a:rPr>
              <a:t>거점기관</a:t>
            </a:r>
            <a:r>
              <a:rPr lang="en-US" altLang="ko-KR" dirty="0" smtClean="0">
                <a:solidFill>
                  <a:schemeClr val="accent5">
                    <a:lumMod val="50000"/>
                  </a:schemeClr>
                </a:solidFill>
              </a:rPr>
              <a:t>)</a:t>
            </a:r>
            <a:endParaRPr lang="ko-KR" alt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10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프레젠테이션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프레젠테이션2</Template>
  <TotalTime>1931</TotalTime>
  <Words>461</Words>
  <Application>Microsoft Office PowerPoint</Application>
  <PresentationFormat>화면 슬라이드 쇼(16:9)</PresentationFormat>
  <Paragraphs>165</Paragraphs>
  <Slides>14</Slides>
  <Notes>3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2</vt:i4>
      </vt:variant>
      <vt:variant>
        <vt:lpstr>슬라이드 제목</vt:lpstr>
      </vt:variant>
      <vt:variant>
        <vt:i4>14</vt:i4>
      </vt:variant>
    </vt:vector>
  </HeadingPairs>
  <TitlesOfParts>
    <vt:vector size="20" baseType="lpstr">
      <vt:lpstr>함초롬바탕</vt:lpstr>
      <vt:lpstr>맑은 고딕</vt:lpstr>
      <vt:lpstr>Arial</vt:lpstr>
      <vt:lpstr>Wingdings</vt:lpstr>
      <vt:lpstr>프레젠테이션2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      협의회 비전과 핵심가치에 따라 이러한 수행합니다.</vt:lpstr>
      <vt:lpstr>PowerPoint 프레젠테이션</vt:lpstr>
      <vt:lpstr>      시 · 군 · 구 사회복지협의회 설치 현황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      사회공헌정보센터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owner</cp:lastModifiedBy>
  <cp:revision>162</cp:revision>
  <cp:lastPrinted>2018-07-02T10:39:26Z</cp:lastPrinted>
  <dcterms:created xsi:type="dcterms:W3CDTF">2017-03-22T05:57:19Z</dcterms:created>
  <dcterms:modified xsi:type="dcterms:W3CDTF">2018-10-26T01:10:19Z</dcterms:modified>
</cp:coreProperties>
</file>