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971B0"/>
    <a:srgbClr val="F2D0EC"/>
    <a:srgbClr val="C39BC3"/>
    <a:srgbClr val="4CBDC0"/>
    <a:srgbClr val="AFD6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5" autoAdjust="0"/>
    <p:restoredTop sz="94585" autoAdjust="0"/>
  </p:normalViewPr>
  <p:slideViewPr>
    <p:cSldViewPr>
      <p:cViewPr varScale="1">
        <p:scale>
          <a:sx n="65" d="100"/>
          <a:sy n="65" d="100"/>
        </p:scale>
        <p:origin x="-12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5EEDB-609B-481C-9564-E632561849F5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CB91A-EEDA-427A-A930-C7493A59FE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B91A-EEDA-427A-A930-C7493A59FE1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B91A-EEDA-427A-A930-C7493A59FE1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B91A-EEDA-427A-A930-C7493A59FE1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906-B26A-4DB7-AF89-C27EA1EA6BED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49906-B26A-4DB7-AF89-C27EA1EA6BED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8AEA-3636-49A8-8ECC-59E33D6079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bg1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무한도전_로고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14290"/>
            <a:ext cx="5448947" cy="242889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rmAutofit/>
            <a:scene3d>
              <a:camera prst="perspectiveBelow"/>
              <a:lightRig rig="threePt" dir="t"/>
            </a:scene3d>
            <a:sp3d extrusionH="57150">
              <a:bevelT w="57150" h="38100" prst="artDeco"/>
              <a:bevelB w="38100" h="38100"/>
            </a:sp3d>
          </a:bodyPr>
          <a:lstStyle/>
          <a:p>
            <a:r>
              <a:rPr lang="ko-KR" altLang="en-US" sz="6000" dirty="0" smtClean="0">
                <a:ln cmpd="thickThin">
                  <a:solidFill>
                    <a:schemeClr val="tx1"/>
                  </a:solidFill>
                  <a:prstDash val="dash"/>
                </a:ln>
                <a:solidFill>
                  <a:schemeClr val="accent6"/>
                </a:solidFill>
                <a:effectLst>
                  <a:innerShdw blurRad="63500" dist="50800" dir="8100000">
                    <a:schemeClr val="accent5">
                      <a:lumMod val="20000"/>
                      <a:lumOff val="80000"/>
                      <a:alpha val="50000"/>
                    </a:schemeClr>
                  </a:innerShdw>
                </a:effectLst>
                <a:latin typeface="HY강B" pitchFamily="18" charset="-127"/>
                <a:ea typeface="HY강B" pitchFamily="18" charset="-127"/>
              </a:rPr>
              <a:t>일본의 정치</a:t>
            </a:r>
            <a:endParaRPr lang="ko-KR" altLang="en-US" sz="6000" dirty="0">
              <a:ln cmpd="thickThin">
                <a:solidFill>
                  <a:schemeClr val="tx1"/>
                </a:solidFill>
                <a:prstDash val="dash"/>
              </a:ln>
              <a:solidFill>
                <a:schemeClr val="accent6"/>
              </a:solidFill>
              <a:effectLst>
                <a:innerShdw blurRad="63500" dist="50800" dir="8100000">
                  <a:schemeClr val="accent5">
                    <a:lumMod val="20000"/>
                    <a:lumOff val="80000"/>
                    <a:alpha val="50000"/>
                  </a:scheme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000496" y="4857760"/>
            <a:ext cx="6400800" cy="1752600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양재붓꽃체L" pitchFamily="18" charset="-127"/>
                <a:ea typeface="양재붓꽃체L" pitchFamily="18" charset="-127"/>
              </a:rPr>
              <a:t>일본어일본학과 백옥길</a:t>
            </a:r>
            <a:endParaRPr lang="en-US" altLang="ko-KR" sz="2400" dirty="0" smtClean="0">
              <a:solidFill>
                <a:schemeClr val="bg1"/>
              </a:solidFill>
              <a:latin typeface="양재붓꽃체L" pitchFamily="18" charset="-127"/>
              <a:ea typeface="양재붓꽃체L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양재붓꽃체L" pitchFamily="18" charset="-127"/>
                <a:ea typeface="양재붓꽃체L" pitchFamily="18" charset="-127"/>
              </a:rPr>
              <a:t>일본어일본학과 신진하</a:t>
            </a:r>
            <a:endParaRPr lang="en-US" altLang="ko-KR" sz="2400" dirty="0" smtClean="0">
              <a:solidFill>
                <a:schemeClr val="bg1"/>
              </a:solidFill>
              <a:latin typeface="양재붓꽃체L" pitchFamily="18" charset="-127"/>
              <a:ea typeface="양재붓꽃체L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양재붓꽃체L" pitchFamily="18" charset="-127"/>
                <a:ea typeface="양재붓꽃체L" pitchFamily="18" charset="-127"/>
              </a:rPr>
              <a:t>일본어일본학과 윤수경</a:t>
            </a:r>
            <a:endParaRPr lang="ko-KR" altLang="en-US" sz="2400" dirty="0">
              <a:solidFill>
                <a:schemeClr val="bg1"/>
              </a:solidFill>
              <a:latin typeface="양재붓꽃체L" pitchFamily="18" charset="-127"/>
              <a:ea typeface="양재붓꽃체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3" grpId="4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메이지 시대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0" y="1500174"/>
            <a:ext cx="3786214" cy="614353"/>
          </a:xfrm>
          <a:blipFill>
            <a:blip r:embed="rId3"/>
            <a:tile tx="0" ty="0" sx="100000" sy="100000" flip="none" algn="tl"/>
          </a:blipFill>
        </p:spPr>
        <p:txBody>
          <a:bodyPr anchor="ctr" anchorCtr="0">
            <a:normAutofit/>
          </a:bodyPr>
          <a:lstStyle/>
          <a:p>
            <a:pPr algn="ctr"/>
            <a:r>
              <a:rPr lang="ko-KR" altLang="en-US" sz="2400" dirty="0" smtClean="0"/>
              <a:t>메이지 천황의 시대 </a:t>
            </a:r>
            <a:endParaRPr lang="ko-KR" altLang="en-US" sz="2400" dirty="0"/>
          </a:p>
        </p:txBody>
      </p:sp>
      <p:pic>
        <p:nvPicPr>
          <p:cNvPr id="4" name="그림 3" descr="메이지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1" y="1500174"/>
            <a:ext cx="3357586" cy="4708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214686"/>
            <a:ext cx="378621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러일전쟁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청일전쟁 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428868"/>
            <a:ext cx="378621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천황의 신격화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000504"/>
            <a:ext cx="378621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한일 합병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714884"/>
            <a:ext cx="378621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메이지 유신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다이쇼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시대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86314" y="1571612"/>
            <a:ext cx="3643338" cy="50006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ko-KR" altLang="en-US" sz="2400" dirty="0" err="1" smtClean="0">
                <a:latin typeface="+mj-ea"/>
                <a:ea typeface="+mj-ea"/>
              </a:rPr>
              <a:t>다이쇼</a:t>
            </a:r>
            <a:r>
              <a:rPr lang="ko-KR" altLang="en-US" sz="2400" dirty="0" smtClean="0">
                <a:latin typeface="+mj-ea"/>
                <a:ea typeface="+mj-ea"/>
              </a:rPr>
              <a:t> 천황의 시대</a:t>
            </a:r>
            <a:endParaRPr lang="ko-KR" altLang="en-US" sz="2400" dirty="0">
              <a:latin typeface="+mj-ea"/>
              <a:ea typeface="+mj-ea"/>
            </a:endParaRPr>
          </a:p>
        </p:txBody>
      </p:sp>
      <p:pic>
        <p:nvPicPr>
          <p:cNvPr id="4" name="그림 3" descr="다이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500174"/>
            <a:ext cx="3429024" cy="4643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2500306"/>
            <a:ext cx="3643338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존재감 없는 천황 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쇼와 시대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7752" y="1571612"/>
            <a:ext cx="3643338" cy="614354"/>
          </a:xfrm>
          <a:blipFill>
            <a:blip r:embed="rId3"/>
            <a:tile tx="0" ty="0" sx="100000" sy="100000" flip="none" algn="tl"/>
          </a:blipFill>
        </p:spPr>
        <p:txBody>
          <a:bodyPr anchor="ctr" anchorCtr="0">
            <a:normAutofit/>
          </a:bodyPr>
          <a:lstStyle/>
          <a:p>
            <a:pPr algn="ctr"/>
            <a:r>
              <a:rPr lang="ko-KR" altLang="en-US" sz="2400" dirty="0" smtClean="0"/>
              <a:t>쇼와 천황의 시대 </a:t>
            </a:r>
            <a:endParaRPr lang="ko-KR" altLang="en-US" sz="2400" dirty="0"/>
          </a:p>
        </p:txBody>
      </p:sp>
      <p:pic>
        <p:nvPicPr>
          <p:cNvPr id="4" name="그림 3" descr="200px-Hirohito_in_dress_unifor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571612"/>
            <a:ext cx="3429024" cy="4491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2571744"/>
            <a:ext cx="3643338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+mj-ea"/>
                <a:ea typeface="+mj-ea"/>
              </a:rPr>
              <a:t>민주 사변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3429000"/>
            <a:ext cx="4143372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관동 대지진과 </a:t>
            </a:r>
            <a:r>
              <a:rPr lang="ko-KR" altLang="en-US" sz="2400" dirty="0" err="1" smtClean="0"/>
              <a:t>난징</a:t>
            </a:r>
            <a:r>
              <a:rPr lang="ko-KR" altLang="en-US" sz="2400" dirty="0" smtClean="0"/>
              <a:t> 대학살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4286256"/>
            <a:ext cx="3643338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히로시마 원자폭탄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5072074"/>
            <a:ext cx="3643338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포츠담 선언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uiExpand="1" build="p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헤이세이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시대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4" name="내용 개체 틀 3" descr="헤이세이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643050"/>
            <a:ext cx="3571900" cy="4500594"/>
          </a:xfrm>
        </p:spPr>
      </p:pic>
      <p:sp>
        <p:nvSpPr>
          <p:cNvPr id="5" name="TextBox 4"/>
          <p:cNvSpPr txBox="1"/>
          <p:nvPr/>
        </p:nvSpPr>
        <p:spPr>
          <a:xfrm>
            <a:off x="4714876" y="1643050"/>
            <a:ext cx="4286248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현 천황 </a:t>
            </a:r>
            <a:r>
              <a:rPr lang="ko-KR" altLang="en-US" sz="2400" dirty="0" err="1" smtClean="0"/>
              <a:t>아키히토의</a:t>
            </a:r>
            <a:r>
              <a:rPr lang="ko-KR" altLang="en-US" sz="2400" dirty="0" smtClean="0"/>
              <a:t> 재위 기간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2500306"/>
            <a:ext cx="428628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13</a:t>
            </a:r>
            <a:r>
              <a:rPr lang="ko-KR" altLang="en-US" sz="2400" dirty="0" smtClean="0"/>
              <a:t>년 </a:t>
            </a:r>
            <a:r>
              <a:rPr lang="ko-KR" altLang="en-US" sz="2400" dirty="0" err="1" smtClean="0"/>
              <a:t>고이즈미</a:t>
            </a:r>
            <a:r>
              <a:rPr lang="ko-KR" altLang="en-US" sz="2400" dirty="0" smtClean="0"/>
              <a:t> 총리에 오르다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3357562"/>
            <a:ext cx="428628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18</a:t>
            </a:r>
            <a:r>
              <a:rPr lang="ko-KR" altLang="en-US" sz="2400" dirty="0" smtClean="0"/>
              <a:t>년 </a:t>
            </a:r>
            <a:r>
              <a:rPr lang="ko-KR" altLang="en-US" sz="2400" dirty="0" err="1" smtClean="0"/>
              <a:t>아베가</a:t>
            </a:r>
            <a:r>
              <a:rPr lang="ko-KR" altLang="en-US" sz="2400" dirty="0" smtClean="0"/>
              <a:t> 총리에 오르다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4143380"/>
            <a:ext cx="428628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19</a:t>
            </a:r>
            <a:r>
              <a:rPr lang="ko-KR" altLang="en-US" sz="2400" dirty="0" smtClean="0"/>
              <a:t>년 </a:t>
            </a:r>
            <a:r>
              <a:rPr lang="ko-KR" altLang="en-US" sz="2400" dirty="0" err="1" smtClean="0"/>
              <a:t>후쿠다가</a:t>
            </a:r>
            <a:r>
              <a:rPr lang="ko-KR" altLang="en-US" sz="2400" dirty="0" smtClean="0"/>
              <a:t> 총리에 오르다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14876" y="4857760"/>
            <a:ext cx="428628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20</a:t>
            </a:r>
            <a:r>
              <a:rPr lang="ko-KR" altLang="en-US" sz="2400" dirty="0" smtClean="0"/>
              <a:t>년 </a:t>
            </a:r>
            <a:r>
              <a:rPr lang="ko-KR" altLang="en-US" sz="2400" dirty="0" err="1" smtClean="0"/>
              <a:t>아소가</a:t>
            </a:r>
            <a:r>
              <a:rPr lang="ko-KR" altLang="en-US" sz="2400" dirty="0" smtClean="0"/>
              <a:t> 총리에 오르다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6000"/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일본의 내각과 총리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614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1. </a:t>
            </a:r>
            <a:r>
              <a:rPr lang="ko-KR" altLang="en-US" sz="2400" dirty="0" smtClean="0"/>
              <a:t>일본의 내각 </a:t>
            </a:r>
            <a:endParaRPr lang="ko-KR" altLang="en-US" sz="2400" dirty="0"/>
          </a:p>
        </p:txBody>
      </p:sp>
      <p:pic>
        <p:nvPicPr>
          <p:cNvPr id="6" name="그림 5" descr="jpn_i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00042"/>
            <a:ext cx="8001056" cy="6143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2428868"/>
            <a:ext cx="2357454" cy="369332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(1) </a:t>
            </a:r>
            <a:r>
              <a:rPr lang="ko-KR" altLang="en-US" dirty="0" err="1" smtClean="0"/>
              <a:t>무라야마</a:t>
            </a:r>
            <a:r>
              <a:rPr lang="ko-KR" altLang="en-US" dirty="0" smtClean="0"/>
              <a:t> 내각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071810"/>
            <a:ext cx="7500990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1994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12</a:t>
            </a:r>
            <a:r>
              <a:rPr lang="ko-KR" altLang="en-US" dirty="0" smtClean="0">
                <a:solidFill>
                  <a:schemeClr val="bg1"/>
                </a:solidFill>
              </a:rPr>
              <a:t>월 </a:t>
            </a:r>
            <a:r>
              <a:rPr lang="ko-KR" altLang="en-US" dirty="0" err="1" smtClean="0">
                <a:solidFill>
                  <a:schemeClr val="bg1"/>
                </a:solidFill>
              </a:rPr>
              <a:t>자민당은</a:t>
            </a:r>
            <a:r>
              <a:rPr lang="ko-KR" altLang="en-US" dirty="0" smtClean="0">
                <a:solidFill>
                  <a:schemeClr val="bg1"/>
                </a:solidFill>
              </a:rPr>
              <a:t> 사회당과 </a:t>
            </a:r>
            <a:r>
              <a:rPr lang="ko-KR" altLang="en-US" dirty="0" err="1" smtClean="0">
                <a:solidFill>
                  <a:schemeClr val="bg1"/>
                </a:solidFill>
              </a:rPr>
              <a:t>사키가케와의</a:t>
            </a:r>
            <a:r>
              <a:rPr lang="ko-KR" altLang="en-US" dirty="0" smtClean="0">
                <a:solidFill>
                  <a:schemeClr val="bg1"/>
                </a:solidFill>
              </a:rPr>
              <a:t> 연립을 제안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총리를 사회당 위원장 </a:t>
            </a:r>
            <a:r>
              <a:rPr lang="ko-KR" altLang="en-US" dirty="0" err="1" smtClean="0">
                <a:solidFill>
                  <a:schemeClr val="bg1"/>
                </a:solidFill>
              </a:rPr>
              <a:t>무라야마</a:t>
            </a:r>
            <a:r>
              <a:rPr lang="ko-KR" altLang="en-US" dirty="0" smtClean="0">
                <a:solidFill>
                  <a:schemeClr val="bg1"/>
                </a:solidFill>
              </a:rPr>
              <a:t> 도미이치로 하는 연립정부를 조각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 err="1" smtClean="0">
                <a:solidFill>
                  <a:schemeClr val="bg1"/>
                </a:solidFill>
              </a:rPr>
              <a:t>자민당은</a:t>
            </a:r>
            <a:r>
              <a:rPr lang="ko-KR" altLang="en-US" dirty="0" smtClean="0">
                <a:solidFill>
                  <a:schemeClr val="bg1"/>
                </a:solidFill>
              </a:rPr>
              <a:t> 다시 정부여당의 지위를 회복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dirty="0" err="1" smtClean="0">
                <a:solidFill>
                  <a:schemeClr val="bg1"/>
                </a:solidFill>
              </a:rPr>
              <a:t>호소카와</a:t>
            </a:r>
            <a:r>
              <a:rPr lang="ko-KR" altLang="en-US" dirty="0" smtClean="0">
                <a:solidFill>
                  <a:schemeClr val="bg1"/>
                </a:solidFill>
              </a:rPr>
              <a:t> 내각과 </a:t>
            </a:r>
            <a:r>
              <a:rPr lang="ko-KR" altLang="en-US" dirty="0" err="1" smtClean="0">
                <a:solidFill>
                  <a:schemeClr val="bg1"/>
                </a:solidFill>
              </a:rPr>
              <a:t>하타</a:t>
            </a:r>
            <a:r>
              <a:rPr lang="ko-KR" altLang="en-US" dirty="0" smtClean="0">
                <a:solidFill>
                  <a:schemeClr val="bg1"/>
                </a:solidFill>
              </a:rPr>
              <a:t> 내각에 참가한 신생당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공명당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민사당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일본신당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민주개혁연합 등이 가담하여 </a:t>
            </a:r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r>
              <a:rPr lang="ko-KR" altLang="en-US" dirty="0" smtClean="0">
                <a:solidFill>
                  <a:schemeClr val="bg1"/>
                </a:solidFill>
              </a:rPr>
              <a:t>대 정당체제를 위한 신진당을 결성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2400" dirty="0" smtClean="0"/>
              <a:t>1.</a:t>
            </a:r>
            <a:r>
              <a:rPr lang="ko-KR" altLang="en-US" sz="2400" dirty="0" smtClean="0"/>
              <a:t>일본의 내각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214423"/>
            <a:ext cx="2214578" cy="500065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chemeClr val="bg1"/>
                </a:solidFill>
              </a:rPr>
              <a:t>(2)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고이즈미</a:t>
            </a:r>
            <a:r>
              <a:rPr lang="ko-KR" altLang="en-US" sz="2000" dirty="0" smtClean="0">
                <a:solidFill>
                  <a:schemeClr val="bg1"/>
                </a:solidFill>
              </a:rPr>
              <a:t> 내각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그림 3" descr="고이즈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071546"/>
            <a:ext cx="4105072" cy="4893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1857364"/>
            <a:ext cx="4071966" cy="36933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우정성을</a:t>
            </a:r>
            <a:r>
              <a:rPr lang="ko-KR" altLang="en-US" dirty="0" smtClean="0">
                <a:solidFill>
                  <a:schemeClr val="bg1"/>
                </a:solidFill>
              </a:rPr>
              <a:t> 민영화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 err="1" smtClean="0">
                <a:solidFill>
                  <a:schemeClr val="bg1"/>
                </a:solidFill>
              </a:rPr>
              <a:t>야스쿠니</a:t>
            </a:r>
            <a:r>
              <a:rPr lang="ko-KR" altLang="en-US" dirty="0" smtClean="0">
                <a:solidFill>
                  <a:schemeClr val="bg1"/>
                </a:solidFill>
              </a:rPr>
              <a:t> 신사참배 강행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dirty="0" err="1" smtClean="0">
                <a:solidFill>
                  <a:schemeClr val="bg1"/>
                </a:solidFill>
              </a:rPr>
              <a:t>고이즈미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</a:rPr>
              <a:t>번에 걸쳐 내각을 구성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</a:rPr>
              <a:t>차 </a:t>
            </a:r>
            <a:r>
              <a:rPr lang="ko-KR" altLang="en-US" dirty="0" err="1" smtClean="0">
                <a:solidFill>
                  <a:schemeClr val="bg1"/>
                </a:solidFill>
              </a:rPr>
              <a:t>고이즈미</a:t>
            </a:r>
            <a:r>
              <a:rPr lang="ko-KR" altLang="en-US" dirty="0" smtClean="0">
                <a:solidFill>
                  <a:schemeClr val="bg1"/>
                </a:solidFill>
              </a:rPr>
              <a:t> 내각은 </a:t>
            </a:r>
            <a:r>
              <a:rPr lang="en-US" altLang="ko-KR" dirty="0" smtClean="0">
                <a:solidFill>
                  <a:schemeClr val="bg1"/>
                </a:solidFill>
              </a:rPr>
              <a:t>01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r>
              <a:rPr lang="ko-KR" altLang="en-US" dirty="0" smtClean="0">
                <a:solidFill>
                  <a:schemeClr val="bg1"/>
                </a:solidFill>
              </a:rPr>
              <a:t>월 </a:t>
            </a:r>
            <a:r>
              <a:rPr lang="en-US" altLang="ko-KR" dirty="0" smtClean="0">
                <a:solidFill>
                  <a:schemeClr val="bg1"/>
                </a:solidFill>
              </a:rPr>
              <a:t>26</a:t>
            </a:r>
            <a:r>
              <a:rPr lang="ko-KR" altLang="en-US" dirty="0" smtClean="0">
                <a:solidFill>
                  <a:schemeClr val="bg1"/>
                </a:solidFill>
              </a:rPr>
              <a:t>일부터 </a:t>
            </a:r>
            <a:r>
              <a:rPr lang="en-US" altLang="ko-KR" dirty="0" smtClean="0">
                <a:solidFill>
                  <a:schemeClr val="bg1"/>
                </a:solidFill>
              </a:rPr>
              <a:t>02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ko-KR" altLang="en-US" dirty="0" err="1" smtClean="0">
                <a:solidFill>
                  <a:schemeClr val="bg1"/>
                </a:solidFill>
              </a:rPr>
              <a:t>자민당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공명당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보수당을 여당으로 하는 </a:t>
            </a:r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</a:rPr>
              <a:t>당 연립정권</a:t>
            </a:r>
            <a:r>
              <a:rPr lang="en-US" altLang="ko-KR" dirty="0" smtClean="0">
                <a:solidFill>
                  <a:schemeClr val="bg1"/>
                </a:solidFill>
              </a:rPr>
              <a:t>. 1</a:t>
            </a:r>
            <a:r>
              <a:rPr lang="ko-KR" altLang="en-US" dirty="0" smtClean="0">
                <a:solidFill>
                  <a:schemeClr val="bg1"/>
                </a:solidFill>
              </a:rPr>
              <a:t>차 </a:t>
            </a:r>
            <a:r>
              <a:rPr lang="ko-KR" altLang="en-US" dirty="0" err="1" smtClean="0">
                <a:solidFill>
                  <a:schemeClr val="bg1"/>
                </a:solidFill>
              </a:rPr>
              <a:t>고이즈미</a:t>
            </a:r>
            <a:r>
              <a:rPr lang="ko-KR" altLang="en-US" dirty="0" smtClean="0">
                <a:solidFill>
                  <a:schemeClr val="bg1"/>
                </a:solidFill>
              </a:rPr>
              <a:t> 내각은 ‘개혁중시’ 내각</a:t>
            </a:r>
            <a:r>
              <a:rPr lang="en-US" altLang="ko-KR" dirty="0" smtClean="0">
                <a:solidFill>
                  <a:schemeClr val="bg1"/>
                </a:solidFill>
              </a:rPr>
              <a:t>. 2</a:t>
            </a:r>
            <a:r>
              <a:rPr lang="ko-KR" altLang="en-US" dirty="0" smtClean="0">
                <a:solidFill>
                  <a:schemeClr val="bg1"/>
                </a:solidFill>
              </a:rPr>
              <a:t>차 </a:t>
            </a:r>
            <a:r>
              <a:rPr lang="ko-KR" altLang="en-US" dirty="0" err="1" smtClean="0">
                <a:solidFill>
                  <a:schemeClr val="bg1"/>
                </a:solidFill>
              </a:rPr>
              <a:t>고이즈미</a:t>
            </a:r>
            <a:r>
              <a:rPr lang="ko-KR" altLang="en-US" dirty="0" smtClean="0">
                <a:solidFill>
                  <a:schemeClr val="bg1"/>
                </a:solidFill>
              </a:rPr>
              <a:t> 내각은 </a:t>
            </a:r>
            <a:r>
              <a:rPr lang="en-US" altLang="ko-KR" dirty="0" smtClean="0">
                <a:solidFill>
                  <a:schemeClr val="bg1"/>
                </a:solidFill>
              </a:rPr>
              <a:t>2003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11</a:t>
            </a:r>
            <a:r>
              <a:rPr lang="ko-KR" altLang="en-US" dirty="0" smtClean="0">
                <a:solidFill>
                  <a:schemeClr val="bg1"/>
                </a:solidFill>
              </a:rPr>
              <a:t>월 </a:t>
            </a:r>
            <a:r>
              <a:rPr lang="en-US" altLang="ko-KR" dirty="0" smtClean="0">
                <a:solidFill>
                  <a:schemeClr val="bg1"/>
                </a:solidFill>
              </a:rPr>
              <a:t>19</a:t>
            </a:r>
            <a:r>
              <a:rPr lang="ko-KR" altLang="en-US" dirty="0" smtClean="0">
                <a:solidFill>
                  <a:schemeClr val="bg1"/>
                </a:solidFill>
              </a:rPr>
              <a:t>일부터 </a:t>
            </a:r>
            <a:r>
              <a:rPr lang="en-US" altLang="ko-KR" dirty="0" smtClean="0">
                <a:solidFill>
                  <a:schemeClr val="bg1"/>
                </a:solidFill>
              </a:rPr>
              <a:t>2005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9</a:t>
            </a:r>
            <a:r>
              <a:rPr lang="ko-KR" altLang="en-US" dirty="0" smtClean="0">
                <a:solidFill>
                  <a:schemeClr val="bg1"/>
                </a:solidFill>
              </a:rPr>
              <a:t>월 </a:t>
            </a:r>
            <a:r>
              <a:rPr lang="en-US" altLang="ko-KR" dirty="0" smtClean="0">
                <a:solidFill>
                  <a:schemeClr val="bg1"/>
                </a:solidFill>
              </a:rPr>
              <a:t>21</a:t>
            </a:r>
            <a:r>
              <a:rPr lang="ko-KR" altLang="en-US" dirty="0" smtClean="0">
                <a:solidFill>
                  <a:schemeClr val="bg1"/>
                </a:solidFill>
              </a:rPr>
              <a:t>일까지로 </a:t>
            </a:r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r>
              <a:rPr lang="ko-KR" altLang="en-US" dirty="0" smtClean="0">
                <a:solidFill>
                  <a:schemeClr val="bg1"/>
                </a:solidFill>
              </a:rPr>
              <a:t>번에 걸쳐 내각</a:t>
            </a:r>
            <a:r>
              <a:rPr lang="en-US" altLang="ko-KR" dirty="0" smtClean="0">
                <a:solidFill>
                  <a:schemeClr val="bg1"/>
                </a:solidFill>
              </a:rPr>
              <a:t>. 2</a:t>
            </a:r>
            <a:r>
              <a:rPr lang="ko-KR" altLang="en-US" dirty="0" smtClean="0">
                <a:solidFill>
                  <a:schemeClr val="bg1"/>
                </a:solidFill>
              </a:rPr>
              <a:t>차 개조내각을 </a:t>
            </a:r>
            <a:r>
              <a:rPr lang="ko-KR" altLang="en-US" dirty="0" err="1" smtClean="0">
                <a:solidFill>
                  <a:schemeClr val="bg1"/>
                </a:solidFill>
              </a:rPr>
              <a:t>고이즈미</a:t>
            </a:r>
            <a:r>
              <a:rPr lang="ko-KR" altLang="en-US" dirty="0" smtClean="0">
                <a:solidFill>
                  <a:schemeClr val="bg1"/>
                </a:solidFill>
              </a:rPr>
              <a:t> 수상은 ‘우정 민영화 실현내각’</a:t>
            </a:r>
            <a:r>
              <a:rPr lang="en-US" altLang="ko-KR" dirty="0" smtClean="0">
                <a:solidFill>
                  <a:schemeClr val="bg1"/>
                </a:solidFill>
              </a:rPr>
              <a:t>, ‘</a:t>
            </a:r>
            <a:r>
              <a:rPr lang="ko-KR" altLang="en-US" dirty="0" smtClean="0">
                <a:solidFill>
                  <a:schemeClr val="bg1"/>
                </a:solidFill>
              </a:rPr>
              <a:t>구조개혁 실현내각’</a:t>
            </a:r>
            <a:r>
              <a:rPr lang="en-US" altLang="ko-KR" dirty="0" smtClean="0">
                <a:solidFill>
                  <a:schemeClr val="bg1"/>
                </a:solidFill>
              </a:rPr>
              <a:t>(4) 2006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9</a:t>
            </a:r>
            <a:r>
              <a:rPr lang="ko-KR" altLang="en-US" dirty="0" smtClean="0">
                <a:solidFill>
                  <a:schemeClr val="bg1"/>
                </a:solidFill>
              </a:rPr>
              <a:t>월 퇴임 </a:t>
            </a:r>
            <a:r>
              <a:rPr lang="en-US" altLang="ko-KR" dirty="0" smtClean="0">
                <a:solidFill>
                  <a:schemeClr val="bg1"/>
                </a:solidFill>
              </a:rPr>
              <a:t>5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5</a:t>
            </a:r>
            <a:r>
              <a:rPr lang="ko-KR" altLang="en-US" dirty="0" smtClean="0">
                <a:solidFill>
                  <a:schemeClr val="bg1"/>
                </a:solidFill>
              </a:rPr>
              <a:t>개월로 전후 총리로서 </a:t>
            </a:r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</a:rPr>
              <a:t>번째로 장기집권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아베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내각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후쿠다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내각 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2000" dirty="0" err="1" smtClean="0"/>
              <a:t>아베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신죠는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고이즈미</a:t>
            </a:r>
            <a:r>
              <a:rPr lang="ko-KR" altLang="en-US" sz="2000" dirty="0" smtClean="0"/>
              <a:t> 정권말기에 </a:t>
            </a:r>
            <a:r>
              <a:rPr lang="ko-KR" altLang="en-US" sz="2000" dirty="0" err="1" smtClean="0"/>
              <a:t>자민당</a:t>
            </a:r>
            <a:r>
              <a:rPr lang="ko-KR" altLang="en-US" sz="2000" dirty="0" smtClean="0"/>
              <a:t> 내에서 ‘포스트 </a:t>
            </a:r>
            <a:r>
              <a:rPr lang="ko-KR" altLang="en-US" sz="2000" dirty="0" err="1" smtClean="0"/>
              <a:t>고이즈미</a:t>
            </a:r>
            <a:r>
              <a:rPr lang="ko-KR" altLang="en-US" sz="2000" dirty="0" smtClean="0"/>
              <a:t>’ 의 가장 유력한 후보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err="1" smtClean="0"/>
              <a:t>고이즈미의</a:t>
            </a:r>
            <a:r>
              <a:rPr lang="ko-KR" altLang="en-US" sz="2000" dirty="0" smtClean="0"/>
              <a:t> 임기만료에 따라 </a:t>
            </a:r>
            <a:r>
              <a:rPr lang="en-US" altLang="ko-KR" sz="2000" dirty="0" smtClean="0"/>
              <a:t>06</a:t>
            </a:r>
            <a:r>
              <a:rPr lang="ko-KR" altLang="en-US" sz="2000" dirty="0" smtClean="0"/>
              <a:t>년 총재선거에서 자민당 총재로 선출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아베는</a:t>
            </a:r>
            <a:r>
              <a:rPr lang="ko-KR" altLang="en-US" sz="2000" dirty="0" smtClean="0"/>
              <a:t> 국내적으로는 ‘아름다운 나라’ </a:t>
            </a:r>
            <a:r>
              <a:rPr lang="ko-KR" altLang="en-US" sz="2000" dirty="0" err="1" smtClean="0"/>
              <a:t>를</a:t>
            </a:r>
            <a:r>
              <a:rPr lang="ko-KR" altLang="en-US" sz="2000" dirty="0" smtClean="0"/>
              <a:t> 주제로 하여 교육기본법 개정과 방위청의 </a:t>
            </a:r>
            <a:r>
              <a:rPr lang="ko-KR" altLang="en-US" sz="2000" dirty="0" err="1" smtClean="0"/>
              <a:t>방위성</a:t>
            </a:r>
            <a:r>
              <a:rPr lang="ko-KR" altLang="en-US" sz="2000" dirty="0" smtClean="0"/>
              <a:t> 승격을 실현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대외적으로는 </a:t>
            </a:r>
            <a:r>
              <a:rPr lang="ko-KR" altLang="en-US" sz="2000" dirty="0" err="1" smtClean="0"/>
              <a:t>고이즈미의</a:t>
            </a:r>
            <a:r>
              <a:rPr lang="ko-KR" altLang="en-US" sz="2000" dirty="0" smtClean="0"/>
              <a:t> 정치노선을 대체로 그대로 받아들여 </a:t>
            </a:r>
            <a:r>
              <a:rPr lang="ko-KR" altLang="en-US" sz="2000" dirty="0" err="1" smtClean="0"/>
              <a:t>야스쿠니</a:t>
            </a:r>
            <a:r>
              <a:rPr lang="ko-KR" altLang="en-US" sz="2000" dirty="0" smtClean="0"/>
              <a:t> 신사참배를 강행</a:t>
            </a:r>
            <a:r>
              <a:rPr lang="en-US" altLang="ko-KR" sz="2000" dirty="0" smtClean="0"/>
              <a:t>.</a:t>
            </a:r>
            <a:endParaRPr lang="ko-KR" altLang="en-US" sz="2000" dirty="0" smtClean="0"/>
          </a:p>
          <a:p>
            <a:endParaRPr lang="ko-KR" altLang="en-US" dirty="0"/>
          </a:p>
        </p:txBody>
      </p:sp>
      <p:pic>
        <p:nvPicPr>
          <p:cNvPr id="4" name="그림 3" descr="아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71612"/>
            <a:ext cx="3589760" cy="4786346"/>
          </a:xfrm>
          <a:prstGeom prst="rect">
            <a:avLst/>
          </a:prstGeom>
        </p:spPr>
      </p:pic>
      <p:pic>
        <p:nvPicPr>
          <p:cNvPr id="5" name="그림 4" descr="8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571612"/>
            <a:ext cx="3571900" cy="471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일본의 국회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900105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1.</a:t>
            </a:r>
            <a:r>
              <a:rPr lang="ko-KR" altLang="en-US" sz="2400" dirty="0" smtClean="0"/>
              <a:t>국회의 기능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000" dirty="0" smtClean="0"/>
              <a:t>     →국민주권의 구체화 기능</a:t>
            </a:r>
            <a:endParaRPr lang="en-US" altLang="ko-KR" sz="2000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786058"/>
            <a:ext cx="8215370" cy="769441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2.</a:t>
            </a:r>
            <a:r>
              <a:rPr lang="ko-KR" altLang="en-US" sz="2400" dirty="0" smtClean="0"/>
              <a:t>국회란</a:t>
            </a:r>
            <a:endParaRPr lang="en-US" altLang="ko-KR" sz="2400" dirty="0" smtClean="0"/>
          </a:p>
          <a:p>
            <a:r>
              <a:rPr lang="ko-KR" altLang="en-US" sz="2000" dirty="0" smtClean="0"/>
              <a:t>    → 국민을 대신하여 의사결정을 하는 기관 </a:t>
            </a:r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000504"/>
            <a:ext cx="8215370" cy="1015663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현행 헌법의 국민주권 원칙에 입각하여 국민의 직접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보통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비밀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평등 선에게 의해 선출된 국회의원으로 구성된 일본 국회는 국권의 최고기관이며 국가의 유일한 입법기관이다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일본의 의회제도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348" y="2428868"/>
            <a:ext cx="8043890" cy="2500330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000" dirty="0" smtClean="0"/>
              <a:t>일본의 의회제도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대 일본제국 헌법 하에 구성된 제국의회에 뿌리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ko-KR" altLang="en-US" sz="2000" dirty="0" smtClean="0"/>
              <a:t>                        패전에 따른 신 헌법의 제정으로 근본적으로 개혁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ko-KR" altLang="en-US" sz="2000" dirty="0" smtClean="0"/>
              <a:t>일본 국회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국권의 최고기관이며 국가의 유일한 입법기관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ko-KR" altLang="en-US" sz="2000" dirty="0" smtClean="0"/>
              <a:t>              입법부인 국회는 행정부와 사법부에 비해 우월적인 지위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ko-KR" altLang="en-US" sz="2000" dirty="0" smtClean="0"/>
              <a:t>일본 헌법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삼권분립과 삼권 상호간의 억제와 균형을 원칙으로 하고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             있기 때문에 행정부와 사법부에도 입법부를 견제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의원내각제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53"/>
          </a:xfrm>
          <a:gradFill>
            <a:gsLst>
              <a:gs pos="0">
                <a:srgbClr val="FFEFD1">
                  <a:alpha val="48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ko-KR" altLang="en-US" sz="7200" dirty="0" smtClean="0"/>
              <a:t>의회는 총리를 지명하고</a:t>
            </a:r>
            <a:r>
              <a:rPr lang="en-US" altLang="ko-KR" sz="7200" dirty="0" smtClean="0"/>
              <a:t>, </a:t>
            </a:r>
            <a:r>
              <a:rPr lang="ko-KR" altLang="en-US" sz="7200" dirty="0" smtClean="0"/>
              <a:t>총리는 각료를 임명하여 내각을 조직</a:t>
            </a:r>
            <a:r>
              <a:rPr lang="en-US" altLang="ko-KR" sz="7200" dirty="0" smtClean="0"/>
              <a:t>.</a:t>
            </a:r>
          </a:p>
          <a:p>
            <a:pPr>
              <a:buNone/>
            </a:pPr>
            <a:r>
              <a:rPr lang="ko-KR" altLang="en-US" sz="7200" dirty="0" smtClean="0"/>
              <a:t>총리는 반드시 국회의원</a:t>
            </a:r>
            <a:r>
              <a:rPr lang="en-US" altLang="ko-KR" sz="7200" dirty="0" smtClean="0"/>
              <a:t>, </a:t>
            </a:r>
            <a:r>
              <a:rPr lang="ko-KR" altLang="en-US" sz="7200" dirty="0" smtClean="0"/>
              <a:t>각료의 과반수도 반드시 국회의원 중에서 선출</a:t>
            </a:r>
            <a:r>
              <a:rPr lang="en-US" altLang="ko-KR" sz="7200" dirty="0" smtClean="0"/>
              <a:t>.</a:t>
            </a:r>
          </a:p>
          <a:p>
            <a:pPr>
              <a:buNone/>
            </a:pPr>
            <a:r>
              <a:rPr lang="ko-KR" altLang="en-US" sz="7200" dirty="0" smtClean="0"/>
              <a:t>의원내각제 하에서 의회는 내각이 의회의 의사에 반하는 행위를 하였을 경우 </a:t>
            </a:r>
            <a:endParaRPr lang="en-US" altLang="ko-KR" sz="7200" dirty="0" smtClean="0"/>
          </a:p>
          <a:p>
            <a:pPr>
              <a:buNone/>
            </a:pPr>
            <a:r>
              <a:rPr lang="ko-KR" altLang="en-US" sz="7200" dirty="0" smtClean="0"/>
              <a:t>내각불신임안을 제출하여 내각을 총 사직</a:t>
            </a:r>
            <a:r>
              <a:rPr lang="en-US" altLang="ko-KR" sz="7200" dirty="0" smtClean="0"/>
              <a:t>. </a:t>
            </a:r>
          </a:p>
          <a:p>
            <a:pPr>
              <a:buNone/>
            </a:pPr>
            <a:r>
              <a:rPr lang="ko-KR" altLang="en-US" sz="7200" dirty="0" smtClean="0"/>
              <a:t>내각은 대항하여 의회</a:t>
            </a:r>
            <a:r>
              <a:rPr lang="en-US" altLang="ko-KR" sz="7200" dirty="0" smtClean="0"/>
              <a:t>(</a:t>
            </a:r>
            <a:r>
              <a:rPr lang="ko-KR" altLang="en-US" sz="7200" dirty="0" smtClean="0"/>
              <a:t>중의원</a:t>
            </a:r>
            <a:r>
              <a:rPr lang="en-US" altLang="ko-KR" sz="7200" dirty="0" smtClean="0"/>
              <a:t>)</a:t>
            </a:r>
            <a:r>
              <a:rPr lang="ko-KR" altLang="en-US" sz="7200" dirty="0" smtClean="0"/>
              <a:t>를 해산시킬 수 있다</a:t>
            </a:r>
            <a:r>
              <a:rPr lang="en-US" altLang="ko-KR" sz="7200" dirty="0" smtClean="0"/>
              <a:t>. </a:t>
            </a:r>
          </a:p>
          <a:p>
            <a:pPr>
              <a:buNone/>
            </a:pPr>
            <a:r>
              <a:rPr lang="ko-KR" altLang="en-US" sz="7200" dirty="0" smtClean="0"/>
              <a:t>중의원이 해산되면 중의원은 총 선거를 통하여 새로운 의원을 선출하고 내각은 </a:t>
            </a:r>
            <a:endParaRPr lang="en-US" altLang="ko-KR" sz="7200" dirty="0" smtClean="0"/>
          </a:p>
          <a:p>
            <a:pPr>
              <a:buNone/>
            </a:pPr>
            <a:r>
              <a:rPr lang="ko-KR" altLang="en-US" sz="7200" dirty="0" smtClean="0"/>
              <a:t>참의원과 새로운 중의원으로 구성되는 특별국회를 소집한 후 총 사직하게 된다</a:t>
            </a:r>
            <a:r>
              <a:rPr lang="en-US" altLang="ko-KR" sz="7200" dirty="0" smtClean="0"/>
              <a:t>.</a:t>
            </a:r>
          </a:p>
          <a:p>
            <a:pPr>
              <a:buNone/>
            </a:pPr>
            <a:r>
              <a:rPr lang="ko-KR" altLang="en-US" sz="7200" dirty="0" smtClean="0"/>
              <a:t>총리의 권한은 내각의 수반으로서 내각의 구성원인 국무대신</a:t>
            </a:r>
            <a:r>
              <a:rPr lang="en-US" altLang="ko-KR" sz="7200" dirty="0" smtClean="0"/>
              <a:t>(</a:t>
            </a:r>
            <a:r>
              <a:rPr lang="ko-KR" altLang="en-US" sz="7200" dirty="0" smtClean="0"/>
              <a:t>대신 및 장관</a:t>
            </a:r>
            <a:r>
              <a:rPr lang="en-US" altLang="ko-KR" sz="7200" dirty="0" smtClean="0"/>
              <a:t>)</a:t>
            </a:r>
            <a:r>
              <a:rPr lang="ko-KR" altLang="en-US" sz="7200" dirty="0" smtClean="0"/>
              <a:t>을</a:t>
            </a:r>
            <a:endParaRPr lang="en-US" altLang="ko-KR" sz="7200" dirty="0" smtClean="0"/>
          </a:p>
          <a:p>
            <a:pPr>
              <a:buNone/>
            </a:pPr>
            <a:r>
              <a:rPr lang="ko-KR" altLang="en-US" sz="7200" dirty="0" smtClean="0"/>
              <a:t>임명</a:t>
            </a:r>
            <a:r>
              <a:rPr lang="en-US" altLang="ko-KR" sz="7200" dirty="0" smtClean="0"/>
              <a:t>.</a:t>
            </a:r>
          </a:p>
          <a:p>
            <a:pPr>
              <a:buNone/>
            </a:pPr>
            <a:r>
              <a:rPr lang="ko-KR" altLang="en-US" sz="7200" dirty="0" smtClean="0"/>
              <a:t>각료회의를 주재하며 행정 각부를 지휘</a:t>
            </a:r>
            <a:r>
              <a:rPr lang="en-US" altLang="ko-KR" sz="7200" dirty="0" smtClean="0"/>
              <a:t>, </a:t>
            </a:r>
            <a:r>
              <a:rPr lang="ko-KR" altLang="en-US" sz="7200" dirty="0" smtClean="0"/>
              <a:t>감독하는 한편</a:t>
            </a:r>
            <a:r>
              <a:rPr lang="en-US" altLang="ko-KR" sz="7200" dirty="0" smtClean="0"/>
              <a:t>, </a:t>
            </a:r>
            <a:r>
              <a:rPr lang="ko-KR" altLang="en-US" sz="7200" dirty="0" smtClean="0"/>
              <a:t>내각을 대표해서 국회</a:t>
            </a:r>
            <a:endParaRPr lang="en-US" altLang="ko-KR" sz="7200" dirty="0" smtClean="0"/>
          </a:p>
          <a:p>
            <a:pPr>
              <a:buNone/>
            </a:pPr>
            <a:r>
              <a:rPr lang="ko-KR" altLang="en-US" sz="7200" dirty="0" smtClean="0"/>
              <a:t>에 예산안 등의 의안을 제출하고 중의원을 해산할 수 있는 권한을 가진다</a:t>
            </a:r>
            <a:r>
              <a:rPr lang="en-US" altLang="ko-KR" sz="7200" dirty="0" smtClean="0"/>
              <a:t>.</a:t>
            </a:r>
          </a:p>
          <a:p>
            <a:pPr>
              <a:buNone/>
            </a:pPr>
            <a:r>
              <a:rPr lang="ko-KR" altLang="en-US" sz="7200" dirty="0" smtClean="0"/>
              <a:t>자위대의 최고 지도감독자로서 자위대의 출동을 명할 수 있는 등 헌법과 법에 </a:t>
            </a:r>
            <a:endParaRPr lang="en-US" altLang="ko-KR" sz="7200" dirty="0" smtClean="0"/>
          </a:p>
          <a:p>
            <a:pPr>
              <a:buNone/>
            </a:pPr>
            <a:r>
              <a:rPr lang="ko-KR" altLang="en-US" sz="7200" dirty="0" smtClean="0"/>
              <a:t>명시 된 총리의 권한</a:t>
            </a:r>
            <a:r>
              <a:rPr lang="en-US" altLang="ko-KR" sz="7200" dirty="0" smtClean="0"/>
              <a:t>.</a:t>
            </a:r>
          </a:p>
          <a:p>
            <a:pPr>
              <a:buNone/>
            </a:pPr>
            <a:r>
              <a:rPr lang="ko-KR" altLang="en-US" sz="7200" dirty="0" smtClean="0"/>
              <a:t>총리가 결정되면 총리는 각료를 임명하는데</a:t>
            </a:r>
            <a:r>
              <a:rPr lang="en-US" altLang="ko-KR" sz="7200" dirty="0" smtClean="0"/>
              <a:t>, </a:t>
            </a:r>
            <a:r>
              <a:rPr lang="ko-KR" altLang="en-US" sz="7200" dirty="0" smtClean="0"/>
              <a:t>모든 각료는 국회의원이 임명</a:t>
            </a:r>
            <a:r>
              <a:rPr lang="en-US" altLang="ko-KR" sz="7200" dirty="0" smtClean="0"/>
              <a:t>.</a:t>
            </a:r>
          </a:p>
          <a:p>
            <a:pPr>
              <a:buNone/>
            </a:pP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type="title"/>
          </p:nvPr>
        </p:nvSpPr>
        <p:spPr>
          <a:xfrm>
            <a:off x="3786182" y="785794"/>
            <a:ext cx="5657832" cy="571504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1. </a:t>
            </a:r>
            <a:r>
              <a:rPr lang="ko-KR" altLang="en-US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천황과 정치와의 관계</a:t>
            </a:r>
            <a:endParaRPr lang="ko-KR" altLang="en-US" sz="2400" dirty="0">
              <a:solidFill>
                <a:srgbClr val="00206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150017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2. </a:t>
            </a:r>
            <a:r>
              <a:rPr lang="ko-KR" altLang="en-US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일본의 내각과 총리</a:t>
            </a:r>
            <a:endParaRPr lang="ko-KR" altLang="en-US" sz="2400" dirty="0">
              <a:solidFill>
                <a:srgbClr val="00206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214311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3. </a:t>
            </a:r>
            <a:r>
              <a:rPr lang="ko-KR" altLang="en-US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일본의 국회와 정당</a:t>
            </a:r>
            <a:endParaRPr lang="ko-KR" altLang="en-US" sz="2400" dirty="0">
              <a:solidFill>
                <a:srgbClr val="00206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2786058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4. </a:t>
            </a:r>
            <a:r>
              <a:rPr lang="ko-KR" altLang="en-US" sz="2400" dirty="0" smtClean="0">
                <a:solidFill>
                  <a:srgbClr val="002060"/>
                </a:solidFill>
                <a:latin typeface="HY강M" pitchFamily="18" charset="-127"/>
                <a:ea typeface="HY강M" pitchFamily="18" charset="-127"/>
              </a:rPr>
              <a:t>일본의 선거와 지방자치제</a:t>
            </a:r>
            <a:endParaRPr lang="ko-KR" altLang="en-US" sz="2400" dirty="0">
              <a:solidFill>
                <a:srgbClr val="002060"/>
              </a:solidFill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일본의 행정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4757742" cy="1257296"/>
          </a:xfrm>
          <a:solidFill>
            <a:schemeClr val="bg1">
              <a:alpha val="61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ko-KR" sz="2900" dirty="0" smtClean="0"/>
              <a:t>1) </a:t>
            </a:r>
            <a:r>
              <a:rPr lang="ko-KR" altLang="en-US" sz="2900" dirty="0" smtClean="0"/>
              <a:t>구조</a:t>
            </a:r>
            <a:endParaRPr lang="en-US" altLang="ko-KR" sz="29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300" dirty="0" smtClean="0">
                <a:solidFill>
                  <a:srgbClr val="002060"/>
                </a:solidFill>
              </a:rPr>
              <a:t>일본의 행정조직의 최고행정기관 </a:t>
            </a:r>
            <a:r>
              <a:rPr lang="en-US" altLang="ko-KR" sz="2300" dirty="0" smtClean="0">
                <a:solidFill>
                  <a:srgbClr val="002060"/>
                </a:solidFill>
              </a:rPr>
              <a:t>– </a:t>
            </a:r>
            <a:r>
              <a:rPr lang="ko-KR" altLang="en-US" sz="2300" dirty="0" smtClean="0">
                <a:solidFill>
                  <a:srgbClr val="002060"/>
                </a:solidFill>
              </a:rPr>
              <a:t>내각</a:t>
            </a:r>
            <a:endParaRPr lang="en-US" altLang="ko-KR" sz="23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ko-KR" sz="2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ko-KR" altLang="en-US" sz="2300" dirty="0" smtClean="0">
                <a:solidFill>
                  <a:srgbClr val="002060"/>
                </a:solidFill>
              </a:rPr>
              <a:t>내각 밑에 부</a:t>
            </a:r>
            <a:r>
              <a:rPr lang="en-US" altLang="ko-KR" sz="2300" dirty="0" smtClean="0">
                <a:solidFill>
                  <a:srgbClr val="002060"/>
                </a:solidFill>
              </a:rPr>
              <a:t>,</a:t>
            </a:r>
            <a:r>
              <a:rPr lang="ko-KR" altLang="en-US" sz="2300" dirty="0" smtClean="0">
                <a:solidFill>
                  <a:srgbClr val="002060"/>
                </a:solidFill>
              </a:rPr>
              <a:t>성을 설치하고 국가의 행정사무를 총괄</a:t>
            </a:r>
            <a:endParaRPr lang="en-US" altLang="ko-KR" sz="23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214686"/>
            <a:ext cx="4714908" cy="252376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2) </a:t>
            </a:r>
            <a:r>
              <a:rPr lang="ko-KR" altLang="en-US" dirty="0" smtClean="0"/>
              <a:t>민주화</a:t>
            </a:r>
            <a:endParaRPr lang="en-US" altLang="ko-KR" dirty="0" smtClean="0"/>
          </a:p>
          <a:p>
            <a:endParaRPr lang="en-US" altLang="ko-KR" sz="1600" dirty="0" smtClean="0"/>
          </a:p>
          <a:p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</a:rPr>
              <a:t>공정성과 투명성을 높이기 위하여 옴부즈맨제도를 도입</a:t>
            </a:r>
            <a:endParaRPr lang="en-US" altLang="ko-K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ko-K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</a:rPr>
              <a:t>행정사무에 대한 정보공개를 추진</a:t>
            </a:r>
            <a:endParaRPr lang="en-US" altLang="ko-K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ko-K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ko-KR" sz="1400" dirty="0" smtClean="0">
                <a:solidFill>
                  <a:schemeClr val="tx2">
                    <a:lumMod val="50000"/>
                  </a:schemeClr>
                </a:solidFill>
              </a:rPr>
              <a:t>1988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</a:rPr>
              <a:t>년 </a:t>
            </a:r>
            <a:r>
              <a:rPr lang="ko-KR" altLang="en-US" sz="1400" dirty="0" err="1" smtClean="0">
                <a:solidFill>
                  <a:schemeClr val="tx2">
                    <a:lumMod val="50000"/>
                  </a:schemeClr>
                </a:solidFill>
              </a:rPr>
              <a:t>리쿠르트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</a:rPr>
              <a:t> 사건을 계기로 처음 도입</a:t>
            </a:r>
            <a:endParaRPr lang="en-US" altLang="ko-K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5357850" cy="2500330"/>
          </a:xfrm>
          <a:solidFill>
            <a:schemeClr val="bg1">
              <a:alpha val="69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ko-KR" sz="2000" dirty="0" smtClean="0"/>
              <a:t>3) </a:t>
            </a:r>
            <a:r>
              <a:rPr lang="ko-KR" altLang="en-US" sz="2000" dirty="0" smtClean="0"/>
              <a:t>행정의 개혁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1600" dirty="0" smtClean="0"/>
              <a:t>국가재정의 궁핍화나 행정기구의 거대화에 따른 폐해를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시정하고 국제화 도시화 고령화 사회에 적응 할 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있는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행정체제를 갖추기 위해 행정기구를 통폐합</a:t>
            </a:r>
            <a:r>
              <a:rPr lang="en-US" altLang="ko-KR" sz="1600" dirty="0" smtClean="0"/>
              <a:t>.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인원을 감축하고 규제를 완화 행정전반에 대한 제도와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운영을 개선</a:t>
            </a:r>
            <a:r>
              <a:rPr lang="en-US" altLang="ko-KR" sz="1600" dirty="0" smtClean="0"/>
              <a:t>.</a:t>
            </a:r>
            <a:br>
              <a:rPr lang="en-US" altLang="ko-KR" sz="1600" dirty="0" smtClean="0"/>
            </a:br>
            <a:r>
              <a:rPr lang="en-US" altLang="ko-KR" sz="1600" dirty="0" smtClean="0"/>
              <a:t> </a:t>
            </a:r>
            <a:br>
              <a:rPr lang="en-US" altLang="ko-KR" sz="1600" dirty="0" smtClean="0"/>
            </a:b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일본의 선거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sz="1600" dirty="0" smtClean="0"/>
              <a:t>일본의 의원은 중의원과 참의원으로 나뉨</a:t>
            </a:r>
            <a:endParaRPr lang="en-US" altLang="ko-KR" sz="1600" dirty="0" smtClean="0"/>
          </a:p>
          <a:p>
            <a:pPr>
              <a:buNone/>
            </a:pPr>
            <a:r>
              <a:rPr lang="ko-KR" altLang="en-US" sz="1600" dirty="0" smtClean="0"/>
              <a:t>중의원 선거제도의 기본은 소선구와 비례대표제를 혼합한 형식의 소선거구 비례대표 병</a:t>
            </a:r>
            <a:endParaRPr lang="en-US" altLang="ko-KR" sz="1600" dirty="0" smtClean="0"/>
          </a:p>
          <a:p>
            <a:pPr>
              <a:buNone/>
            </a:pPr>
            <a:r>
              <a:rPr lang="ko-KR" altLang="en-US" sz="1600" dirty="0" err="1" smtClean="0"/>
              <a:t>립제</a:t>
            </a:r>
            <a:r>
              <a:rPr lang="en-US" altLang="ko-KR" sz="1600" dirty="0" smtClean="0"/>
              <a:t>.</a:t>
            </a:r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ko-KR" altLang="en-US" sz="1600" dirty="0" smtClean="0"/>
              <a:t>국회의원은 총 </a:t>
            </a:r>
            <a:r>
              <a:rPr lang="en-US" altLang="ko-KR" sz="1600" dirty="0" smtClean="0"/>
              <a:t>480</a:t>
            </a:r>
            <a:r>
              <a:rPr lang="ko-KR" altLang="en-US" sz="1600" dirty="0" smtClean="0"/>
              <a:t>명으로 </a:t>
            </a:r>
            <a:r>
              <a:rPr lang="en-US" altLang="ko-KR" sz="1600" dirty="0" smtClean="0"/>
              <a:t>300</a:t>
            </a:r>
            <a:r>
              <a:rPr lang="ko-KR" altLang="en-US" sz="1600" dirty="0" smtClean="0"/>
              <a:t>명은 선거구로 나누어 선거구에서 한 명씩의 의원을 선출</a:t>
            </a:r>
            <a:endParaRPr lang="en-US" altLang="ko-KR" sz="1600" dirty="0" smtClean="0"/>
          </a:p>
          <a:p>
            <a:pPr>
              <a:buNone/>
            </a:pPr>
            <a:r>
              <a:rPr lang="ko-KR" altLang="en-US" sz="1600" dirty="0" smtClean="0"/>
              <a:t>하는 소선거구제로 선출하고 </a:t>
            </a:r>
            <a:r>
              <a:rPr lang="en-US" altLang="ko-KR" sz="1600" dirty="0" smtClean="0"/>
              <a:t>180</a:t>
            </a:r>
            <a:r>
              <a:rPr lang="ko-KR" altLang="en-US" sz="1600" dirty="0" smtClean="0"/>
              <a:t>명은 전국을 </a:t>
            </a:r>
            <a:r>
              <a:rPr lang="en-US" altLang="ko-KR" sz="1600" dirty="0" smtClean="0"/>
              <a:t>11</a:t>
            </a:r>
            <a:r>
              <a:rPr lang="ko-KR" altLang="en-US" sz="1600" dirty="0" smtClean="0"/>
              <a:t>개의 블록으로 나눠 구속 명 부식의 </a:t>
            </a:r>
            <a:endParaRPr lang="en-US" altLang="ko-KR" sz="1600" dirty="0" smtClean="0"/>
          </a:p>
          <a:p>
            <a:pPr>
              <a:buNone/>
            </a:pPr>
            <a:r>
              <a:rPr lang="ko-KR" altLang="en-US" sz="1600" dirty="0" smtClean="0"/>
              <a:t>방법으로 선출하는 비례대표제</a:t>
            </a:r>
            <a:r>
              <a:rPr lang="en-US" altLang="ko-KR" sz="1600" dirty="0" smtClean="0"/>
              <a:t>.</a:t>
            </a:r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149</a:t>
            </a:r>
            <a:r>
              <a:rPr lang="ko-KR" altLang="en-US" sz="1600" dirty="0" smtClean="0"/>
              <a:t>명은 </a:t>
            </a:r>
            <a:r>
              <a:rPr lang="ko-KR" altLang="en-US" sz="1600" dirty="0" err="1" smtClean="0"/>
              <a:t>도도부현</a:t>
            </a:r>
            <a:r>
              <a:rPr lang="ko-KR" altLang="en-US" sz="1600" dirty="0" smtClean="0"/>
              <a:t> 단위의 지역선거구에서 선출되는데 선거구선거로 </a:t>
            </a:r>
            <a:r>
              <a:rPr lang="ko-KR" altLang="en-US" sz="1600" dirty="0" err="1" smtClean="0"/>
              <a:t>단기제</a:t>
            </a:r>
            <a:r>
              <a:rPr lang="en-US" altLang="ko-KR" sz="1600" dirty="0" smtClean="0"/>
              <a:t>.</a:t>
            </a:r>
          </a:p>
          <a:p>
            <a:pPr>
              <a:buNone/>
            </a:pPr>
            <a:r>
              <a:rPr lang="en-US" altLang="ko-KR" sz="1600" dirty="0" smtClean="0"/>
              <a:t>98</a:t>
            </a:r>
            <a:r>
              <a:rPr lang="ko-KR" altLang="en-US" sz="1600" dirty="0" smtClean="0"/>
              <a:t>명은 비례 </a:t>
            </a:r>
            <a:r>
              <a:rPr lang="ko-KR" altLang="en-US" sz="1600" dirty="0" err="1" smtClean="0"/>
              <a:t>대표구</a:t>
            </a:r>
            <a:r>
              <a:rPr lang="ko-KR" altLang="en-US" sz="1600" dirty="0" smtClean="0"/>
              <a:t> 에서 선출</a:t>
            </a:r>
            <a:r>
              <a:rPr lang="en-US" altLang="ko-KR" sz="1600" dirty="0" smtClean="0"/>
              <a:t>.</a:t>
            </a:r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ko-KR" altLang="en-US" sz="1600" dirty="0" smtClean="0"/>
              <a:t>참의원의 임기는 </a:t>
            </a:r>
            <a:r>
              <a:rPr lang="en-US" altLang="ko-KR" sz="1600" dirty="0" smtClean="0"/>
              <a:t>6</a:t>
            </a:r>
            <a:r>
              <a:rPr lang="ko-KR" altLang="en-US" sz="1600" dirty="0" smtClean="0"/>
              <a:t>년이고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년마다 반수가 개선되고 해산이 없기에 정기적인 선거가 이</a:t>
            </a:r>
            <a:endParaRPr lang="en-US" altLang="ko-KR" sz="1600" dirty="0" smtClean="0"/>
          </a:p>
          <a:p>
            <a:pPr>
              <a:buNone/>
            </a:pPr>
            <a:r>
              <a:rPr lang="ko-KR" altLang="en-US" sz="1600" dirty="0" err="1" smtClean="0"/>
              <a:t>루어</a:t>
            </a:r>
            <a:r>
              <a:rPr lang="ko-KR" altLang="en-US" sz="1600" dirty="0" smtClean="0"/>
              <a:t> 지고 있다</a:t>
            </a:r>
            <a:r>
              <a:rPr lang="en-US" altLang="ko-KR" sz="1600" dirty="0" smtClean="0"/>
              <a:t>.</a:t>
            </a:r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ko-KR" altLang="en-US" sz="1600" dirty="0" smtClean="0"/>
              <a:t>어떤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정당의 어느 후보에게 투표하는가는 유권자들의 투표동기에 달려있는데 정당지향</a:t>
            </a:r>
            <a:r>
              <a:rPr lang="en-US" altLang="ko-KR" sz="1600" dirty="0" smtClean="0"/>
              <a:t>,</a:t>
            </a:r>
          </a:p>
          <a:p>
            <a:pPr>
              <a:buNone/>
            </a:pPr>
            <a:r>
              <a:rPr lang="ko-KR" altLang="en-US" sz="1600" dirty="0" smtClean="0"/>
              <a:t>후보자지향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정책쟁점 지향으로 나뉜다</a:t>
            </a:r>
            <a:r>
              <a:rPr lang="en-US" altLang="ko-KR" sz="1600" dirty="0" smtClean="0"/>
              <a:t>.</a:t>
            </a:r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일본의 지방자치제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004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ko-KR" altLang="en-US" sz="1400" dirty="0" smtClean="0"/>
              <a:t>지역주민의 정치 사회화와 시민민주주의의 발달에 중요한 기능을 수행 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0034" y="2214554"/>
            <a:ext cx="814393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 anchorCtr="0">
            <a:spAutoFit/>
          </a:bodyPr>
          <a:lstStyle/>
          <a:p>
            <a:endParaRPr lang="en-US" altLang="ko-KR" dirty="0" smtClean="0"/>
          </a:p>
          <a:p>
            <a:r>
              <a:rPr lang="ko-KR" altLang="en-US" sz="1400" dirty="0" smtClean="0"/>
              <a:t>실제로 지역 주민에 의한 자치행정을 가능케 한다</a:t>
            </a:r>
            <a:r>
              <a:rPr lang="en-US" altLang="ko-KR" sz="1400" dirty="0" smtClean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3143248"/>
            <a:ext cx="8143932" cy="8002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ko-KR" altLang="en-US" dirty="0" smtClean="0"/>
          </a:p>
          <a:p>
            <a:r>
              <a:rPr lang="en-US" altLang="ko-KR" sz="1400" dirty="0" smtClean="0"/>
              <a:t>60</a:t>
            </a:r>
            <a:r>
              <a:rPr lang="ko-KR" altLang="en-US" sz="1400" dirty="0" smtClean="0"/>
              <a:t>년대에 지역주민이 주체가 되는 시민운동을 주도하여 정부의 성장위주 개발위주의 정책에 제동을 걸고 복지정책으로 국가정책전환을 요청하는 단계로 성장</a:t>
            </a:r>
            <a:r>
              <a:rPr lang="en-US" altLang="ko-KR" sz="1400" dirty="0" smtClean="0"/>
              <a:t>.</a:t>
            </a:r>
            <a:endParaRPr lang="en-US" altLang="ko-KR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0034" y="4071942"/>
            <a:ext cx="8143932" cy="8002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r>
              <a:rPr lang="ko-KR" altLang="en-US" sz="1400" dirty="0" smtClean="0"/>
              <a:t>국가정책을 선도 보완할 뿐 아니라 지역적 특성에 맞는 정책 및 사업을 전개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0034" y="5214951"/>
            <a:ext cx="7929618" cy="1354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rmAutofit/>
          </a:bodyPr>
          <a:lstStyle/>
          <a:p>
            <a:endParaRPr lang="en-US" altLang="ko-KR" dirty="0" smtClean="0"/>
          </a:p>
          <a:p>
            <a:r>
              <a:rPr lang="ko-KR" altLang="en-US" sz="1400" dirty="0" smtClean="0"/>
              <a:t>과거 지방정부가 외국과 교류나 접촉할 때는 국가를 경유 하는 것이 상례였는데 최근에는 지방</a:t>
            </a:r>
            <a:endParaRPr lang="en-US" altLang="ko-KR" sz="1400" dirty="0" smtClean="0"/>
          </a:p>
          <a:p>
            <a:pPr>
              <a:buNone/>
            </a:pPr>
            <a:r>
              <a:rPr lang="ko-KR" altLang="en-US" sz="1400" dirty="0" smtClean="0"/>
              <a:t>      정부가 주체적으로 외국의 지방정부와 직접 교류</a:t>
            </a:r>
            <a:r>
              <a:rPr lang="en-US" altLang="ko-KR" sz="1400" dirty="0" smtClean="0"/>
              <a:t>.</a:t>
            </a:r>
          </a:p>
          <a:p>
            <a:pPr>
              <a:buNone/>
            </a:pPr>
            <a:endParaRPr lang="ko-KR" altLang="en-US" dirty="0" smtClean="0"/>
          </a:p>
          <a:p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type="title"/>
          </p:nvPr>
        </p:nvSpPr>
        <p:spPr>
          <a:xfrm>
            <a:off x="-714412" y="3714752"/>
            <a:ext cx="10644262" cy="2643186"/>
          </a:xfrm>
        </p:spPr>
        <p:txBody>
          <a:bodyPr>
            <a:normAutofit/>
          </a:bodyPr>
          <a:lstStyle/>
          <a:p>
            <a:r>
              <a:rPr lang="ko-KR" altLang="en-US" sz="4600" dirty="0" smtClean="0">
                <a:solidFill>
                  <a:schemeClr val="tx2">
                    <a:lumMod val="50000"/>
                  </a:schemeClr>
                </a:solidFill>
              </a:rPr>
              <a:t>이상 </a:t>
            </a:r>
            <a:r>
              <a:rPr lang="en-US" altLang="ko-KR" sz="46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ko-KR" altLang="en-US" sz="4600" dirty="0" smtClean="0">
                <a:solidFill>
                  <a:schemeClr val="tx2">
                    <a:lumMod val="50000"/>
                  </a:schemeClr>
                </a:solidFill>
              </a:rPr>
              <a:t>조의 발표를 마치겠습니다</a:t>
            </a:r>
            <a:r>
              <a:rPr lang="en-US" altLang="ko-KR" sz="4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ko-KR" altLang="en-US" sz="4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양재붓꽃체L" pitchFamily="18" charset="-127"/>
                <a:ea typeface="양재붓꽃체L" pitchFamily="18" charset="-127"/>
              </a:rPr>
              <a:t>천황과 정치와의 관계</a:t>
            </a:r>
            <a:endParaRPr lang="ko-KR" altLang="en-US" b="1" dirty="0">
              <a:latin typeface="양재붓꽃체L" pitchFamily="18" charset="-127"/>
              <a:ea typeface="양재붓꽃체L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892" y="6143644"/>
            <a:ext cx="192882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양재붓꽃체L" pitchFamily="18" charset="-127"/>
                <a:ea typeface="양재붓꽃체L" pitchFamily="18" charset="-127"/>
              </a:rPr>
              <a:t>3</a:t>
            </a:r>
            <a:r>
              <a:rPr lang="ko-KR" altLang="en-US" dirty="0" smtClean="0">
                <a:latin typeface="양재붓꽃체L" pitchFamily="18" charset="-127"/>
                <a:ea typeface="양재붓꽃체L" pitchFamily="18" charset="-127"/>
              </a:rPr>
              <a:t>조 일본의 정치</a:t>
            </a:r>
            <a:endParaRPr lang="ko-KR" altLang="en-US" dirty="0">
              <a:latin typeface="양재붓꽃체L" pitchFamily="18" charset="-127"/>
              <a:ea typeface="양재붓꽃체L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14348" y="2857496"/>
            <a:ext cx="7786742" cy="78581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초기 일본에서 현대일본에 이르기까지의 천황의 지위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4348" y="4286256"/>
            <a:ext cx="7786742" cy="78581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내셔널리즘의 생성과 변화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5"/>
      <p:bldP spid="7" grpId="3" animBg="1"/>
      <p:bldP spid="8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86380" y="142852"/>
            <a:ext cx="3543296" cy="1131910"/>
          </a:xfrm>
        </p:spPr>
        <p:txBody>
          <a:bodyPr>
            <a:normAutofit/>
          </a:bodyPr>
          <a:lstStyle/>
          <a:p>
            <a:pPr algn="r"/>
            <a:r>
              <a:rPr lang="ko-KR" altLang="en-US" sz="3600" dirty="0" smtClean="0">
                <a:latin typeface="HY강M" pitchFamily="18" charset="-127"/>
                <a:ea typeface="HY강M" pitchFamily="18" charset="-127"/>
              </a:rPr>
              <a:t>천황이란</a:t>
            </a:r>
            <a:r>
              <a:rPr lang="en-US" altLang="ko-KR" sz="3600" dirty="0" smtClean="0">
                <a:latin typeface="HY강M" pitchFamily="18" charset="-127"/>
                <a:ea typeface="HY강M" pitchFamily="18" charset="-127"/>
              </a:rPr>
              <a:t>?</a:t>
            </a:r>
            <a:endParaRPr lang="ko-KR" altLang="en-US" sz="36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2643182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황실의 대표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주권을 가진 국민의 총의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구성원의 일반적 동의</a:t>
            </a:r>
            <a:r>
              <a:rPr lang="en-US" altLang="ko-KR" dirty="0" smtClean="0"/>
              <a:t>) </a:t>
            </a:r>
            <a:r>
              <a:rPr lang="ko-KR" altLang="en-US" dirty="0" smtClean="0"/>
              <a:t>에</a:t>
            </a:r>
            <a:endParaRPr lang="en-US" altLang="ko-KR" dirty="0" smtClean="0"/>
          </a:p>
          <a:p>
            <a:r>
              <a:rPr lang="ko-KR" altLang="en-US" dirty="0" smtClean="0"/>
              <a:t> 기한 일본의 상징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부분의 외교 관계에서 국가를 대표하는 지위</a:t>
            </a:r>
            <a:endParaRPr lang="ko-KR" altLang="en-US" dirty="0"/>
          </a:p>
        </p:txBody>
      </p:sp>
      <p:pic>
        <p:nvPicPr>
          <p:cNvPr id="10" name="그림 9" descr="천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357298"/>
            <a:ext cx="4214808" cy="4343400"/>
          </a:xfrm>
          <a:prstGeom prst="rect">
            <a:avLst/>
          </a:prstGeom>
        </p:spPr>
      </p:pic>
      <p:pic>
        <p:nvPicPr>
          <p:cNvPr id="9" name="그림 8" descr="진무천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357298"/>
            <a:ext cx="3500462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가마쿠라막부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12" y="1857364"/>
            <a:ext cx="2571768" cy="369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일본의 역사에서 봉건주의의 기초가 확립된 시기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>
              <a:buNone/>
            </a:pP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가마쿠라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막부는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미나모토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요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buNone/>
            </a:pP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리토모가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독자적인 막부를 세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buNone/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우고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그 본거지를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가마쿠라에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buNone/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설치하였기 때문에 붙은 이름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buNone/>
            </a:pP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으로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1199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년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요리토모가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죽은 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buNone/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뒤 막부의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실권은 </a:t>
            </a: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호조씨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가문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buNone/>
            </a:pPr>
            <a:r>
              <a:rPr lang="ko-KR" altLang="en-US" sz="1400" dirty="0" err="1" smtClean="0">
                <a:latin typeface="HY나무L" pitchFamily="18" charset="-127"/>
                <a:ea typeface="HY나무L" pitchFamily="18" charset="-127"/>
              </a:rPr>
              <a:t>으로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넘어갔다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</a:p>
          <a:p>
            <a:pPr>
              <a:buNone/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몽골의 침입을 막는 과정에 재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buNone/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 정이 약화되었고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그 뒤 천황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buNone/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의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반란과 파벌 싸움 등으로 </a:t>
            </a: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  <a:p>
            <a:pPr>
              <a:buNone/>
            </a:pP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막부는 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1333</a:t>
            </a:r>
            <a:r>
              <a:rPr lang="ko-KR" altLang="en-US" sz="1400" dirty="0" smtClean="0">
                <a:latin typeface="HY나무L" pitchFamily="18" charset="-127"/>
                <a:ea typeface="HY나무L" pitchFamily="18" charset="-127"/>
              </a:rPr>
              <a:t>년에 무너졌다</a:t>
            </a:r>
            <a:r>
              <a:rPr lang="en-US" altLang="ko-KR" sz="1400" dirty="0" smtClean="0">
                <a:latin typeface="HY나무L" pitchFamily="18" charset="-127"/>
                <a:ea typeface="HY나무L" pitchFamily="18" charset="-127"/>
              </a:rPr>
              <a:t>. </a:t>
            </a:r>
          </a:p>
          <a:p>
            <a:pPr>
              <a:buNone/>
            </a:pPr>
            <a:endParaRPr lang="en-US" altLang="ko-KR" sz="1400" dirty="0" smtClean="0">
              <a:latin typeface="HY나무L" pitchFamily="18" charset="-127"/>
              <a:ea typeface="HY나무L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5547636" cy="381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무로마치막부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4" name="내용 개체 틀 3" descr="20060501180009_817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643050"/>
            <a:ext cx="4429156" cy="4525963"/>
          </a:xfrm>
        </p:spPr>
      </p:pic>
      <p:sp>
        <p:nvSpPr>
          <p:cNvPr id="6" name="TextBox 5"/>
          <p:cNvSpPr txBox="1"/>
          <p:nvPr/>
        </p:nvSpPr>
        <p:spPr>
          <a:xfrm>
            <a:off x="5857884" y="1714488"/>
            <a:ext cx="28575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다카우지는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1338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년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북조의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천황으로부터 비록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정이대장군에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임명되었지만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여기에 반발하는 남조세력과 끊임없는 전란에 시달렸다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이후 그의 손자인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3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대 장군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요시미쓰가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1392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년 마침내 전란을 수습하고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남북조를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합하였다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그는 지방의 유력한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슈고의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세력도 제압하고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교토의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무로마치에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저택을 지어 이곳에서 정치를 행하였으므로 이를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무로마치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막부라 부른다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이 당시의 막부는 조정의 권한도 대부분 흡수하여 전국적인 통일정권으로서의 성격을 강화하였다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ko-KR" altLang="en-US" sz="1600" dirty="0">
              <a:latin typeface="HY나무L" pitchFamily="18" charset="-127"/>
              <a:ea typeface="HY나무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전국시대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4" name="내용 개체 틀 3" descr="1560_sengoku_leesibs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857364"/>
            <a:ext cx="8150959" cy="4286280"/>
          </a:xfrm>
        </p:spPr>
      </p:pic>
      <p:pic>
        <p:nvPicPr>
          <p:cNvPr id="5" name="그림 4" descr="1570_sengoku_leesibs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857364"/>
            <a:ext cx="8143932" cy="4286280"/>
          </a:xfrm>
          <a:prstGeom prst="rect">
            <a:avLst/>
          </a:prstGeom>
        </p:spPr>
      </p:pic>
      <p:pic>
        <p:nvPicPr>
          <p:cNvPr id="6" name="그림 5" descr="1582_sengoku_leesibs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8" y="1857366"/>
            <a:ext cx="8143930" cy="4286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전국시대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57686" y="1643050"/>
            <a:ext cx="4500626" cy="68579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anchor="ctr" anchorCtr="0">
            <a:normAutofit/>
          </a:bodyPr>
          <a:lstStyle/>
          <a:p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오다 </a:t>
            </a:r>
            <a:r>
              <a:rPr lang="ko-KR" altLang="en-US" sz="2400" dirty="0" err="1" smtClean="0">
                <a:latin typeface="HY강M" pitchFamily="18" charset="-127"/>
                <a:ea typeface="HY강M" pitchFamily="18" charset="-127"/>
              </a:rPr>
              <a:t>노부나가의</a:t>
            </a:r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 시대 </a:t>
            </a:r>
            <a:endParaRPr lang="ko-KR" altLang="en-US" sz="2400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643050"/>
            <a:ext cx="3143272" cy="4500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7686" y="2928934"/>
            <a:ext cx="4500594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HY강M" pitchFamily="18" charset="-127"/>
                <a:ea typeface="HY강M" pitchFamily="18" charset="-127"/>
              </a:rPr>
              <a:t>오닌의</a:t>
            </a:r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 난</a:t>
            </a:r>
            <a:endParaRPr lang="ko-KR" altLang="en-US" sz="2400" dirty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에도막부시대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7" name="내용 개체 틀 6" descr="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785926"/>
            <a:ext cx="3405208" cy="3840789"/>
          </a:xfrm>
        </p:spPr>
      </p:pic>
      <p:sp>
        <p:nvSpPr>
          <p:cNvPr id="8" name="TextBox 7"/>
          <p:cNvSpPr txBox="1"/>
          <p:nvPr/>
        </p:nvSpPr>
        <p:spPr>
          <a:xfrm>
            <a:off x="4786314" y="1857365"/>
            <a:ext cx="3929090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HY강M" pitchFamily="18" charset="-127"/>
                <a:ea typeface="HY강M" pitchFamily="18" charset="-127"/>
              </a:rPr>
              <a:t>도쿠가와</a:t>
            </a:r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 이에야스의 시대</a:t>
            </a:r>
            <a:endParaRPr lang="ko-KR" altLang="en-US" sz="24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2714620"/>
            <a:ext cx="4071966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HY강M" pitchFamily="18" charset="-127"/>
                <a:ea typeface="HY강M" pitchFamily="18" charset="-127"/>
              </a:rPr>
              <a:t>정이대장군</a:t>
            </a:r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 임명되면서 </a:t>
            </a:r>
            <a:r>
              <a:rPr lang="ko-KR" altLang="en-US" sz="2400" dirty="0" err="1" smtClean="0">
                <a:latin typeface="HY강M" pitchFamily="18" charset="-127"/>
                <a:ea typeface="HY강M" pitchFamily="18" charset="-127"/>
              </a:rPr>
              <a:t>에도에</a:t>
            </a:r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 막부 개설</a:t>
            </a:r>
            <a:endParaRPr lang="en-US" altLang="ko-KR" sz="2400" dirty="0" smtClean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959</Words>
  <Application>Microsoft Office PowerPoint</Application>
  <PresentationFormat>화면 슬라이드 쇼(4:3)</PresentationFormat>
  <Paragraphs>157</Paragraphs>
  <Slides>24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일본의 정치</vt:lpstr>
      <vt:lpstr>1. 천황과 정치와의 관계</vt:lpstr>
      <vt:lpstr>천황과 정치와의 관계</vt:lpstr>
      <vt:lpstr>천황이란?</vt:lpstr>
      <vt:lpstr>가마쿠라막부</vt:lpstr>
      <vt:lpstr>무로마치막부</vt:lpstr>
      <vt:lpstr>전국시대</vt:lpstr>
      <vt:lpstr>전국시대</vt:lpstr>
      <vt:lpstr>에도막부시대</vt:lpstr>
      <vt:lpstr>메이지 시대</vt:lpstr>
      <vt:lpstr>다이쇼 시대</vt:lpstr>
      <vt:lpstr>쇼와 시대</vt:lpstr>
      <vt:lpstr>헤이세이 시대</vt:lpstr>
      <vt:lpstr>일본의 내각과 총리</vt:lpstr>
      <vt:lpstr>1.일본의 내각</vt:lpstr>
      <vt:lpstr>아베 내각, 후쿠다 내각 </vt:lpstr>
      <vt:lpstr>일본의 국회</vt:lpstr>
      <vt:lpstr>일본의 의회제도</vt:lpstr>
      <vt:lpstr>의원내각제</vt:lpstr>
      <vt:lpstr>일본의 행정</vt:lpstr>
      <vt:lpstr>3) 행정의 개혁  국가재정의 궁핍화나 행정기구의 거대화에 따른 폐해를  시정하고 국제화 도시화 고령화 사회에 적응 할 수 있는  행정체제를 갖추기 위해 행정기구를 통폐합.  인원을 감축하고 규제를 완화 행정전반에 대한 제도와  운영을 개선.   </vt:lpstr>
      <vt:lpstr>일본의 선거</vt:lpstr>
      <vt:lpstr>일본의 지방자치제</vt:lpstr>
      <vt:lpstr>이상 3조의 발표를 마치겠습니다.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정치</dc:title>
  <dc:creator>유정영</dc:creator>
  <cp:lastModifiedBy>user</cp:lastModifiedBy>
  <cp:revision>77</cp:revision>
  <dcterms:created xsi:type="dcterms:W3CDTF">2013-03-23T06:10:58Z</dcterms:created>
  <dcterms:modified xsi:type="dcterms:W3CDTF">2013-03-27T03:58:47Z</dcterms:modified>
</cp:coreProperties>
</file>