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64" r:id="rId4"/>
    <p:sldId id="334" r:id="rId5"/>
    <p:sldId id="335" r:id="rId6"/>
    <p:sldId id="336" r:id="rId7"/>
    <p:sldId id="270" r:id="rId8"/>
    <p:sldId id="357" r:id="rId9"/>
    <p:sldId id="358" r:id="rId10"/>
    <p:sldId id="298" r:id="rId11"/>
    <p:sldId id="342" r:id="rId12"/>
    <p:sldId id="343" r:id="rId13"/>
    <p:sldId id="323" r:id="rId14"/>
    <p:sldId id="344" r:id="rId15"/>
    <p:sldId id="345" r:id="rId16"/>
    <p:sldId id="346" r:id="rId17"/>
    <p:sldId id="347" r:id="rId18"/>
    <p:sldId id="348" r:id="rId19"/>
    <p:sldId id="299" r:id="rId20"/>
    <p:sldId id="356" r:id="rId21"/>
    <p:sldId id="330" r:id="rId22"/>
    <p:sldId id="331" r:id="rId23"/>
    <p:sldId id="329" r:id="rId24"/>
    <p:sldId id="332" r:id="rId25"/>
    <p:sldId id="300" r:id="rId26"/>
    <p:sldId id="353" r:id="rId27"/>
    <p:sldId id="351" r:id="rId28"/>
    <p:sldId id="352" r:id="rId29"/>
    <p:sldId id="359" r:id="rId30"/>
    <p:sldId id="360" r:id="rId31"/>
    <p:sldId id="361" r:id="rId3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43" autoAdjust="0"/>
  </p:normalViewPr>
  <p:slideViewPr>
    <p:cSldViewPr>
      <p:cViewPr varScale="1">
        <p:scale>
          <a:sx n="68" d="100"/>
          <a:sy n="68" d="100"/>
        </p:scale>
        <p:origin x="-14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8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0AF08-2D55-4710-9B68-15875F49F2D5}" type="datetimeFigureOut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D7D4E-6842-40F4-9E05-8697CD40B64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5938-147E-4713-95A0-4E62E1C76984}" type="datetimeFigureOut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31A2-93EF-4B4D-9D1A-989EDCF996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5938-147E-4713-95A0-4E62E1C76984}" type="datetimeFigureOut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31A2-93EF-4B4D-9D1A-989EDCF996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5938-147E-4713-95A0-4E62E1C76984}" type="datetimeFigureOut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31A2-93EF-4B4D-9D1A-989EDCF996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5938-147E-4713-95A0-4E62E1C76984}" type="datetimeFigureOut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31A2-93EF-4B4D-9D1A-989EDCF996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5938-147E-4713-95A0-4E62E1C76984}" type="datetimeFigureOut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31A2-93EF-4B4D-9D1A-989EDCF996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5938-147E-4713-95A0-4E62E1C76984}" type="datetimeFigureOut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31A2-93EF-4B4D-9D1A-989EDCF996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5938-147E-4713-95A0-4E62E1C76984}" type="datetimeFigureOut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31A2-93EF-4B4D-9D1A-989EDCF996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5938-147E-4713-95A0-4E62E1C76984}" type="datetimeFigureOut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31A2-93EF-4B4D-9D1A-989EDCF996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5938-147E-4713-95A0-4E62E1C76984}" type="datetimeFigureOut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31A2-93EF-4B4D-9D1A-989EDCF996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5938-147E-4713-95A0-4E62E1C76984}" type="datetimeFigureOut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31A2-93EF-4B4D-9D1A-989EDCF996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5938-147E-4713-95A0-4E62E1C76984}" type="datetimeFigureOut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31A2-93EF-4B4D-9D1A-989EDCF996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25938-147E-4713-95A0-4E62E1C76984}" type="datetimeFigureOut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631A2-93EF-4B4D-9D1A-989EDCF996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0"/>
          <p:cNvSpPr/>
          <p:nvPr/>
        </p:nvSpPr>
        <p:spPr>
          <a:xfrm>
            <a:off x="612378" y="2061666"/>
            <a:ext cx="431800" cy="4318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612378" y="2564904"/>
            <a:ext cx="431800" cy="4318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1115616" y="2061666"/>
            <a:ext cx="433387" cy="4318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1115616" y="2564904"/>
            <a:ext cx="433387" cy="4318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67544" y="1196752"/>
            <a:ext cx="748982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spc="100" dirty="0" smtClean="0">
                <a:latin typeface="HY견고딕" pitchFamily="18" charset="-127"/>
                <a:ea typeface="HY견고딕" pitchFamily="18" charset="-127"/>
                <a:cs typeface="조선일보명조" pitchFamily="18" charset="-127"/>
              </a:rPr>
              <a:t>일본사회와 역사</a:t>
            </a:r>
            <a:endParaRPr kumimoji="0" lang="ko-KR" altLang="en-US" sz="3200" spc="100" dirty="0">
              <a:latin typeface="HY견고딕" pitchFamily="18" charset="-127"/>
              <a:ea typeface="HY견고딕" pitchFamily="18" charset="-127"/>
              <a:cs typeface="조선일보명조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63713" y="1916832"/>
            <a:ext cx="738028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6000" b="1" dirty="0">
                <a:latin typeface="+mj-ea"/>
              </a:rPr>
              <a:t>일본 민족의 </a:t>
            </a:r>
            <a:r>
              <a:rPr lang="ko-KR" altLang="en-US" sz="6000" b="1" dirty="0">
                <a:solidFill>
                  <a:srgbClr val="FF0000"/>
                </a:solidFill>
                <a:latin typeface="+mj-ea"/>
              </a:rPr>
              <a:t>형성</a:t>
            </a:r>
            <a:r>
              <a:rPr lang="ko-KR" altLang="en-US" sz="6000" b="1" dirty="0">
                <a:latin typeface="+mj-ea"/>
              </a:rPr>
              <a:t>과 </a:t>
            </a:r>
            <a:endParaRPr lang="en-US" altLang="ko-KR" sz="6000" b="1" dirty="0" smtClean="0">
              <a:latin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6000" b="1" dirty="0" smtClean="0">
                <a:latin typeface="+mj-ea"/>
              </a:rPr>
              <a:t>국가의 </a:t>
            </a:r>
            <a:r>
              <a:rPr lang="ko-KR" altLang="en-US" sz="6000" b="1" dirty="0">
                <a:solidFill>
                  <a:srgbClr val="FF0000"/>
                </a:solidFill>
                <a:latin typeface="+mj-ea"/>
              </a:rPr>
              <a:t>성립</a:t>
            </a:r>
            <a:r>
              <a:rPr lang="ko-KR" altLang="en-US" sz="6000" b="1" dirty="0">
                <a:latin typeface="+mj-ea"/>
              </a:rPr>
              <a:t> </a:t>
            </a:r>
            <a:r>
              <a:rPr lang="en-US" altLang="ko-KR" sz="6000" b="1" dirty="0">
                <a:latin typeface="+mj-ea"/>
              </a:rPr>
              <a:t>(</a:t>
            </a:r>
            <a:r>
              <a:rPr lang="ko-KR" altLang="en-US" sz="6000" b="1" dirty="0">
                <a:latin typeface="+mj-ea"/>
              </a:rPr>
              <a:t>고대</a:t>
            </a:r>
            <a:r>
              <a:rPr lang="en-US" altLang="ko-KR" sz="6000" b="1" dirty="0">
                <a:latin typeface="+mj-ea"/>
              </a:rPr>
              <a:t>)</a:t>
            </a:r>
            <a:endParaRPr kumimoji="0" lang="ko-KR" altLang="en-US" sz="6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8" name="TextBox 12"/>
          <p:cNvSpPr txBox="1">
            <a:spLocks noChangeArrowheads="1"/>
          </p:cNvSpPr>
          <p:nvPr/>
        </p:nvSpPr>
        <p:spPr bwMode="auto">
          <a:xfrm>
            <a:off x="1619672" y="4437112"/>
            <a:ext cx="668813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ko-KR" altLang="en-US" sz="2000" b="1" dirty="0" smtClean="0">
                <a:solidFill>
                  <a:schemeClr val="tx1"/>
                </a:solidFill>
                <a:latin typeface="+mn-ea"/>
              </a:rPr>
              <a:t>일본어일본학과 </a:t>
            </a:r>
            <a:r>
              <a:rPr lang="en-US" altLang="ko-KR" sz="2000" b="1" dirty="0" smtClean="0">
                <a:solidFill>
                  <a:schemeClr val="tx1"/>
                </a:solidFill>
                <a:latin typeface="+mn-ea"/>
              </a:rPr>
              <a:t> 09</a:t>
            </a:r>
            <a:r>
              <a:rPr lang="ko-KR" altLang="en-US" sz="2000" b="1" dirty="0" smtClean="0">
                <a:solidFill>
                  <a:schemeClr val="tx1"/>
                </a:solidFill>
                <a:latin typeface="+mn-ea"/>
              </a:rPr>
              <a:t>학번 이은비 </a:t>
            </a:r>
            <a:endParaRPr lang="en-US" altLang="ko-KR" sz="2000" b="1" dirty="0" smtClean="0">
              <a:solidFill>
                <a:schemeClr val="tx1"/>
              </a:solidFill>
              <a:latin typeface="+mn-ea"/>
            </a:endParaRPr>
          </a:p>
          <a:p>
            <a:pPr algn="r"/>
            <a:r>
              <a:rPr lang="en-US" altLang="ko-KR" sz="2000" b="1" dirty="0" smtClean="0">
                <a:solidFill>
                  <a:schemeClr val="tx1"/>
                </a:solidFill>
                <a:latin typeface="+mn-ea"/>
              </a:rPr>
              <a:t>10</a:t>
            </a:r>
            <a:r>
              <a:rPr lang="ko-KR" altLang="en-US" sz="2000" b="1" dirty="0" smtClean="0">
                <a:solidFill>
                  <a:schemeClr val="tx1"/>
                </a:solidFill>
                <a:latin typeface="+mn-ea"/>
              </a:rPr>
              <a:t>학번 김동기</a:t>
            </a:r>
            <a:endParaRPr lang="en-US" altLang="ko-KR" sz="2000" b="1" dirty="0" smtClean="0">
              <a:solidFill>
                <a:schemeClr val="tx1"/>
              </a:solidFill>
              <a:latin typeface="+mn-ea"/>
            </a:endParaRPr>
          </a:p>
          <a:p>
            <a:pPr algn="r"/>
            <a:r>
              <a:rPr lang="en-US" altLang="ko-KR" sz="2000" b="1" dirty="0" smtClean="0">
                <a:solidFill>
                  <a:schemeClr val="tx1"/>
                </a:solidFill>
                <a:latin typeface="+mn-ea"/>
              </a:rPr>
              <a:t>10</a:t>
            </a:r>
            <a:r>
              <a:rPr lang="ko-KR" altLang="en-US" sz="2000" b="1" dirty="0" smtClean="0">
                <a:solidFill>
                  <a:schemeClr val="tx1"/>
                </a:solidFill>
                <a:latin typeface="+mn-ea"/>
              </a:rPr>
              <a:t>학번 </a:t>
            </a:r>
            <a:r>
              <a:rPr lang="ko-KR" altLang="en-US" sz="2000" b="1" dirty="0" smtClean="0">
                <a:latin typeface="+mn-ea"/>
              </a:rPr>
              <a:t>정용기</a:t>
            </a:r>
            <a:endParaRPr lang="en-US" altLang="ko-KR" sz="2000" b="1" dirty="0" smtClean="0">
              <a:solidFill>
                <a:schemeClr val="tx1"/>
              </a:solidFill>
              <a:latin typeface="+mn-ea"/>
            </a:endParaRPr>
          </a:p>
          <a:p>
            <a:pPr algn="r"/>
            <a:r>
              <a:rPr lang="en-US" altLang="ko-KR" sz="2000" b="1" dirty="0" smtClean="0">
                <a:solidFill>
                  <a:schemeClr val="tx1"/>
                </a:solidFill>
                <a:latin typeface="+mn-ea"/>
              </a:rPr>
              <a:t>10</a:t>
            </a:r>
            <a:r>
              <a:rPr lang="ko-KR" altLang="en-US" sz="2000" b="1" smtClean="0">
                <a:solidFill>
                  <a:schemeClr val="tx1"/>
                </a:solidFill>
                <a:latin typeface="+mn-ea"/>
              </a:rPr>
              <a:t>학번 </a:t>
            </a:r>
            <a:r>
              <a:rPr lang="ko-KR" altLang="en-US" sz="2000" b="1" smtClean="0">
                <a:latin typeface="+mn-ea"/>
              </a:rPr>
              <a:t>조용훈</a:t>
            </a:r>
            <a:endParaRPr lang="ko-KR" altLang="en-US" sz="2000" b="1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25" name="직선 연결선 24"/>
          <p:cNvCxnSpPr/>
          <p:nvPr/>
        </p:nvCxnSpPr>
        <p:spPr>
          <a:xfrm>
            <a:off x="4499992" y="4509120"/>
            <a:ext cx="0" cy="122413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6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600"/>
                            </p:stCondLst>
                            <p:childTnLst>
                              <p:par>
                                <p:cTn id="4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42517 -0.00509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6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8" grpId="0" uiExpan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 txBox="1">
            <a:spLocks/>
          </p:cNvSpPr>
          <p:nvPr/>
        </p:nvSpPr>
        <p:spPr>
          <a:xfrm>
            <a:off x="0" y="2492896"/>
            <a:ext cx="6228184" cy="1147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ko-KR" altLang="en-US" sz="8800" b="1" dirty="0">
                <a:solidFill>
                  <a:srgbClr val="FF0000"/>
                </a:solidFill>
                <a:latin typeface="+mj-ea"/>
                <a:ea typeface="+mj-ea"/>
                <a:cs typeface="+mj-cs"/>
              </a:rPr>
              <a:t>일</a:t>
            </a:r>
            <a:r>
              <a:rPr lang="ko-KR" altLang="en-US" sz="8800" b="1" dirty="0">
                <a:latin typeface="+mj-ea"/>
                <a:ea typeface="+mj-ea"/>
                <a:cs typeface="+mj-cs"/>
              </a:rPr>
              <a:t>본의 신화</a:t>
            </a:r>
            <a:endParaRPr kumimoji="0" lang="ko-KR" altLang="en-US" sz="8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0" y="3717032"/>
            <a:ext cx="7272808" cy="12961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5673824" cy="1143000"/>
          </a:xfrm>
        </p:spPr>
        <p:txBody>
          <a:bodyPr/>
          <a:lstStyle/>
          <a:p>
            <a:pPr algn="l"/>
            <a:r>
              <a:rPr lang="ko-KR" altLang="en-US" dirty="0" smtClean="0"/>
              <a:t>일본의 신화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smtClean="0"/>
              <a:t>신화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9" name="그림 8" descr="이자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857364"/>
            <a:ext cx="3323749" cy="3071834"/>
          </a:xfrm>
          <a:prstGeom prst="rect">
            <a:avLst/>
          </a:prstGeom>
        </p:spPr>
      </p:pic>
      <p:pic>
        <p:nvPicPr>
          <p:cNvPr id="10" name="그림 9" descr="아마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1857364"/>
            <a:ext cx="4643470" cy="30718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42976" y="5072074"/>
            <a:ext cx="228601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700" b="1" dirty="0" err="1" smtClean="0"/>
              <a:t>이자나기와</a:t>
            </a:r>
            <a:r>
              <a:rPr lang="ko-KR" altLang="en-US" sz="1700" b="1" dirty="0" smtClean="0"/>
              <a:t> </a:t>
            </a:r>
            <a:r>
              <a:rPr lang="ko-KR" altLang="en-US" sz="1700" b="1" dirty="0" err="1" smtClean="0"/>
              <a:t>이자나미</a:t>
            </a:r>
            <a:endParaRPr lang="ko-KR" altLang="en-US" sz="17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929190" y="5072074"/>
            <a:ext cx="264320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700" b="1" dirty="0" smtClean="0"/>
              <a:t>아마테라스와 그 외 신들</a:t>
            </a:r>
            <a:endParaRPr lang="ko-KR" altLang="en-US" sz="17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5673824" cy="1143000"/>
          </a:xfrm>
        </p:spPr>
        <p:txBody>
          <a:bodyPr/>
          <a:lstStyle/>
          <a:p>
            <a:pPr algn="l"/>
            <a:r>
              <a:rPr lang="ko-KR" altLang="en-US" dirty="0" smtClean="0"/>
              <a:t>일본의 신화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smtClean="0"/>
              <a:t>신기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9" name="그림 8" descr="신기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143116"/>
            <a:ext cx="3286148" cy="3286148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4143372" y="228599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ko-KR" altLang="en-US" dirty="0" smtClean="0"/>
              <a:t>천왕의 상징 삼종신기</a:t>
            </a:r>
            <a:endParaRPr lang="en-US" altLang="ko-KR" dirty="0" smtClean="0"/>
          </a:p>
          <a:p>
            <a:pPr fontAlgn="base"/>
            <a:endParaRPr lang="en-US" altLang="ko-KR" dirty="0" smtClean="0"/>
          </a:p>
          <a:p>
            <a:pPr fontAlgn="base"/>
            <a:r>
              <a:rPr lang="ko-KR" altLang="en-US" dirty="0" err="1" smtClean="0"/>
              <a:t>야타노카가미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八咫鏡</a:t>
            </a:r>
            <a:r>
              <a:rPr lang="en-US" altLang="ko-KR" dirty="0" smtClean="0"/>
              <a:t>)</a:t>
            </a:r>
          </a:p>
          <a:p>
            <a:pPr fontAlgn="base"/>
            <a:r>
              <a:rPr lang="ko-KR" altLang="en-US" dirty="0" err="1" smtClean="0"/>
              <a:t>쿠사나기노츠루기</a:t>
            </a:r>
            <a:r>
              <a:rPr lang="en-US" altLang="ko-KR" dirty="0" smtClean="0"/>
              <a:t> (</a:t>
            </a:r>
            <a:r>
              <a:rPr lang="ko-KR" altLang="en-US" dirty="0" err="1" smtClean="0"/>
              <a:t>草薙劍</a:t>
            </a:r>
            <a:r>
              <a:rPr lang="en-US" altLang="ko-KR" dirty="0" smtClean="0"/>
              <a:t>)</a:t>
            </a:r>
          </a:p>
          <a:p>
            <a:pPr fontAlgn="base"/>
            <a:r>
              <a:rPr lang="ko-KR" altLang="en-US" dirty="0" err="1" smtClean="0"/>
              <a:t>야사카니마가타마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八尺瓊曲玉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 txBox="1">
            <a:spLocks/>
          </p:cNvSpPr>
          <p:nvPr/>
        </p:nvSpPr>
        <p:spPr>
          <a:xfrm>
            <a:off x="0" y="2492896"/>
            <a:ext cx="6228184" cy="1147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ko-KR" altLang="en-US" sz="8800" b="1" noProof="0" dirty="0" err="1" smtClean="0">
                <a:solidFill>
                  <a:srgbClr val="FF0000"/>
                </a:solidFill>
                <a:latin typeface="+mj-ea"/>
                <a:ea typeface="+mj-ea"/>
                <a:cs typeface="+mj-cs"/>
              </a:rPr>
              <a:t>야</a:t>
            </a:r>
            <a:r>
              <a:rPr lang="ko-KR" altLang="en-US" sz="8800" b="1" noProof="0" dirty="0" err="1" smtClean="0">
                <a:latin typeface="+mj-ea"/>
                <a:ea typeface="+mj-ea"/>
                <a:cs typeface="+mj-cs"/>
              </a:rPr>
              <a:t>마토</a:t>
            </a:r>
            <a:r>
              <a:rPr lang="ko-KR" altLang="en-US" sz="8800" b="1" noProof="0" dirty="0" smtClean="0">
                <a:latin typeface="+mj-ea"/>
                <a:ea typeface="+mj-ea"/>
                <a:cs typeface="+mj-cs"/>
              </a:rPr>
              <a:t> 정권</a:t>
            </a:r>
            <a:endParaRPr kumimoji="0" lang="ko-KR" altLang="en-US" sz="8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0" y="3717032"/>
            <a:ext cx="7272808" cy="12961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408712" cy="1143000"/>
          </a:xfrm>
        </p:spPr>
        <p:txBody>
          <a:bodyPr>
            <a:normAutofit/>
          </a:bodyPr>
          <a:lstStyle/>
          <a:p>
            <a:pPr algn="l"/>
            <a:r>
              <a:rPr lang="ko-KR" altLang="en-US" dirty="0" err="1" smtClean="0"/>
              <a:t>야마토</a:t>
            </a:r>
            <a:r>
              <a:rPr lang="ko-KR" altLang="en-US" dirty="0" smtClean="0"/>
              <a:t> </a:t>
            </a:r>
            <a:r>
              <a:rPr lang="ko-KR" altLang="en-US" dirty="0" smtClean="0"/>
              <a:t>정권 </a:t>
            </a:r>
            <a:r>
              <a:rPr lang="en-US" altLang="ko-KR" dirty="0" smtClean="0"/>
              <a:t>[</a:t>
            </a:r>
            <a:r>
              <a:rPr lang="ko-KR" altLang="en-US" dirty="0" smtClean="0"/>
              <a:t>大和政權</a:t>
            </a:r>
            <a:r>
              <a:rPr lang="en-US" altLang="ko-KR" dirty="0" smtClean="0"/>
              <a:t>]</a:t>
            </a:r>
            <a:endParaRPr lang="ko-KR" altLang="en-US" dirty="0"/>
          </a:p>
        </p:txBody>
      </p:sp>
      <p:pic>
        <p:nvPicPr>
          <p:cNvPr id="9" name="내용 개체 틀 8" descr="야마토지도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2060848"/>
            <a:ext cx="3960440" cy="3744416"/>
          </a:xfrm>
        </p:spPr>
      </p:pic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4788024" y="1916832"/>
            <a:ext cx="42119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en-US" altLang="ko-KR" dirty="0" smtClean="0"/>
          </a:p>
          <a:p>
            <a:pPr fontAlgn="base"/>
            <a:endParaRPr lang="en-US" altLang="ko-KR" dirty="0" smtClean="0"/>
          </a:p>
          <a:p>
            <a:pPr fontAlgn="base"/>
            <a:endParaRPr lang="en-US" altLang="ko-KR" b="1" dirty="0" smtClean="0"/>
          </a:p>
          <a:p>
            <a:pPr fontAlgn="base"/>
            <a:r>
              <a:rPr lang="en-US" altLang="ko-KR" b="1" dirty="0" smtClean="0"/>
              <a:t>4</a:t>
            </a:r>
            <a:r>
              <a:rPr lang="ko-KR" altLang="en-US" b="1" dirty="0" err="1" smtClean="0"/>
              <a:t>세기초</a:t>
            </a:r>
            <a:r>
              <a:rPr lang="ko-KR" altLang="en-US" b="1" dirty="0" smtClean="0"/>
              <a:t> </a:t>
            </a:r>
            <a:r>
              <a:rPr lang="ko-KR" altLang="en-US" b="1" dirty="0" err="1" smtClean="0"/>
              <a:t>긴키내</a:t>
            </a:r>
            <a:r>
              <a:rPr lang="ko-KR" altLang="en-US" b="1" dirty="0" smtClean="0"/>
              <a:t> </a:t>
            </a:r>
            <a:r>
              <a:rPr lang="ko-KR" altLang="en-US" b="1" dirty="0" err="1" smtClean="0"/>
              <a:t>야마토를</a:t>
            </a:r>
            <a:r>
              <a:rPr lang="ko-KR" altLang="en-US" b="1" dirty="0" smtClean="0"/>
              <a:t> 중심으로</a:t>
            </a:r>
            <a:endParaRPr lang="en-US" altLang="ko-KR" b="1" dirty="0" smtClean="0"/>
          </a:p>
          <a:p>
            <a:pPr fontAlgn="base"/>
            <a:r>
              <a:rPr lang="ko-KR" altLang="en-US" b="1" dirty="0" smtClean="0"/>
              <a:t>통일국가 형성</a:t>
            </a:r>
            <a:endParaRPr lang="en-US" altLang="ko-KR" b="1" dirty="0" smtClean="0"/>
          </a:p>
          <a:p>
            <a:pPr fontAlgn="base"/>
            <a:endParaRPr lang="en-US" altLang="ko-KR" b="1" dirty="0" smtClean="0"/>
          </a:p>
          <a:p>
            <a:pPr fontAlgn="base"/>
            <a:endParaRPr lang="en-US" altLang="ko-KR" b="1" dirty="0" smtClean="0"/>
          </a:p>
          <a:p>
            <a:pPr fontAlgn="base"/>
            <a:r>
              <a:rPr lang="ko-KR" altLang="en-US" b="1" dirty="0" smtClean="0"/>
              <a:t>이후 </a:t>
            </a:r>
            <a:r>
              <a:rPr lang="ko-KR" altLang="en-US" b="1" dirty="0" err="1" smtClean="0"/>
              <a:t>기타큐슈시를</a:t>
            </a:r>
            <a:r>
              <a:rPr lang="ko-KR" altLang="en-US" b="1" dirty="0" smtClean="0"/>
              <a:t> 포함 영토 확장</a:t>
            </a:r>
            <a:endParaRPr lang="en-US" altLang="ko-KR" b="1" dirty="0" smtClean="0"/>
          </a:p>
          <a:p>
            <a:pPr fontAlgn="base"/>
            <a:endParaRPr lang="en-US" altLang="ko-KR" dirty="0" smtClean="0"/>
          </a:p>
          <a:p>
            <a:pPr fontAlgn="base"/>
            <a:endParaRPr lang="en-US" altLang="ko-KR" dirty="0" smtClean="0"/>
          </a:p>
          <a:p>
            <a:pPr fontAlgn="base"/>
            <a:endParaRPr lang="ko-KR" altLang="en-US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457200" y="1412776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야마토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시대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552728" cy="1143000"/>
          </a:xfrm>
        </p:spPr>
        <p:txBody>
          <a:bodyPr/>
          <a:lstStyle/>
          <a:p>
            <a:pPr algn="l"/>
            <a:r>
              <a:rPr lang="ko-KR" altLang="en-US" dirty="0" err="1" smtClean="0"/>
              <a:t>야마토</a:t>
            </a:r>
            <a:r>
              <a:rPr lang="ko-KR" altLang="en-US" dirty="0" smtClean="0"/>
              <a:t> </a:t>
            </a:r>
            <a:r>
              <a:rPr lang="ko-KR" altLang="en-US" dirty="0" smtClean="0"/>
              <a:t>정권 </a:t>
            </a:r>
            <a:r>
              <a:rPr lang="en-US" altLang="ko-KR" dirty="0" smtClean="0"/>
              <a:t>[</a:t>
            </a:r>
            <a:r>
              <a:rPr lang="ko-KR" altLang="en-US" dirty="0" smtClean="0"/>
              <a:t>大和政權</a:t>
            </a:r>
            <a:r>
              <a:rPr lang="en-US" altLang="ko-KR" dirty="0" smtClean="0"/>
              <a:t>]</a:t>
            </a:r>
            <a:r>
              <a:rPr lang="ko-KR" altLang="en-US" dirty="0" smtClean="0"/>
              <a:t>  </a:t>
            </a:r>
            <a:endParaRPr lang="ko-KR" altLang="en-US" dirty="0"/>
          </a:p>
        </p:txBody>
      </p:sp>
      <p:pic>
        <p:nvPicPr>
          <p:cNvPr id="9" name="내용 개체 틀 8" descr="누카타노 요키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916832"/>
            <a:ext cx="2611438" cy="3672408"/>
          </a:xfrm>
        </p:spPr>
      </p:pic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899592" y="5733256"/>
            <a:ext cx="2069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 err="1" smtClean="0"/>
              <a:t>누카타노</a:t>
            </a:r>
            <a:r>
              <a:rPr lang="ko-KR" altLang="en-US" sz="2000" b="1" dirty="0" smtClean="0"/>
              <a:t> </a:t>
            </a:r>
            <a:r>
              <a:rPr lang="ko-KR" altLang="en-US" sz="2000" b="1" dirty="0" err="1" smtClean="0"/>
              <a:t>요키미</a:t>
            </a:r>
            <a:endParaRPr lang="ko-KR" altLang="en-US" sz="2000" b="1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457200" y="1412776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ko-KR" altLang="en-US" sz="2000" b="1" dirty="0" err="1" smtClean="0"/>
              <a:t>야마토의</a:t>
            </a:r>
            <a:r>
              <a:rPr lang="ko-KR" altLang="en-US" sz="2000" b="1" dirty="0" smtClean="0"/>
              <a:t> 발전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그림 13" descr="소가씨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1916832"/>
            <a:ext cx="4608512" cy="362493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499992" y="5733256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 smtClean="0"/>
              <a:t>소가씨와</a:t>
            </a:r>
            <a:r>
              <a:rPr lang="ko-KR" altLang="en-US" sz="2000" b="1" dirty="0" smtClean="0"/>
              <a:t> </a:t>
            </a:r>
            <a:r>
              <a:rPr lang="ko-KR" altLang="en-US" sz="2000" b="1" dirty="0" err="1" smtClean="0"/>
              <a:t>천황가</a:t>
            </a:r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696744" cy="1143000"/>
          </a:xfrm>
        </p:spPr>
        <p:txBody>
          <a:bodyPr/>
          <a:lstStyle/>
          <a:p>
            <a:pPr algn="l"/>
            <a:r>
              <a:rPr lang="ko-KR" altLang="en-US" dirty="0" err="1" smtClean="0"/>
              <a:t>야마토</a:t>
            </a:r>
            <a:r>
              <a:rPr lang="ko-KR" altLang="en-US" dirty="0" smtClean="0"/>
              <a:t> 정권 </a:t>
            </a:r>
            <a:r>
              <a:rPr lang="en-US" altLang="ko-KR" dirty="0" smtClean="0"/>
              <a:t>[</a:t>
            </a:r>
            <a:r>
              <a:rPr lang="ko-KR" altLang="en-US" dirty="0" smtClean="0"/>
              <a:t>大和政權</a:t>
            </a:r>
            <a:r>
              <a:rPr lang="en-US" altLang="ko-KR" dirty="0" smtClean="0"/>
              <a:t>]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err="1" smtClean="0"/>
              <a:t>쇼토쿠</a:t>
            </a:r>
            <a:r>
              <a:rPr lang="ko-KR" altLang="en-US" sz="2000" b="1" dirty="0" smtClean="0"/>
              <a:t> 태자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9" name="내용 개체 틀 3" descr="쇼토쿠 태자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552" y="1844824"/>
            <a:ext cx="3168352" cy="38164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03648" y="580526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/>
              <a:t>쇼토쿠</a:t>
            </a:r>
            <a:r>
              <a:rPr lang="ko-KR" altLang="en-US" b="1" dirty="0" smtClean="0"/>
              <a:t> 태자</a:t>
            </a:r>
            <a:endParaRPr lang="ko-KR" alt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868144" y="5805264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 smtClean="0"/>
              <a:t>시텐노지</a:t>
            </a:r>
            <a:endParaRPr lang="ko-KR" altLang="en-US" sz="2000" b="1" dirty="0"/>
          </a:p>
        </p:txBody>
      </p:sp>
      <p:pic>
        <p:nvPicPr>
          <p:cNvPr id="14" name="그림 13" descr="시텐노지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844824"/>
            <a:ext cx="5032375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"/>
                            </p:stCondLst>
                            <p:childTnLst>
                              <p:par>
                                <p:cTn id="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696744" cy="1143000"/>
          </a:xfrm>
        </p:spPr>
        <p:txBody>
          <a:bodyPr/>
          <a:lstStyle/>
          <a:p>
            <a:pPr algn="l"/>
            <a:r>
              <a:rPr lang="ko-KR" altLang="en-US" dirty="0" err="1" smtClean="0"/>
              <a:t>야마토</a:t>
            </a:r>
            <a:r>
              <a:rPr lang="ko-KR" altLang="en-US" dirty="0" smtClean="0"/>
              <a:t> 정권 </a:t>
            </a:r>
            <a:r>
              <a:rPr lang="en-US" altLang="ko-KR" dirty="0" smtClean="0"/>
              <a:t>[</a:t>
            </a:r>
            <a:r>
              <a:rPr lang="ko-KR" altLang="en-US" dirty="0" smtClean="0"/>
              <a:t>大和政權</a:t>
            </a:r>
            <a:r>
              <a:rPr lang="en-US" altLang="ko-KR" dirty="0" smtClean="0"/>
              <a:t>]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err="1" smtClean="0"/>
              <a:t>아스카</a:t>
            </a:r>
            <a:r>
              <a:rPr lang="ko-KR" altLang="en-US" sz="2000" b="1" dirty="0" smtClean="0"/>
              <a:t> 문화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35696" y="5877272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 smtClean="0"/>
              <a:t>호류지</a:t>
            </a:r>
            <a:endParaRPr lang="ko-KR" altLang="en-US" sz="2000" b="1" dirty="0"/>
          </a:p>
        </p:txBody>
      </p:sp>
      <p:pic>
        <p:nvPicPr>
          <p:cNvPr id="11" name="그림 10" descr="야마토 호류지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916832"/>
            <a:ext cx="3960440" cy="381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그림 11" descr="아스카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916832"/>
            <a:ext cx="3816424" cy="381642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44008" y="5877272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/>
              <a:t>구세관음상</a:t>
            </a:r>
            <a:endParaRPr lang="ko-KR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"/>
                            </p:stCondLst>
                            <p:childTnLst>
                              <p:par>
                                <p:cTn id="2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336704" cy="1143000"/>
          </a:xfrm>
        </p:spPr>
        <p:txBody>
          <a:bodyPr/>
          <a:lstStyle/>
          <a:p>
            <a:pPr algn="l"/>
            <a:r>
              <a:rPr lang="ko-KR" altLang="en-US" dirty="0" err="1" smtClean="0"/>
              <a:t>야마토</a:t>
            </a:r>
            <a:r>
              <a:rPr lang="ko-KR" altLang="en-US" dirty="0" smtClean="0"/>
              <a:t> 정권 </a:t>
            </a:r>
            <a:r>
              <a:rPr lang="en-US" altLang="ko-KR" dirty="0" smtClean="0"/>
              <a:t>[</a:t>
            </a:r>
            <a:r>
              <a:rPr lang="ko-KR" altLang="en-US" dirty="0" smtClean="0"/>
              <a:t>大和政權</a:t>
            </a:r>
            <a:r>
              <a:rPr lang="en-US" altLang="ko-KR" dirty="0" smtClean="0"/>
              <a:t>]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err="1" smtClean="0"/>
              <a:t>다이카</a:t>
            </a:r>
            <a:r>
              <a:rPr lang="ko-KR" altLang="en-US" sz="2000" b="1" dirty="0" smtClean="0"/>
              <a:t> 개신 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大化改新</a:t>
            </a:r>
            <a:r>
              <a:rPr lang="ko-KR" altLang="en-US" sz="2000" i="1" dirty="0" smtClean="0"/>
              <a:t> </a:t>
            </a:r>
            <a:r>
              <a:rPr lang="en-US" altLang="ko-KR" sz="2000" b="1" dirty="0" smtClean="0"/>
              <a:t>)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9" name="그림 8" descr="다이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844824"/>
            <a:ext cx="3816424" cy="38884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1560" y="5877272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 smtClean="0"/>
              <a:t>다이카</a:t>
            </a:r>
            <a:r>
              <a:rPr lang="ko-KR" altLang="en-US" sz="2000" b="1" dirty="0" smtClean="0"/>
              <a:t> 개신의 무대 </a:t>
            </a:r>
            <a:r>
              <a:rPr lang="ko-KR" altLang="en-US" sz="2000" b="1" dirty="0" err="1" smtClean="0"/>
              <a:t>아스카</a:t>
            </a:r>
            <a:endParaRPr lang="ko-KR" altLang="en-US" sz="2000" b="1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44824"/>
            <a:ext cx="352839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724128" y="5877272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덴지 천왕</a:t>
            </a:r>
            <a:endParaRPr lang="ko-KR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 txBox="1">
            <a:spLocks/>
          </p:cNvSpPr>
          <p:nvPr/>
        </p:nvSpPr>
        <p:spPr>
          <a:xfrm>
            <a:off x="0" y="2492896"/>
            <a:ext cx="6228184" cy="1147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ko-KR" altLang="en-US" sz="8800" b="1" dirty="0">
                <a:solidFill>
                  <a:srgbClr val="FF0000"/>
                </a:solidFill>
                <a:latin typeface="+mj-ea"/>
                <a:ea typeface="+mj-ea"/>
                <a:cs typeface="+mj-cs"/>
              </a:rPr>
              <a:t>나</a:t>
            </a:r>
            <a:r>
              <a:rPr lang="ko-KR" altLang="en-US" sz="8800" b="1" dirty="0">
                <a:latin typeface="+mj-ea"/>
                <a:ea typeface="+mj-ea"/>
                <a:cs typeface="+mj-cs"/>
              </a:rPr>
              <a:t>라 시대</a:t>
            </a:r>
            <a:endParaRPr kumimoji="0" lang="ko-KR" altLang="en-US" sz="8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0" y="3717032"/>
            <a:ext cx="7272808" cy="12961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87624" y="764704"/>
            <a:ext cx="7488237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6600" b="1" spc="30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  </a:t>
            </a:r>
            <a:r>
              <a:rPr kumimoji="0" lang="ko-KR" altLang="en-US" sz="6600" b="1" spc="300" dirty="0" smtClean="0">
                <a:latin typeface="HY울릉도M" pitchFamily="18" charset="-127"/>
                <a:ea typeface="HY울릉도M" pitchFamily="18" charset="-127"/>
              </a:rPr>
              <a:t>목차</a:t>
            </a:r>
            <a:endParaRPr kumimoji="0" lang="ko-KR" altLang="en-US" sz="6600" spc="3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4104" name="TextBox 8"/>
          <p:cNvSpPr txBox="1">
            <a:spLocks noChangeArrowheads="1"/>
          </p:cNvSpPr>
          <p:nvPr/>
        </p:nvSpPr>
        <p:spPr bwMode="auto">
          <a:xfrm>
            <a:off x="395288" y="3789363"/>
            <a:ext cx="8064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828402" y="908720"/>
            <a:ext cx="431800" cy="4318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9" name="모서리가 둥근 직사각형 18"/>
          <p:cNvSpPr/>
          <p:nvPr/>
        </p:nvSpPr>
        <p:spPr>
          <a:xfrm>
            <a:off x="828402" y="1411958"/>
            <a:ext cx="431800" cy="4318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1331640" y="908720"/>
            <a:ext cx="433387" cy="4318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1331640" y="1411958"/>
            <a:ext cx="433387" cy="4318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99592" y="2060848"/>
            <a:ext cx="78488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74900" indent="-857250">
              <a:lnSpc>
                <a:spcPct val="150000"/>
              </a:lnSpc>
              <a:buFont typeface="+mj-ea"/>
              <a:buAutoNum type="ea1JpnKorPeriod"/>
            </a:pPr>
            <a:r>
              <a:rPr lang="ko-KR" altLang="en-US" sz="2800" b="1" dirty="0" err="1" smtClean="0"/>
              <a:t>죠몬</a:t>
            </a:r>
            <a:r>
              <a:rPr lang="ko-KR" altLang="en-US" sz="2800" b="1" dirty="0" smtClean="0"/>
              <a:t> 시대</a:t>
            </a:r>
            <a:endParaRPr lang="en-US" altLang="ko-KR" sz="2800" b="1" dirty="0" smtClean="0"/>
          </a:p>
          <a:p>
            <a:pPr marL="774900" indent="-857250">
              <a:lnSpc>
                <a:spcPct val="150000"/>
              </a:lnSpc>
              <a:buFont typeface="+mj-lt"/>
              <a:buAutoNum type="ea1JpnKorPeriod"/>
            </a:pPr>
            <a:r>
              <a:rPr lang="ko-KR" altLang="en-US" sz="2800" b="1" dirty="0" err="1" smtClean="0"/>
              <a:t>야요이</a:t>
            </a:r>
            <a:r>
              <a:rPr lang="ko-KR" altLang="en-US" sz="2800" b="1" dirty="0" smtClean="0"/>
              <a:t> 시대</a:t>
            </a:r>
            <a:endParaRPr lang="en-US" altLang="ko-KR" sz="2800" b="1" dirty="0" smtClean="0"/>
          </a:p>
          <a:p>
            <a:pPr marL="774900" indent="-857250">
              <a:lnSpc>
                <a:spcPct val="150000"/>
              </a:lnSpc>
              <a:buFont typeface="+mj-lt"/>
              <a:buAutoNum type="ea1JpnKorPeriod"/>
            </a:pPr>
            <a:r>
              <a:rPr lang="ko-KR" altLang="en-US" sz="2800" b="1" dirty="0" smtClean="0"/>
              <a:t>일본의 신화</a:t>
            </a:r>
            <a:endParaRPr lang="en-US" altLang="ko-KR" sz="2800" b="1" dirty="0" smtClean="0"/>
          </a:p>
          <a:p>
            <a:pPr marL="774900" indent="-857250">
              <a:lnSpc>
                <a:spcPct val="150000"/>
              </a:lnSpc>
              <a:buFont typeface="+mj-lt"/>
              <a:buAutoNum type="ea1JpnKorPeriod"/>
            </a:pPr>
            <a:r>
              <a:rPr lang="ko-KR" altLang="en-US" sz="2800" b="1" dirty="0" err="1" smtClean="0"/>
              <a:t>야마토</a:t>
            </a:r>
            <a:r>
              <a:rPr lang="ko-KR" altLang="en-US" sz="2800" b="1" dirty="0" smtClean="0"/>
              <a:t> 정권</a:t>
            </a:r>
            <a:endParaRPr lang="en-US" altLang="ko-KR" sz="2800" b="1" dirty="0" smtClean="0"/>
          </a:p>
          <a:p>
            <a:pPr marL="774900" indent="-857250">
              <a:lnSpc>
                <a:spcPct val="150000"/>
              </a:lnSpc>
              <a:buFont typeface="+mj-lt"/>
              <a:buAutoNum type="ea1JpnKorPeriod"/>
            </a:pPr>
            <a:r>
              <a:rPr lang="ko-KR" altLang="en-US" sz="2800" b="1" dirty="0" smtClean="0"/>
              <a:t>나라시대</a:t>
            </a:r>
            <a:endParaRPr lang="en-US" altLang="ko-KR" sz="2800" b="1" dirty="0" smtClean="0"/>
          </a:p>
          <a:p>
            <a:pPr marL="774900" indent="-857250">
              <a:lnSpc>
                <a:spcPct val="150000"/>
              </a:lnSpc>
              <a:buFont typeface="+mj-lt"/>
              <a:buAutoNum type="ea1JpnKorPeriod"/>
            </a:pPr>
            <a:r>
              <a:rPr lang="ko-KR" altLang="en-US" sz="2800" b="1" dirty="0" err="1" smtClean="0"/>
              <a:t>헤이안</a:t>
            </a:r>
            <a:r>
              <a:rPr lang="ko-KR" altLang="en-US" sz="2800" b="1" dirty="0" smtClean="0"/>
              <a:t> 시대</a:t>
            </a:r>
          </a:p>
          <a:p>
            <a:pPr marL="432000"/>
            <a:endParaRPr lang="ko-KR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50"/>
                            </p:stCondLst>
                            <p:childTnLst>
                              <p:par>
                                <p:cTn id="3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"/>
                            </p:stCondLst>
                            <p:childTnLst>
                              <p:par>
                                <p:cTn id="33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44496 3.7037E-6 L -4.16667E-6 3.7037E-6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9" grpId="0" animBg="1"/>
      <p:bldP spid="20" grpId="0" animBg="1"/>
      <p:bldP spid="16" grpId="0"/>
      <p:bldP spid="1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5673824" cy="1143000"/>
          </a:xfrm>
        </p:spPr>
        <p:txBody>
          <a:bodyPr/>
          <a:lstStyle/>
          <a:p>
            <a:pPr algn="l"/>
            <a:r>
              <a:rPr lang="ko-KR" altLang="en-US" dirty="0" smtClean="0"/>
              <a:t>나라 시대</a:t>
            </a:r>
            <a:r>
              <a:rPr lang="en-US" altLang="ko-KR" sz="4800" dirty="0" smtClean="0"/>
              <a:t> [</a:t>
            </a:r>
            <a:r>
              <a:rPr lang="ko-KR" altLang="en-US" dirty="0" err="1" smtClean="0"/>
              <a:t>奈良時代</a:t>
            </a:r>
            <a:r>
              <a:rPr lang="en-US" altLang="ko-KR" dirty="0" smtClean="0"/>
              <a:t>]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1027" name="Picture 3" descr="C:\Documents and Settings\User\바탕 화면\ea1_014_i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4381500" cy="349567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286380" y="1714488"/>
            <a:ext cx="3071834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err="1" smtClean="0">
                <a:ea typeface="로하연필꼬댁이굵은수정본" pitchFamily="50" charset="-127"/>
              </a:rPr>
              <a:t>겐메이</a:t>
            </a:r>
            <a:r>
              <a:rPr lang="ko-KR" altLang="en-US" sz="1600" b="1" dirty="0" smtClean="0">
                <a:ea typeface="로하연필꼬댁이굵은수정본" pitchFamily="50" charset="-127"/>
              </a:rPr>
              <a:t> 천황의 나라 </a:t>
            </a:r>
            <a:r>
              <a:rPr lang="ko-KR" altLang="en-US" sz="1600" b="1" dirty="0" err="1" smtClean="0">
                <a:ea typeface="로하연필꼬댁이굵은수정본" pitchFamily="50" charset="-127"/>
              </a:rPr>
              <a:t>천도이후</a:t>
            </a:r>
            <a:r>
              <a:rPr lang="en-US" altLang="ko-KR" sz="1600" b="1" dirty="0" smtClean="0">
                <a:ea typeface="로하연필꼬댁이굵은수정본" pitchFamily="50" charset="-127"/>
              </a:rPr>
              <a:t>, 794</a:t>
            </a:r>
            <a:r>
              <a:rPr lang="ko-KR" altLang="en-US" sz="1600" b="1" dirty="0" smtClean="0">
                <a:ea typeface="로하연필꼬댁이굵은수정본" pitchFamily="50" charset="-127"/>
              </a:rPr>
              <a:t>년 </a:t>
            </a:r>
            <a:r>
              <a:rPr lang="ko-KR" altLang="en-US" sz="1600" b="1" dirty="0" err="1" smtClean="0">
                <a:ea typeface="로하연필꼬댁이굵은수정본" pitchFamily="50" charset="-127"/>
              </a:rPr>
              <a:t>간무</a:t>
            </a:r>
            <a:r>
              <a:rPr lang="ko-KR" altLang="en-US" sz="1600" b="1" dirty="0" smtClean="0">
                <a:ea typeface="로하연필꼬댁이굵은수정본" pitchFamily="50" charset="-127"/>
              </a:rPr>
              <a:t> 천황의 </a:t>
            </a:r>
            <a:r>
              <a:rPr lang="ko-KR" altLang="en-US" sz="1600" b="1" dirty="0" err="1" smtClean="0">
                <a:ea typeface="로하연필꼬댁이굵은수정본" pitchFamily="50" charset="-127"/>
              </a:rPr>
              <a:t>헤이안쿄</a:t>
            </a:r>
            <a:r>
              <a:rPr lang="ko-KR" altLang="en-US" sz="1600" b="1" dirty="0" smtClean="0">
                <a:ea typeface="로하연필꼬댁이굵은수정본" pitchFamily="50" charset="-127"/>
              </a:rPr>
              <a:t> 천도까지 </a:t>
            </a:r>
            <a:r>
              <a:rPr lang="en-US" altLang="ko-KR" sz="1600" b="1" dirty="0" smtClean="0">
                <a:ea typeface="로하연필꼬댁이굵은수정본" pitchFamily="50" charset="-127"/>
              </a:rPr>
              <a:t>7</a:t>
            </a:r>
            <a:r>
              <a:rPr lang="ko-KR" altLang="en-US" sz="1600" b="1" dirty="0" smtClean="0">
                <a:ea typeface="로하연필꼬댁이굵은수정본" pitchFamily="50" charset="-127"/>
              </a:rPr>
              <a:t>대의 왕이 통치한 </a:t>
            </a:r>
            <a:r>
              <a:rPr lang="en-US" altLang="ko-KR" sz="1600" b="1" dirty="0" smtClean="0">
                <a:ea typeface="로하연필꼬댁이굵은수정본" pitchFamily="50" charset="-127"/>
              </a:rPr>
              <a:t>70</a:t>
            </a:r>
            <a:r>
              <a:rPr lang="ko-KR" altLang="en-US" sz="1600" b="1" dirty="0" smtClean="0">
                <a:ea typeface="로하연필꼬댁이굵은수정본" pitchFamily="50" charset="-127"/>
              </a:rPr>
              <a:t>여 년 동안의 시대</a:t>
            </a:r>
            <a:r>
              <a:rPr lang="en-US" altLang="ko-KR" sz="1600" b="1" dirty="0" smtClean="0">
                <a:ea typeface="로하연필꼬댁이굵은수정본" pitchFamily="50" charset="-127"/>
              </a:rPr>
              <a:t>.</a:t>
            </a:r>
          </a:p>
          <a:p>
            <a:endParaRPr lang="en-US" altLang="ko-KR" sz="1600" b="1" dirty="0" smtClean="0">
              <a:ea typeface="로하연필꼬댁이굵은수정본" pitchFamily="50" charset="-127"/>
            </a:endParaRPr>
          </a:p>
          <a:p>
            <a:r>
              <a:rPr lang="ko-KR" altLang="en-US" sz="1600" b="1" dirty="0" smtClean="0">
                <a:ea typeface="로하연필꼬댁이굵은수정본" pitchFamily="50" charset="-127"/>
              </a:rPr>
              <a:t>정치적</a:t>
            </a:r>
            <a:r>
              <a:rPr lang="en-US" altLang="ko-KR" sz="1600" b="1" dirty="0" smtClean="0">
                <a:ea typeface="로하연필꼬댁이굵은수정본" pitchFamily="50" charset="-127"/>
              </a:rPr>
              <a:t> : </a:t>
            </a:r>
            <a:r>
              <a:rPr lang="ko-KR" altLang="en-US" sz="1600" b="1" dirty="0" smtClean="0">
                <a:solidFill>
                  <a:srgbClr val="FF0000"/>
                </a:solidFill>
                <a:ea typeface="로하연필꼬댁이굵은수정본" pitchFamily="50" charset="-127"/>
              </a:rPr>
              <a:t>율령시대</a:t>
            </a:r>
            <a:r>
              <a:rPr lang="ko-KR" altLang="en-US" sz="1600" b="1" dirty="0" smtClean="0">
                <a:ea typeface="로하연필꼬댁이굵은수정본" pitchFamily="50" charset="-127"/>
              </a:rPr>
              <a:t>의 최성기</a:t>
            </a:r>
            <a:r>
              <a:rPr lang="en-US" altLang="ko-KR" sz="1600" b="1" dirty="0" smtClean="0">
                <a:ea typeface="로하연필꼬댁이굵은수정본" pitchFamily="50" charset="-127"/>
              </a:rPr>
              <a:t>.</a:t>
            </a:r>
          </a:p>
          <a:p>
            <a:endParaRPr lang="en-US" altLang="ko-KR" sz="1600" b="1" dirty="0" smtClean="0">
              <a:ea typeface="로하연필꼬댁이굵은수정본" pitchFamily="50" charset="-127"/>
            </a:endParaRPr>
          </a:p>
          <a:p>
            <a:r>
              <a:rPr lang="ko-KR" altLang="en-US" sz="1600" b="1" dirty="0" smtClean="0">
                <a:ea typeface="로하연필꼬댁이굵은수정본" pitchFamily="50" charset="-127"/>
              </a:rPr>
              <a:t>문화적 </a:t>
            </a:r>
            <a:r>
              <a:rPr lang="en-US" altLang="ko-KR" sz="1600" b="1" dirty="0" smtClean="0">
                <a:ea typeface="로하연필꼬댁이굵은수정본" pitchFamily="50" charset="-127"/>
              </a:rPr>
              <a:t>: </a:t>
            </a:r>
            <a:r>
              <a:rPr lang="ko-KR" altLang="en-US" sz="1600" b="1" dirty="0" err="1" smtClean="0">
                <a:solidFill>
                  <a:srgbClr val="FF0000"/>
                </a:solidFill>
                <a:ea typeface="로하연필꼬댁이굵은수정본" pitchFamily="50" charset="-127"/>
              </a:rPr>
              <a:t>견당사</a:t>
            </a:r>
            <a:r>
              <a:rPr lang="ko-KR" altLang="en-US" sz="1600" b="1" dirty="0" smtClean="0">
                <a:ea typeface="로하연필꼬댁이굵은수정본" pitchFamily="50" charset="-127"/>
              </a:rPr>
              <a:t> 파견</a:t>
            </a:r>
            <a:r>
              <a:rPr lang="en-US" altLang="ko-KR" sz="1600" b="1" dirty="0" smtClean="0">
                <a:ea typeface="로하연필꼬댁이굵은수정본" pitchFamily="50" charset="-127"/>
              </a:rPr>
              <a:t>.</a:t>
            </a:r>
          </a:p>
          <a:p>
            <a:pPr>
              <a:buNone/>
            </a:pPr>
            <a:r>
              <a:rPr lang="en-US" altLang="ko-KR" sz="1600" b="1" dirty="0" smtClean="0">
                <a:ea typeface="로하연필꼬댁이굵은수정본" pitchFamily="50" charset="-127"/>
              </a:rPr>
              <a:t>           </a:t>
            </a:r>
            <a:r>
              <a:rPr lang="ko-KR" altLang="en-US" sz="1600" b="1" dirty="0" smtClean="0">
                <a:solidFill>
                  <a:srgbClr val="FF0000"/>
                </a:solidFill>
                <a:ea typeface="로하연필꼬댁이굵은수정본" pitchFamily="50" charset="-127"/>
              </a:rPr>
              <a:t>고지키</a:t>
            </a:r>
            <a:r>
              <a:rPr lang="en-US" altLang="ko-KR" sz="1600" b="1" dirty="0" smtClean="0">
                <a:ea typeface="로하연필꼬댁이굵은수정본" pitchFamily="50" charset="-127"/>
              </a:rPr>
              <a:t>,</a:t>
            </a:r>
            <a:r>
              <a:rPr lang="ko-KR" altLang="en-US" sz="1600" b="1" dirty="0" smtClean="0">
                <a:solidFill>
                  <a:srgbClr val="FF0000"/>
                </a:solidFill>
                <a:ea typeface="로하연필꼬댁이굵은수정본" pitchFamily="50" charset="-127"/>
              </a:rPr>
              <a:t> </a:t>
            </a:r>
            <a:r>
              <a:rPr lang="ko-KR" altLang="en-US" sz="1600" b="1" dirty="0" err="1" smtClean="0">
                <a:solidFill>
                  <a:srgbClr val="FF0000"/>
                </a:solidFill>
                <a:ea typeface="로하연필꼬댁이굵은수정본" pitchFamily="50" charset="-127"/>
              </a:rPr>
              <a:t>니혼쇼키</a:t>
            </a:r>
            <a:r>
              <a:rPr lang="ko-KR" altLang="en-US" sz="1600" b="1" dirty="0" smtClean="0">
                <a:solidFill>
                  <a:srgbClr val="FF0000"/>
                </a:solidFill>
                <a:ea typeface="로하연필꼬댁이굵은수정본" pitchFamily="50" charset="-127"/>
              </a:rPr>
              <a:t> </a:t>
            </a:r>
            <a:r>
              <a:rPr lang="ko-KR" altLang="en-US" sz="1600" b="1" dirty="0" smtClean="0">
                <a:ea typeface="로하연필꼬댁이굵은수정본" pitchFamily="50" charset="-127"/>
              </a:rPr>
              <a:t>역사          </a:t>
            </a:r>
            <a:endParaRPr lang="en-US" altLang="ko-KR" sz="1600" b="1" dirty="0" smtClean="0">
              <a:ea typeface="로하연필꼬댁이굵은수정본" pitchFamily="50" charset="-127"/>
            </a:endParaRPr>
          </a:p>
          <a:p>
            <a:pPr>
              <a:buNone/>
            </a:pPr>
            <a:r>
              <a:rPr lang="en-US" altLang="ko-KR" sz="1600" b="1" dirty="0" smtClean="0">
                <a:ea typeface="로하연필꼬댁이굵은수정본" pitchFamily="50" charset="-127"/>
              </a:rPr>
              <a:t>           </a:t>
            </a:r>
            <a:r>
              <a:rPr lang="ko-KR" altLang="en-US" sz="1600" b="1" dirty="0" smtClean="0">
                <a:ea typeface="로하연필꼬댁이굵은수정본" pitchFamily="50" charset="-127"/>
              </a:rPr>
              <a:t>서 완성</a:t>
            </a:r>
            <a:r>
              <a:rPr lang="en-US" altLang="ko-KR" sz="1600" b="1" dirty="0" smtClean="0">
                <a:ea typeface="로하연필꼬댁이굵은수정본" pitchFamily="50" charset="-127"/>
              </a:rPr>
              <a:t>.</a:t>
            </a:r>
          </a:p>
          <a:p>
            <a:r>
              <a:rPr lang="ko-KR" altLang="en-US" sz="1600" b="1" dirty="0" err="1" smtClean="0">
                <a:solidFill>
                  <a:srgbClr val="FF0000"/>
                </a:solidFill>
                <a:ea typeface="로하연필꼬댁이굵은수정본" pitchFamily="50" charset="-127"/>
              </a:rPr>
              <a:t>덴표문화</a:t>
            </a:r>
            <a:endParaRPr lang="en-US" altLang="ko-KR" sz="1600" b="1" dirty="0" smtClean="0">
              <a:solidFill>
                <a:srgbClr val="FF0000"/>
              </a:solidFill>
              <a:ea typeface="로하연필꼬댁이굵은수정본" pitchFamily="50" charset="-127"/>
            </a:endParaRPr>
          </a:p>
          <a:p>
            <a:pPr>
              <a:buNone/>
            </a:pPr>
            <a:r>
              <a:rPr lang="ko-KR" altLang="en-US" sz="1600" b="1" dirty="0" smtClean="0">
                <a:ea typeface="로하연필꼬댁이굵은수정본" pitchFamily="50" charset="-127"/>
              </a:rPr>
              <a:t>     </a:t>
            </a:r>
            <a:r>
              <a:rPr lang="en-US" altLang="ko-KR" sz="1600" b="1" dirty="0" smtClean="0">
                <a:ea typeface="로하연필꼬댁이굵은수정본" pitchFamily="50" charset="-127"/>
              </a:rPr>
              <a:t>-</a:t>
            </a:r>
            <a:r>
              <a:rPr lang="ko-KR" altLang="en-US" sz="1600" b="1" dirty="0" err="1" smtClean="0">
                <a:ea typeface="로하연필꼬댁이굵은수정본" pitchFamily="50" charset="-127"/>
              </a:rPr>
              <a:t>헤이조쿄</a:t>
            </a:r>
            <a:r>
              <a:rPr lang="ko-KR" altLang="en-US" sz="1600" b="1" dirty="0" smtClean="0">
                <a:ea typeface="로하연필꼬댁이굵은수정본" pitchFamily="50" charset="-127"/>
              </a:rPr>
              <a:t> 중심 귀족문화</a:t>
            </a:r>
            <a:r>
              <a:rPr lang="en-US" altLang="ko-KR" sz="1600" b="1" dirty="0" smtClean="0">
                <a:ea typeface="로하연필꼬댁이굵은수정본" pitchFamily="50" charset="-127"/>
              </a:rPr>
              <a:t>.</a:t>
            </a:r>
          </a:p>
          <a:p>
            <a:pPr>
              <a:buNone/>
            </a:pPr>
            <a:r>
              <a:rPr lang="en-US" altLang="ko-KR" sz="1600" b="1" dirty="0" smtClean="0">
                <a:ea typeface="로하연필꼬댁이굵은수정본" pitchFamily="50" charset="-127"/>
              </a:rPr>
              <a:t>     -</a:t>
            </a:r>
            <a:r>
              <a:rPr lang="ko-KR" altLang="en-US" sz="1600" b="1" dirty="0" err="1" smtClean="0">
                <a:ea typeface="로하연필꼬댁이굵은수정본" pitchFamily="50" charset="-127"/>
              </a:rPr>
              <a:t>동대사</a:t>
            </a:r>
            <a:r>
              <a:rPr lang="en-US" altLang="ko-KR" sz="1600" b="1" dirty="0" smtClean="0">
                <a:ea typeface="로하연필꼬댁이굵은수정본" pitchFamily="50" charset="-127"/>
              </a:rPr>
              <a:t>, </a:t>
            </a:r>
            <a:r>
              <a:rPr lang="ko-KR" altLang="en-US" sz="1600" b="1" dirty="0" smtClean="0">
                <a:ea typeface="로하연필꼬댁이굵은수정본" pitchFamily="50" charset="-127"/>
              </a:rPr>
              <a:t>당초시사</a:t>
            </a:r>
          </a:p>
          <a:p>
            <a:endParaRPr lang="ko-KR" alt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5673824" cy="1143000"/>
          </a:xfrm>
        </p:spPr>
        <p:txBody>
          <a:bodyPr/>
          <a:lstStyle/>
          <a:p>
            <a:pPr algn="l"/>
            <a:r>
              <a:rPr lang="ko-KR" altLang="en-US" dirty="0" smtClean="0"/>
              <a:t>나라 시대</a:t>
            </a:r>
            <a:r>
              <a:rPr lang="en-US" altLang="ko-KR" sz="4800" dirty="0" smtClean="0"/>
              <a:t> [</a:t>
            </a:r>
            <a:r>
              <a:rPr lang="ko-KR" altLang="en-US" dirty="0" err="1" smtClean="0"/>
              <a:t>奈良時代</a:t>
            </a:r>
            <a:r>
              <a:rPr lang="en-US" altLang="ko-KR" dirty="0" smtClean="0"/>
              <a:t>]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err="1" smtClean="0"/>
              <a:t>헤이죠쿄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(</a:t>
            </a:r>
            <a:r>
              <a:rPr lang="ko-KR" altLang="en-US" sz="2000" b="1" dirty="0" err="1" smtClean="0"/>
              <a:t>평성경</a:t>
            </a:r>
            <a:r>
              <a:rPr lang="en-US" altLang="ko-KR" sz="2000" b="1" dirty="0" smtClean="0"/>
              <a:t>)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9" name="Picture 2" descr="C:\Documents and Settings\User\바탕 화면\평성궁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929092"/>
            <a:ext cx="3255368" cy="1858040"/>
          </a:xfrm>
          <a:prstGeom prst="rect">
            <a:avLst/>
          </a:prstGeom>
          <a:noFill/>
        </p:spPr>
      </p:pic>
      <p:pic>
        <p:nvPicPr>
          <p:cNvPr id="11" name="Picture 4" descr="C:\Documents and Settings\User\바탕 화면\평성궁3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857628"/>
            <a:ext cx="3255368" cy="1851126"/>
          </a:xfrm>
          <a:prstGeom prst="rect">
            <a:avLst/>
          </a:prstGeom>
          <a:noFill/>
        </p:spPr>
      </p:pic>
      <p:pic>
        <p:nvPicPr>
          <p:cNvPr id="16" name="Picture 3" descr="C:\Documents and Settings\User\바탕 화면\평성궁2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1928677"/>
            <a:ext cx="3255368" cy="1848154"/>
          </a:xfrm>
          <a:prstGeom prst="rect">
            <a:avLst/>
          </a:prstGeom>
          <a:noFill/>
        </p:spPr>
      </p:pic>
      <p:pic>
        <p:nvPicPr>
          <p:cNvPr id="18" name="Picture 5" descr="C:\Documents and Settings\User\바탕 화면\평성궁4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3857628"/>
            <a:ext cx="3255368" cy="185112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143240" y="5929330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 smtClean="0"/>
              <a:t>평성경</a:t>
            </a:r>
            <a:r>
              <a:rPr lang="ko-KR" altLang="en-US" sz="2000" b="1" dirty="0" smtClean="0"/>
              <a:t> </a:t>
            </a:r>
            <a:r>
              <a:rPr lang="ko-KR" altLang="en-US" sz="2000" b="1" dirty="0" err="1" smtClean="0"/>
              <a:t>유적터</a:t>
            </a:r>
            <a:endParaRPr lang="ko-KR" altLang="en-US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5673824" cy="1143000"/>
          </a:xfrm>
        </p:spPr>
        <p:txBody>
          <a:bodyPr/>
          <a:lstStyle/>
          <a:p>
            <a:pPr algn="l"/>
            <a:r>
              <a:rPr lang="ko-KR" altLang="en-US" dirty="0" smtClean="0"/>
              <a:t>나라 시대 </a:t>
            </a:r>
            <a:r>
              <a:rPr lang="en-US" altLang="ko-KR" sz="4800" dirty="0" smtClean="0"/>
              <a:t>[</a:t>
            </a:r>
            <a:r>
              <a:rPr lang="ko-KR" altLang="en-US" dirty="0" err="1" smtClean="0"/>
              <a:t>奈良時代</a:t>
            </a:r>
            <a:r>
              <a:rPr lang="en-US" altLang="ko-KR" dirty="0" smtClean="0"/>
              <a:t>]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err="1" smtClean="0"/>
              <a:t>견당사</a:t>
            </a:r>
            <a:r>
              <a:rPr lang="ko-KR" altLang="en-US" sz="2000" b="1" dirty="0" smtClean="0"/>
              <a:t> 파견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20" name="Picture 5" descr="C:\Documents and Settings\User\바탕 화면\견당사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928802"/>
            <a:ext cx="3960440" cy="3688338"/>
          </a:xfrm>
          <a:prstGeom prst="rect">
            <a:avLst/>
          </a:prstGeom>
          <a:noFill/>
        </p:spPr>
      </p:pic>
      <p:pic>
        <p:nvPicPr>
          <p:cNvPr id="21" name="그림 20" descr="遣唐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928802"/>
            <a:ext cx="3857652" cy="44291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29256" y="5715016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/>
              <a:t>견당사의</a:t>
            </a:r>
            <a:r>
              <a:rPr lang="ko-KR" altLang="en-US" b="1" dirty="0" smtClean="0"/>
              <a:t> 내왕로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5673824" cy="1143000"/>
          </a:xfrm>
        </p:spPr>
        <p:txBody>
          <a:bodyPr/>
          <a:lstStyle/>
          <a:p>
            <a:pPr algn="l"/>
            <a:r>
              <a:rPr lang="ko-KR" altLang="en-US" dirty="0" smtClean="0"/>
              <a:t>나라 시대 </a:t>
            </a:r>
            <a:r>
              <a:rPr lang="en-US" altLang="ko-KR" sz="4800" dirty="0" smtClean="0"/>
              <a:t>[</a:t>
            </a:r>
            <a:r>
              <a:rPr lang="ko-KR" altLang="en-US" dirty="0" err="1" smtClean="0"/>
              <a:t>奈良時代</a:t>
            </a:r>
            <a:r>
              <a:rPr lang="en-US" altLang="ko-KR" dirty="0" smtClean="0"/>
              <a:t>]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err="1" smtClean="0"/>
              <a:t>덴표</a:t>
            </a:r>
            <a:r>
              <a:rPr lang="ko-KR" altLang="en-US" sz="2000" b="1" dirty="0" smtClean="0"/>
              <a:t> 문화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13" name="Picture 2" descr="C:\Documents and Settings\User\바탕 화면\동대사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928802"/>
            <a:ext cx="3816424" cy="3728456"/>
          </a:xfrm>
          <a:prstGeom prst="rect">
            <a:avLst/>
          </a:prstGeom>
          <a:noFill/>
        </p:spPr>
      </p:pic>
      <p:pic>
        <p:nvPicPr>
          <p:cNvPr id="14" name="Picture 3" descr="C:\Documents and Settings\User\바탕 화면\당초시사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349" y="1928802"/>
            <a:ext cx="3888432" cy="372845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4480" y="578645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/>
              <a:t>동대사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(</a:t>
            </a:r>
            <a:r>
              <a:rPr lang="ko-KR" altLang="en-US" b="1" dirty="0" err="1" smtClean="0"/>
              <a:t>東大寺</a:t>
            </a:r>
            <a:r>
              <a:rPr lang="en-US" altLang="ko-KR" b="1" dirty="0" smtClean="0"/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57818" y="578645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당초시사 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唐招提寺</a:t>
            </a:r>
            <a:r>
              <a:rPr lang="en-US" altLang="ko-KR" b="1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5673824" cy="1143000"/>
          </a:xfrm>
        </p:spPr>
        <p:txBody>
          <a:bodyPr/>
          <a:lstStyle/>
          <a:p>
            <a:pPr algn="l"/>
            <a:r>
              <a:rPr lang="ko-KR" altLang="en-US" dirty="0" smtClean="0"/>
              <a:t>나라 시대 </a:t>
            </a:r>
            <a:r>
              <a:rPr lang="en-US" altLang="ko-KR" sz="4800" dirty="0" smtClean="0"/>
              <a:t>[</a:t>
            </a:r>
            <a:r>
              <a:rPr lang="ko-KR" altLang="en-US" dirty="0" err="1" smtClean="0"/>
              <a:t>奈良時代</a:t>
            </a:r>
            <a:r>
              <a:rPr lang="en-US" altLang="ko-KR" dirty="0" smtClean="0"/>
              <a:t>]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smtClean="0"/>
              <a:t>고사기 </a:t>
            </a:r>
            <a:r>
              <a:rPr lang="en-US" altLang="ko-KR" sz="2000" b="1" dirty="0" smtClean="0"/>
              <a:t>· </a:t>
            </a:r>
            <a:r>
              <a:rPr lang="ko-KR" altLang="en-US" sz="2000" b="1" dirty="0" smtClean="0"/>
              <a:t>일본서기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9" name="Picture 2" descr="C:\Documents and Settings\User\바탕 화면\고사기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060848"/>
            <a:ext cx="3744416" cy="3797044"/>
          </a:xfrm>
          <a:prstGeom prst="rect">
            <a:avLst/>
          </a:prstGeom>
          <a:noFill/>
        </p:spPr>
      </p:pic>
      <p:pic>
        <p:nvPicPr>
          <p:cNvPr id="10" name="Picture 5" descr="C:\Documents and Settings\User\바탕 화면\일본서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060848"/>
            <a:ext cx="3600400" cy="379704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85918" y="600076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고사기 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古事記</a:t>
            </a:r>
            <a:r>
              <a:rPr lang="en-US" altLang="ko-KR" b="1" dirty="0" smtClean="0"/>
              <a:t>)</a:t>
            </a:r>
            <a:endParaRPr lang="ko-KR" alt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214942" y="600076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일본서기 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日本書紀</a:t>
            </a:r>
            <a:r>
              <a:rPr lang="en-US" altLang="ko-KR" b="1" dirty="0" smtClean="0"/>
              <a:t>)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 txBox="1">
            <a:spLocks/>
          </p:cNvSpPr>
          <p:nvPr/>
        </p:nvSpPr>
        <p:spPr>
          <a:xfrm>
            <a:off x="0" y="2492896"/>
            <a:ext cx="6228184" cy="1147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ko-KR" altLang="en-US" sz="8800" b="1" dirty="0" err="1" smtClean="0">
                <a:solidFill>
                  <a:srgbClr val="FF0000"/>
                </a:solidFill>
                <a:latin typeface="+mj-ea"/>
                <a:ea typeface="+mj-ea"/>
                <a:cs typeface="+mj-cs"/>
              </a:rPr>
              <a:t>헤</a:t>
            </a:r>
            <a:r>
              <a:rPr lang="ko-KR" altLang="en-US" sz="8800" b="1" dirty="0" err="1" smtClean="0">
                <a:latin typeface="+mj-ea"/>
                <a:ea typeface="+mj-ea"/>
                <a:cs typeface="+mj-cs"/>
              </a:rPr>
              <a:t>이안</a:t>
            </a:r>
            <a:r>
              <a:rPr lang="ko-KR" altLang="en-US" sz="8800" b="1" dirty="0" smtClean="0">
                <a:latin typeface="+mj-ea"/>
                <a:ea typeface="+mj-ea"/>
                <a:cs typeface="+mj-cs"/>
              </a:rPr>
              <a:t> </a:t>
            </a:r>
            <a:r>
              <a:rPr lang="ko-KR" altLang="en-US" sz="8800" b="1" dirty="0">
                <a:latin typeface="+mj-ea"/>
                <a:ea typeface="+mj-ea"/>
                <a:cs typeface="+mj-cs"/>
              </a:rPr>
              <a:t>시대</a:t>
            </a:r>
            <a:endParaRPr kumimoji="0" lang="ko-KR" altLang="en-US" sz="8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0" y="3717032"/>
            <a:ext cx="7272808" cy="12961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552728" cy="1143000"/>
          </a:xfrm>
        </p:spPr>
        <p:txBody>
          <a:bodyPr/>
          <a:lstStyle/>
          <a:p>
            <a:pPr algn="l"/>
            <a:r>
              <a:rPr lang="ko-KR" altLang="en-US" dirty="0" err="1" smtClean="0"/>
              <a:t>헤이안</a:t>
            </a:r>
            <a:r>
              <a:rPr lang="ko-KR" altLang="en-US" dirty="0" smtClean="0"/>
              <a:t> 시대 </a:t>
            </a:r>
            <a:r>
              <a:rPr lang="en-US" altLang="ko-KR" dirty="0" smtClean="0"/>
              <a:t>[</a:t>
            </a:r>
            <a:r>
              <a:rPr lang="ko-KR" altLang="en-US" dirty="0" smtClean="0"/>
              <a:t>平安時代</a:t>
            </a:r>
            <a:r>
              <a:rPr lang="en-US" altLang="ko-KR" dirty="0" smtClean="0"/>
              <a:t>]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err="1" smtClean="0"/>
              <a:t>헤이안쿄</a:t>
            </a:r>
            <a:r>
              <a:rPr lang="ko-KR" altLang="en-US" sz="2000" b="1" dirty="0" smtClean="0"/>
              <a:t> 천도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9" name="그림 8" descr="헤이안쿄의 전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844824"/>
            <a:ext cx="7848872" cy="37273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28992" y="578645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/>
              <a:t>평안경</a:t>
            </a:r>
            <a:r>
              <a:rPr lang="en-US" altLang="ko-KR" b="1" dirty="0" smtClean="0"/>
              <a:t>(</a:t>
            </a:r>
            <a:r>
              <a:rPr lang="ko-KR" altLang="en-US" b="1" dirty="0" err="1" smtClean="0"/>
              <a:t>平安京</a:t>
            </a:r>
            <a:r>
              <a:rPr lang="en-US" altLang="ko-KR" b="1" dirty="0" smtClean="0"/>
              <a:t>)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624736" cy="1143000"/>
          </a:xfrm>
        </p:spPr>
        <p:txBody>
          <a:bodyPr/>
          <a:lstStyle/>
          <a:p>
            <a:pPr algn="l"/>
            <a:r>
              <a:rPr lang="ko-KR" altLang="en-US" dirty="0" err="1" smtClean="0"/>
              <a:t>헤이안</a:t>
            </a:r>
            <a:r>
              <a:rPr lang="ko-KR" altLang="en-US" dirty="0" smtClean="0"/>
              <a:t> 시대 </a:t>
            </a:r>
            <a:r>
              <a:rPr lang="en-US" altLang="ko-KR" dirty="0" smtClean="0"/>
              <a:t>[</a:t>
            </a:r>
            <a:r>
              <a:rPr lang="ko-KR" altLang="en-US" dirty="0" smtClean="0"/>
              <a:t>平安時代</a:t>
            </a:r>
            <a:r>
              <a:rPr lang="en-US" altLang="ko-KR" dirty="0" smtClean="0"/>
              <a:t>]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smtClean="0"/>
              <a:t>율령체제의 재건 </a:t>
            </a:r>
            <a:r>
              <a:rPr lang="en-US" altLang="ko-KR" sz="2000" b="1" dirty="0" smtClean="0"/>
              <a:t>( </a:t>
            </a:r>
            <a:r>
              <a:rPr lang="ko-KR" altLang="en-US" sz="2000" b="1" dirty="0" smtClean="0"/>
              <a:t>고닌 </a:t>
            </a:r>
            <a:r>
              <a:rPr lang="en-US" altLang="ko-KR" sz="2000" b="1" dirty="0" smtClean="0"/>
              <a:t>· </a:t>
            </a:r>
            <a:r>
              <a:rPr lang="ko-KR" altLang="en-US" sz="2000" b="1" dirty="0" smtClean="0"/>
              <a:t>조간문화 </a:t>
            </a:r>
            <a:r>
              <a:rPr lang="en-US" altLang="ko-KR" sz="2000" b="1" dirty="0" smtClean="0"/>
              <a:t>)  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9" name="그림 8" descr="홍법대사 구카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916832"/>
            <a:ext cx="3528392" cy="4618465"/>
          </a:xfrm>
          <a:prstGeom prst="rect">
            <a:avLst/>
          </a:prstGeom>
        </p:spPr>
      </p:pic>
      <p:pic>
        <p:nvPicPr>
          <p:cNvPr id="13" name="그림 12" descr="文華秀麗集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54860">
            <a:off x="5148064" y="1916832"/>
            <a:ext cx="2912506" cy="3455931"/>
          </a:xfrm>
          <a:prstGeom prst="rect">
            <a:avLst/>
          </a:prstGeom>
        </p:spPr>
      </p:pic>
      <p:pic>
        <p:nvPicPr>
          <p:cNvPr id="12" name="그림 11" descr="凌雲集 文華秀麗集 経国集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3573016"/>
            <a:ext cx="4104456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遣唐使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916832"/>
            <a:ext cx="7560840" cy="4612111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264696" cy="1143000"/>
          </a:xfrm>
        </p:spPr>
        <p:txBody>
          <a:bodyPr/>
          <a:lstStyle/>
          <a:p>
            <a:pPr algn="l"/>
            <a:r>
              <a:rPr lang="ko-KR" altLang="en-US" dirty="0" err="1" smtClean="0"/>
              <a:t>헤이안</a:t>
            </a:r>
            <a:r>
              <a:rPr lang="ko-KR" altLang="en-US" dirty="0" smtClean="0"/>
              <a:t> 시대 </a:t>
            </a:r>
            <a:r>
              <a:rPr lang="en-US" altLang="ko-KR" dirty="0" smtClean="0"/>
              <a:t>[</a:t>
            </a:r>
            <a:r>
              <a:rPr lang="ko-KR" altLang="en-US" dirty="0" smtClean="0"/>
              <a:t>平安時代</a:t>
            </a:r>
            <a:r>
              <a:rPr lang="en-US" altLang="ko-KR" dirty="0" smtClean="0"/>
              <a:t>]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err="1" smtClean="0"/>
              <a:t>견당사</a:t>
            </a:r>
            <a:r>
              <a:rPr lang="ko-KR" altLang="en-US" sz="2000" b="1" dirty="0" smtClean="0"/>
              <a:t> 폐지 </a:t>
            </a:r>
            <a:r>
              <a:rPr lang="en-US" altLang="ko-KR" sz="2000" b="1" dirty="0" smtClean="0"/>
              <a:t>·</a:t>
            </a:r>
            <a:r>
              <a:rPr lang="ko-KR" altLang="en-US" sz="2000" b="1" dirty="0" smtClean="0"/>
              <a:t> 국풍 문화의 형성 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9" name="그림 8" descr="古今和歌集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1988840"/>
            <a:ext cx="6120680" cy="4608512"/>
          </a:xfrm>
          <a:prstGeom prst="rect">
            <a:avLst/>
          </a:prstGeom>
        </p:spPr>
      </p:pic>
      <p:pic>
        <p:nvPicPr>
          <p:cNvPr id="10" name="그림 9" descr="古今和歌集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14735">
            <a:off x="5652647" y="2164446"/>
            <a:ext cx="3119115" cy="4158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源氏物語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844824"/>
            <a:ext cx="7992888" cy="465186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264696" cy="1143000"/>
          </a:xfrm>
        </p:spPr>
        <p:txBody>
          <a:bodyPr/>
          <a:lstStyle/>
          <a:p>
            <a:pPr algn="l"/>
            <a:r>
              <a:rPr lang="ko-KR" altLang="en-US" dirty="0" err="1" smtClean="0"/>
              <a:t>헤이안</a:t>
            </a:r>
            <a:r>
              <a:rPr lang="ko-KR" altLang="en-US" dirty="0" smtClean="0"/>
              <a:t> 시대 </a:t>
            </a:r>
            <a:r>
              <a:rPr lang="en-US" altLang="ko-KR" dirty="0" smtClean="0"/>
              <a:t>[</a:t>
            </a:r>
            <a:r>
              <a:rPr lang="ko-KR" altLang="en-US" dirty="0" smtClean="0"/>
              <a:t>平安時代</a:t>
            </a:r>
            <a:r>
              <a:rPr lang="en-US" altLang="ko-KR" dirty="0" smtClean="0"/>
              <a:t>]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err="1" smtClean="0"/>
              <a:t>견당사</a:t>
            </a:r>
            <a:r>
              <a:rPr lang="ko-KR" altLang="en-US" sz="2000" b="1" dirty="0" smtClean="0"/>
              <a:t> 폐지 </a:t>
            </a:r>
            <a:r>
              <a:rPr lang="en-US" altLang="ko-KR" sz="2000" b="1" dirty="0" smtClean="0"/>
              <a:t>·</a:t>
            </a:r>
            <a:r>
              <a:rPr lang="ko-KR" altLang="en-US" sz="2000" b="1" dirty="0" smtClean="0"/>
              <a:t> 국풍 문화의 형성 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12" name="그림 11" descr="源氏物語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91729">
            <a:off x="578131" y="1920948"/>
            <a:ext cx="5523675" cy="4626116"/>
          </a:xfrm>
          <a:prstGeom prst="rect">
            <a:avLst/>
          </a:prstGeom>
        </p:spPr>
      </p:pic>
      <p:pic>
        <p:nvPicPr>
          <p:cNvPr id="13" name="그림 12" descr="枕草子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956">
            <a:off x="2461982" y="2188526"/>
            <a:ext cx="6552728" cy="4475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 txBox="1">
            <a:spLocks/>
          </p:cNvSpPr>
          <p:nvPr/>
        </p:nvSpPr>
        <p:spPr>
          <a:xfrm>
            <a:off x="0" y="2492896"/>
            <a:ext cx="5436096" cy="1147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371600" marR="0" lvl="0" indent="-137160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o-KR" altLang="en-US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죠</a:t>
            </a:r>
            <a:r>
              <a:rPr kumimoji="0" lang="ko-KR" altLang="en-US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몬</a:t>
            </a:r>
            <a:r>
              <a:rPr kumimoji="0" lang="ko-KR" altLang="en-US" sz="8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 시대</a:t>
            </a:r>
            <a:endParaRPr kumimoji="0" lang="ko-KR" altLang="en-US" sz="8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0" y="3717032"/>
            <a:ext cx="7272808" cy="12961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552728" cy="1143000"/>
          </a:xfrm>
        </p:spPr>
        <p:txBody>
          <a:bodyPr/>
          <a:lstStyle/>
          <a:p>
            <a:pPr algn="l"/>
            <a:r>
              <a:rPr lang="ko-KR" altLang="en-US" dirty="0" err="1" smtClean="0"/>
              <a:t>헤이안</a:t>
            </a:r>
            <a:r>
              <a:rPr lang="ko-KR" altLang="en-US" dirty="0" smtClean="0"/>
              <a:t> 시대 </a:t>
            </a:r>
            <a:r>
              <a:rPr lang="en-US" altLang="ko-KR" dirty="0" smtClean="0"/>
              <a:t>[</a:t>
            </a:r>
            <a:r>
              <a:rPr lang="ko-KR" altLang="en-US" dirty="0" smtClean="0"/>
              <a:t>平安時代</a:t>
            </a:r>
            <a:r>
              <a:rPr lang="en-US" altLang="ko-KR" dirty="0" smtClean="0"/>
              <a:t>]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smtClean="0"/>
              <a:t>히라가나 </a:t>
            </a:r>
            <a:r>
              <a:rPr lang="en-US" altLang="ko-KR" sz="2000" b="1" dirty="0" smtClean="0"/>
              <a:t>·</a:t>
            </a:r>
            <a:r>
              <a:rPr lang="ko-KR" altLang="en-US" sz="2000" b="1" dirty="0" smtClean="0"/>
              <a:t> </a:t>
            </a:r>
            <a:r>
              <a:rPr lang="ko-KR" altLang="en-US" sz="2000" b="1" dirty="0" err="1" smtClean="0"/>
              <a:t>가타가나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9" name="그림 8" descr="假名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988840"/>
            <a:ext cx="6984776" cy="4392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 txBox="1">
            <a:spLocks/>
          </p:cNvSpPr>
          <p:nvPr/>
        </p:nvSpPr>
        <p:spPr>
          <a:xfrm>
            <a:off x="0" y="2636912"/>
            <a:ext cx="7812360" cy="1147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ko-KR" sz="8800" b="1" dirty="0" smtClean="0">
                <a:latin typeface="+mj-ea"/>
                <a:ea typeface="+mj-ea"/>
                <a:cs typeface="+mj-cs"/>
              </a:rPr>
              <a:t>Thank You :-)</a:t>
            </a:r>
            <a:endParaRPr kumimoji="0" lang="ko-KR" altLang="en-US" sz="8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0" y="3861048"/>
            <a:ext cx="9144000" cy="12961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FF00"/>
              </a:solidFill>
            </a:endParaRPr>
          </a:p>
        </p:txBody>
      </p:sp>
      <p:pic>
        <p:nvPicPr>
          <p:cNvPr id="4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3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5673824" cy="1143000"/>
          </a:xfrm>
        </p:spPr>
        <p:txBody>
          <a:bodyPr/>
          <a:lstStyle/>
          <a:p>
            <a:pPr algn="l"/>
            <a:r>
              <a:rPr lang="ko-KR" altLang="en-US" dirty="0" err="1" smtClean="0"/>
              <a:t>죠몬</a:t>
            </a:r>
            <a:r>
              <a:rPr lang="ko-KR" altLang="en-US" dirty="0" smtClean="0"/>
              <a:t> 시대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err="1" smtClean="0"/>
              <a:t>죠몬인의</a:t>
            </a:r>
            <a:r>
              <a:rPr lang="ko-KR" altLang="en-US" sz="2000" b="1" dirty="0" smtClean="0"/>
              <a:t> 생활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9" name="그림 8" descr="죠몬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928802"/>
            <a:ext cx="3857652" cy="3514750"/>
          </a:xfrm>
          <a:prstGeom prst="rect">
            <a:avLst/>
          </a:prstGeom>
        </p:spPr>
      </p:pic>
      <p:pic>
        <p:nvPicPr>
          <p:cNvPr id="10" name="그림 9" descr="죠몬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1928802"/>
            <a:ext cx="3857652" cy="35004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31840" y="5589240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 smtClean="0"/>
              <a:t>죠몬</a:t>
            </a:r>
            <a:r>
              <a:rPr lang="ko-KR" altLang="en-US" sz="2000" b="1" dirty="0" smtClean="0"/>
              <a:t> 시대의 </a:t>
            </a:r>
            <a:r>
              <a:rPr lang="ko-KR" altLang="en-US" sz="2000" b="1" dirty="0" err="1" smtClean="0"/>
              <a:t>생활터</a:t>
            </a:r>
            <a:endParaRPr lang="ko-KR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5673824" cy="1143000"/>
          </a:xfrm>
        </p:spPr>
        <p:txBody>
          <a:bodyPr/>
          <a:lstStyle/>
          <a:p>
            <a:pPr algn="l"/>
            <a:r>
              <a:rPr lang="ko-KR" altLang="en-US" dirty="0" err="1" smtClean="0"/>
              <a:t>죠몬</a:t>
            </a:r>
            <a:r>
              <a:rPr lang="ko-KR" altLang="en-US" dirty="0" smtClean="0"/>
              <a:t> 시대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smtClean="0"/>
              <a:t>토기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9" name="그림 8" descr="토기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785926"/>
            <a:ext cx="7226306" cy="40005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27784" y="5877272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 smtClean="0"/>
              <a:t>죠몬</a:t>
            </a:r>
            <a:r>
              <a:rPr lang="ko-KR" altLang="en-US" sz="2000" b="1" dirty="0" smtClean="0"/>
              <a:t> 시대 토기 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시대 순서</a:t>
            </a:r>
            <a:r>
              <a:rPr lang="en-US" altLang="ko-KR" sz="2000" b="1" dirty="0" smtClean="0"/>
              <a:t>)</a:t>
            </a:r>
            <a:endParaRPr lang="ko-KR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5673824" cy="1143000"/>
          </a:xfrm>
        </p:spPr>
        <p:txBody>
          <a:bodyPr/>
          <a:lstStyle/>
          <a:p>
            <a:pPr algn="l"/>
            <a:r>
              <a:rPr lang="ko-KR" altLang="en-US" dirty="0" err="1" smtClean="0"/>
              <a:t>죠몬</a:t>
            </a:r>
            <a:r>
              <a:rPr lang="ko-KR" altLang="en-US" dirty="0" smtClean="0"/>
              <a:t> 시대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smtClean="0"/>
              <a:t>토우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9" name="그림 8" descr="토우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285992"/>
            <a:ext cx="3695015" cy="2786082"/>
          </a:xfrm>
          <a:prstGeom prst="rect">
            <a:avLst/>
          </a:prstGeom>
        </p:spPr>
      </p:pic>
      <p:pic>
        <p:nvPicPr>
          <p:cNvPr id="10" name="그림 9" descr="토우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2285992"/>
            <a:ext cx="4143404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 txBox="1">
            <a:spLocks/>
          </p:cNvSpPr>
          <p:nvPr/>
        </p:nvSpPr>
        <p:spPr>
          <a:xfrm>
            <a:off x="0" y="2492896"/>
            <a:ext cx="6228184" cy="1147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8800" b="1" dirty="0" err="1" smtClean="0">
                <a:solidFill>
                  <a:srgbClr val="FF0000"/>
                </a:solidFill>
                <a:latin typeface="+mj-ea"/>
                <a:ea typeface="+mj-ea"/>
                <a:cs typeface="+mj-cs"/>
              </a:rPr>
              <a:t>야</a:t>
            </a:r>
            <a:r>
              <a:rPr lang="ko-KR" altLang="en-US" sz="8800" b="1" dirty="0" err="1" smtClean="0">
                <a:latin typeface="+mj-ea"/>
                <a:ea typeface="+mj-ea"/>
                <a:cs typeface="+mj-cs"/>
              </a:rPr>
              <a:t>요이</a:t>
            </a:r>
            <a:r>
              <a:rPr kumimoji="0" lang="ko-KR" altLang="en-US" sz="8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 시대</a:t>
            </a:r>
            <a:endParaRPr kumimoji="0" lang="ko-KR" altLang="en-US" sz="8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0" y="3717032"/>
            <a:ext cx="7272808" cy="12961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192688" cy="1143000"/>
          </a:xfrm>
        </p:spPr>
        <p:txBody>
          <a:bodyPr>
            <a:noAutofit/>
          </a:bodyPr>
          <a:lstStyle/>
          <a:p>
            <a:pPr algn="l"/>
            <a:r>
              <a:rPr lang="ko-KR" altLang="en-US" dirty="0" err="1" smtClean="0"/>
              <a:t>야요이</a:t>
            </a:r>
            <a:r>
              <a:rPr lang="ko-KR" altLang="en-US" dirty="0" smtClean="0"/>
              <a:t> 시대</a:t>
            </a:r>
            <a:r>
              <a:rPr lang="en-US" altLang="ko-KR" dirty="0" smtClean="0"/>
              <a:t> [</a:t>
            </a:r>
            <a:r>
              <a:rPr lang="ko-KR" altLang="en-US" dirty="0" smtClean="0"/>
              <a:t>弥生時代</a:t>
            </a:r>
            <a:r>
              <a:rPr lang="en-US" altLang="ko-KR" dirty="0" smtClean="0"/>
              <a:t>]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err="1" smtClean="0"/>
              <a:t>야요이인의</a:t>
            </a:r>
            <a:r>
              <a:rPr lang="ko-KR" altLang="en-US" sz="2000" b="1" dirty="0" smtClean="0"/>
              <a:t> 생활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85926"/>
            <a:ext cx="5266724" cy="2003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그림 9" descr="야요이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789040"/>
            <a:ext cx="2736304" cy="2160240"/>
          </a:xfrm>
          <a:prstGeom prst="rect">
            <a:avLst/>
          </a:prstGeom>
        </p:spPr>
      </p:pic>
      <p:pic>
        <p:nvPicPr>
          <p:cNvPr id="11" name="그림 10" descr="야요이2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3789040"/>
            <a:ext cx="2664296" cy="22466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79704" y="2996952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 smtClean="0"/>
              <a:t>야요이인의</a:t>
            </a:r>
            <a:r>
              <a:rPr lang="ko-KR" altLang="en-US" sz="2000" b="1" dirty="0" smtClean="0"/>
              <a:t> </a:t>
            </a:r>
            <a:r>
              <a:rPr lang="ko-KR" altLang="en-US" sz="2000" b="1" dirty="0" err="1" smtClean="0"/>
              <a:t>생활터</a:t>
            </a:r>
            <a:endParaRPr lang="ko-KR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192688" cy="1143000"/>
          </a:xfrm>
        </p:spPr>
        <p:txBody>
          <a:bodyPr>
            <a:noAutofit/>
          </a:bodyPr>
          <a:lstStyle/>
          <a:p>
            <a:pPr algn="l"/>
            <a:r>
              <a:rPr lang="ko-KR" altLang="en-US" dirty="0" err="1" smtClean="0"/>
              <a:t>야요이</a:t>
            </a:r>
            <a:r>
              <a:rPr lang="ko-KR" altLang="en-US" dirty="0" smtClean="0"/>
              <a:t> 시대</a:t>
            </a:r>
            <a:r>
              <a:rPr lang="en-US" altLang="ko-KR" dirty="0" smtClean="0"/>
              <a:t> [</a:t>
            </a:r>
            <a:r>
              <a:rPr lang="ko-KR" altLang="en-US" dirty="0" smtClean="0"/>
              <a:t>弥生時代</a:t>
            </a:r>
            <a:r>
              <a:rPr lang="en-US" altLang="ko-KR" dirty="0" smtClean="0"/>
              <a:t>]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err="1" smtClean="0"/>
              <a:t>야마타이</a:t>
            </a:r>
            <a:r>
              <a:rPr lang="ko-KR" altLang="en-US" sz="2000" b="1" dirty="0" smtClean="0"/>
              <a:t> 국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9" name="그림 8" descr="야마타이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44824"/>
            <a:ext cx="5130569" cy="4104456"/>
          </a:xfrm>
          <a:prstGeom prst="rect">
            <a:avLst/>
          </a:prstGeom>
        </p:spPr>
      </p:pic>
      <p:pic>
        <p:nvPicPr>
          <p:cNvPr id="10" name="그림 9" descr="야마타이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4030" y="1844824"/>
            <a:ext cx="3538450" cy="2167880"/>
          </a:xfrm>
          <a:prstGeom prst="rect">
            <a:avLst/>
          </a:prstGeom>
        </p:spPr>
      </p:pic>
      <p:pic>
        <p:nvPicPr>
          <p:cNvPr id="11" name="그림 10" descr="야마타이2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4077072"/>
            <a:ext cx="3528392" cy="2217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339</Words>
  <Application>Microsoft Office PowerPoint</Application>
  <PresentationFormat>화면 슬라이드 쇼(4:3)</PresentationFormat>
  <Paragraphs>108</Paragraphs>
  <Slides>31</Slides>
  <Notes>0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2" baseType="lpstr">
      <vt:lpstr>Office 테마</vt:lpstr>
      <vt:lpstr>슬라이드 1</vt:lpstr>
      <vt:lpstr>슬라이드 2</vt:lpstr>
      <vt:lpstr>슬라이드 3</vt:lpstr>
      <vt:lpstr>죠몬 시대</vt:lpstr>
      <vt:lpstr>죠몬 시대</vt:lpstr>
      <vt:lpstr>죠몬 시대</vt:lpstr>
      <vt:lpstr>슬라이드 7</vt:lpstr>
      <vt:lpstr>야요이 시대 [弥生時代]</vt:lpstr>
      <vt:lpstr>야요이 시대 [弥生時代]</vt:lpstr>
      <vt:lpstr>슬라이드 10</vt:lpstr>
      <vt:lpstr>일본의 신화</vt:lpstr>
      <vt:lpstr>일본의 신화</vt:lpstr>
      <vt:lpstr>슬라이드 13</vt:lpstr>
      <vt:lpstr>야마토 정권 [大和政權]</vt:lpstr>
      <vt:lpstr>야마토 정권 [大和政權]  </vt:lpstr>
      <vt:lpstr>야마토 정권 [大和政權]</vt:lpstr>
      <vt:lpstr>야마토 정권 [大和政權]</vt:lpstr>
      <vt:lpstr>야마토 정권 [大和政權]</vt:lpstr>
      <vt:lpstr>슬라이드 19</vt:lpstr>
      <vt:lpstr>나라 시대 [奈良時代]</vt:lpstr>
      <vt:lpstr>나라 시대 [奈良時代]</vt:lpstr>
      <vt:lpstr>나라 시대 [奈良時代]</vt:lpstr>
      <vt:lpstr>나라 시대 [奈良時代]</vt:lpstr>
      <vt:lpstr>나라 시대 [奈良時代]</vt:lpstr>
      <vt:lpstr>슬라이드 25</vt:lpstr>
      <vt:lpstr>헤이안 시대 [平安時代] </vt:lpstr>
      <vt:lpstr>헤이안 시대 [平安時代] </vt:lpstr>
      <vt:lpstr>헤이안 시대 [平安時代] </vt:lpstr>
      <vt:lpstr>헤이안 시대 [平安時代] </vt:lpstr>
      <vt:lpstr>헤이안 시대 [平安時代] </vt:lpstr>
      <vt:lpstr>슬라이드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내문서</dc:creator>
  <cp:lastModifiedBy>sec</cp:lastModifiedBy>
  <cp:revision>41</cp:revision>
  <dcterms:created xsi:type="dcterms:W3CDTF">2013-09-25T14:32:43Z</dcterms:created>
  <dcterms:modified xsi:type="dcterms:W3CDTF">2013-09-26T11:18:48Z</dcterms:modified>
</cp:coreProperties>
</file>