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B4AB1-2D05-4178-BD6C-86F955528AD6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43222-55FB-477D-BD5A-D1D8AF41AB9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9104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8191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2244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654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2169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0488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0085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3044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6391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8727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736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91BD-1E57-4927-A8AA-1AFF08F85EE5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379E8-A5A4-4781-BAE9-A3A9C53377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7832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8540" y="908720"/>
            <a:ext cx="3275940" cy="216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rmAutofit/>
          </a:bodyPr>
          <a:lstStyle/>
          <a:p>
            <a:r>
              <a:rPr lang="ko-KR" altLang="en-US" sz="3000" dirty="0" smtClean="0"/>
              <a:t>일본의 패전</a:t>
            </a:r>
            <a:endParaRPr lang="ko-KR" altLang="en-US" sz="3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2509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239" y="3264024"/>
            <a:ext cx="2381250" cy="333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2" t="3266" r="2733" b="3616"/>
          <a:stretch/>
        </p:blipFill>
        <p:spPr bwMode="auto">
          <a:xfrm>
            <a:off x="179512" y="4149080"/>
            <a:ext cx="314000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86856" y="2924944"/>
            <a:ext cx="25202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2200" dirty="0" smtClean="0"/>
              <a:t>1945년 9월 2일</a:t>
            </a:r>
            <a:endParaRPr lang="en-US" altLang="ko-KR" sz="2200" dirty="0" smtClean="0"/>
          </a:p>
          <a:p>
            <a:r>
              <a:rPr lang="ko-KR" altLang="ko-KR" sz="2200" dirty="0" smtClean="0"/>
              <a:t>천황 측이 공식적으로 항복 문서에 서명함으로써, 일본은 패전하였다</a:t>
            </a:r>
            <a:r>
              <a:rPr lang="en-US" altLang="ko-KR" sz="2200" dirty="0" smtClean="0"/>
              <a:t>.</a:t>
            </a:r>
          </a:p>
          <a:p>
            <a:endParaRPr lang="en-US" altLang="ko-KR" sz="2200" dirty="0" smtClean="0"/>
          </a:p>
          <a:p>
            <a:r>
              <a:rPr lang="ko-KR" altLang="en-US" sz="2200" dirty="0" smtClean="0"/>
              <a:t>일본패전후의 상황을 잘 드러낸 </a:t>
            </a:r>
            <a:endParaRPr lang="en-US" altLang="ko-KR" sz="2200" dirty="0" smtClean="0"/>
          </a:p>
          <a:p>
            <a:r>
              <a:rPr lang="ko-KR" altLang="en-US" sz="2200" dirty="0" smtClean="0"/>
              <a:t>영화</a:t>
            </a:r>
            <a:r>
              <a:rPr lang="en-US" altLang="ko-KR" sz="2200" dirty="0" smtClean="0"/>
              <a:t>-</a:t>
            </a:r>
            <a:r>
              <a:rPr lang="ko-KR" altLang="en-US" sz="2200" dirty="0" smtClean="0"/>
              <a:t>반딧불의 묘</a:t>
            </a:r>
            <a:endParaRPr lang="en-US" altLang="ko-KR" sz="2200" dirty="0" smtClean="0"/>
          </a:p>
          <a:p>
            <a:r>
              <a:rPr lang="ko-KR" altLang="en-US" sz="2200" dirty="0" smtClean="0"/>
              <a:t>소설</a:t>
            </a:r>
            <a:r>
              <a:rPr lang="en-US" altLang="ko-KR" sz="2200" dirty="0"/>
              <a:t>-</a:t>
            </a:r>
            <a:r>
              <a:rPr lang="ko-KR" altLang="en-US" sz="2200" dirty="0" smtClean="0"/>
              <a:t>인간실격</a:t>
            </a:r>
            <a:endParaRPr lang="ko-KR" altLang="en-US" sz="22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119" y="888508"/>
            <a:ext cx="2741754" cy="187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492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가라오</a:t>
            </a:r>
            <a:r>
              <a:rPr lang="ko-KR" altLang="en-US" dirty="0"/>
              <a:t>케</a:t>
            </a:r>
          </a:p>
        </p:txBody>
      </p:sp>
      <p:pic>
        <p:nvPicPr>
          <p:cNvPr id="4" name="내용 개체 틀 3" descr="20150228_052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3929066"/>
            <a:ext cx="3951640" cy="2222798"/>
          </a:xfrm>
        </p:spPr>
      </p:pic>
      <p:sp>
        <p:nvSpPr>
          <p:cNvPr id="5" name="TextBox 4"/>
          <p:cNvSpPr txBox="1"/>
          <p:nvPr/>
        </p:nvSpPr>
        <p:spPr>
          <a:xfrm>
            <a:off x="857224" y="2000240"/>
            <a:ext cx="7286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가라 는 빈 것 </a:t>
            </a:r>
            <a:endParaRPr lang="en-US" altLang="ko-KR" sz="2400" dirty="0" smtClean="0"/>
          </a:p>
          <a:p>
            <a:r>
              <a:rPr lang="ko-KR" altLang="en-US" sz="2400" dirty="0" smtClean="0"/>
              <a:t>           </a:t>
            </a:r>
            <a:endParaRPr lang="en-US" altLang="ko-KR" sz="2400" dirty="0" smtClean="0"/>
          </a:p>
          <a:p>
            <a:r>
              <a:rPr lang="ko-KR" altLang="en-US" sz="2400" dirty="0" err="1" smtClean="0"/>
              <a:t>오케</a:t>
            </a:r>
            <a:r>
              <a:rPr lang="ko-KR" altLang="en-US" sz="2400" dirty="0" smtClean="0"/>
              <a:t> 는 오케스트라</a:t>
            </a:r>
            <a:endParaRPr lang="en-US" altLang="ko-KR" sz="2400" dirty="0" smtClean="0"/>
          </a:p>
          <a:p>
            <a:endParaRPr lang="en-US" altLang="ko-K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143116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</a:rPr>
              <a:t>즉 </a:t>
            </a:r>
            <a:r>
              <a:rPr lang="ko-KR" altLang="en-US" sz="2400" dirty="0" smtClean="0"/>
              <a:t>반주자 없는 오케스트라</a:t>
            </a:r>
            <a:endParaRPr lang="ko-KR" alt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9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4038600" cy="5768997"/>
          </a:xfrm>
        </p:spPr>
        <p:txBody>
          <a:bodyPr/>
          <a:lstStyle/>
          <a:p>
            <a:r>
              <a:rPr lang="ko-KR" altLang="en-US" dirty="0" smtClean="0"/>
              <a:t>게임센터</a:t>
            </a:r>
            <a:endParaRPr lang="en-US" altLang="ko-KR" dirty="0" smtClean="0"/>
          </a:p>
          <a:p>
            <a:endParaRPr lang="en-US" altLang="ko-KR" dirty="0"/>
          </a:p>
          <a:p>
            <a:pPr>
              <a:buNone/>
            </a:pPr>
            <a:r>
              <a:rPr lang="en-US" altLang="ko-KR" dirty="0" smtClean="0"/>
              <a:t>10~20</a:t>
            </a:r>
            <a:r>
              <a:rPr lang="ko-KR" altLang="en-US" dirty="0" smtClean="0"/>
              <a:t>대 놀이공간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메달게임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오락시설 요소</a:t>
            </a:r>
            <a:endParaRPr lang="en-US" altLang="ko-KR" dirty="0" smtClean="0"/>
          </a:p>
        </p:txBody>
      </p:sp>
      <p:sp>
        <p:nvSpPr>
          <p:cNvPr id="11" name="내용 개체 틀 10"/>
          <p:cNvSpPr>
            <a:spLocks noGrp="1"/>
          </p:cNvSpPr>
          <p:nvPr>
            <p:ph sz="half" idx="2"/>
          </p:nvPr>
        </p:nvSpPr>
        <p:spPr>
          <a:xfrm>
            <a:off x="4648200" y="357166"/>
            <a:ext cx="4038600" cy="5768997"/>
          </a:xfrm>
        </p:spPr>
        <p:txBody>
          <a:bodyPr/>
          <a:lstStyle/>
          <a:p>
            <a:r>
              <a:rPr lang="ko-KR" altLang="en-US" dirty="0" err="1" smtClean="0"/>
              <a:t>파칭코</a:t>
            </a:r>
            <a:endParaRPr lang="en-US" altLang="ko-KR" dirty="0"/>
          </a:p>
          <a:p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18</a:t>
            </a:r>
            <a:r>
              <a:rPr lang="ko-KR" altLang="en-US" dirty="0" smtClean="0"/>
              <a:t>세 미만 금지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슬롯머신 기계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도박적인 요소</a:t>
            </a:r>
            <a:endParaRPr lang="ko-KR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나가라 족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/>
              <a:t>~</a:t>
            </a:r>
            <a:r>
              <a:rPr lang="ko-KR" altLang="en-US" dirty="0" err="1" smtClean="0"/>
              <a:t>하면서의</a:t>
            </a:r>
            <a:r>
              <a:rPr lang="ko-KR" altLang="en-US" dirty="0" smtClean="0"/>
              <a:t> 뜻으로 음악을 들으면서 공부하거나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밥 먹으면서 공부한다는 뜻으로 </a:t>
            </a:r>
            <a:r>
              <a:rPr lang="ko-KR" altLang="en-US" dirty="0" err="1" smtClean="0"/>
              <a:t>두가지</a:t>
            </a:r>
            <a:r>
              <a:rPr lang="ko-KR" altLang="en-US" dirty="0" smtClean="0"/>
              <a:t> 이상의 일을 동시로 하는 의미</a:t>
            </a:r>
            <a:endParaRPr lang="en-US" altLang="ko-KR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아</a:t>
            </a:r>
            <a:r>
              <a:rPr lang="ko-KR" altLang="en-US" dirty="0" err="1" smtClean="0"/>
              <a:t>니메와</a:t>
            </a:r>
            <a:r>
              <a:rPr lang="ko-KR" altLang="en-US" dirty="0" smtClean="0"/>
              <a:t> 만화</a:t>
            </a:r>
            <a:endParaRPr lang="ko-KR" altLang="en-US" dirty="0"/>
          </a:p>
        </p:txBody>
      </p:sp>
      <p:pic>
        <p:nvPicPr>
          <p:cNvPr id="4" name="내용 개체 틀 3" descr="ug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643050"/>
            <a:ext cx="3340100" cy="2286000"/>
          </a:xfrm>
        </p:spPr>
      </p:pic>
      <p:pic>
        <p:nvPicPr>
          <p:cNvPr id="6" name="그림 5" descr="ugcCA8NI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714752"/>
            <a:ext cx="3238491" cy="2428868"/>
          </a:xfrm>
          <a:prstGeom prst="rect">
            <a:avLst/>
          </a:prstGeom>
        </p:spPr>
      </p:pic>
      <p:pic>
        <p:nvPicPr>
          <p:cNvPr id="7" name="그림 6" descr="ugcCA65WJ1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500438"/>
            <a:ext cx="3976683" cy="2863212"/>
          </a:xfrm>
          <a:prstGeom prst="rect">
            <a:avLst/>
          </a:prstGeom>
        </p:spPr>
      </p:pic>
      <p:pic>
        <p:nvPicPr>
          <p:cNvPr id="5" name="그림 4" descr="ugcCADRH55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1643050"/>
            <a:ext cx="1777995" cy="2500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1785926"/>
            <a:ext cx="33634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만화라는 말은 마음 가는 대로 </a:t>
            </a:r>
            <a:endParaRPr lang="en-US" altLang="ko-KR" dirty="0" smtClean="0"/>
          </a:p>
          <a:p>
            <a:r>
              <a:rPr lang="ko-KR" altLang="en-US" dirty="0" smtClean="0"/>
              <a:t>별다른 생각 없이 그린 그림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세계에서 </a:t>
            </a:r>
            <a:r>
              <a:rPr lang="en-US" altLang="ko-KR" dirty="0" smtClean="0"/>
              <a:t>2</a:t>
            </a:r>
            <a:r>
              <a:rPr lang="ko-KR" altLang="en-US" dirty="0" smtClean="0"/>
              <a:t>번째로 큰 규모</a:t>
            </a:r>
            <a:endParaRPr lang="en-US" altLang="ko-KR" dirty="0" smtClean="0"/>
          </a:p>
          <a:p>
            <a:r>
              <a:rPr lang="en-US" altLang="ko-KR" dirty="0" smtClean="0"/>
              <a:t>2</a:t>
            </a:r>
            <a:r>
              <a:rPr lang="ko-KR" altLang="en-US" dirty="0" smtClean="0"/>
              <a:t>조엔 이상</a:t>
            </a:r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젊은이의 여가문화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57356" y="4357694"/>
            <a:ext cx="6400800" cy="1752600"/>
          </a:xfrm>
        </p:spPr>
        <p:txBody>
          <a:bodyPr/>
          <a:lstStyle/>
          <a:p>
            <a:pPr algn="r"/>
            <a:r>
              <a:rPr lang="ko-KR" altLang="en-US" dirty="0" smtClean="0"/>
              <a:t>일본어 일본학과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21402136 </a:t>
            </a:r>
            <a:r>
              <a:rPr lang="ko-KR" altLang="en-US" dirty="0" err="1" smtClean="0"/>
              <a:t>고리경</a:t>
            </a:r>
            <a:endParaRPr lang="en-US" altLang="ko-K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nhnsv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928802"/>
            <a:ext cx="2214578" cy="166464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스포츠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ko-KR" altLang="en-US" dirty="0" smtClean="0"/>
              <a:t>                             야구</a:t>
            </a:r>
            <a:endParaRPr lang="en-US" altLang="ko-KR" dirty="0"/>
          </a:p>
          <a:p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축구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                   </a:t>
            </a:r>
            <a:r>
              <a:rPr lang="ko-KR" altLang="en-US" dirty="0" smtClean="0"/>
              <a:t>스모</a:t>
            </a:r>
            <a:endParaRPr lang="ko-KR" altLang="en-US" dirty="0"/>
          </a:p>
        </p:txBody>
      </p:sp>
      <p:pic>
        <p:nvPicPr>
          <p:cNvPr id="5" name="그림 4" descr="9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3214686"/>
            <a:ext cx="3012532" cy="2009924"/>
          </a:xfrm>
          <a:prstGeom prst="rect">
            <a:avLst/>
          </a:prstGeom>
        </p:spPr>
      </p:pic>
      <p:pic>
        <p:nvPicPr>
          <p:cNvPr id="6" name="그림 5" descr="ug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4429132"/>
            <a:ext cx="2095500" cy="1485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가라오</a:t>
            </a:r>
            <a:r>
              <a:rPr lang="ko-KR" altLang="en-US" dirty="0"/>
              <a:t>케</a:t>
            </a:r>
          </a:p>
        </p:txBody>
      </p:sp>
      <p:pic>
        <p:nvPicPr>
          <p:cNvPr id="4" name="내용 개체 틀 3" descr="20150228_052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3929066"/>
            <a:ext cx="3951640" cy="2222798"/>
          </a:xfrm>
        </p:spPr>
      </p:pic>
      <p:sp>
        <p:nvSpPr>
          <p:cNvPr id="5" name="TextBox 4"/>
          <p:cNvSpPr txBox="1"/>
          <p:nvPr/>
        </p:nvSpPr>
        <p:spPr>
          <a:xfrm>
            <a:off x="857224" y="2000240"/>
            <a:ext cx="7286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가라 는 빈 것 </a:t>
            </a:r>
            <a:endParaRPr lang="en-US" altLang="ko-KR" sz="2400" dirty="0" smtClean="0"/>
          </a:p>
          <a:p>
            <a:r>
              <a:rPr lang="ko-KR" altLang="en-US" sz="2400" dirty="0" smtClean="0"/>
              <a:t>           </a:t>
            </a:r>
            <a:endParaRPr lang="en-US" altLang="ko-KR" sz="2400" dirty="0" smtClean="0"/>
          </a:p>
          <a:p>
            <a:r>
              <a:rPr lang="ko-KR" altLang="en-US" sz="2400" dirty="0" err="1" smtClean="0"/>
              <a:t>오케</a:t>
            </a:r>
            <a:r>
              <a:rPr lang="ko-KR" altLang="en-US" sz="2400" dirty="0" smtClean="0"/>
              <a:t> 는 오케스트라</a:t>
            </a:r>
            <a:endParaRPr lang="en-US" altLang="ko-KR" sz="2400" dirty="0" smtClean="0"/>
          </a:p>
          <a:p>
            <a:endParaRPr lang="en-US" altLang="ko-K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143116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</a:rPr>
              <a:t>즉 </a:t>
            </a:r>
            <a:r>
              <a:rPr lang="ko-KR" altLang="en-US" sz="2400" dirty="0" smtClean="0"/>
              <a:t>반주자 없는 오케스트라</a:t>
            </a:r>
            <a:endParaRPr lang="ko-KR" alt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9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4038600" cy="5768997"/>
          </a:xfrm>
        </p:spPr>
        <p:txBody>
          <a:bodyPr/>
          <a:lstStyle/>
          <a:p>
            <a:r>
              <a:rPr lang="ko-KR" altLang="en-US" dirty="0" smtClean="0"/>
              <a:t>게임센터</a:t>
            </a:r>
            <a:endParaRPr lang="en-US" altLang="ko-KR" dirty="0" smtClean="0"/>
          </a:p>
          <a:p>
            <a:endParaRPr lang="en-US" altLang="ko-KR" dirty="0"/>
          </a:p>
          <a:p>
            <a:pPr>
              <a:buNone/>
            </a:pPr>
            <a:r>
              <a:rPr lang="en-US" altLang="ko-KR" dirty="0" smtClean="0"/>
              <a:t>10~20</a:t>
            </a:r>
            <a:r>
              <a:rPr lang="ko-KR" altLang="en-US" dirty="0" smtClean="0"/>
              <a:t>대 놀이공간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메달게임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오락시설 요소</a:t>
            </a:r>
            <a:endParaRPr lang="en-US" altLang="ko-KR" dirty="0" smtClean="0"/>
          </a:p>
        </p:txBody>
      </p:sp>
      <p:sp>
        <p:nvSpPr>
          <p:cNvPr id="11" name="내용 개체 틀 10"/>
          <p:cNvSpPr>
            <a:spLocks noGrp="1"/>
          </p:cNvSpPr>
          <p:nvPr>
            <p:ph sz="half" idx="2"/>
          </p:nvPr>
        </p:nvSpPr>
        <p:spPr>
          <a:xfrm>
            <a:off x="4648200" y="357166"/>
            <a:ext cx="4038600" cy="5768997"/>
          </a:xfrm>
        </p:spPr>
        <p:txBody>
          <a:bodyPr/>
          <a:lstStyle/>
          <a:p>
            <a:r>
              <a:rPr lang="ko-KR" altLang="en-US" dirty="0" err="1" smtClean="0"/>
              <a:t>파칭코</a:t>
            </a:r>
            <a:endParaRPr lang="en-US" altLang="ko-KR" dirty="0"/>
          </a:p>
          <a:p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18</a:t>
            </a:r>
            <a:r>
              <a:rPr lang="ko-KR" altLang="en-US" dirty="0" smtClean="0"/>
              <a:t>세 미만 금지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슬롯머신 기계</a:t>
            </a:r>
            <a:endParaRPr lang="en-US" altLang="ko-KR" dirty="0" smtClean="0"/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r>
              <a:rPr lang="ko-KR" altLang="en-US" dirty="0" smtClean="0"/>
              <a:t>도박적인 요소</a:t>
            </a:r>
            <a:endParaRPr lang="ko-KR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나가라 족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/>
              <a:t>~</a:t>
            </a:r>
            <a:r>
              <a:rPr lang="ko-KR" altLang="en-US" dirty="0" err="1" smtClean="0"/>
              <a:t>하면서의</a:t>
            </a:r>
            <a:r>
              <a:rPr lang="ko-KR" altLang="en-US" dirty="0" smtClean="0"/>
              <a:t> 뜻으로 음악을 들으면서 공부하거나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밥 먹으면서 공부한다는 뜻으로 </a:t>
            </a:r>
            <a:r>
              <a:rPr lang="ko-KR" altLang="en-US" dirty="0" err="1" smtClean="0"/>
              <a:t>두가지</a:t>
            </a:r>
            <a:r>
              <a:rPr lang="ko-KR" altLang="en-US" dirty="0" smtClean="0"/>
              <a:t> 이상의 일을 동시로 하는 의미</a:t>
            </a:r>
            <a:endParaRPr lang="en-US" altLang="ko-KR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아</a:t>
            </a:r>
            <a:r>
              <a:rPr lang="ko-KR" altLang="en-US" dirty="0" err="1" smtClean="0"/>
              <a:t>니메와</a:t>
            </a:r>
            <a:r>
              <a:rPr lang="ko-KR" altLang="en-US" dirty="0" smtClean="0"/>
              <a:t> 만화</a:t>
            </a:r>
            <a:endParaRPr lang="ko-KR" altLang="en-US" dirty="0"/>
          </a:p>
        </p:txBody>
      </p:sp>
      <p:pic>
        <p:nvPicPr>
          <p:cNvPr id="4" name="내용 개체 틀 3" descr="ug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643050"/>
            <a:ext cx="3340100" cy="2286000"/>
          </a:xfrm>
        </p:spPr>
      </p:pic>
      <p:pic>
        <p:nvPicPr>
          <p:cNvPr id="6" name="그림 5" descr="ugcCA8NI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714752"/>
            <a:ext cx="3238491" cy="2428868"/>
          </a:xfrm>
          <a:prstGeom prst="rect">
            <a:avLst/>
          </a:prstGeom>
        </p:spPr>
      </p:pic>
      <p:pic>
        <p:nvPicPr>
          <p:cNvPr id="7" name="그림 6" descr="ugcCA65WJ1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500438"/>
            <a:ext cx="3976683" cy="2863212"/>
          </a:xfrm>
          <a:prstGeom prst="rect">
            <a:avLst/>
          </a:prstGeom>
        </p:spPr>
      </p:pic>
      <p:pic>
        <p:nvPicPr>
          <p:cNvPr id="5" name="그림 4" descr="ugcCADRH55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1643050"/>
            <a:ext cx="1777995" cy="2500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1785926"/>
            <a:ext cx="33634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만화라는 말은 마음 가는 대로 </a:t>
            </a:r>
            <a:endParaRPr lang="en-US" altLang="ko-KR" dirty="0" smtClean="0"/>
          </a:p>
          <a:p>
            <a:r>
              <a:rPr lang="ko-KR" altLang="en-US" dirty="0" smtClean="0"/>
              <a:t>별다른 생각 없이 그린 그림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세계에서 </a:t>
            </a:r>
            <a:r>
              <a:rPr lang="en-US" altLang="ko-KR" dirty="0" smtClean="0"/>
              <a:t>2</a:t>
            </a:r>
            <a:r>
              <a:rPr lang="ko-KR" altLang="en-US" dirty="0" smtClean="0"/>
              <a:t>번째로 큰 규모</a:t>
            </a:r>
            <a:endParaRPr lang="en-US" altLang="ko-KR" dirty="0" smtClean="0"/>
          </a:p>
          <a:p>
            <a:r>
              <a:rPr lang="en-US" altLang="ko-KR" dirty="0" smtClean="0"/>
              <a:t>2</a:t>
            </a:r>
            <a:r>
              <a:rPr lang="ko-KR" altLang="en-US" dirty="0" smtClean="0"/>
              <a:t>조엔 이상</a:t>
            </a:r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4104456" cy="576064"/>
          </a:xfrm>
        </p:spPr>
        <p:txBody>
          <a:bodyPr>
            <a:normAutofit/>
          </a:bodyPr>
          <a:lstStyle/>
          <a:p>
            <a:r>
              <a:rPr lang="ko-KR" altLang="en-US" sz="3000" dirty="0" smtClean="0"/>
              <a:t>천황의 인간선언</a:t>
            </a:r>
            <a:endParaRPr lang="ko-KR" altLang="en-US" sz="3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4869160"/>
            <a:ext cx="4392488" cy="15841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o-KR" altLang="ko-KR" sz="2800" dirty="0" err="1" smtClean="0"/>
              <a:t>히로히토</a:t>
            </a:r>
            <a:r>
              <a:rPr lang="ko-KR" altLang="ko-KR" sz="2800" dirty="0" smtClean="0"/>
              <a:t> </a:t>
            </a:r>
            <a:r>
              <a:rPr lang="ko-KR" altLang="ko-KR" sz="2800" dirty="0" err="1" smtClean="0"/>
              <a:t>일왕이</a:t>
            </a:r>
            <a:r>
              <a:rPr lang="ko-KR" altLang="ko-KR" sz="2800" dirty="0" smtClean="0"/>
              <a:t> 1945년 8월 15일 라디오담화를 통해 무조건 항복과 인간선언을 하였다. </a:t>
            </a:r>
            <a:endParaRPr lang="ko-KR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1422"/>
            <a:ext cx="314325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90872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동영상 첨부하기</a:t>
            </a:r>
            <a:endParaRPr lang="en-US" altLang="ko-KR" dirty="0" smtClean="0"/>
          </a:p>
          <a:p>
            <a:r>
              <a:rPr lang="en-US" altLang="ko-KR" dirty="0" smtClean="0"/>
              <a:t>http://pann.nate.com/video/165458653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296213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/>
              <a:t>      </a:t>
            </a:r>
            <a:r>
              <a:rPr lang="ko-KR" altLang="en-US" sz="3000" dirty="0" err="1" smtClean="0"/>
              <a:t>하다시노겐</a:t>
            </a:r>
            <a:endParaRPr lang="ko-KR" altLang="en-US" sz="3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663035"/>
            <a:ext cx="2304851" cy="370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76641"/>
            <a:ext cx="3253159" cy="229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21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7813" y="1557338"/>
            <a:ext cx="5711825" cy="1524000"/>
          </a:xfrm>
          <a:solidFill>
            <a:schemeClr val="tx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3600" dirty="0" smtClean="0">
                <a:solidFill>
                  <a:srgbClr val="FF0000"/>
                </a:solidFill>
              </a:rPr>
              <a:t>일</a:t>
            </a:r>
            <a:r>
              <a:rPr lang="ko-KR" altLang="en-US" sz="3600" dirty="0" smtClean="0">
                <a:solidFill>
                  <a:schemeClr val="bg1"/>
                </a:solidFill>
              </a:rPr>
              <a:t>본</a:t>
            </a:r>
            <a:r>
              <a:rPr lang="ko-KR" altLang="en-US" sz="3600" dirty="0" smtClean="0"/>
              <a:t>의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젊은이들</a:t>
            </a:r>
            <a:r>
              <a:rPr lang="ko-KR" altLang="en-US" sz="3600" dirty="0" smtClean="0">
                <a:solidFill>
                  <a:schemeClr val="bg1"/>
                </a:solidFill>
              </a:rPr>
              <a:t>의</a:t>
            </a:r>
            <a:r>
              <a:rPr lang="en-US" altLang="ko-KR" sz="3600" dirty="0"/>
              <a:t> </a:t>
            </a:r>
            <a:endParaRPr lang="en-US" altLang="ko-KR" sz="3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3600" dirty="0" smtClean="0">
                <a:solidFill>
                  <a:srgbClr val="00B0F0"/>
                </a:solidFill>
              </a:rPr>
              <a:t>패션문화</a:t>
            </a:r>
            <a:endParaRPr lang="ko-KR" altLang="en-US" sz="3600" dirty="0">
              <a:solidFill>
                <a:srgbClr val="00B0F0"/>
              </a:solidFill>
            </a:endParaRP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4787900" y="4076700"/>
            <a:ext cx="3024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21402055 </a:t>
            </a: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일본어 일본학과  성미진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제목 1"/>
          <p:cNvSpPr>
            <a:spLocks noGrp="1"/>
          </p:cNvSpPr>
          <p:nvPr>
            <p:ph type="title"/>
          </p:nvPr>
        </p:nvSpPr>
        <p:spPr>
          <a:xfrm>
            <a:off x="1116013" y="836613"/>
            <a:ext cx="6964362" cy="1203325"/>
          </a:xfrm>
        </p:spPr>
        <p:txBody>
          <a:bodyPr/>
          <a:lstStyle/>
          <a:p>
            <a:pPr eaLnBrk="1" hangingPunct="1"/>
            <a:r>
              <a:rPr lang="ko-KR" altLang="en-US" smtClean="0">
                <a:latin typeface="맑은 고딕" pitchFamily="50" charset="-127"/>
                <a:ea typeface="Microsoft Himalaya"/>
                <a:cs typeface="Microsoft Himalaya"/>
              </a:rPr>
              <a:t>개성강한 일본 패션문화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844675"/>
            <a:ext cx="345598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1844675"/>
            <a:ext cx="345598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제목 1"/>
          <p:cNvSpPr>
            <a:spLocks noGrp="1"/>
          </p:cNvSpPr>
          <p:nvPr>
            <p:ph type="title"/>
          </p:nvPr>
        </p:nvSpPr>
        <p:spPr>
          <a:xfrm>
            <a:off x="1095375" y="669925"/>
            <a:ext cx="3260725" cy="882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mtClean="0"/>
              <a:t>JAPAN STYLE</a:t>
            </a:r>
            <a:endParaRPr lang="ko-KR" altLang="en-US" smtClean="0"/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116013" y="1773238"/>
            <a:ext cx="2232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레이어드 룩</a:t>
            </a: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1116013" y="2997200"/>
            <a:ext cx="180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명품 족 룩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116013" y="4529138"/>
            <a:ext cx="1439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코스프레 룩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525" y="1419225"/>
            <a:ext cx="17272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449388"/>
            <a:ext cx="2016125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4581525"/>
            <a:ext cx="25209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2965450"/>
            <a:ext cx="1081087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Box 6"/>
          <p:cNvSpPr txBox="1">
            <a:spLocks noChangeArrowheads="1"/>
          </p:cNvSpPr>
          <p:nvPr/>
        </p:nvSpPr>
        <p:spPr bwMode="auto">
          <a:xfrm>
            <a:off x="2628900" y="1773238"/>
            <a:ext cx="14382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일본의 가장 </a:t>
            </a:r>
            <a:endParaRPr kumimoji="0" lang="en-US" altLang="ko-KR" sz="1400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보편적인 패션 스타일</a:t>
            </a:r>
          </a:p>
        </p:txBody>
      </p:sp>
      <p:sp>
        <p:nvSpPr>
          <p:cNvPr id="17418" name="TextBox 7"/>
          <p:cNvSpPr txBox="1">
            <a:spLocks noChangeArrowheads="1"/>
          </p:cNvSpPr>
          <p:nvPr/>
        </p:nvSpPr>
        <p:spPr bwMode="auto">
          <a:xfrm>
            <a:off x="2555875" y="2997200"/>
            <a:ext cx="143986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원피스나 정장차림에</a:t>
            </a:r>
            <a:endParaRPr kumimoji="0" lang="en-US" altLang="ko-KR" sz="1400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단화로 마무리한 깔끔한 </a:t>
            </a:r>
            <a:endParaRPr kumimoji="0" lang="en-US" altLang="ko-KR" sz="1400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스타일</a:t>
            </a:r>
          </a:p>
        </p:txBody>
      </p:sp>
      <p:sp>
        <p:nvSpPr>
          <p:cNvPr id="17419" name="TextBox 8"/>
          <p:cNvSpPr txBox="1">
            <a:spLocks noChangeArrowheads="1"/>
          </p:cNvSpPr>
          <p:nvPr/>
        </p:nvSpPr>
        <p:spPr bwMode="auto">
          <a:xfrm>
            <a:off x="2628900" y="4448175"/>
            <a:ext cx="14382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특정 </a:t>
            </a:r>
            <a:endParaRPr kumimoji="0" lang="en-US" altLang="ko-KR" sz="1400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애니메이션이나 영화를 </a:t>
            </a:r>
            <a:endParaRPr kumimoji="0" lang="en-US" altLang="ko-KR" sz="1400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따라한 스타일</a:t>
            </a:r>
          </a:p>
        </p:txBody>
      </p:sp>
      <p:pic>
        <p:nvPicPr>
          <p:cNvPr id="17420" name="Picture 13" descr="1533DD404DAE29BD32E7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2852738"/>
            <a:ext cx="16462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smtClean="0"/>
              <a:t>일본의 패션 용어</a:t>
            </a:r>
          </a:p>
        </p:txBody>
      </p:sp>
      <p:sp>
        <p:nvSpPr>
          <p:cNvPr id="18434" name="직사각형 3"/>
          <p:cNvSpPr>
            <a:spLocks noChangeArrowheads="1"/>
          </p:cNvSpPr>
          <p:nvPr/>
        </p:nvSpPr>
        <p:spPr bwMode="auto">
          <a:xfrm>
            <a:off x="900113" y="4581525"/>
            <a:ext cx="216058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 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세기말의 패션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전환기를 향한 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거리의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 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청소년들에게서 시작된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영 스트리트 패션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</p:txBody>
      </p:sp>
      <p:sp>
        <p:nvSpPr>
          <p:cNvPr id="18435" name="직사각형 4"/>
          <p:cNvSpPr>
            <a:spLocks noChangeArrowheads="1"/>
          </p:cNvSpPr>
          <p:nvPr/>
        </p:nvSpPr>
        <p:spPr bwMode="auto">
          <a:xfrm>
            <a:off x="3563938" y="4652963"/>
            <a:ext cx="24479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일본에 처음 온 중국의 패션 사절단이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「뉴 실크 로드」라는 테마로 개최한 패션 쇼에서 볼 수 있었던 복장</a:t>
            </a:r>
          </a:p>
        </p:txBody>
      </p:sp>
      <p:sp>
        <p:nvSpPr>
          <p:cNvPr id="18436" name="직사각형 5"/>
          <p:cNvSpPr>
            <a:spLocks noChangeArrowheads="1"/>
          </p:cNvSpPr>
          <p:nvPr/>
        </p:nvSpPr>
        <p:spPr bwMode="auto">
          <a:xfrm>
            <a:off x="6011863" y="4652963"/>
            <a:ext cx="22145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여성이 남성적인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(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마스큘린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) 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착장을 한 것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 테일러 슈트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(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쟈켓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)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가 대표적 아이템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492375"/>
            <a:ext cx="27225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2276475"/>
            <a:ext cx="1503363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492375"/>
            <a:ext cx="23844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smtClean="0"/>
              <a:t>하라주쿠 패션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13" y="1989138"/>
            <a:ext cx="15843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989138"/>
            <a:ext cx="158273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직사각형 3"/>
          <p:cNvSpPr>
            <a:spLocks noChangeArrowheads="1"/>
          </p:cNvSpPr>
          <p:nvPr/>
        </p:nvSpPr>
        <p:spPr bwMode="auto">
          <a:xfrm>
            <a:off x="1116013" y="4365625"/>
            <a:ext cx="26638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하라주쿠패션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 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-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눈에 잘 띄는 것이 우선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--</a:t>
            </a:r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일반적인 패션을 싫어하며 자기만의 독특한 개성을 패션에 적용한다</a:t>
            </a:r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.</a:t>
            </a:r>
            <a:endParaRPr kumimoji="0" lang="ko-KR" altLang="en-US">
              <a:latin typeface="Cambria" pitchFamily="18" charset="0"/>
              <a:ea typeface="맑은 고딕" pitchFamily="50" charset="-127"/>
            </a:endParaRPr>
          </a:p>
        </p:txBody>
      </p:sp>
      <p:sp>
        <p:nvSpPr>
          <p:cNvPr id="19461" name="직사각형 4"/>
          <p:cNvSpPr>
            <a:spLocks noChangeArrowheads="1"/>
          </p:cNvSpPr>
          <p:nvPr/>
        </p:nvSpPr>
        <p:spPr bwMode="auto">
          <a:xfrm>
            <a:off x="4695825" y="4383088"/>
            <a:ext cx="151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 쌍둥이패션</a:t>
            </a:r>
          </a:p>
        </p:txBody>
      </p:sp>
      <p:sp>
        <p:nvSpPr>
          <p:cNvPr id="19462" name="직사각형 5"/>
          <p:cNvSpPr>
            <a:spLocks noChangeArrowheads="1"/>
          </p:cNvSpPr>
          <p:nvPr/>
        </p:nvSpPr>
        <p:spPr bwMode="auto">
          <a:xfrm>
            <a:off x="6804025" y="4048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>
                <a:latin typeface="Cambria" pitchFamily="18" charset="0"/>
                <a:ea typeface="맑은 고딕" pitchFamily="50" charset="-127"/>
              </a:rPr>
              <a:t>.</a:t>
            </a:r>
            <a:endParaRPr kumimoji="0" lang="ko-KR" altLang="en-US">
              <a:latin typeface="Cambria" pitchFamily="18" charset="0"/>
              <a:ea typeface="맑은 고딕" pitchFamily="50" charset="-127"/>
            </a:endParaRP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7725" y="2060575"/>
            <a:ext cx="1701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직사각형 6"/>
          <p:cNvSpPr>
            <a:spLocks noChangeArrowheads="1"/>
          </p:cNvSpPr>
          <p:nvPr/>
        </p:nvSpPr>
        <p:spPr bwMode="auto">
          <a:xfrm>
            <a:off x="4697413" y="4822825"/>
            <a:ext cx="2006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같은 듯 다르게 옷을 입고 친분을 과시하는</a:t>
            </a:r>
            <a:endParaRPr kumimoji="0" lang="en-US" altLang="ko-KR" sz="1400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 sz="1400">
                <a:latin typeface="Cambria" pitchFamily="18" charset="0"/>
                <a:ea typeface="맑은 고딕" pitchFamily="50" charset="-127"/>
              </a:rPr>
              <a:t>패션</a:t>
            </a:r>
          </a:p>
          <a:p>
            <a:endParaRPr kumimoji="0" lang="ko-KR" altLang="en-US">
              <a:latin typeface="Cambria" pitchFamily="18" charset="0"/>
              <a:ea typeface="맑은 고딕" pitchFamily="50" charset="-127"/>
            </a:endParaRPr>
          </a:p>
        </p:txBody>
      </p:sp>
      <p:pic>
        <p:nvPicPr>
          <p:cNvPr id="1946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5563" y="2060575"/>
            <a:ext cx="17843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Box 8"/>
          <p:cNvSpPr txBox="1">
            <a:spLocks noChangeArrowheads="1"/>
          </p:cNvSpPr>
          <p:nvPr/>
        </p:nvSpPr>
        <p:spPr bwMode="auto">
          <a:xfrm>
            <a:off x="6602413" y="4454525"/>
            <a:ext cx="1390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로리타 패션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smtClean="0"/>
              <a:t>시부야 패션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2781300"/>
            <a:ext cx="1633537" cy="2303463"/>
          </a:xfr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349500"/>
            <a:ext cx="1573212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4716463" y="1763713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갸루 패션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420938"/>
            <a:ext cx="1749425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2278063"/>
            <a:ext cx="16097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6804025" y="4941888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히메갸루</a:t>
            </a:r>
          </a:p>
        </p:txBody>
      </p:sp>
      <p:sp>
        <p:nvSpPr>
          <p:cNvPr id="20488" name="TextBox 2"/>
          <p:cNvSpPr txBox="1">
            <a:spLocks noChangeArrowheads="1"/>
          </p:cNvSpPr>
          <p:nvPr/>
        </p:nvSpPr>
        <p:spPr bwMode="auto">
          <a:xfrm>
            <a:off x="4773613" y="4724400"/>
            <a:ext cx="1454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교복입은</a:t>
            </a:r>
            <a:endParaRPr kumimoji="0" lang="en-US" altLang="ko-KR">
              <a:latin typeface="Cambria" pitchFamily="18" charset="0"/>
              <a:ea typeface="맑은 고딕" pitchFamily="50" charset="-127"/>
            </a:endParaRPr>
          </a:p>
          <a:p>
            <a:r>
              <a:rPr kumimoji="0" lang="ko-KR" altLang="en-US">
                <a:latin typeface="Cambria" pitchFamily="18" charset="0"/>
                <a:ea typeface="맑은 고딕" pitchFamily="50" charset="-127"/>
              </a:rPr>
              <a:t>갸루 패션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72400" cy="1470025"/>
          </a:xfrm>
        </p:spPr>
        <p:txBody>
          <a:bodyPr/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전후 일본의 젊은이 문화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55576" y="3861048"/>
            <a:ext cx="7232848" cy="1656184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3600" dirty="0" smtClean="0">
                <a:solidFill>
                  <a:schemeClr val="tx1"/>
                </a:solidFill>
              </a:rPr>
              <a:t>전후 일본의 식 생활 변화 및 </a:t>
            </a:r>
            <a:endParaRPr lang="en-US" altLang="ko-KR" sz="3600" dirty="0" smtClean="0">
              <a:solidFill>
                <a:schemeClr val="tx1"/>
              </a:solidFill>
            </a:endParaRPr>
          </a:p>
          <a:p>
            <a:r>
              <a:rPr lang="ko-KR" altLang="en-US" sz="3600" dirty="0" smtClean="0">
                <a:solidFill>
                  <a:schemeClr val="tx1"/>
                </a:solidFill>
              </a:rPr>
              <a:t>식 문화 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1950</a:t>
            </a:r>
            <a:r>
              <a:rPr lang="ko-KR" altLang="en-US" dirty="0" smtClean="0"/>
              <a:t>년대 이후 일본의 식생활 변화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53285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altLang="ko-KR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ko-KR" sz="2800" dirty="0" smtClean="0"/>
              <a:t>1945</a:t>
            </a:r>
            <a:r>
              <a:rPr lang="ko-KR" altLang="en-US" sz="2800" dirty="0" smtClean="0"/>
              <a:t>년 태평양 전쟁에서 패한 후 </a:t>
            </a:r>
            <a:r>
              <a:rPr lang="en-US" altLang="ko-KR" sz="2800" dirty="0" smtClean="0"/>
              <a:t>1950~1953</a:t>
            </a:r>
            <a:r>
              <a:rPr lang="ko-KR" altLang="en-US" sz="2800" dirty="0" smtClean="0"/>
              <a:t>년 </a:t>
            </a:r>
            <a:endParaRPr lang="en-US" altLang="ko-KR" sz="2800" dirty="0" smtClean="0"/>
          </a:p>
          <a:p>
            <a:pPr>
              <a:buNone/>
            </a:pPr>
            <a:r>
              <a:rPr lang="ko-KR" altLang="en-US" sz="2800" dirty="0" smtClean="0"/>
              <a:t>   경제부흥</a:t>
            </a:r>
            <a:endParaRPr lang="en-US" altLang="ko-KR" sz="2800" dirty="0" smtClean="0"/>
          </a:p>
          <a:p>
            <a:pPr>
              <a:buNone/>
            </a:pPr>
            <a:endParaRPr lang="en-US" altLang="ko-KR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ko-KR" sz="2800" dirty="0" smtClean="0"/>
              <a:t>1964</a:t>
            </a:r>
            <a:r>
              <a:rPr lang="ko-KR" altLang="en-US" sz="2800" dirty="0" smtClean="0"/>
              <a:t>년 도쿄 올림픽으로 경제구조가 서구화됨</a:t>
            </a:r>
            <a:endParaRPr lang="en-US" altLang="ko-KR" sz="2800" dirty="0" smtClean="0"/>
          </a:p>
          <a:p>
            <a:pPr>
              <a:buNone/>
            </a:pPr>
            <a:endParaRPr lang="en-US" altLang="ko-KR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ko-KR" sz="2800" dirty="0" smtClean="0"/>
              <a:t>1970</a:t>
            </a:r>
            <a:r>
              <a:rPr lang="ko-KR" altLang="en-US" sz="2800" dirty="0" smtClean="0"/>
              <a:t>년 여성들의 일자리 증가 및 맞벌이부부 증가</a:t>
            </a:r>
            <a:endParaRPr lang="en-US" altLang="ko-KR" sz="2800" dirty="0" smtClean="0"/>
          </a:p>
          <a:p>
            <a:pPr>
              <a:buNone/>
            </a:pPr>
            <a:r>
              <a:rPr lang="en-US" altLang="ko-KR" sz="2800" dirty="0" smtClean="0"/>
              <a:t>   [</a:t>
            </a:r>
            <a:r>
              <a:rPr lang="ko-KR" altLang="en-US" sz="2800" dirty="0" smtClean="0"/>
              <a:t>주식의 간편화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외식산업의 발달</a:t>
            </a:r>
            <a:r>
              <a:rPr lang="en-US" altLang="ko-KR" sz="2800" dirty="0" smtClean="0"/>
              <a:t>]</a:t>
            </a:r>
          </a:p>
          <a:p>
            <a:pPr>
              <a:buNone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ko-KR" altLang="en-US" dirty="0" smtClean="0"/>
              <a:t>외식산업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32859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400" dirty="0" smtClean="0"/>
          </a:p>
          <a:p>
            <a:pPr>
              <a:buNone/>
            </a:pPr>
            <a:r>
              <a:rPr lang="en-US" altLang="ko-KR" sz="2400" dirty="0" smtClean="0"/>
              <a:t>1</a:t>
            </a:r>
            <a:r>
              <a:rPr lang="ko-KR" altLang="en-US" sz="2400" dirty="0" smtClean="0"/>
              <a:t>인가구수가 전체인구수의 </a:t>
            </a:r>
            <a:r>
              <a:rPr lang="en-US" altLang="ko-KR" sz="2400" dirty="0" smtClean="0"/>
              <a:t>46%</a:t>
            </a:r>
          </a:p>
          <a:p>
            <a:pPr>
              <a:buNone/>
            </a:pPr>
            <a:r>
              <a:rPr lang="ko-KR" altLang="en-US" sz="2400" dirty="0" err="1" smtClean="0"/>
              <a:t>마이홈</a:t>
            </a:r>
            <a:r>
              <a:rPr lang="ko-KR" altLang="en-US" sz="2400" dirty="0" smtClean="0"/>
              <a:t> 주의가 확대됨에 따라 가족단위의 외식 증가</a:t>
            </a:r>
            <a:endParaRPr lang="en-US" altLang="ko-KR" sz="2400" dirty="0" smtClean="0"/>
          </a:p>
          <a:p>
            <a:pPr>
              <a:buNone/>
            </a:pPr>
            <a:endParaRPr lang="en-US" altLang="ko-KR" sz="2400" dirty="0" smtClean="0"/>
          </a:p>
          <a:p>
            <a:pPr>
              <a:buFont typeface="Wingdings" pitchFamily="2" charset="2"/>
              <a:buChar char="Ø"/>
            </a:pPr>
            <a:r>
              <a:rPr lang="ko-KR" altLang="en-US" sz="2400" dirty="0" smtClean="0"/>
              <a:t>패스트푸드</a:t>
            </a:r>
            <a:endParaRPr lang="en-US" altLang="ko-KR" sz="2400" dirty="0" smtClean="0"/>
          </a:p>
          <a:p>
            <a:pPr>
              <a:buNone/>
            </a:pPr>
            <a:r>
              <a:rPr lang="en-US" altLang="ko-KR" sz="2400" dirty="0" smtClean="0"/>
              <a:t>   1970</a:t>
            </a:r>
            <a:r>
              <a:rPr lang="ko-KR" altLang="en-US" sz="2400" dirty="0" smtClean="0"/>
              <a:t>년대 미국에서 들어와 보급된 햄버거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프라이드치킨과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라면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스시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すし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규돈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牛丼</a:t>
            </a:r>
            <a:r>
              <a:rPr lang="en-US" altLang="ko-KR" sz="2400" dirty="0" smtClean="0"/>
              <a:t>) </a:t>
            </a:r>
            <a:r>
              <a:rPr lang="ko-KR" altLang="en-US" sz="2400" dirty="0" smtClean="0"/>
              <a:t>등은 미리 조리하여 두었다가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손님이 와서 주문하면 곧 내어 주는 음식</a:t>
            </a:r>
          </a:p>
          <a:p>
            <a:pPr>
              <a:buNone/>
            </a:pPr>
            <a:endParaRPr lang="en-US" altLang="ko-KR" sz="2400" dirty="0" smtClean="0"/>
          </a:p>
          <a:p>
            <a:pPr>
              <a:buFont typeface="Wingdings" pitchFamily="2" charset="2"/>
              <a:buChar char="Ø"/>
            </a:pP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외식산업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556792"/>
            <a:ext cx="8651304" cy="47853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800" dirty="0" smtClean="0"/>
              <a:t>인스턴트와 냉동식품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가공식품</a:t>
            </a:r>
            <a:r>
              <a:rPr lang="en-US" altLang="ko-KR" sz="2800" dirty="0" smtClean="0"/>
              <a:t>)</a:t>
            </a:r>
          </a:p>
          <a:p>
            <a:pPr>
              <a:buNone/>
            </a:pPr>
            <a:endParaRPr lang="en-US" altLang="ko-KR" sz="2800" dirty="0" smtClean="0"/>
          </a:p>
          <a:p>
            <a:pPr>
              <a:buNone/>
            </a:pPr>
            <a:r>
              <a:rPr lang="en-US" altLang="ko-KR" sz="2800" dirty="0" smtClean="0"/>
              <a:t>1960</a:t>
            </a:r>
            <a:r>
              <a:rPr lang="ko-KR" altLang="en-US" sz="2800" dirty="0" smtClean="0"/>
              <a:t>년 인스턴트 커피</a:t>
            </a:r>
            <a:r>
              <a:rPr lang="en-US" altLang="ko-KR" sz="2800" dirty="0" smtClean="0"/>
              <a:t>, 1971</a:t>
            </a:r>
            <a:r>
              <a:rPr lang="ko-KR" altLang="en-US" sz="2800" dirty="0" smtClean="0"/>
              <a:t>년 컵라면 등장</a:t>
            </a:r>
            <a:endParaRPr lang="en-US" altLang="ko-KR" sz="2800" dirty="0" smtClean="0"/>
          </a:p>
          <a:p>
            <a:pPr>
              <a:buNone/>
            </a:pPr>
            <a:r>
              <a:rPr lang="ko-KR" altLang="en-US" sz="2800" dirty="0" smtClean="0"/>
              <a:t>인스턴트 미소시루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일본식 된장국</a:t>
            </a:r>
            <a:r>
              <a:rPr lang="en-US" altLang="ko-KR" sz="2800" dirty="0" smtClean="0"/>
              <a:t>), </a:t>
            </a:r>
            <a:r>
              <a:rPr lang="ko-KR" altLang="en-US" sz="2800" dirty="0" smtClean="0"/>
              <a:t>단팥죽</a:t>
            </a:r>
            <a:r>
              <a:rPr lang="en-US" altLang="ko-KR" sz="2800" dirty="0" smtClean="0"/>
              <a:t>, </a:t>
            </a:r>
            <a:r>
              <a:rPr lang="ko-KR" altLang="en-US" sz="2800" dirty="0" err="1" smtClean="0"/>
              <a:t>감자칩등</a:t>
            </a:r>
            <a:endParaRPr lang="en-US" altLang="ko-KR" sz="2800" dirty="0" smtClean="0"/>
          </a:p>
          <a:p>
            <a:pPr>
              <a:buNone/>
            </a:pPr>
            <a:endParaRPr lang="en-US" altLang="ko-KR" sz="2800" dirty="0" smtClean="0"/>
          </a:p>
          <a:p>
            <a:pPr>
              <a:buFont typeface="Wingdings" pitchFamily="2" charset="2"/>
              <a:buChar char="Ø"/>
            </a:pPr>
            <a:r>
              <a:rPr lang="ko-KR" altLang="en-US" sz="2800" dirty="0" smtClean="0"/>
              <a:t>패밀리레스토랑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외국음식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rmAutofit/>
          </a:bodyPr>
          <a:lstStyle/>
          <a:p>
            <a:r>
              <a:rPr lang="ko-KR" altLang="en-US" sz="3000" dirty="0" smtClean="0"/>
              <a:t>어른들에 대한 총체적 부정</a:t>
            </a:r>
            <a:r>
              <a:rPr lang="en-US" altLang="ko-KR" sz="3000" dirty="0" smtClean="0"/>
              <a:t>-</a:t>
            </a:r>
            <a:r>
              <a:rPr lang="ko-KR" altLang="en-US" sz="3000" dirty="0" smtClean="0"/>
              <a:t>태양의 계절</a:t>
            </a:r>
            <a:endParaRPr lang="ko-KR" altLang="en-US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24744"/>
            <a:ext cx="227756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791" y="1299963"/>
            <a:ext cx="2016224" cy="288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365104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2000" dirty="0" err="1" smtClean="0"/>
              <a:t>이시하라</a:t>
            </a:r>
            <a:r>
              <a:rPr lang="ko-KR" altLang="ko-KR" sz="2000" dirty="0" smtClean="0"/>
              <a:t> </a:t>
            </a:r>
            <a:r>
              <a:rPr lang="ko-KR" altLang="ko-KR" sz="2000" dirty="0" err="1" smtClean="0"/>
              <a:t>신타로가</a:t>
            </a:r>
            <a:r>
              <a:rPr lang="ko-KR" altLang="ko-KR" sz="2000" dirty="0" smtClean="0"/>
              <a:t> 1955년에 발표한 단편 소설이다.</a:t>
            </a:r>
          </a:p>
          <a:p>
            <a:r>
              <a:rPr lang="ko-KR" altLang="ko-KR" sz="2000" dirty="0" smtClean="0"/>
              <a:t>1956년에 영화화돼 인기를 얻었으며 제목을 따서 당시 향락적인 젊은이들을 비판을 담아 태양족이라 부르기도 했다.</a:t>
            </a:r>
          </a:p>
          <a:p>
            <a:endParaRPr lang="ko-KR" altLang="en-US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0152" y="3798093"/>
            <a:ext cx="23042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364088" y="1299963"/>
            <a:ext cx="3312368" cy="2561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동영상 첨부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000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ko-KR" altLang="en-US" dirty="0" smtClean="0"/>
              <a:t>편의점 천국 </a:t>
            </a:r>
            <a:endParaRPr lang="ko-KR" altLang="en-US" dirty="0"/>
          </a:p>
        </p:txBody>
      </p:sp>
      <p:pic>
        <p:nvPicPr>
          <p:cNvPr id="4" name="내용 개체 틀 3" descr="제목 없음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3861048"/>
            <a:ext cx="4499992" cy="2940088"/>
          </a:xfrm>
        </p:spPr>
      </p:pic>
      <p:pic>
        <p:nvPicPr>
          <p:cNvPr id="5" name="내용 개체 틀 3" descr="ddf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4680520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509120"/>
            <a:ext cx="3960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일본에는 </a:t>
            </a:r>
            <a:r>
              <a:rPr lang="en-US" altLang="ko-KR" sz="2000" dirty="0" smtClean="0"/>
              <a:t>4</a:t>
            </a:r>
            <a:r>
              <a:rPr lang="ko-KR" altLang="en-US" sz="2000" dirty="0" smtClean="0"/>
              <a:t>만 </a:t>
            </a:r>
            <a:r>
              <a:rPr lang="en-US" altLang="ko-KR" sz="2000" dirty="0" smtClean="0"/>
              <a:t>5000</a:t>
            </a:r>
            <a:r>
              <a:rPr lang="ko-KR" altLang="en-US" sz="2000" dirty="0" smtClean="0"/>
              <a:t>여 곳의 편의점이 성업중이다</a:t>
            </a:r>
            <a:r>
              <a:rPr lang="en-US" altLang="ko-KR" sz="2000" dirty="0" smtClean="0"/>
              <a:t>.</a:t>
            </a:r>
          </a:p>
          <a:p>
            <a:r>
              <a:rPr lang="ko-KR" altLang="en-US" sz="2000" dirty="0" smtClean="0"/>
              <a:t>그 중에서도 </a:t>
            </a:r>
            <a:r>
              <a:rPr lang="ko-KR" altLang="en-US" sz="2000" dirty="0" err="1" smtClean="0"/>
              <a:t>세븐일레븐의</a:t>
            </a:r>
            <a:r>
              <a:rPr lang="ko-KR" altLang="en-US" sz="2000" dirty="0" smtClean="0"/>
              <a:t> 점포 수가 가장 많이 차지하고 있다</a:t>
            </a:r>
            <a:r>
              <a:rPr lang="en-US" altLang="ko-KR" sz="2000" dirty="0" smtClean="0"/>
              <a:t>. </a:t>
            </a:r>
            <a:endParaRPr lang="ko-KR" altLang="en-US" sz="2000" dirty="0" smtClean="0"/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1340768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편의점은 자동 다목적 단말기를 통해 이용할 수 있는 </a:t>
            </a:r>
            <a:r>
              <a:rPr lang="ko-KR" altLang="en-US" sz="2000" dirty="0" err="1" smtClean="0"/>
              <a:t>여러가지</a:t>
            </a:r>
            <a:r>
              <a:rPr lang="ko-KR" altLang="en-US" sz="2000" dirty="0" smtClean="0"/>
              <a:t> 편리한 서비스도 제공</a:t>
            </a:r>
            <a:endParaRPr lang="en-US" altLang="ko-KR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/>
              <a:t>ATM</a:t>
            </a: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/>
              <a:t>복사기</a:t>
            </a:r>
            <a:r>
              <a:rPr lang="en-US" altLang="ko-KR" sz="2000" dirty="0" smtClean="0"/>
              <a:t>/</a:t>
            </a:r>
            <a:r>
              <a:rPr lang="ko-KR" altLang="en-US" sz="2000" dirty="0" smtClean="0"/>
              <a:t>팩스</a:t>
            </a:r>
            <a:endParaRPr lang="en-US" altLang="ko-KR" sz="20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/>
              <a:t>티켓 예매</a:t>
            </a:r>
            <a:endParaRPr lang="en-US" altLang="ko-KR" sz="20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/>
              <a:t>공과금 납부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ko-KR" altLang="en-US" sz="4000" dirty="0" smtClean="0"/>
              <a:t>편의점 인기 상품</a:t>
            </a:r>
            <a:endParaRPr lang="ko-KR" altLang="en-US" sz="4000" dirty="0"/>
          </a:p>
        </p:txBody>
      </p:sp>
      <p:pic>
        <p:nvPicPr>
          <p:cNvPr id="10" name="내용 개체 틀 9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2592288" cy="1928014"/>
          </a:xfrm>
        </p:spPr>
      </p:pic>
      <p:sp>
        <p:nvSpPr>
          <p:cNvPr id="12" name="TextBox 11"/>
          <p:cNvSpPr txBox="1"/>
          <p:nvPr/>
        </p:nvSpPr>
        <p:spPr>
          <a:xfrm>
            <a:off x="467544" y="335699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스푼으로 먹는</a:t>
            </a:r>
            <a:r>
              <a:rPr lang="en-US" altLang="ko-KR" dirty="0" smtClean="0"/>
              <a:t>)</a:t>
            </a:r>
            <a:r>
              <a:rPr lang="ko-KR" altLang="en-US" dirty="0" smtClean="0"/>
              <a:t>프리미엄 </a:t>
            </a:r>
            <a:r>
              <a:rPr lang="ko-KR" altLang="en-US" dirty="0" err="1" smtClean="0"/>
              <a:t>롤케잌</a:t>
            </a:r>
            <a:endParaRPr lang="ko-KR" altLang="en-US" dirty="0"/>
          </a:p>
        </p:txBody>
      </p:sp>
      <p:pic>
        <p:nvPicPr>
          <p:cNvPr id="1028" name="Picture 4" descr="http://postfiles3.naver.net/20120508_210/rurupoki16_1336474842240UXoKX_JPEG/dhkfna_1_kjutaeng3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3264100" cy="21602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475656" y="61653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도시락</a:t>
            </a:r>
            <a:endParaRPr lang="ko-KR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340768"/>
            <a:ext cx="2776165" cy="209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372200" y="35730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푸딩</a:t>
            </a:r>
            <a:endParaRPr lang="ko-KR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33056"/>
            <a:ext cx="3816424" cy="216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300192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야키소바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자판기 선진국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ko-KR" altLang="en-US" sz="2800" dirty="0" smtClean="0"/>
              <a:t>높은 인건비</a:t>
            </a:r>
            <a:endParaRPr lang="en-US" altLang="ko-KR" sz="2800" dirty="0" smtClean="0"/>
          </a:p>
          <a:p>
            <a:pPr>
              <a:buFont typeface="Wingdings" pitchFamily="2" charset="2"/>
              <a:buChar char="§"/>
            </a:pPr>
            <a:r>
              <a:rPr lang="ko-KR" altLang="en-US" sz="2800" dirty="0" smtClean="0"/>
              <a:t>흡연에 관대한 문화</a:t>
            </a:r>
            <a:endParaRPr lang="en-US" altLang="ko-KR" sz="2800" dirty="0" smtClean="0"/>
          </a:p>
          <a:p>
            <a:pPr>
              <a:buFont typeface="Wingdings" pitchFamily="2" charset="2"/>
              <a:buChar char="§"/>
            </a:pPr>
            <a:r>
              <a:rPr lang="ko-KR" altLang="en-US" sz="2800" dirty="0" smtClean="0"/>
              <a:t>편리함을 찾는 일본인</a:t>
            </a:r>
            <a:endParaRPr lang="en-US" altLang="ko-KR" sz="2800" dirty="0" smtClean="0"/>
          </a:p>
          <a:p>
            <a:pPr>
              <a:buFont typeface="Wingdings" pitchFamily="2" charset="2"/>
              <a:buChar char="§"/>
            </a:pPr>
            <a:r>
              <a:rPr lang="ko-KR" altLang="en-US" sz="2800" dirty="0" smtClean="0"/>
              <a:t>안정된 치안</a:t>
            </a:r>
            <a:endParaRPr lang="en-US" altLang="ko-KR" sz="2800" dirty="0" smtClean="0"/>
          </a:p>
          <a:p>
            <a:pPr>
              <a:buFont typeface="Wingdings" pitchFamily="2" charset="2"/>
              <a:buChar char="§"/>
            </a:pPr>
            <a:r>
              <a:rPr lang="ko-KR" altLang="en-US" sz="2800" dirty="0" smtClean="0"/>
              <a:t>작은 화폐단위</a:t>
            </a:r>
            <a:endParaRPr lang="en-US" altLang="ko-KR" sz="2800" dirty="0" smtClean="0"/>
          </a:p>
          <a:p>
            <a:pPr>
              <a:buFont typeface="Wingdings" pitchFamily="2" charset="2"/>
              <a:buChar char="§"/>
            </a:pPr>
            <a:r>
              <a:rPr lang="ko-KR" altLang="en-US" sz="2800" dirty="0" smtClean="0"/>
              <a:t>구멍가게 규모의 슈퍼가 없다</a:t>
            </a:r>
            <a:endParaRPr lang="ko-KR" altLang="en-US" sz="28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320068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ko-KR" altLang="en-US" sz="3600" smtClean="0"/>
              <a:t>일본에서만 볼 수 있는 특이한 자판기</a:t>
            </a:r>
            <a:endParaRPr lang="ko-KR" altLang="en-US" sz="3600"/>
          </a:p>
        </p:txBody>
      </p:sp>
      <p:pic>
        <p:nvPicPr>
          <p:cNvPr id="4" name="내용 개체 틀 3" descr="vv_caca21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3113738" cy="4151651"/>
          </a:xfrm>
        </p:spPr>
      </p:pic>
      <p:sp>
        <p:nvSpPr>
          <p:cNvPr id="6" name="TextBox 5"/>
          <p:cNvSpPr txBox="1"/>
          <p:nvPr/>
        </p:nvSpPr>
        <p:spPr>
          <a:xfrm>
            <a:off x="3635896" y="1556792"/>
            <a:ext cx="3816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ko-KR" altLang="en-US" dirty="0" smtClean="0"/>
              <a:t> 바나나 자판기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1.  </a:t>
            </a:r>
            <a:r>
              <a:rPr lang="ko-KR" altLang="en-US" dirty="0" smtClean="0"/>
              <a:t>평상시 바빠서 과일을 사는 것이 쉽자 않은 사람을 위해서</a:t>
            </a:r>
            <a:r>
              <a:rPr lang="en-US" altLang="ko-KR" dirty="0" smtClean="0"/>
              <a:t>!</a:t>
            </a:r>
            <a:endParaRPr lang="ko-KR" altLang="en-US" dirty="0" smtClean="0"/>
          </a:p>
          <a:p>
            <a:r>
              <a:rPr lang="en-US" altLang="ko-KR" dirty="0" smtClean="0"/>
              <a:t>2. </a:t>
            </a:r>
            <a:r>
              <a:rPr lang="ko-KR" altLang="en-US" dirty="0" smtClean="0"/>
              <a:t>학생이나 직장인들을 위해서</a:t>
            </a:r>
            <a:r>
              <a:rPr lang="en-US" altLang="ko-KR" dirty="0" smtClean="0"/>
              <a:t>!</a:t>
            </a:r>
            <a:endParaRPr lang="ko-KR" altLang="en-US" dirty="0" smtClean="0"/>
          </a:p>
          <a:p>
            <a:r>
              <a:rPr lang="en-US" altLang="ko-KR" dirty="0" smtClean="0"/>
              <a:t>3. </a:t>
            </a:r>
            <a:r>
              <a:rPr lang="ko-KR" altLang="en-US" dirty="0" smtClean="0"/>
              <a:t>아침 식사 시간이 없을 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간단히 떼 우는 아침식사용으로</a:t>
            </a:r>
            <a:r>
              <a:rPr lang="en-US" altLang="ko-KR" dirty="0" smtClean="0"/>
              <a:t>!</a:t>
            </a:r>
            <a:endParaRPr lang="ko-KR" altLang="en-US" dirty="0" smtClean="0"/>
          </a:p>
          <a:p>
            <a:r>
              <a:rPr lang="ko-KR" altLang="en-US" dirty="0" smtClean="0"/>
              <a:t> </a:t>
            </a:r>
          </a:p>
          <a:p>
            <a:endParaRPr lang="ko-KR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17032"/>
            <a:ext cx="45439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20072" y="61653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ko-KR" altLang="en-US" dirty="0" smtClean="0"/>
              <a:t> 쌀 자판기</a:t>
            </a:r>
            <a:endParaRPr lang="en-US" altLang="ko-KR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94122"/>
          </a:xfrm>
        </p:spPr>
        <p:txBody>
          <a:bodyPr>
            <a:normAutofit/>
          </a:bodyPr>
          <a:lstStyle/>
          <a:p>
            <a:r>
              <a:rPr lang="ko-KR" altLang="en-US" sz="4000" dirty="0" smtClean="0"/>
              <a:t>음주 문화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1845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altLang="ko-KR" sz="2400" dirty="0" smtClean="0"/>
          </a:p>
          <a:p>
            <a:pPr>
              <a:buFont typeface="Wingdings" pitchFamily="2" charset="2"/>
              <a:buChar char="Ø"/>
            </a:pPr>
            <a:r>
              <a:rPr lang="ko-KR" altLang="en-US" sz="2300" dirty="0" smtClean="0"/>
              <a:t>일본인들의 음주 소비 문화 분석</a:t>
            </a:r>
            <a:endParaRPr lang="en-US" altLang="ko-KR" sz="2300" dirty="0" smtClean="0"/>
          </a:p>
          <a:p>
            <a:pPr>
              <a:buNone/>
            </a:pPr>
            <a:r>
              <a:rPr lang="ko-KR" altLang="en-US" sz="2300" dirty="0" smtClean="0"/>
              <a:t>   현재 일본에서는 과거 고도성장기 시절의 </a:t>
            </a:r>
            <a:r>
              <a:rPr lang="en-US" altLang="ko-KR" sz="2300" dirty="0" smtClean="0"/>
              <a:t>'</a:t>
            </a:r>
            <a:r>
              <a:rPr lang="ko-KR" altLang="en-US" sz="2300" dirty="0" smtClean="0"/>
              <a:t>취하려고 마시는 주류문화</a:t>
            </a:r>
            <a:r>
              <a:rPr lang="en-US" altLang="ko-KR" sz="2300" dirty="0" smtClean="0"/>
              <a:t>'</a:t>
            </a:r>
            <a:r>
              <a:rPr lang="ko-KR" altLang="en-US" sz="2300" dirty="0" smtClean="0"/>
              <a:t>는 찾아보기가 어려우며</a:t>
            </a:r>
            <a:r>
              <a:rPr lang="en-US" altLang="ko-KR" sz="2300" dirty="0" smtClean="0"/>
              <a:t>, </a:t>
            </a:r>
            <a:r>
              <a:rPr lang="ko-KR" altLang="en-US" sz="2300" dirty="0" smtClean="0"/>
              <a:t>젊은 층을 중심으로 한 탈 알코올현상이 두드러짐</a:t>
            </a:r>
            <a:r>
              <a:rPr lang="en-US" altLang="ko-KR" sz="2300" dirty="0" smtClean="0"/>
              <a:t>.</a:t>
            </a:r>
          </a:p>
          <a:p>
            <a:pPr>
              <a:buNone/>
            </a:pPr>
            <a:endParaRPr lang="en-US" altLang="ko-KR" sz="2300" dirty="0" smtClean="0"/>
          </a:p>
          <a:p>
            <a:pPr>
              <a:buFont typeface="Wingdings" pitchFamily="2" charset="2"/>
              <a:buChar char="Ø"/>
            </a:pPr>
            <a:r>
              <a:rPr lang="ko-KR" altLang="en-US" sz="2300" dirty="0" smtClean="0"/>
              <a:t>술자리도 줄고 마시는 양도 줄고</a:t>
            </a:r>
            <a:endParaRPr lang="en-US" altLang="ko-KR" sz="2300" dirty="0" smtClean="0"/>
          </a:p>
          <a:p>
            <a:pPr>
              <a:buNone/>
            </a:pPr>
            <a:r>
              <a:rPr lang="ko-KR" altLang="en-US" sz="2300" dirty="0" smtClean="0"/>
              <a:t>   술을 마시는 장소는</a:t>
            </a:r>
            <a:r>
              <a:rPr lang="en-US" altLang="ko-KR" sz="2300" dirty="0" smtClean="0"/>
              <a:t>, </a:t>
            </a:r>
            <a:r>
              <a:rPr lang="ko-KR" altLang="en-US" sz="2300" dirty="0" smtClean="0"/>
              <a:t>집 밖에서 마시는 </a:t>
            </a:r>
            <a:endParaRPr lang="en-US" altLang="ko-KR" sz="2300" dirty="0" smtClean="0"/>
          </a:p>
          <a:p>
            <a:pPr>
              <a:buNone/>
            </a:pPr>
            <a:r>
              <a:rPr lang="ko-KR" altLang="en-US" sz="2300" dirty="0" smtClean="0"/>
              <a:t>   것보다 집에서 마시는 사람들이 주류인 </a:t>
            </a:r>
            <a:endParaRPr lang="en-US" altLang="ko-KR" sz="2300" dirty="0" smtClean="0"/>
          </a:p>
          <a:p>
            <a:pPr>
              <a:buNone/>
            </a:pPr>
            <a:r>
              <a:rPr lang="ko-KR" altLang="en-US" sz="2300" dirty="0" smtClean="0"/>
              <a:t>   것으로 나타남</a:t>
            </a:r>
            <a:r>
              <a:rPr lang="en-US" altLang="ko-KR" sz="2300" dirty="0" smtClean="0"/>
              <a:t>.</a:t>
            </a:r>
          </a:p>
          <a:p>
            <a:pPr>
              <a:buNone/>
            </a:pPr>
            <a:endParaRPr lang="en-US" altLang="ko-KR" sz="2300" dirty="0" smtClean="0"/>
          </a:p>
          <a:p>
            <a:pPr>
              <a:buFont typeface="Wingdings" pitchFamily="2" charset="2"/>
              <a:buChar char="Ø"/>
            </a:pPr>
            <a:r>
              <a:rPr lang="ko-KR" altLang="en-US" sz="2300" dirty="0" smtClean="0"/>
              <a:t>저렴하고 호화로운 술자리의 추구</a:t>
            </a:r>
            <a:r>
              <a:rPr lang="en-US" altLang="ko-KR" sz="2300" dirty="0" smtClean="0"/>
              <a:t>, </a:t>
            </a:r>
          </a:p>
          <a:p>
            <a:pPr>
              <a:buNone/>
            </a:pPr>
            <a:r>
              <a:rPr lang="en-US" altLang="ko-KR" sz="2300" dirty="0" smtClean="0"/>
              <a:t>   1</a:t>
            </a:r>
            <a:r>
              <a:rPr lang="ko-KR" altLang="en-US" sz="2300" dirty="0" smtClean="0"/>
              <a:t>인당 평균예산 </a:t>
            </a:r>
            <a:r>
              <a:rPr lang="en-US" altLang="ko-KR" sz="2300" dirty="0" smtClean="0"/>
              <a:t>2453</a:t>
            </a:r>
            <a:r>
              <a:rPr lang="ko-KR" altLang="en-US" sz="2300" dirty="0" smtClean="0"/>
              <a:t>엔</a:t>
            </a:r>
            <a:endParaRPr lang="en-US" altLang="ko-KR" sz="23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140968"/>
            <a:ext cx="233092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rmAutofit/>
          </a:bodyPr>
          <a:lstStyle/>
          <a:p>
            <a:r>
              <a:rPr lang="ko-KR" altLang="en-US" sz="3000" dirty="0" smtClean="0"/>
              <a:t>일본의 </a:t>
            </a:r>
            <a:r>
              <a:rPr lang="ko-KR" altLang="en-US" sz="3000" dirty="0" err="1" smtClean="0"/>
              <a:t>단카이</a:t>
            </a:r>
            <a:r>
              <a:rPr lang="ko-KR" altLang="en-US" sz="3000" dirty="0" smtClean="0"/>
              <a:t> 세대</a:t>
            </a:r>
            <a:endParaRPr lang="ko-KR" altLang="en-US" sz="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98139"/>
            <a:ext cx="2736304" cy="335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52736"/>
            <a:ext cx="573958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0" t="19282" r="14077" b="3100"/>
          <a:stretch/>
        </p:blipFill>
        <p:spPr>
          <a:xfrm>
            <a:off x="6336196" y="4941168"/>
            <a:ext cx="2376264" cy="18238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30"/>
          <a:stretch/>
        </p:blipFill>
        <p:spPr>
          <a:xfrm>
            <a:off x="3308259" y="4581128"/>
            <a:ext cx="2898401" cy="183977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25" b="1661"/>
          <a:stretch/>
        </p:blipFill>
        <p:spPr>
          <a:xfrm>
            <a:off x="342055" y="3212976"/>
            <a:ext cx="2845297" cy="1910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123645"/>
            <a:ext cx="1584176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단카이</a:t>
            </a:r>
            <a:r>
              <a:rPr lang="ko-KR" altLang="en-US" dirty="0" smtClean="0"/>
              <a:t> 세대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19872" y="416831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단카이</a:t>
            </a:r>
            <a:r>
              <a:rPr lang="ko-KR" altLang="en-US" dirty="0" smtClean="0"/>
              <a:t> 주니어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6196" y="4581128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포스트 </a:t>
            </a:r>
            <a:r>
              <a:rPr lang="ko-KR" altLang="en-US" dirty="0" err="1" smtClean="0"/>
              <a:t>단카이</a:t>
            </a:r>
            <a:r>
              <a:rPr lang="ko-KR" altLang="en-US" dirty="0" smtClean="0"/>
              <a:t> 주니어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384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rmAutofit/>
          </a:bodyPr>
          <a:lstStyle/>
          <a:p>
            <a:r>
              <a:rPr lang="ko-KR" altLang="en-US" sz="3000" dirty="0" err="1" smtClean="0"/>
              <a:t>단카이</a:t>
            </a:r>
            <a:r>
              <a:rPr lang="ko-KR" altLang="en-US" sz="3000" dirty="0" smtClean="0"/>
              <a:t> 세대 키워드</a:t>
            </a:r>
            <a:endParaRPr lang="ko-KR" altLang="en-US" sz="3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274664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ko-KR" altLang="en-US" dirty="0" err="1" smtClean="0"/>
              <a:t>뉴패밀리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err="1" smtClean="0"/>
              <a:t>서브컬쳐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청바지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err="1" smtClean="0"/>
              <a:t>아이비룩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장발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만화주간지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err="1" smtClean="0"/>
              <a:t>전공투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학생운동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err="1" smtClean="0"/>
              <a:t>비틀즈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147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rmAutofit/>
          </a:bodyPr>
          <a:lstStyle/>
          <a:p>
            <a:r>
              <a:rPr lang="ko-KR" altLang="en-US" sz="3000" dirty="0" err="1" smtClean="0"/>
              <a:t>신인류문화</a:t>
            </a:r>
            <a:endParaRPr lang="ko-KR" altLang="en-US" sz="3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ko-KR" dirty="0" smtClean="0"/>
              <a:t>1965~71</a:t>
            </a:r>
            <a:r>
              <a:rPr lang="ko-KR" altLang="en-US" dirty="0" smtClean="0"/>
              <a:t>년 사이에 태어난 </a:t>
            </a:r>
            <a:r>
              <a:rPr lang="ko-KR" altLang="en-US" dirty="0" err="1" smtClean="0"/>
              <a:t>신인류세대를</a:t>
            </a:r>
            <a:r>
              <a:rPr lang="ko-KR" altLang="en-US" dirty="0" smtClean="0"/>
              <a:t> 주축</a:t>
            </a:r>
            <a:endParaRPr lang="en-US" altLang="ko-KR" dirty="0"/>
          </a:p>
          <a:p>
            <a:pPr>
              <a:buFont typeface="Wingdings" pitchFamily="2" charset="2"/>
              <a:buChar char="Ø"/>
            </a:pPr>
            <a:r>
              <a:rPr lang="ko-KR" altLang="en-US" dirty="0" err="1" smtClean="0"/>
              <a:t>단카이</a:t>
            </a:r>
            <a:r>
              <a:rPr lang="ko-KR" altLang="en-US" dirty="0" smtClean="0"/>
              <a:t> 세대가 만든 고도성장기에 태어난 세대 경제적 윤택함</a:t>
            </a:r>
            <a:endParaRPr lang="en-US" altLang="ko-KR" dirty="0" smtClean="0"/>
          </a:p>
          <a:p>
            <a:pPr>
              <a:buFont typeface="Wingdings" pitchFamily="2" charset="2"/>
              <a:buChar char="Ø"/>
            </a:pPr>
            <a:r>
              <a:rPr lang="ko-KR" altLang="en-US" dirty="0" err="1" smtClean="0"/>
              <a:t>일본전후</a:t>
            </a:r>
            <a:r>
              <a:rPr lang="ko-KR" altLang="en-US" dirty="0" smtClean="0"/>
              <a:t> 거품경제의 </a:t>
            </a:r>
            <a:r>
              <a:rPr lang="ko-KR" altLang="en-US" dirty="0" err="1" smtClean="0"/>
              <a:t>최전성기였던</a:t>
            </a:r>
            <a:r>
              <a:rPr lang="ko-KR" altLang="en-US" dirty="0" smtClean="0"/>
              <a:t> </a:t>
            </a:r>
            <a:r>
              <a:rPr lang="en-US" altLang="ko-KR" dirty="0" smtClean="0"/>
              <a:t>1980</a:t>
            </a:r>
            <a:r>
              <a:rPr lang="ko-KR" altLang="en-US" dirty="0" smtClean="0"/>
              <a:t>년대의 문화를 낳은 장본인들로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오타쿠도</a:t>
            </a:r>
            <a:r>
              <a:rPr lang="ko-KR" altLang="en-US" dirty="0" smtClean="0"/>
              <a:t> 이 세대에 등장하기 시작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603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rmAutofit/>
          </a:bodyPr>
          <a:lstStyle/>
          <a:p>
            <a:r>
              <a:rPr lang="ko-KR" altLang="en-US" sz="3000" dirty="0" err="1" smtClean="0"/>
              <a:t>신인류시대의</a:t>
            </a:r>
            <a:r>
              <a:rPr lang="ko-KR" altLang="en-US" sz="3000" dirty="0" smtClean="0"/>
              <a:t> 대표적 인물</a:t>
            </a:r>
            <a:endParaRPr lang="ko-KR" altLang="en-US" sz="3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21" y="1196752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1261" b="10000"/>
          <a:stretch/>
        </p:blipFill>
        <p:spPr bwMode="auto">
          <a:xfrm>
            <a:off x="448222" y="3789041"/>
            <a:ext cx="339080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221" y="3292252"/>
            <a:ext cx="33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개그맨 </a:t>
            </a:r>
            <a:r>
              <a:rPr lang="ko-KR" altLang="en-US" dirty="0" err="1" smtClean="0"/>
              <a:t>이시바시타카아키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8221" y="609329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가수 </a:t>
            </a:r>
            <a:r>
              <a:rPr lang="ko-KR" altLang="en-US" dirty="0" err="1" smtClean="0"/>
              <a:t>마츠다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세이코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5280" y="457183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야구선수 </a:t>
            </a:r>
            <a:r>
              <a:rPr lang="ko-KR" altLang="en-US" dirty="0" err="1" smtClean="0"/>
              <a:t>기요하라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카즈히로</a:t>
            </a:r>
            <a:endParaRPr lang="ko-KR" alt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5280" y="1700808"/>
            <a:ext cx="2867000" cy="287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14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젊은이의 여가문화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57356" y="4357694"/>
            <a:ext cx="6400800" cy="1752600"/>
          </a:xfrm>
        </p:spPr>
        <p:txBody>
          <a:bodyPr/>
          <a:lstStyle/>
          <a:p>
            <a:pPr algn="r"/>
            <a:r>
              <a:rPr lang="ko-KR" altLang="en-US" dirty="0" smtClean="0"/>
              <a:t>일본어 일본학과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21402136 </a:t>
            </a:r>
            <a:r>
              <a:rPr lang="ko-KR" altLang="en-US" dirty="0" err="1" smtClean="0"/>
              <a:t>고리경</a:t>
            </a:r>
            <a:endParaRPr lang="en-US" altLang="ko-K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nhnsv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928802"/>
            <a:ext cx="2214578" cy="166464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스포츠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ko-KR" altLang="en-US" dirty="0" smtClean="0"/>
              <a:t>                             야구</a:t>
            </a:r>
            <a:endParaRPr lang="en-US" altLang="ko-KR" dirty="0"/>
          </a:p>
          <a:p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축구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                         </a:t>
            </a:r>
            <a:r>
              <a:rPr lang="ko-KR" altLang="en-US" dirty="0" smtClean="0"/>
              <a:t>스모</a:t>
            </a:r>
            <a:endParaRPr lang="ko-KR" altLang="en-US" dirty="0"/>
          </a:p>
        </p:txBody>
      </p:sp>
      <p:pic>
        <p:nvPicPr>
          <p:cNvPr id="5" name="그림 4" descr="9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3214686"/>
            <a:ext cx="3012532" cy="2009924"/>
          </a:xfrm>
          <a:prstGeom prst="rect">
            <a:avLst/>
          </a:prstGeom>
        </p:spPr>
      </p:pic>
      <p:pic>
        <p:nvPicPr>
          <p:cNvPr id="6" name="그림 5" descr="ug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4429132"/>
            <a:ext cx="2095500" cy="1485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709</Words>
  <Application>Microsoft Office PowerPoint</Application>
  <PresentationFormat>화면 슬라이드 쇼(4:3)</PresentationFormat>
  <Paragraphs>215</Paragraphs>
  <Slides>34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일본의 패전</vt:lpstr>
      <vt:lpstr>천황의 인간선언</vt:lpstr>
      <vt:lpstr>어른들에 대한 총체적 부정-태양의 계절</vt:lpstr>
      <vt:lpstr>일본의 단카이 세대</vt:lpstr>
      <vt:lpstr>단카이 세대 키워드</vt:lpstr>
      <vt:lpstr>신인류문화</vt:lpstr>
      <vt:lpstr>신인류시대의 대표적 인물</vt:lpstr>
      <vt:lpstr>젊은이의 여가문화</vt:lpstr>
      <vt:lpstr>스포츠</vt:lpstr>
      <vt:lpstr>가라오케</vt:lpstr>
      <vt:lpstr>슬라이드 11</vt:lpstr>
      <vt:lpstr>나가라 족</vt:lpstr>
      <vt:lpstr>아니메와 만화</vt:lpstr>
      <vt:lpstr>젊은이의 여가문화</vt:lpstr>
      <vt:lpstr>스포츠</vt:lpstr>
      <vt:lpstr>가라오케</vt:lpstr>
      <vt:lpstr>슬라이드 17</vt:lpstr>
      <vt:lpstr>나가라 족</vt:lpstr>
      <vt:lpstr>아니메와 만화</vt:lpstr>
      <vt:lpstr>슬라이드 20</vt:lpstr>
      <vt:lpstr>개성강한 일본 패션문화</vt:lpstr>
      <vt:lpstr>JAPAN STYLE</vt:lpstr>
      <vt:lpstr>일본의 패션 용어</vt:lpstr>
      <vt:lpstr>하라주쿠 패션</vt:lpstr>
      <vt:lpstr>시부야 패션</vt:lpstr>
      <vt:lpstr>6. 전후 일본의 젊은이 문화</vt:lpstr>
      <vt:lpstr>1950년대 이후 일본의 식생활 변화</vt:lpstr>
      <vt:lpstr>외식산업</vt:lpstr>
      <vt:lpstr>외식산업</vt:lpstr>
      <vt:lpstr>편의점 천국 </vt:lpstr>
      <vt:lpstr>편의점 인기 상품</vt:lpstr>
      <vt:lpstr>자판기 선진국</vt:lpstr>
      <vt:lpstr>일본에서만 볼 수 있는 특이한 자판기</vt:lpstr>
      <vt:lpstr>음주 문화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일본의 패전과의 개연성</dc:title>
  <dc:creator>김수희</dc:creator>
  <cp:lastModifiedBy>늑대</cp:lastModifiedBy>
  <cp:revision>17</cp:revision>
  <dcterms:created xsi:type="dcterms:W3CDTF">2015-03-29T06:59:41Z</dcterms:created>
  <dcterms:modified xsi:type="dcterms:W3CDTF">2015-03-30T07:34:21Z</dcterms:modified>
</cp:coreProperties>
</file>