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60"/>
  </p:normalViewPr>
  <p:slideViewPr>
    <p:cSldViewPr showGuides="1">
      <p:cViewPr varScale="1">
        <p:scale>
          <a:sx n="64" d="100"/>
          <a:sy n="64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0882B-7396-4676-B9BC-49580A237C1E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2ABC3-ED67-4592-A557-6D88C175CD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751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B137-BC75-4D3B-BBDA-636E7756945A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8930-798E-4E73-B390-2D87E2352C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61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B137-BC75-4D3B-BBDA-636E7756945A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8930-798E-4E73-B390-2D87E2352C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34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B137-BC75-4D3B-BBDA-636E7756945A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8930-798E-4E73-B390-2D87E2352C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66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B137-BC75-4D3B-BBDA-636E7756945A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8930-798E-4E73-B390-2D87E2352C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95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B137-BC75-4D3B-BBDA-636E7756945A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8930-798E-4E73-B390-2D87E2352C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616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B137-BC75-4D3B-BBDA-636E7756945A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8930-798E-4E73-B390-2D87E2352C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45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B137-BC75-4D3B-BBDA-636E7756945A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8930-798E-4E73-B390-2D87E2352C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87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B137-BC75-4D3B-BBDA-636E7756945A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8930-798E-4E73-B390-2D87E2352C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10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B137-BC75-4D3B-BBDA-636E7756945A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8930-798E-4E73-B390-2D87E2352C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947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B137-BC75-4D3B-BBDA-636E7756945A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8930-798E-4E73-B390-2D87E2352C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592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B137-BC75-4D3B-BBDA-636E7756945A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8930-798E-4E73-B390-2D87E2352C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82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B137-BC75-4D3B-BBDA-636E7756945A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88930-798E-4E73-B390-2D87E2352C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605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8.wdp"/><Relationship Id="rId12" Type="http://schemas.microsoft.com/office/2007/relationships/hdphoto" Target="../media/hdphoto10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microsoft.com/office/2007/relationships/hdphoto" Target="../media/hdphoto7.wdp"/><Relationship Id="rId10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microsoft.com/office/2007/relationships/hdphoto" Target="../media/hdphoto9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12.wdp"/><Relationship Id="rId12" Type="http://schemas.openxmlformats.org/officeDocument/2006/relationships/image" Target="../media/image2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microsoft.com/office/2007/relationships/hdphoto" Target="../media/hdphoto13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20.wdp"/><Relationship Id="rId3" Type="http://schemas.microsoft.com/office/2007/relationships/hdphoto" Target="../media/hdphoto1.wdp"/><Relationship Id="rId7" Type="http://schemas.microsoft.com/office/2007/relationships/hdphoto" Target="../media/hdphoto17.wdp"/><Relationship Id="rId12" Type="http://schemas.openxmlformats.org/officeDocument/2006/relationships/image" Target="../media/image3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microsoft.com/office/2007/relationships/hdphoto" Target="../media/hdphoto19.wdp"/><Relationship Id="rId5" Type="http://schemas.microsoft.com/office/2007/relationships/hdphoto" Target="../media/hdphoto16.wdp"/><Relationship Id="rId10" Type="http://schemas.openxmlformats.org/officeDocument/2006/relationships/image" Target="../media/image33.png"/><Relationship Id="rId4" Type="http://schemas.openxmlformats.org/officeDocument/2006/relationships/image" Target="../media/image30.jpeg"/><Relationship Id="rId9" Type="http://schemas.microsoft.com/office/2007/relationships/hdphoto" Target="../media/hdphoto18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1.wdp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.wdp"/><Relationship Id="rId7" Type="http://schemas.microsoft.com/office/2007/relationships/hdphoto" Target="../media/hdphoto2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microsoft.com/office/2007/relationships/hdphoto" Target="../media/hdphoto22.wdp"/><Relationship Id="rId4" Type="http://schemas.openxmlformats.org/officeDocument/2006/relationships/image" Target="../media/image36.png"/><Relationship Id="rId9" Type="http://schemas.microsoft.com/office/2007/relationships/hdphoto" Target="../media/hdphoto24.wdp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microsoft.com/office/2007/relationships/hdphoto" Target="../media/hdphoto1.wdp"/><Relationship Id="rId7" Type="http://schemas.openxmlformats.org/officeDocument/2006/relationships/image" Target="../media/image4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5.wdp"/><Relationship Id="rId5" Type="http://schemas.openxmlformats.org/officeDocument/2006/relationships/image" Target="../media/image39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182087" y="1268760"/>
            <a:ext cx="3655791" cy="39604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5335" y="3315211"/>
            <a:ext cx="3192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560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Noto Sans Korean Bold" pitchFamily="34" charset="-127"/>
              </a:rPr>
              <a:t>정원</a:t>
            </a:r>
            <a:endParaRPr lang="ko-KR" altLang="en-US" sz="5600" dirty="0">
              <a:gradFill>
                <a:gsLst>
                  <a:gs pos="100000">
                    <a:prstClr val="white"/>
                  </a:gs>
                  <a:gs pos="100000">
                    <a:prstClr val="white">
                      <a:lumMod val="90000"/>
                    </a:prstClr>
                  </a:gs>
                </a:gsLst>
                <a:path path="circle">
                  <a:fillToRect l="100000" t="100000"/>
                </a:path>
              </a:gradFill>
              <a:ea typeface="Noto Sans Korean Bold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9040" y="1412776"/>
            <a:ext cx="22599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spc="-10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Noto Sans Korean Bold" pitchFamily="34" charset="-127"/>
              </a:rPr>
              <a:t>05</a:t>
            </a:r>
            <a:endParaRPr lang="ko-KR" altLang="en-US" sz="11500" spc="-100" dirty="0">
              <a:gradFill>
                <a:gsLst>
                  <a:gs pos="100000">
                    <a:prstClr val="white"/>
                  </a:gs>
                  <a:gs pos="100000">
                    <a:prstClr val="white">
                      <a:lumMod val="90000"/>
                    </a:prstClr>
                  </a:gs>
                </a:gsLst>
                <a:path path="circle">
                  <a:fillToRect l="100000" t="100000"/>
                </a:path>
              </a:gradFill>
              <a:ea typeface="Noto Sans Korean Bold" pitchFamily="34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1642920" y="3012718"/>
            <a:ext cx="319224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10517"/>
              </p:ext>
            </p:extLst>
          </p:nvPr>
        </p:nvGraphicFramePr>
        <p:xfrm>
          <a:off x="4967657" y="4857760"/>
          <a:ext cx="2923758" cy="1280160"/>
        </p:xfrm>
        <a:graphic>
          <a:graphicData uri="http://schemas.openxmlformats.org/drawingml/2006/table">
            <a:tbl>
              <a:tblPr firstRow="1" bandRow="1"/>
              <a:tblGrid>
                <a:gridCol w="802592"/>
                <a:gridCol w="2121166"/>
              </a:tblGrid>
              <a:tr h="240027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1.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kern="12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일본 정원의 특징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2.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/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굴림" pitchFamily="50" charset="-127"/>
                          <a:ea typeface="굴림" pitchFamily="50" charset="-127"/>
                        </a:rPr>
                        <a:t>일본 조경 양식의 변천</a:t>
                      </a:r>
                      <a:endParaRPr lang="en-US" altLang="ko-KR" sz="1500" b="0" dirty="0" smtClean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3.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/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굴림" pitchFamily="50" charset="-127"/>
                          <a:ea typeface="굴림" pitchFamily="50" charset="-127"/>
                        </a:rPr>
                        <a:t>시대별 조경의 특징</a:t>
                      </a:r>
                      <a:endParaRPr lang="en-US" altLang="ko-KR" sz="1500" b="0" dirty="0" smtClean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r" latinLnBrk="1"/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1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/>
            <a:r>
              <a:rPr lang="en-US" altLang="ko-KR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&lt;</a:t>
            </a:r>
            <a:r>
              <a:rPr lang="ko-KR" altLang="en-US" sz="24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아스카</a:t>
            </a:r>
            <a:r>
              <a:rPr lang="en-US" altLang="ko-KR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비조</a:t>
            </a:r>
            <a:r>
              <a:rPr lang="en-US" altLang="ko-KR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시대</a:t>
            </a:r>
            <a:r>
              <a:rPr lang="en-US" altLang="ko-KR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&gt;</a:t>
            </a:r>
            <a:endParaRPr lang="ko-KR" altLang="en-US" sz="2000" dirty="0" smtClean="0">
              <a:solidFill>
                <a:prstClr val="black"/>
              </a:solidFill>
            </a:endParaRPr>
          </a:p>
          <a:p>
            <a:pPr fontAlgn="base"/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2626" y="214290"/>
            <a:ext cx="1970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시대별 조경의 특징</a:t>
            </a:r>
            <a:endParaRPr lang="en-US" altLang="ko-KR" sz="1600" b="1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96008" y="842231"/>
            <a:ext cx="1508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▶</a:t>
            </a:r>
            <a:r>
              <a:rPr lang="ko-KR" altLang="en-US" sz="120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아스카</a:t>
            </a:r>
            <a:r>
              <a:rPr lang="en-US" altLang="ko-KR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(</a:t>
            </a:r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비조</a:t>
            </a:r>
            <a:r>
              <a:rPr lang="en-US" altLang="ko-KR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)</a:t>
            </a:r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시대</a:t>
            </a:r>
            <a:endParaRPr lang="ko-KR" altLang="en-US" sz="12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pic>
        <p:nvPicPr>
          <p:cNvPr id="13" name="그림 12" descr="법륭사 아스카시대.bmp"/>
          <p:cNvPicPr>
            <a:picLocks noChangeAspect="1"/>
          </p:cNvPicPr>
          <p:nvPr/>
        </p:nvPicPr>
        <p:blipFill>
          <a:blip r:embed="rId2"/>
          <a:srcRect l="1149" t="1706" r="2299" b="2748"/>
          <a:stretch>
            <a:fillRect/>
          </a:stretch>
        </p:blipFill>
        <p:spPr>
          <a:xfrm>
            <a:off x="483548" y="2143116"/>
            <a:ext cx="5539193" cy="40005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35773" y="5715016"/>
            <a:ext cx="98914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prstClr val="white"/>
                </a:solidFill>
              </a:rPr>
              <a:t>법륭사</a:t>
            </a:r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5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/>
            <a:r>
              <a:rPr lang="en-US" altLang="ko-KR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&lt;</a:t>
            </a:r>
            <a:r>
              <a:rPr lang="ko-KR" altLang="en-US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나라시대</a:t>
            </a:r>
            <a:r>
              <a:rPr lang="en-US" altLang="ko-KR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&gt;</a:t>
            </a:r>
          </a:p>
          <a:p>
            <a:pPr fontAlgn="base"/>
            <a:endParaRPr lang="en-US" altLang="ko-KR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endParaRPr lang="en-US" altLang="ko-KR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endParaRPr lang="en-US" altLang="ko-KR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endParaRPr lang="en-US" altLang="ko-KR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endParaRPr lang="en-US" altLang="ko-KR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endParaRPr lang="en-US" altLang="ko-KR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endParaRPr lang="en-US" altLang="ko-KR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endParaRPr lang="en-US" altLang="ko-KR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endParaRPr lang="en-US" altLang="ko-KR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endParaRPr lang="en-US" altLang="ko-KR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endParaRPr lang="en-US" altLang="ko-KR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endParaRPr lang="en-US" altLang="ko-KR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endParaRPr lang="en-US" altLang="ko-KR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endParaRPr lang="en-US" altLang="ko-KR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endParaRPr lang="en-US" altLang="ko-KR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endParaRPr lang="en-US" altLang="ko-KR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r>
              <a:rPr lang="ko-KR" altLang="en-US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평성궁</a:t>
            </a:r>
            <a:r>
              <a:rPr lang="ko-KR" altLang="en-US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</a:t>
            </a:r>
          </a:p>
          <a:p>
            <a:pPr fontAlgn="base"/>
            <a:endParaRPr lang="en-US" altLang="ko-KR" sz="2000" dirty="0" smtClean="0">
              <a:solidFill>
                <a:prstClr val="black"/>
              </a:solidFill>
            </a:endParaRPr>
          </a:p>
          <a:p>
            <a:pPr fontAlgn="base"/>
            <a:endParaRPr lang="ko-KR" altLang="en-US" sz="2000" dirty="0">
              <a:solidFill>
                <a:prstClr val="black"/>
              </a:solidFill>
            </a:endParaRPr>
          </a:p>
        </p:txBody>
      </p:sp>
      <p:grpSp>
        <p:nvGrpSpPr>
          <p:cNvPr id="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96008" y="842231"/>
            <a:ext cx="13548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▶나라</a:t>
            </a:r>
            <a:r>
              <a:rPr lang="en-US" altLang="ko-KR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(</a:t>
            </a:r>
            <a:r>
              <a:rPr lang="ko-KR" altLang="en-US" sz="120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내량</a:t>
            </a:r>
            <a:r>
              <a:rPr lang="en-US" altLang="ko-KR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)</a:t>
            </a:r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시대</a:t>
            </a:r>
            <a:endParaRPr lang="ko-KR" altLang="en-US" sz="12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2626" y="214290"/>
            <a:ext cx="1970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시대별 조경의 특징</a:t>
            </a:r>
            <a:endParaRPr lang="en-US" altLang="ko-KR" sz="1600" b="1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pic>
        <p:nvPicPr>
          <p:cNvPr id="10" name="그림 9" descr="나라시대 귤도궁 사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05" y="2000240"/>
            <a:ext cx="5315954" cy="392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4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/>
            <a:r>
              <a:rPr lang="en-US" altLang="ko-KR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&lt;</a:t>
            </a:r>
            <a:r>
              <a:rPr lang="ko-KR" altLang="en-US" sz="24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헤이안</a:t>
            </a:r>
            <a:r>
              <a:rPr lang="ko-KR" altLang="en-US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시대</a:t>
            </a:r>
            <a:r>
              <a:rPr lang="en-US" altLang="ko-KR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전기</a:t>
            </a:r>
            <a:r>
              <a:rPr lang="en-US" altLang="ko-KR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&gt;</a:t>
            </a:r>
          </a:p>
          <a:p>
            <a:pPr fontAlgn="base"/>
            <a:endParaRPr lang="en-US" altLang="ko-KR" sz="20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 -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신선사상이 조경에 영향</a:t>
            </a: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 -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수도인 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헤이안은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정원문화가 크게 발전</a:t>
            </a: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 -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조원재료 및 주변 풍경이 정원을 크게 발달시켜 명원이 다수 존재</a:t>
            </a:r>
          </a:p>
          <a:p>
            <a:pPr fontAlgn="base"/>
            <a:endParaRPr lang="en-US" altLang="ko-KR" dirty="0" smtClean="0">
              <a:solidFill>
                <a:prstClr val="black"/>
              </a:solidFill>
            </a:endParaRPr>
          </a:p>
          <a:p>
            <a:pPr fontAlgn="base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96008" y="842231"/>
            <a:ext cx="15327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▶</a:t>
            </a:r>
            <a:r>
              <a:rPr lang="ko-KR" altLang="en-US" sz="120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헤이안</a:t>
            </a:r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시대</a:t>
            </a:r>
            <a:r>
              <a:rPr lang="en-US" altLang="ko-KR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-</a:t>
            </a:r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전기</a:t>
            </a:r>
            <a:endParaRPr lang="ko-KR" altLang="en-US" sz="12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2626" y="214290"/>
            <a:ext cx="1970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시대별 조경의 특징</a:t>
            </a:r>
            <a:endParaRPr lang="en-US" altLang="ko-KR" sz="1600" b="1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2334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/>
            <a:r>
              <a:rPr lang="en-US" altLang="ko-KR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&lt;</a:t>
            </a:r>
            <a:r>
              <a:rPr lang="ko-KR" altLang="en-US" sz="24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헤이안</a:t>
            </a:r>
            <a:r>
              <a:rPr lang="ko-KR" altLang="en-US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시대</a:t>
            </a:r>
            <a:r>
              <a:rPr lang="en-US" altLang="ko-KR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전기</a:t>
            </a:r>
            <a:r>
              <a:rPr lang="en-US" altLang="ko-KR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&gt;</a:t>
            </a:r>
          </a:p>
          <a:p>
            <a:pPr fontAlgn="base"/>
            <a:endParaRPr lang="en-US" altLang="ko-KR" sz="2000" dirty="0" smtClean="0">
              <a:solidFill>
                <a:prstClr val="black"/>
              </a:solidFill>
            </a:endParaRP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1. 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신선사상을 배경으로 한 정원</a:t>
            </a:r>
          </a:p>
          <a:p>
            <a:pPr fontAlgn="base"/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*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차아원</a:t>
            </a:r>
            <a:endParaRPr lang="ko-KR" altLang="en-US" sz="20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</a:rPr>
              <a:t>  </a:t>
            </a:r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96008" y="842231"/>
            <a:ext cx="15327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▶</a:t>
            </a:r>
            <a:r>
              <a:rPr lang="ko-KR" altLang="en-US" sz="120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헤이안</a:t>
            </a:r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시대</a:t>
            </a:r>
            <a:r>
              <a:rPr lang="en-US" altLang="ko-KR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-</a:t>
            </a:r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전기</a:t>
            </a:r>
            <a:endParaRPr lang="ko-KR" altLang="en-US" sz="12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2626" y="214290"/>
            <a:ext cx="1970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시대별 조경의 특징</a:t>
            </a:r>
            <a:endParaRPr lang="en-US" altLang="ko-KR" sz="1600" b="1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pic>
        <p:nvPicPr>
          <p:cNvPr id="10" name="그림 9" descr="헤이안시대 차아원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07" y="2714620"/>
            <a:ext cx="4550051" cy="3749196"/>
          </a:xfrm>
          <a:prstGeom prst="rect">
            <a:avLst/>
          </a:prstGeom>
        </p:spPr>
      </p:pic>
      <p:pic>
        <p:nvPicPr>
          <p:cNvPr id="12" name="그림 11" descr="헤이안 시대 차아원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229" y="2643182"/>
            <a:ext cx="4470306" cy="37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5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351665" y="12858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2. 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해안 풍경을 본 딴 정원</a:t>
            </a:r>
          </a:p>
          <a:p>
            <a:pPr fontAlgn="base"/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*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하원원</a:t>
            </a:r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육조원</a:t>
            </a:r>
            <a:endParaRPr lang="ko-KR" altLang="en-US" sz="20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endParaRPr lang="ko-KR" altLang="en-US" sz="2000" dirty="0" smtClean="0">
              <a:solidFill>
                <a:prstClr val="black"/>
              </a:solidFill>
            </a:endParaRPr>
          </a:p>
          <a:p>
            <a:pPr fontAlgn="base"/>
            <a:r>
              <a:rPr lang="en-US" altLang="ko-KR" sz="2000" dirty="0" smtClean="0">
                <a:solidFill>
                  <a:prstClr val="white"/>
                </a:solidFill>
              </a:rPr>
              <a:t> </a:t>
            </a:r>
            <a:endParaRPr lang="ko-KR" altLang="en-US" sz="2000" dirty="0">
              <a:solidFill>
                <a:prstClr val="white"/>
              </a:solidFill>
            </a:endParaRPr>
          </a:p>
        </p:txBody>
      </p:sp>
      <p:grpSp>
        <p:nvGrpSpPr>
          <p:cNvPr id="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96008" y="842231"/>
            <a:ext cx="15327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▶</a:t>
            </a:r>
            <a:r>
              <a:rPr lang="ko-KR" altLang="en-US" sz="120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헤이안</a:t>
            </a:r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시대</a:t>
            </a:r>
            <a:r>
              <a:rPr lang="en-US" altLang="ko-KR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-</a:t>
            </a:r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전기</a:t>
            </a:r>
            <a:endParaRPr lang="ko-KR" altLang="en-US" sz="12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2626" y="214290"/>
            <a:ext cx="1970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시대별 조경의 특징</a:t>
            </a:r>
            <a:endParaRPr lang="en-US" altLang="ko-KR" sz="1600" b="1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pic>
        <p:nvPicPr>
          <p:cNvPr id="10" name="그림 9" descr="헤이안 하원원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63" y="2000240"/>
            <a:ext cx="5868906" cy="44046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65487" y="5929330"/>
            <a:ext cx="923199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</a:rPr>
              <a:t>하원원</a:t>
            </a:r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2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/>
            <a:endParaRPr lang="ko-KR" altLang="en-US" sz="20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3. 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평전재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풍의 정원</a:t>
            </a: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 -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작은 샘 또는 계류에 작은 돌과 초목을 곁들인 정원</a:t>
            </a: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 -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번개형으로 흐르는 냇물을 중심으로 한 작은 정원 </a:t>
            </a:r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– 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관원도실의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홍매전</a:t>
            </a:r>
            <a:endParaRPr lang="ko-KR" altLang="en-US" sz="20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 -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정원의 건물은 주로 중국적 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색차가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농후한 누각과 무랑 등 축조</a:t>
            </a:r>
            <a:endParaRPr lang="en-US" altLang="ko-KR" sz="20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endParaRPr lang="en-US" altLang="ko-KR" sz="2000" dirty="0" smtClean="0">
              <a:solidFill>
                <a:prstClr val="black"/>
              </a:solidFill>
            </a:endParaRPr>
          </a:p>
          <a:p>
            <a:pPr fontAlgn="base"/>
            <a:endParaRPr lang="en-US" altLang="ko-KR" sz="2000" dirty="0" smtClean="0">
              <a:solidFill>
                <a:prstClr val="black"/>
              </a:solidFill>
            </a:endParaRPr>
          </a:p>
          <a:p>
            <a:pPr fontAlgn="base"/>
            <a:endParaRPr lang="ko-KR" altLang="en-US" sz="2000" dirty="0" smtClean="0">
              <a:solidFill>
                <a:prstClr val="black"/>
              </a:solidFill>
            </a:endParaRPr>
          </a:p>
          <a:p>
            <a:pPr fontAlgn="base"/>
            <a:r>
              <a:rPr lang="en-US" altLang="ko-KR" sz="2000" dirty="0" smtClean="0">
                <a:solidFill>
                  <a:prstClr val="white"/>
                </a:solidFill>
              </a:rPr>
              <a:t> </a:t>
            </a:r>
            <a:endParaRPr lang="ko-KR" altLang="en-US" sz="2000" dirty="0">
              <a:solidFill>
                <a:prstClr val="white"/>
              </a:solidFill>
            </a:endParaRPr>
          </a:p>
        </p:txBody>
      </p:sp>
      <p:grpSp>
        <p:nvGrpSpPr>
          <p:cNvPr id="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96008" y="842231"/>
            <a:ext cx="15327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▶</a:t>
            </a:r>
            <a:r>
              <a:rPr lang="ko-KR" altLang="en-US" sz="120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헤이안</a:t>
            </a:r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시대</a:t>
            </a:r>
            <a:r>
              <a:rPr lang="en-US" altLang="ko-KR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-</a:t>
            </a:r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전기</a:t>
            </a:r>
            <a:endParaRPr lang="ko-KR" altLang="en-US" sz="12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2626" y="214290"/>
            <a:ext cx="1970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시대별 조경의 특징</a:t>
            </a:r>
            <a:endParaRPr lang="en-US" altLang="ko-KR" sz="1600" b="1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903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/>
            <a:r>
              <a:rPr lang="en-US" altLang="ko-KR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&lt;</a:t>
            </a:r>
            <a:r>
              <a:rPr lang="ko-KR" altLang="en-US" sz="24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헤이안</a:t>
            </a:r>
            <a:r>
              <a:rPr lang="ko-KR" altLang="en-US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시대</a:t>
            </a:r>
            <a:r>
              <a:rPr lang="en-US" altLang="ko-KR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후기</a:t>
            </a:r>
            <a:r>
              <a:rPr lang="en-US" altLang="ko-KR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&gt;</a:t>
            </a:r>
          </a:p>
          <a:p>
            <a:pPr fontAlgn="base"/>
            <a:endParaRPr lang="ko-KR" altLang="en-US" sz="20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-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귀족의 저택에서는 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침전형으로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축조</a:t>
            </a: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-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불교적인 정토신앙사상이 정원 양식에 영향</a:t>
            </a: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-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신선사상이 일본에서 성행하기 시작했던 시기</a:t>
            </a:r>
            <a:endParaRPr lang="en-US" altLang="ko-KR" sz="20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endParaRPr lang="en-US" altLang="ko-KR" sz="20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96008" y="842231"/>
            <a:ext cx="15327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▶</a:t>
            </a:r>
            <a:r>
              <a:rPr lang="ko-KR" altLang="en-US" sz="120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헤이안</a:t>
            </a:r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시대</a:t>
            </a:r>
            <a:r>
              <a:rPr lang="en-US" altLang="ko-KR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-</a:t>
            </a:r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후기</a:t>
            </a:r>
            <a:endParaRPr lang="ko-KR" altLang="en-US" sz="12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2626" y="214290"/>
            <a:ext cx="1970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시대별 조경의 특징</a:t>
            </a:r>
            <a:endParaRPr lang="en-US" altLang="ko-KR" sz="1600" b="1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6322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/>
            <a:r>
              <a:rPr lang="en-US" altLang="ko-KR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&lt;</a:t>
            </a:r>
            <a:r>
              <a:rPr lang="ko-KR" altLang="en-US" sz="24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헤이안</a:t>
            </a:r>
            <a:r>
              <a:rPr lang="ko-KR" altLang="en-US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시대</a:t>
            </a:r>
            <a:r>
              <a:rPr lang="en-US" altLang="ko-KR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후기</a:t>
            </a:r>
            <a:r>
              <a:rPr lang="en-US" altLang="ko-KR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&gt;</a:t>
            </a:r>
          </a:p>
          <a:p>
            <a:pPr fontAlgn="base"/>
            <a:endParaRPr lang="ko-KR" altLang="en-US" sz="20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1. 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침전조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양식의 특징</a:t>
            </a:r>
            <a:endParaRPr lang="en-US" altLang="ko-KR" sz="20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*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동삼조전</a:t>
            </a:r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, </a:t>
            </a:r>
          </a:p>
        </p:txBody>
      </p:sp>
      <p:grpSp>
        <p:nvGrpSpPr>
          <p:cNvPr id="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96008" y="842231"/>
            <a:ext cx="15327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▶</a:t>
            </a:r>
            <a:r>
              <a:rPr lang="ko-KR" altLang="en-US" sz="120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헤이안</a:t>
            </a:r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시대</a:t>
            </a:r>
            <a:r>
              <a:rPr lang="en-US" altLang="ko-KR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-</a:t>
            </a:r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후기</a:t>
            </a:r>
            <a:endParaRPr lang="ko-KR" altLang="en-US" sz="12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2626" y="214290"/>
            <a:ext cx="1970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시대별 조경의 특징</a:t>
            </a:r>
            <a:endParaRPr lang="en-US" altLang="ko-KR" sz="1600" b="1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pic>
        <p:nvPicPr>
          <p:cNvPr id="10" name="그림 9" descr="헤이안 동삼조전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05" y="2786063"/>
            <a:ext cx="5209479" cy="31039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58972" y="5357826"/>
            <a:ext cx="211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회유임천식</a:t>
            </a:r>
            <a:r>
              <a:rPr lang="ko-KR" altLang="en-US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정원</a:t>
            </a:r>
            <a:endParaRPr lang="ko-KR" altLang="en-US" dirty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486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2. 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정토정원 양식의 특징</a:t>
            </a:r>
            <a:endParaRPr lang="en-US" altLang="ko-KR" sz="20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endParaRPr lang="ko-KR" altLang="en-US" sz="20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 -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정원과 건물로 극락세계를 재현하고자 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하는것으로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사원의 정원이나 사원 </a:t>
            </a:r>
            <a:endParaRPr lang="en-US" altLang="ko-KR" sz="20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   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경내를 구성하는 기본형이 됨</a:t>
            </a: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 -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수미산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석조</a:t>
            </a:r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구산팔해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등으로 표현</a:t>
            </a: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 -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모월사</a:t>
            </a:r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평등원</a:t>
            </a:r>
            <a:endParaRPr lang="ko-KR" altLang="en-US" sz="20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 -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정유리사</a:t>
            </a:r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무량광원</a:t>
            </a:r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승광명원</a:t>
            </a:r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최승광원</a:t>
            </a:r>
            <a:endParaRPr lang="ko-KR" altLang="en-US" sz="20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r>
              <a:rPr lang="en-US" altLang="ko-KR" sz="2000" dirty="0" smtClean="0">
                <a:solidFill>
                  <a:prstClr val="white"/>
                </a:solidFill>
              </a:rPr>
              <a:t> </a:t>
            </a:r>
            <a:endParaRPr lang="ko-KR" altLang="en-US" sz="2000" dirty="0">
              <a:solidFill>
                <a:prstClr val="white"/>
              </a:solidFill>
            </a:endParaRPr>
          </a:p>
        </p:txBody>
      </p:sp>
      <p:grpSp>
        <p:nvGrpSpPr>
          <p:cNvPr id="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96008" y="842231"/>
            <a:ext cx="15327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▶</a:t>
            </a:r>
            <a:r>
              <a:rPr lang="ko-KR" altLang="en-US" sz="120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헤이안</a:t>
            </a:r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시대</a:t>
            </a:r>
            <a:r>
              <a:rPr lang="en-US" altLang="ko-KR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-</a:t>
            </a:r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후기</a:t>
            </a:r>
            <a:endParaRPr lang="ko-KR" altLang="en-US" sz="12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2626" y="214290"/>
            <a:ext cx="1970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시대별 조경의 특징</a:t>
            </a:r>
            <a:endParaRPr lang="en-US" altLang="ko-KR" sz="1600" b="1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7013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/>
            <a:r>
              <a:rPr lang="en-US" altLang="ko-KR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&lt;</a:t>
            </a:r>
            <a:r>
              <a:rPr lang="ko-KR" altLang="en-US" sz="24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가마쿠라바쿠후</a:t>
            </a:r>
            <a:r>
              <a:rPr lang="ko-KR" altLang="en-US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 시대</a:t>
            </a:r>
            <a:r>
              <a:rPr lang="en-US" altLang="ko-KR" sz="24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&gt;</a:t>
            </a:r>
          </a:p>
          <a:p>
            <a:pPr fontAlgn="base"/>
            <a:endParaRPr lang="en-US" altLang="ko-KR" sz="2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 -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고급 저택도 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헤이안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후기와 같은 꾸밈새인 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침전조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형식의 정원답습</a:t>
            </a: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 -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지형의 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이용면에서는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한층 더 적극적</a:t>
            </a: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 -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선종이 일반 사회로 전파되면서 일본인의 정신에 기반을 이루는 결과 도래</a:t>
            </a: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 -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후기시대에는 정토신앙의 영향을 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크게입어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특수한 형식으로 발전</a:t>
            </a: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   -&gt;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칭명사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‘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결계도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’에 기록 </a:t>
            </a: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 -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사찰 정원의 꾸밈새는 점차적으로 일반 주택 정원의 꾸밈새에 변화 초래</a:t>
            </a: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 -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정원의 조영에 사상적 배경이 중시되어 정원을 조영하는 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석립승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등장</a:t>
            </a: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 -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석조가 급속히 발전하였으며 각도와 선이 강한 것 선호</a:t>
            </a:r>
          </a:p>
          <a:p>
            <a:pPr fontAlgn="base"/>
            <a:r>
              <a:rPr lang="en-US" altLang="ko-KR" sz="20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 </a:t>
            </a:r>
            <a:endParaRPr lang="ko-KR" altLang="en-US" sz="2000" dirty="0">
              <a:solidFill>
                <a:prstClr val="white"/>
              </a:solidFill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96010" y="842231"/>
            <a:ext cx="1778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▶</a:t>
            </a:r>
            <a:r>
              <a:rPr lang="ko-KR" altLang="en-US" sz="120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가마쿠라바쿠후</a:t>
            </a:r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시대</a:t>
            </a:r>
            <a:endParaRPr lang="ko-KR" altLang="en-US" sz="12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2626" y="214290"/>
            <a:ext cx="1970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시대별 조경의 특징</a:t>
            </a:r>
            <a:endParaRPr lang="en-US" altLang="ko-KR" sz="1600" b="1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0570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lnSpc>
                <a:spcPct val="150000"/>
              </a:lnSpc>
              <a:tabLst>
                <a:tab pos="180975" algn="l"/>
              </a:tabLst>
            </a:pPr>
            <a:r>
              <a:rPr lang="ko-KR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정 </a:t>
            </a:r>
            <a:r>
              <a:rPr lang="en-US" altLang="ko-KR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궁궐에서 의식을 행하는 네모난 마당</a:t>
            </a:r>
            <a:endParaRPr lang="en-US" altLang="ko-KR" sz="3600" dirty="0" smtClean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  <a:p>
            <a:pPr marL="266700" indent="-266700">
              <a:lnSpc>
                <a:spcPct val="150000"/>
              </a:lnSpc>
              <a:tabLst>
                <a:tab pos="180975" algn="l"/>
              </a:tabLst>
            </a:pPr>
            <a:endParaRPr lang="en-US" altLang="ko-KR" sz="3600" dirty="0" smtClean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  <a:p>
            <a:pPr marL="266700" indent="-266700">
              <a:lnSpc>
                <a:spcPct val="150000"/>
              </a:lnSpc>
              <a:tabLst>
                <a:tab pos="180975" algn="l"/>
              </a:tabLst>
            </a:pPr>
            <a:r>
              <a:rPr lang="ko-KR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원 </a:t>
            </a:r>
            <a:r>
              <a:rPr lang="en-US" altLang="ko-KR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중국의 유</a:t>
            </a:r>
            <a:r>
              <a:rPr lang="en-US" altLang="ko-KR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포와 같은 의미</a:t>
            </a:r>
            <a:endParaRPr lang="en-US" altLang="ko-KR" sz="3600" dirty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307312" y="214290"/>
            <a:ext cx="1765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일본 정원의 특징</a:t>
            </a:r>
            <a:endParaRPr lang="ko-KR" altLang="en-US" sz="1600" b="1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96008" y="842231"/>
            <a:ext cx="1162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▶정원의 의미</a:t>
            </a:r>
            <a:endParaRPr lang="ko-KR" altLang="en-US" sz="12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225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/>
            <a:r>
              <a:rPr lang="en-US" altLang="ko-KR" sz="2000" dirty="0" smtClean="0">
                <a:solidFill>
                  <a:prstClr val="black"/>
                </a:solidFill>
              </a:rPr>
              <a:t>  </a:t>
            </a:r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지천주유식</a:t>
            </a:r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&gt;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지천회유식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&gt;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회유식</a:t>
            </a:r>
            <a:endParaRPr lang="en-US" altLang="ko-KR" sz="20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 -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침전조정원으로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전지형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정원조성</a:t>
            </a: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   -&gt;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영무뢰전</a:t>
            </a:r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최승사천왕원</a:t>
            </a:r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구산전</a:t>
            </a:r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북산전</a:t>
            </a:r>
            <a:endParaRPr lang="ko-KR" altLang="en-US" sz="20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   -&gt;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지형을 적극적으로 이용한 정원 </a:t>
            </a:r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영복사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원지와 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학강</a:t>
            </a:r>
            <a:r>
              <a:rPr lang="ko-KR" altLang="en-US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및 삼도 사투의 경관</a:t>
            </a:r>
            <a:r>
              <a:rPr lang="en-US" altLang="ko-KR" sz="2000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err="1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칭명사</a:t>
            </a:r>
            <a:endParaRPr lang="ko-KR" altLang="en-US" sz="20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/>
            <a:r>
              <a:rPr lang="en-US" altLang="ko-KR" sz="2000" dirty="0" smtClean="0">
                <a:solidFill>
                  <a:prstClr val="white"/>
                </a:solidFill>
              </a:rPr>
              <a:t> </a:t>
            </a:r>
            <a:endParaRPr lang="ko-KR" altLang="en-US" sz="2000" dirty="0">
              <a:solidFill>
                <a:prstClr val="white"/>
              </a:solidFill>
            </a:endParaRPr>
          </a:p>
        </p:txBody>
      </p:sp>
      <p:grpSp>
        <p:nvGrpSpPr>
          <p:cNvPr id="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2626" y="214290"/>
            <a:ext cx="1970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시대별 조경의 특징</a:t>
            </a:r>
            <a:endParaRPr lang="en-US" altLang="ko-KR" sz="1600" b="1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96010" y="842231"/>
            <a:ext cx="1778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▶</a:t>
            </a:r>
            <a:r>
              <a:rPr lang="ko-KR" altLang="en-US" sz="120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가마쿠라바쿠후</a:t>
            </a:r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시대</a:t>
            </a:r>
            <a:endParaRPr lang="ko-KR" altLang="en-US" sz="12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pic>
        <p:nvPicPr>
          <p:cNvPr id="12" name="그림 11" descr="가마쿠라 칭명사.bmp"/>
          <p:cNvPicPr>
            <a:picLocks noChangeAspect="1"/>
          </p:cNvPicPr>
          <p:nvPr/>
        </p:nvPicPr>
        <p:blipFill>
          <a:blip r:embed="rId2"/>
          <a:srcRect b="1972"/>
          <a:stretch>
            <a:fillRect/>
          </a:stretch>
        </p:blipFill>
        <p:spPr>
          <a:xfrm>
            <a:off x="417605" y="2643182"/>
            <a:ext cx="5539193" cy="38186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67657" y="6000770"/>
            <a:ext cx="857256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</a:rPr>
              <a:t>칭명사</a:t>
            </a:r>
            <a:endParaRPr lang="en-US" altLang="ko-KR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1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paper112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87424"/>
            <a:ext cx="9937104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5"/>
          <p:cNvGrpSpPr/>
          <p:nvPr/>
        </p:nvGrpSpPr>
        <p:grpSpPr>
          <a:xfrm>
            <a:off x="2051722" y="2852936"/>
            <a:ext cx="5476288" cy="5472748"/>
            <a:chOff x="1259632" y="2590522"/>
            <a:chExt cx="4251220" cy="4248472"/>
          </a:xfrm>
        </p:grpSpPr>
        <p:sp>
          <p:nvSpPr>
            <p:cNvPr id="11" name="타원 10"/>
            <p:cNvSpPr/>
            <p:nvPr/>
          </p:nvSpPr>
          <p:spPr>
            <a:xfrm>
              <a:off x="1259632" y="2590522"/>
              <a:ext cx="4248472" cy="4248472"/>
            </a:xfrm>
            <a:prstGeom prst="ellipse">
              <a:avLst/>
            </a:prstGeom>
            <a:pattFill prst="ltUpDiag">
              <a:fgClr>
                <a:schemeClr val="tx1">
                  <a:lumMod val="95000"/>
                  <a:lumOff val="5000"/>
                </a:schemeClr>
              </a:fgClr>
              <a:bgClr>
                <a:srgbClr val="FA0000"/>
              </a:bgClr>
            </a:patt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타원 4"/>
            <p:cNvSpPr/>
            <p:nvPr/>
          </p:nvSpPr>
          <p:spPr>
            <a:xfrm>
              <a:off x="1262380" y="2590522"/>
              <a:ext cx="4248472" cy="4248472"/>
            </a:xfrm>
            <a:prstGeom prst="ellipse">
              <a:avLst/>
            </a:prstGeom>
            <a:blipFill dpi="0" rotWithShape="1">
              <a:blip r:embed="rId4" cstate="print">
                <a:alphaModFix amt="22000"/>
              </a:blip>
              <a:srcRect/>
              <a:tile tx="0" ty="0" sx="100000" sy="100000" flip="none" algn="tl"/>
            </a:blip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180526" y="0"/>
            <a:ext cx="961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치타 B" panose="02020603020101020101" pitchFamily="18" charset="-127"/>
                <a:ea typeface="문체부 궁체 흘림체" pitchFamily="17" charset="-127"/>
              </a:rPr>
              <a:t>윤회하는 불과 흙</a:t>
            </a:r>
            <a:r>
              <a:rPr lang="en-US" altLang="ko-KR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치타 B" panose="02020603020101020101" pitchFamily="18" charset="-127"/>
                <a:ea typeface="문체부 궁체 흘림체" pitchFamily="17" charset="-127"/>
              </a:rPr>
              <a:t>, </a:t>
            </a:r>
            <a:r>
              <a:rPr lang="ko-KR" alt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치타 B" panose="02020603020101020101" pitchFamily="18" charset="-127"/>
                <a:ea typeface="문체부 궁체 흘림체" pitchFamily="17" charset="-127"/>
              </a:rPr>
              <a:t>그리고 도공</a:t>
            </a:r>
            <a:endParaRPr lang="ko-KR" alt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x치타 B" panose="02020603020101020101" pitchFamily="18" charset="-127"/>
              <a:ea typeface="문체부 궁체 흘림체" pitchFamily="17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3888" y="1052736"/>
            <a:ext cx="248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charset="-127"/>
                <a:ea typeface="나눔바른고딕" charset="-127"/>
              </a:rPr>
              <a:t>S O U L   A N D   L I F E</a:t>
            </a:r>
            <a:endParaRPr lang="ko-KR" altLang="en-US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charset="-127"/>
              <a:ea typeface="나눔바른고딕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403650" y="4005064"/>
            <a:ext cx="2088232" cy="216024"/>
          </a:xfrm>
          <a:prstGeom prst="rect">
            <a:avLst/>
          </a:pr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372202" y="5445224"/>
            <a:ext cx="2088232" cy="216024"/>
          </a:xfrm>
          <a:prstGeom prst="rect">
            <a:avLst/>
          </a:pr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6D2B1"/>
              </a:clrFrom>
              <a:clrTo>
                <a:srgbClr val="E6D2B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753" b="95806" l="4194" r="89839">
                        <a14:foregroundMark x1="21935" y1="64194" x2="18871" y2="89247"/>
                        <a14:foregroundMark x1="76290" y1="63656" x2="83871" y2="63656"/>
                        <a14:foregroundMark x1="70806" y1="67097" x2="70161" y2="70538"/>
                        <a14:foregroundMark x1="82258" y1="64194" x2="80645" y2="68817"/>
                        <a14:foregroundMark x1="77903" y1="65484" x2="77419" y2="79677"/>
                        <a14:foregroundMark x1="76613" y1="65699" x2="77742" y2="65161"/>
                        <a14:foregroundMark x1="78710" y1="67634" x2="76129" y2="64409"/>
                        <a14:foregroundMark x1="27419" y1="79785" x2="27258" y2="86022"/>
                        <a14:backgroundMark x1="12097" y1="75591" x2="11129" y2="83226"/>
                        <a14:backgroundMark x1="34839" y1="69032" x2="34839" y2="76237"/>
                        <a14:backgroundMark x1="69839" y1="56237" x2="71935" y2="64409"/>
                        <a14:backgroundMark x1="75161" y1="72903" x2="75484" y2="77957"/>
                        <a14:backgroundMark x1="74839" y1="78817" x2="74839" y2="78817"/>
                        <a14:backgroundMark x1="26613" y1="70968" x2="26613" y2="73548"/>
                        <a14:backgroundMark x1="14516" y1="77204" x2="14677" y2="79677"/>
                      </a14:backgroundRemoval>
                    </a14:imgEffect>
                    <a14:imgEffect>
                      <a14:sharpenSoften amoun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695"/>
          <a:stretch>
            <a:fillRect/>
          </a:stretch>
        </p:blipFill>
        <p:spPr>
          <a:xfrm>
            <a:off x="2481460" y="1772820"/>
            <a:ext cx="4536504" cy="564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9393"/>
            <a:ext cx="9361040" cy="6957393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-180528" y="-243408"/>
            <a:ext cx="9797902" cy="7101409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050505">
              <a:alpha val="71000"/>
            </a:srgbClr>
          </a:solidFill>
        </p:spPr>
        <p:txBody>
          <a:bodyPr wrap="square" lIns="0" tIns="0" rIns="0" bIns="0"/>
          <a:lstStyle/>
          <a:p>
            <a:pPr algn="ctr">
              <a:defRPr lang="ko-KR" altLang="en-US"/>
            </a:pPr>
            <a:endParaRPr lang="en-US" altLang="ko-KR" sz="3200" b="1">
              <a:solidFill>
                <a:prstClr val="black"/>
              </a:solidFill>
              <a:latin typeface="나눔명조 ExtraBold"/>
              <a:ea typeface="나눔명조 ExtraBold"/>
              <a:cs typeface="Arial"/>
            </a:endParaRPr>
          </a:p>
          <a:p>
            <a:pPr>
              <a:defRPr lang="ko-KR" altLang="en-US"/>
            </a:pPr>
            <a:endParaRPr lang="ko-KR" altLang="en-US" sz="3200">
              <a:solidFill>
                <a:prstClr val="white"/>
              </a:solidFill>
              <a:latin typeface="나눔바른고딕"/>
              <a:ea typeface="나눔바른고딕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79914" y="3"/>
            <a:ext cx="1872208" cy="948281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ko-KR" altLang="en-US" sz="4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목 차</a:t>
            </a:r>
            <a:endParaRPr lang="ko-KR" altLang="en-US" sz="4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598" y="175859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charset="-127"/>
                <a:ea typeface="나눔바른고딕" charset="-127"/>
              </a:rPr>
              <a:t>한</a:t>
            </a:r>
            <a:r>
              <a:rPr lang="en-US" altLang="ko-KR" sz="2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charset="-127"/>
                <a:ea typeface="나눔바른고딕" charset="-127"/>
              </a:rPr>
              <a:t> </a:t>
            </a:r>
            <a:r>
              <a:rPr lang="en-US" altLang="ko-KR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charset="-127"/>
                <a:ea typeface="나눔바른고딕" charset="-127"/>
              </a:rPr>
              <a:t>·</a:t>
            </a:r>
            <a:r>
              <a:rPr lang="ko-KR" altLang="en-US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charset="-127"/>
                <a:ea typeface="나눔바른고딕" charset="-127"/>
              </a:rPr>
              <a:t>중</a:t>
            </a:r>
            <a:r>
              <a:rPr lang="en-US" altLang="ko-KR" sz="2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charset="-127"/>
                <a:ea typeface="나눔바른고딕" charset="-127"/>
              </a:rPr>
              <a:t> </a:t>
            </a:r>
            <a:r>
              <a:rPr lang="en-US" altLang="ko-KR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charset="-127"/>
                <a:ea typeface="나눔바른고딕" charset="-127"/>
              </a:rPr>
              <a:t>·</a:t>
            </a:r>
            <a:r>
              <a:rPr lang="ko-KR" altLang="en-US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charset="-127"/>
                <a:ea typeface="나눔바른고딕" charset="-127"/>
              </a:rPr>
              <a:t>일 의  도자기  제작  기술</a:t>
            </a:r>
            <a:endParaRPr lang="en-US" altLang="ko-KR" sz="24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charset="-127"/>
              <a:ea typeface="나눔바른고딕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043608" y="764704"/>
            <a:ext cx="7524836" cy="5544616"/>
            <a:chOff x="1043608" y="725143"/>
            <a:chExt cx="7524836" cy="5544616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1151620" y="836712"/>
              <a:ext cx="7200800" cy="0"/>
            </a:xfrm>
            <a:prstGeom prst="line">
              <a:avLst/>
            </a:prstGeom>
            <a:ln w="19050">
              <a:solidFill>
                <a:srgbClr val="C2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타원 8"/>
            <p:cNvSpPr/>
            <p:nvPr/>
          </p:nvSpPr>
          <p:spPr>
            <a:xfrm>
              <a:off x="1043608" y="725143"/>
              <a:ext cx="216024" cy="223138"/>
            </a:xfrm>
            <a:prstGeom prst="ellipse">
              <a:avLst/>
            </a:prstGeom>
            <a:solidFill>
              <a:srgbClr val="C20202"/>
            </a:solidFill>
            <a:ln>
              <a:solidFill>
                <a:srgbClr val="C2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8352420" y="725143"/>
              <a:ext cx="216024" cy="223138"/>
            </a:xfrm>
            <a:prstGeom prst="ellipse">
              <a:avLst/>
            </a:prstGeom>
            <a:solidFill>
              <a:srgbClr val="C20202"/>
            </a:solidFill>
            <a:ln>
              <a:solidFill>
                <a:srgbClr val="C2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1151620" y="6165304"/>
              <a:ext cx="7200800" cy="0"/>
            </a:xfrm>
            <a:prstGeom prst="line">
              <a:avLst/>
            </a:prstGeom>
            <a:ln w="19050">
              <a:solidFill>
                <a:srgbClr val="C2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타원 11"/>
            <p:cNvSpPr/>
            <p:nvPr/>
          </p:nvSpPr>
          <p:spPr>
            <a:xfrm>
              <a:off x="1043608" y="6021288"/>
              <a:ext cx="216024" cy="223138"/>
            </a:xfrm>
            <a:prstGeom prst="ellipse">
              <a:avLst/>
            </a:prstGeom>
            <a:solidFill>
              <a:srgbClr val="C20202"/>
            </a:solidFill>
            <a:ln>
              <a:solidFill>
                <a:srgbClr val="C2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8352420" y="6046621"/>
              <a:ext cx="216024" cy="223138"/>
            </a:xfrm>
            <a:prstGeom prst="ellipse">
              <a:avLst/>
            </a:prstGeom>
            <a:solidFill>
              <a:srgbClr val="C20202"/>
            </a:solidFill>
            <a:ln>
              <a:solidFill>
                <a:srgbClr val="C2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71602" y="2879938"/>
            <a:ext cx="74888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charset="-127"/>
                <a:ea typeface="나눔바른고딕" charset="-127"/>
              </a:rPr>
              <a:t>조선인  도공 </a:t>
            </a:r>
            <a:r>
              <a:rPr lang="en-US" altLang="ko-KR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charset="-127"/>
                <a:ea typeface="나눔바른고딕" charset="-127"/>
              </a:rPr>
              <a:t>,  </a:t>
            </a:r>
            <a:r>
              <a:rPr lang="ko-KR" altLang="en-US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charset="-127"/>
                <a:ea typeface="나눔바른고딕" charset="-127"/>
              </a:rPr>
              <a:t>일본  문화의  한  획을  긋다</a:t>
            </a:r>
            <a:endParaRPr lang="en-US" altLang="ko-KR" sz="24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charset="-127"/>
              <a:ea typeface="나눔바른고딕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5598" y="399084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charset="-127"/>
                <a:ea typeface="나눔바른고딕" charset="-127"/>
              </a:rPr>
              <a:t>7</a:t>
            </a:r>
            <a:r>
              <a:rPr lang="ko-KR" altLang="en-US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charset="-127"/>
                <a:ea typeface="나눔바른고딕" charset="-127"/>
              </a:rPr>
              <a:t>년이란  그늘  아래</a:t>
            </a:r>
            <a:endParaRPr lang="en-US" altLang="ko-KR" sz="24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charset="-127"/>
              <a:ea typeface="나눔바른고딕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507096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charset="-127"/>
                <a:ea typeface="나눔바른고딕" charset="-127"/>
              </a:rPr>
              <a:t>일본  속의  한국</a:t>
            </a:r>
            <a:endParaRPr lang="en-US" altLang="ko-KR" sz="24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charset="-127"/>
              <a:ea typeface="나눔바른고딕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780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/>
      <p:bldP spid="15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paper112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87424"/>
            <a:ext cx="9937104" cy="741682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extLst/>
        </p:spPr>
      </p:pic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547664" y="2924944"/>
          <a:ext cx="6096000" cy="1157952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3048000"/>
                <a:gridCol w="3048000"/>
              </a:tblGrid>
              <a:tr h="5789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고려 시대</a:t>
                      </a:r>
                      <a:endParaRPr lang="ko-KR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조선 시대</a:t>
                      </a:r>
                      <a:endParaRPr lang="ko-KR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789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100" b="1" dirty="0" smtClean="0">
                          <a:effectLst/>
                        </a:rPr>
                        <a:t>청  자</a:t>
                      </a:r>
                      <a:endParaRPr lang="ko-KR" altLang="en-US" sz="21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100" b="1" dirty="0" smtClean="0"/>
                        <a:t>백  자</a:t>
                      </a:r>
                      <a:endParaRPr lang="ko-KR" altLang="en-US" sz="21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object 2"/>
          <p:cNvSpPr/>
          <p:nvPr/>
        </p:nvSpPr>
        <p:spPr>
          <a:xfrm>
            <a:off x="-324542" y="0"/>
            <a:ext cx="5760640" cy="692696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/>
          <a:lstStyle/>
          <a:p>
            <a:pPr algn="ctr">
              <a:defRPr lang="ko-KR" altLang="en-US"/>
            </a:pPr>
            <a:endParaRPr lang="en-US" altLang="ko-KR" sz="3200">
              <a:solidFill>
                <a:prstClr val="black"/>
              </a:solidFill>
              <a:latin typeface="나눔명조 ExtraBold"/>
              <a:ea typeface="나눔명조 ExtraBold"/>
              <a:cs typeface="Arial"/>
            </a:endParaRPr>
          </a:p>
          <a:p>
            <a:pPr>
              <a:defRPr lang="ko-KR" altLang="en-US"/>
            </a:pPr>
            <a:endParaRPr lang="ko-KR" altLang="en-US" sz="3200">
              <a:solidFill>
                <a:prstClr val="white"/>
              </a:solidFill>
              <a:latin typeface="나눔바른고딕"/>
              <a:ea typeface="나눔바른고딕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-756592" y="116632"/>
            <a:ext cx="547260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한</a:t>
            </a:r>
            <a:r>
              <a:rPr lang="en-US" altLang="ko-KR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 · </a:t>
            </a:r>
            <a:r>
              <a:rPr lang="ko-KR" altLang="en-US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중</a:t>
            </a:r>
            <a:r>
              <a:rPr lang="en-US" altLang="ko-KR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 · </a:t>
            </a:r>
            <a:r>
              <a:rPr lang="ko-KR" altLang="en-US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일의  도자기  제작  기술</a:t>
            </a:r>
            <a:endParaRPr lang="en-US" altLang="ko-KR" sz="24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charset="-127"/>
              <a:ea typeface="나눔명조 ExtraBold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25406" y="1280406"/>
            <a:ext cx="4687054" cy="884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 </a:t>
            </a:r>
            <a:r>
              <a:rPr lang="ko-KR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한  국</a:t>
            </a:r>
            <a:endParaRPr lang="en-US" altLang="ko-KR" sz="1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  <a:p>
            <a:pPr algn="ctr">
              <a:defRPr lang="ko-KR" altLang="en-US"/>
            </a:pPr>
            <a:endParaRPr lang="ko-KR" altLang="en-US" sz="1550" b="1" dirty="0">
              <a:solidFill>
                <a:prstClr val="black">
                  <a:lumMod val="65000"/>
                  <a:lumOff val="35000"/>
                </a:prstClr>
              </a:solidFill>
              <a:latin typeface="나눔바른고딕"/>
              <a:ea typeface="나눔바른고딕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486097" y="2336244"/>
            <a:ext cx="683086" cy="810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6488360" y="4293096"/>
            <a:ext cx="3124200" cy="299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3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paper112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87424"/>
            <a:ext cx="9937104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6512" y="5301212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▲청자 </a:t>
            </a:r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투각 </a:t>
            </a:r>
            <a:r>
              <a:rPr lang="ko-KR" altLang="en-US" sz="1400" b="1" dirty="0" err="1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칠보문</a:t>
            </a:r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향로</a:t>
            </a:r>
            <a:r>
              <a:rPr lang="en-US" altLang="ko-KR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 </a:t>
            </a:r>
            <a:r>
              <a:rPr lang="en-US" altLang="ko-KR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,</a:t>
            </a:r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고려 </a:t>
            </a:r>
            <a:r>
              <a:rPr lang="en-US" altLang="ko-KR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12</a:t>
            </a:r>
            <a:r>
              <a:rPr lang="en-US" altLang="ko-KR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C</a:t>
            </a:r>
            <a:endParaRPr lang="ko-KR" altLang="en-US" sz="1400" b="1" dirty="0">
              <a:solidFill>
                <a:prstClr val="black"/>
              </a:solidFill>
              <a:latin typeface="나눔명조 ExtraBold" charset="-127"/>
              <a:ea typeface="나눔명조 ExtraBold" charset="-127"/>
            </a:endParaRPr>
          </a:p>
        </p:txBody>
      </p:sp>
      <p:pic>
        <p:nvPicPr>
          <p:cNvPr id="2" name="Picture 2" descr="C:\Users\USER\Desktop\청자 투각 칠보문 향로(靑瓷透刻七寶文象香爐) ,고려 12세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3412" l="3175" r="96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4" y="2636912"/>
            <a:ext cx="1872208" cy="280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고려청자-청자상감운학문매병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06" b="9789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8" y="401168"/>
            <a:ext cx="1607691" cy="223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2689179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▲ 고려청자 </a:t>
            </a:r>
            <a:r>
              <a:rPr lang="en-US" altLang="ko-KR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–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청자 상감 운학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문매병</a:t>
            </a:r>
            <a:endParaRPr lang="ko-KR" altLang="en-US" sz="1400" b="1" dirty="0">
              <a:solidFill>
                <a:prstClr val="black"/>
              </a:solidFill>
              <a:latin typeface="나눔명조 ExtraBold" charset="-127"/>
              <a:ea typeface="나눔명조 ExtraBold" charset="-127"/>
            </a:endParaRPr>
          </a:p>
        </p:txBody>
      </p:sp>
      <p:pic>
        <p:nvPicPr>
          <p:cNvPr id="1028" name="Picture 4" descr="C:\Users\USER\Desktop\고려청자-청자상감운학국화문병형주전자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45" b="99024" l="6250" r="9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2791239"/>
            <a:ext cx="1584175" cy="236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24" b="97004" l="53750" r="94167">
                        <a14:foregroundMark x1="67917" y1="8240" x2="82917" y2="8240"/>
                        <a14:foregroundMark x1="67292" y1="8614" x2="67708" y2="6742"/>
                        <a14:foregroundMark x1="70833" y1="7491" x2="70833" y2="7491"/>
                        <a14:foregroundMark x1="74167" y1="7865" x2="68958" y2="7865"/>
                        <a14:foregroundMark x1="60000" y1="38202" x2="58542" y2="43820"/>
                        <a14:foregroundMark x1="61042" y1="62921" x2="58958" y2="53558"/>
                        <a14:foregroundMark x1="58958" y1="45318" x2="58958" y2="51685"/>
                        <a14:foregroundMark x1="59583" y1="35955" x2="58542" y2="44569"/>
                        <a14:foregroundMark x1="58542" y1="44569" x2="58542" y2="44569"/>
                        <a14:foregroundMark x1="59583" y1="53933" x2="59583" y2="53933"/>
                        <a14:foregroundMark x1="91042" y1="42697" x2="89792" y2="62921"/>
                        <a14:foregroundMark x1="88750" y1="65169" x2="88750" y2="65169"/>
                        <a14:foregroundMark x1="91875" y1="38202" x2="91458" y2="48315"/>
                        <a14:foregroundMark x1="79167" y1="7865" x2="79167" y2="7865"/>
                        <a14:foregroundMark x1="80625" y1="7491" x2="80625" y2="7491"/>
                        <a14:foregroundMark x1="82708" y1="8240" x2="82708" y2="8240"/>
                        <a14:foregroundMark x1="77083" y1="8240" x2="77083" y2="8240"/>
                        <a14:foregroundMark x1="74375" y1="7491" x2="74375" y2="7491"/>
                        <a14:foregroundMark x1="73125" y1="8240" x2="73125" y2="824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98" t="685" r="1575" b="-685"/>
          <a:stretch/>
        </p:blipFill>
        <p:spPr>
          <a:xfrm>
            <a:off x="7092282" y="459086"/>
            <a:ext cx="1613509" cy="21154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32242" y="2564908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▲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백자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청화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 철화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쌍어문호</a:t>
            </a:r>
            <a:endParaRPr lang="ko-KR" altLang="en-US" sz="1400" b="1" dirty="0">
              <a:solidFill>
                <a:prstClr val="black"/>
              </a:solidFill>
              <a:latin typeface="나눔명조 ExtraBold" charset="-127"/>
              <a:ea typeface="나눔명조 ExtraBold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12" cstate="print"/>
          <a:stretch>
            <a:fillRect/>
          </a:stretch>
        </p:blipFill>
        <p:spPr>
          <a:xfrm>
            <a:off x="6488360" y="4293096"/>
            <a:ext cx="3124200" cy="2992022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4486097" y="2336244"/>
            <a:ext cx="683086" cy="810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70" y="5301212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▲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고려청자 </a:t>
            </a:r>
            <a:r>
              <a:rPr lang="en-US" altLang="ko-KR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–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청자 상감 운학 국화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문병형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 주전자</a:t>
            </a:r>
            <a:endParaRPr lang="ko-KR" altLang="en-US" sz="1400" b="1" dirty="0">
              <a:solidFill>
                <a:prstClr val="black"/>
              </a:solidFill>
              <a:latin typeface="나눔명조 ExtraBold" charset="-127"/>
              <a:ea typeface="나눔명조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80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paper112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87424"/>
            <a:ext cx="9937104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백자 달항아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1" b="89881" l="5357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-387424"/>
            <a:ext cx="2664296" cy="319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03648" y="2276876"/>
            <a:ext cx="1584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▲백자 </a:t>
            </a:r>
            <a:r>
              <a:rPr lang="ko-KR" altLang="en-US" sz="1400" b="1" dirty="0" err="1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달항아리</a:t>
            </a:r>
            <a:endParaRPr lang="ko-KR" altLang="en-US" sz="1400" b="1" dirty="0">
              <a:solidFill>
                <a:prstClr val="black"/>
              </a:solidFill>
              <a:latin typeface="나눔명조 ExtraBold" charset="-127"/>
              <a:ea typeface="나눔명조 ExtraBold" charset="-127"/>
            </a:endParaRPr>
          </a:p>
        </p:txBody>
      </p:sp>
      <p:pic>
        <p:nvPicPr>
          <p:cNvPr id="1030" name="Picture 6" descr="C:\Users\USER\Desktop\백자철화포도문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544" l="9786" r="972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2518344" cy="287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75656" y="6309325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▲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백자 철화 포도문호</a:t>
            </a:r>
            <a:endParaRPr lang="ko-KR" altLang="en-US" sz="1400" b="1" dirty="0">
              <a:solidFill>
                <a:prstClr val="black"/>
              </a:solidFill>
              <a:latin typeface="나눔명조 ExtraBold" charset="-127"/>
              <a:ea typeface="나눔명조 ExtraBold" charset="-127"/>
            </a:endParaRPr>
          </a:p>
        </p:txBody>
      </p:sp>
      <p:pic>
        <p:nvPicPr>
          <p:cNvPr id="1031" name="Picture 7" descr="C:\Users\USER\Desktop\백자청화 산수무늬 항아리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8" y="-603448"/>
            <a:ext cx="2880320" cy="307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96136" y="234888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▲백자청화 산수무늬 항아리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4486097" y="2336244"/>
            <a:ext cx="683086" cy="810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10" cstate="print"/>
          <a:stretch>
            <a:fillRect/>
          </a:stretch>
        </p:blipFill>
        <p:spPr>
          <a:xfrm>
            <a:off x="6488360" y="4293096"/>
            <a:ext cx="3124200" cy="2992022"/>
          </a:xfrm>
          <a:prstGeom prst="rect">
            <a:avLst/>
          </a:prstGeom>
        </p:spPr>
      </p:pic>
      <p:pic>
        <p:nvPicPr>
          <p:cNvPr id="1032" name="Picture 8" descr="C:\Users\USER\Desktop\백자 청화매조죽문 양이편병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3" b="96905" l="5308" r="9493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2" y="3284984"/>
            <a:ext cx="267634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796136" y="6309324"/>
            <a:ext cx="2800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▲백자 </a:t>
            </a:r>
            <a:r>
              <a:rPr lang="ko-KR" altLang="en-US" sz="1400" b="1" dirty="0" err="1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청화매조죽문</a:t>
            </a:r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 </a:t>
            </a:r>
            <a:r>
              <a:rPr lang="ko-KR" altLang="en-US" sz="1400" b="1" dirty="0" err="1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양이편병</a:t>
            </a:r>
            <a:endParaRPr lang="ko-KR" altLang="en-US" sz="1400" b="1" dirty="0">
              <a:solidFill>
                <a:prstClr val="black"/>
              </a:solidFill>
              <a:latin typeface="나눔명조 ExtraBold" charset="-127"/>
              <a:ea typeface="나눔명조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76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paper112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87424"/>
            <a:ext cx="9937104" cy="741682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extLst/>
        </p:spPr>
      </p:pic>
      <p:sp>
        <p:nvSpPr>
          <p:cNvPr id="20" name="TextBox 19"/>
          <p:cNvSpPr txBox="1"/>
          <p:nvPr/>
        </p:nvSpPr>
        <p:spPr>
          <a:xfrm>
            <a:off x="4025406" y="1280406"/>
            <a:ext cx="4687054" cy="884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 </a:t>
            </a:r>
            <a:r>
              <a:rPr lang="ko-KR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중  국</a:t>
            </a:r>
            <a:endParaRPr lang="en-US" altLang="ko-KR" sz="1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  <a:p>
            <a:pPr algn="ctr">
              <a:defRPr lang="ko-KR" altLang="en-US"/>
            </a:pPr>
            <a:endParaRPr lang="ko-KR" altLang="en-US" sz="1550" b="1" dirty="0">
              <a:solidFill>
                <a:prstClr val="black">
                  <a:lumMod val="65000"/>
                  <a:lumOff val="35000"/>
                </a:prstClr>
              </a:solidFill>
              <a:latin typeface="나눔바른고딕"/>
              <a:ea typeface="나눔바른고딕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486097" y="2336244"/>
            <a:ext cx="683086" cy="810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3082312"/>
            <a:ext cx="46870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600" b="1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회유 도기의 원시적 형태 </a:t>
            </a:r>
            <a:endParaRPr lang="ko-KR" altLang="en-US" sz="1600" b="1" dirty="0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r>
              <a:rPr lang="ko-KR" altLang="en-US" sz="1600" b="1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ko-KR" altLang="en-US" sz="1600" b="1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r>
              <a:rPr lang="ko-KR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육 조 시 대 </a:t>
            </a:r>
            <a:r>
              <a:rPr lang="en-US" altLang="ko-KR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명조 ExtraBold" charset="-127"/>
                <a:ea typeface="나눔명조 ExtraBold" charset="-127"/>
              </a:rPr>
              <a:t>(</a:t>
            </a:r>
            <a:r>
              <a:rPr lang="ko-KR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명조 ExtraBold" charset="-127"/>
                <a:ea typeface="나눔명조 ExtraBold" charset="-127"/>
              </a:rPr>
              <a:t>六朝時代</a:t>
            </a:r>
            <a:r>
              <a:rPr lang="en-US" altLang="ko-KR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명조 ExtraBold" charset="-127"/>
                <a:ea typeface="나눔명조 ExtraBold" charset="-127"/>
              </a:rPr>
              <a:t>)</a:t>
            </a:r>
          </a:p>
          <a:p>
            <a:pPr algn="ctr">
              <a:defRPr lang="ko-KR" altLang="en-US"/>
            </a:pPr>
            <a:endParaRPr lang="en-US" altLang="ko-KR" sz="1600" b="1" dirty="0" smtClean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r>
              <a:rPr lang="ko-KR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유럽을 상대로 거래</a:t>
            </a:r>
            <a:endParaRPr lang="en-US" altLang="ko-KR" sz="1600" b="1" dirty="0" smtClean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endParaRPr lang="en-US" altLang="ko-KR" sz="1600" b="1" dirty="0" smtClean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r>
              <a:rPr lang="ko-KR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본  차이나</a:t>
            </a:r>
            <a:endParaRPr lang="ko-KR" altLang="en-US" sz="1600" b="1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6488360" y="4293096"/>
            <a:ext cx="3124200" cy="2992022"/>
          </a:xfrm>
          <a:prstGeom prst="rect">
            <a:avLst/>
          </a:prstGeom>
        </p:spPr>
      </p:pic>
      <p:sp>
        <p:nvSpPr>
          <p:cNvPr id="10" name="object 2"/>
          <p:cNvSpPr/>
          <p:nvPr/>
        </p:nvSpPr>
        <p:spPr>
          <a:xfrm>
            <a:off x="-324542" y="0"/>
            <a:ext cx="5760640" cy="692696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/>
          <a:lstStyle/>
          <a:p>
            <a:pPr algn="ctr">
              <a:defRPr lang="ko-KR" altLang="en-US"/>
            </a:pPr>
            <a:endParaRPr lang="en-US" altLang="ko-KR" sz="3200">
              <a:solidFill>
                <a:prstClr val="black"/>
              </a:solidFill>
              <a:latin typeface="나눔명조 ExtraBold"/>
              <a:ea typeface="나눔명조 ExtraBold"/>
              <a:cs typeface="Arial"/>
            </a:endParaRPr>
          </a:p>
          <a:p>
            <a:pPr>
              <a:defRPr lang="ko-KR" altLang="en-US"/>
            </a:pPr>
            <a:endParaRPr lang="ko-KR" altLang="en-US" sz="3200">
              <a:solidFill>
                <a:prstClr val="white"/>
              </a:solidFill>
              <a:latin typeface="나눔바른고딕"/>
              <a:ea typeface="나눔바른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756592" y="116632"/>
            <a:ext cx="547260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한</a:t>
            </a:r>
            <a:r>
              <a:rPr lang="en-US" altLang="ko-KR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 · </a:t>
            </a:r>
            <a:r>
              <a:rPr lang="ko-KR" altLang="en-US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중</a:t>
            </a:r>
            <a:r>
              <a:rPr lang="en-US" altLang="ko-KR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 · </a:t>
            </a:r>
            <a:r>
              <a:rPr lang="ko-KR" altLang="en-US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일의  도자기  제작  기술</a:t>
            </a:r>
            <a:endParaRPr lang="en-US" altLang="ko-KR" sz="24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charset="-127"/>
              <a:ea typeface="나눔명조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17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paper112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87424"/>
            <a:ext cx="9937104" cy="741682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extLst/>
        </p:spPr>
      </p:pic>
      <p:sp>
        <p:nvSpPr>
          <p:cNvPr id="20" name="TextBox 19"/>
          <p:cNvSpPr txBox="1"/>
          <p:nvPr/>
        </p:nvSpPr>
        <p:spPr>
          <a:xfrm>
            <a:off x="4025406" y="1280406"/>
            <a:ext cx="4687054" cy="884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 </a:t>
            </a:r>
            <a:r>
              <a:rPr lang="ko-KR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일  본</a:t>
            </a:r>
            <a:endParaRPr lang="en-US" altLang="ko-KR" sz="1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  <a:p>
            <a:pPr algn="ctr">
              <a:defRPr lang="ko-KR" altLang="en-US"/>
            </a:pPr>
            <a:endParaRPr lang="ko-KR" altLang="en-US" sz="1550" b="1" dirty="0">
              <a:solidFill>
                <a:prstClr val="black">
                  <a:lumMod val="65000"/>
                  <a:lumOff val="35000"/>
                </a:prstClr>
              </a:solidFill>
              <a:latin typeface="나눔바른고딕"/>
              <a:ea typeface="나눔바른고딕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486097" y="2336244"/>
            <a:ext cx="683086" cy="810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3082313"/>
            <a:ext cx="4687054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600" b="1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도자기 제작 기술이 뒤처지다</a:t>
            </a:r>
            <a:endParaRPr lang="en-US" altLang="ko-KR" sz="1600" b="1" dirty="0" smtClean="0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r>
              <a:rPr lang="ko-KR" altLang="en-US" sz="1600" b="1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ko-KR" altLang="en-US" sz="1600" b="1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r>
              <a:rPr lang="ko-KR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생산 </a:t>
            </a:r>
            <a:r>
              <a:rPr lang="en-US" altLang="ko-KR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X  </a:t>
            </a:r>
            <a:r>
              <a:rPr lang="en-US" altLang="ko-KR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en-US" altLang="ko-KR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  </a:t>
            </a:r>
            <a:r>
              <a:rPr lang="ko-KR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수입국 </a:t>
            </a:r>
            <a:r>
              <a:rPr lang="en-US" altLang="ko-KR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O</a:t>
            </a:r>
          </a:p>
          <a:p>
            <a:pPr algn="ctr">
              <a:defRPr lang="ko-KR" altLang="en-US"/>
            </a:pPr>
            <a:endParaRPr lang="en-US" altLang="ko-KR" sz="1600" b="1" dirty="0" smtClean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r>
              <a:rPr lang="ko-KR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수준 높은 도자기 문화</a:t>
            </a:r>
            <a:endParaRPr lang="en-US" altLang="ko-KR" sz="1600" b="1" dirty="0" smtClean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endParaRPr lang="en-US" altLang="ko-KR" sz="1600" b="1" dirty="0" smtClean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r>
              <a:rPr lang="en-US" altLang="ko-KR" sz="1600" b="1" dirty="0" smtClean="0"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rPr>
              <a:t>+  </a:t>
            </a:r>
            <a:r>
              <a:rPr lang="ko-KR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다  도</a:t>
            </a:r>
            <a:endParaRPr lang="ko-KR" altLang="en-US" sz="1600" b="1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6488360" y="4293096"/>
            <a:ext cx="3124200" cy="2992022"/>
          </a:xfrm>
          <a:prstGeom prst="rect">
            <a:avLst/>
          </a:prstGeom>
        </p:spPr>
      </p:pic>
      <p:sp>
        <p:nvSpPr>
          <p:cNvPr id="10" name="object 2"/>
          <p:cNvSpPr/>
          <p:nvPr/>
        </p:nvSpPr>
        <p:spPr>
          <a:xfrm>
            <a:off x="-324542" y="0"/>
            <a:ext cx="5760640" cy="692696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/>
          <a:lstStyle/>
          <a:p>
            <a:pPr algn="ctr">
              <a:defRPr lang="ko-KR" altLang="en-US"/>
            </a:pPr>
            <a:endParaRPr lang="en-US" altLang="ko-KR" sz="3200">
              <a:solidFill>
                <a:prstClr val="black"/>
              </a:solidFill>
              <a:latin typeface="나눔명조 ExtraBold"/>
              <a:ea typeface="나눔명조 ExtraBold"/>
              <a:cs typeface="Arial"/>
            </a:endParaRPr>
          </a:p>
          <a:p>
            <a:pPr>
              <a:defRPr lang="ko-KR" altLang="en-US"/>
            </a:pPr>
            <a:endParaRPr lang="ko-KR" altLang="en-US" sz="3200">
              <a:solidFill>
                <a:prstClr val="white"/>
              </a:solidFill>
              <a:latin typeface="나눔바른고딕"/>
              <a:ea typeface="나눔바른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756592" y="116632"/>
            <a:ext cx="547260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한</a:t>
            </a:r>
            <a:r>
              <a:rPr lang="en-US" altLang="ko-KR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 · </a:t>
            </a:r>
            <a:r>
              <a:rPr lang="ko-KR" altLang="en-US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중</a:t>
            </a:r>
            <a:r>
              <a:rPr lang="en-US" altLang="ko-KR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 · </a:t>
            </a:r>
            <a:r>
              <a:rPr lang="ko-KR" altLang="en-US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일의  도자기  제작  기술</a:t>
            </a:r>
            <a:endParaRPr lang="en-US" altLang="ko-KR" sz="24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charset="-127"/>
              <a:ea typeface="나눔명조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22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paper112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87424"/>
            <a:ext cx="9937104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1" b="97006" l="9953" r="89573">
                        <a14:foregroundMark x1="25829" y1="22954" x2="21090" y2="25749"/>
                        <a14:foregroundMark x1="21327" y1="26148" x2="18720" y2="28743"/>
                        <a14:foregroundMark x1="18483" y1="30140" x2="16825" y2="32735"/>
                        <a14:foregroundMark x1="16351" y1="35928" x2="16351" y2="35928"/>
                        <a14:foregroundMark x1="40047" y1="17964" x2="25592" y2="22355"/>
                        <a14:foregroundMark x1="31280" y1="22355" x2="20142" y2="26148"/>
                        <a14:foregroundMark x1="18957" y1="29142" x2="18957" y2="29142"/>
                        <a14:foregroundMark x1="16114" y1="39721" x2="16114" y2="4371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"/>
            <a:ext cx="2232248" cy="265013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8065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37" r="17103"/>
          <a:stretch/>
        </p:blipFill>
        <p:spPr>
          <a:xfrm>
            <a:off x="179512" y="3068960"/>
            <a:ext cx="2411760" cy="232661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0" b="89820" l="6420" r="89877">
                        <a14:foregroundMark x1="11605" y1="37126" x2="11605" y2="37126"/>
                        <a14:foregroundMark x1="11358" y1="47904" x2="12593" y2="50898"/>
                        <a14:foregroundMark x1="14815" y1="52894" x2="20247" y2="6507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778" y="1268760"/>
            <a:ext cx="2037352" cy="252028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43" b="95973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47" y="2996956"/>
            <a:ext cx="2802299" cy="250525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7506" y="2564908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▲회유도기</a:t>
            </a:r>
            <a:r>
              <a:rPr lang="en-US" altLang="ko-KR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-</a:t>
            </a:r>
            <a:r>
              <a:rPr lang="ko-KR" altLang="en-US" sz="1400" b="1" dirty="0" err="1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가마쿠라시대</a:t>
            </a:r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 </a:t>
            </a:r>
            <a:r>
              <a:rPr lang="ko-KR" altLang="en-US" sz="1400" b="1" dirty="0" err="1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녹유도기</a:t>
            </a:r>
            <a:endParaRPr lang="ko-KR" altLang="en-US" sz="1400" b="1" dirty="0">
              <a:solidFill>
                <a:prstClr val="black"/>
              </a:solidFill>
              <a:latin typeface="나눔명조 ExtraBold" charset="-127"/>
              <a:ea typeface="나눔명조 ExtraBold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5445228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▲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회유도기 </a:t>
            </a:r>
            <a:r>
              <a:rPr lang="en-US" altLang="ko-KR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물형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 </a:t>
            </a:r>
            <a:r>
              <a:rPr lang="ko-KR" altLang="en-US" sz="1400" b="1" dirty="0" err="1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당삼채</a:t>
            </a:r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 도기함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35896" y="3717033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▲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회유도기</a:t>
            </a:r>
            <a:r>
              <a:rPr lang="en-US" altLang="ko-KR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헤이안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 시대 </a:t>
            </a:r>
            <a:r>
              <a:rPr lang="ko-KR" altLang="en-US" sz="1400" b="1" dirty="0" err="1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녹유도기</a:t>
            </a:r>
            <a:endParaRPr lang="ko-KR" altLang="en-US" sz="1400" b="1" dirty="0">
              <a:solidFill>
                <a:prstClr val="black"/>
              </a:solidFill>
              <a:latin typeface="나눔명조 ExtraBold" charset="-127"/>
              <a:ea typeface="나눔명조 ExtraBold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04248" y="5373219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▲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회유 도기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헤이안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 시대 </a:t>
            </a:r>
            <a:r>
              <a:rPr lang="ko-KR" altLang="en-US" sz="1400" b="1" dirty="0" err="1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녹유도기</a:t>
            </a:r>
            <a:endParaRPr lang="ko-KR" altLang="en-US" sz="1400" b="1" dirty="0">
              <a:solidFill>
                <a:prstClr val="black"/>
              </a:solidFill>
              <a:latin typeface="나눔명조 ExtraBold" charset="-127"/>
              <a:ea typeface="나눔명조 ExtraBold" charset="-127"/>
            </a:endParaRPr>
          </a:p>
        </p:txBody>
      </p:sp>
      <p:pic>
        <p:nvPicPr>
          <p:cNvPr id="2050" name="Picture 2" descr="C:\Users\USER\Desktop\나라삼~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35" b="89646" l="2250" r="94500">
                        <a14:foregroundMark x1="41750" y1="15804" x2="33500" y2="12807"/>
                        <a14:foregroundMark x1="70500" y1="13351" x2="37000" y2="11444"/>
                        <a14:foregroundMark x1="66500" y1="12262" x2="66500" y2="12262"/>
                        <a14:foregroundMark x1="41250" y1="11172" x2="41250" y2="11172"/>
                        <a14:foregroundMark x1="36250" y1="11444" x2="36250" y2="1144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12" y="0"/>
            <a:ext cx="2664296" cy="244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912768" y="234888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▲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삼채소호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8C</a:t>
            </a:r>
            <a:endParaRPr lang="ko-KR" altLang="en-US" sz="1400" b="1" dirty="0">
              <a:solidFill>
                <a:prstClr val="black"/>
              </a:solidFill>
              <a:latin typeface="나눔명조 ExtraBold" charset="-127"/>
              <a:ea typeface="나눔명조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28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paper112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87424"/>
            <a:ext cx="9937104" cy="741682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extLst/>
        </p:spPr>
      </p:pic>
      <p:sp>
        <p:nvSpPr>
          <p:cNvPr id="20" name="TextBox 19"/>
          <p:cNvSpPr txBox="1"/>
          <p:nvPr/>
        </p:nvSpPr>
        <p:spPr>
          <a:xfrm>
            <a:off x="4025406" y="1280406"/>
            <a:ext cx="4687054" cy="884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 </a:t>
            </a:r>
            <a:r>
              <a:rPr lang="ko-KR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일  본</a:t>
            </a:r>
            <a:endParaRPr lang="en-US" altLang="ko-KR" sz="1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  <a:p>
            <a:pPr algn="ctr">
              <a:defRPr lang="ko-KR" altLang="en-US"/>
            </a:pPr>
            <a:endParaRPr lang="ko-KR" altLang="en-US" sz="1550" b="1" dirty="0">
              <a:solidFill>
                <a:prstClr val="black">
                  <a:lumMod val="65000"/>
                  <a:lumOff val="35000"/>
                </a:prstClr>
              </a:solidFill>
              <a:latin typeface="나눔바른고딕"/>
              <a:ea typeface="나눔바른고딕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486097" y="2336244"/>
            <a:ext cx="683086" cy="810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6488360" y="4293096"/>
            <a:ext cx="3124200" cy="2992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3928" y="2852936"/>
            <a:ext cx="46870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600" b="1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일본 </a:t>
            </a:r>
            <a:r>
              <a:rPr lang="ko-KR" altLang="en-US" sz="1600" b="1" dirty="0" err="1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큐슈</a:t>
            </a:r>
            <a:r>
              <a:rPr lang="ko-KR" altLang="en-US" sz="1600" b="1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600" b="1" dirty="0" err="1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사가현</a:t>
            </a:r>
            <a:endParaRPr lang="en-US" altLang="ko-KR" sz="1600" b="1" dirty="0" smtClean="0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r>
              <a:rPr lang="ko-KR" altLang="en-US" sz="1600" b="1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ko-KR" altLang="en-US" sz="1600" b="1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r>
              <a:rPr lang="ko-KR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도자기 제작 기술의 비약적인 발전</a:t>
            </a:r>
            <a:endParaRPr lang="en-US" altLang="ko-KR" sz="1600" b="1" dirty="0" smtClean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endParaRPr lang="en-US" altLang="ko-KR" sz="1600" b="1" dirty="0" smtClean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r>
              <a:rPr lang="ko-KR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도예의  시조</a:t>
            </a:r>
            <a:endParaRPr lang="en-US" altLang="ko-KR" sz="1600" b="1" dirty="0" smtClean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endParaRPr lang="en-US" altLang="ko-KR" sz="1600" b="1" dirty="0" smtClean="0">
              <a:solidFill>
                <a:srgbClr val="C000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r>
              <a:rPr lang="en-US" altLang="ko-KR" sz="1600" b="1" dirty="0" smtClean="0"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rPr>
              <a:t>  </a:t>
            </a:r>
            <a:r>
              <a:rPr lang="ko-KR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도자기 시장을 독점하다</a:t>
            </a:r>
            <a:endParaRPr lang="ko-KR" altLang="en-US" sz="1600" b="1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object 2"/>
          <p:cNvSpPr/>
          <p:nvPr/>
        </p:nvSpPr>
        <p:spPr>
          <a:xfrm>
            <a:off x="-324542" y="0"/>
            <a:ext cx="5760640" cy="692696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/>
          <a:lstStyle/>
          <a:p>
            <a:pPr algn="ctr">
              <a:defRPr lang="ko-KR" altLang="en-US"/>
            </a:pPr>
            <a:endParaRPr lang="en-US" altLang="ko-KR" sz="3200">
              <a:solidFill>
                <a:prstClr val="black"/>
              </a:solidFill>
              <a:latin typeface="나눔명조 ExtraBold"/>
              <a:ea typeface="나눔명조 ExtraBold"/>
              <a:cs typeface="Arial"/>
            </a:endParaRPr>
          </a:p>
          <a:p>
            <a:pPr>
              <a:defRPr lang="ko-KR" altLang="en-US"/>
            </a:pPr>
            <a:endParaRPr lang="ko-KR" altLang="en-US" sz="3200">
              <a:solidFill>
                <a:prstClr val="white"/>
              </a:solidFill>
              <a:latin typeface="나눔바른고딕"/>
              <a:ea typeface="나눔바른고딕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-396550" y="116632"/>
            <a:ext cx="547260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조선인 도공</a:t>
            </a:r>
            <a:r>
              <a:rPr lang="en-US" altLang="ko-KR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, </a:t>
            </a:r>
            <a:r>
              <a:rPr lang="ko-KR" altLang="en-US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일본 문화의 한 획을 긋다</a:t>
            </a:r>
            <a:endParaRPr lang="en-US" altLang="ko-KR" sz="24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charset="-127"/>
              <a:ea typeface="나눔명조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86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lnSpc>
                <a:spcPct val="150000"/>
              </a:lnSpc>
              <a:buFontTx/>
              <a:buAutoNum type="arabicPeriod"/>
              <a:tabLst>
                <a:tab pos="180975" algn="l"/>
              </a:tabLst>
            </a:pPr>
            <a:r>
              <a:rPr lang="ko-KR" alt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자연발생적이며 주택주변의 공간 </a:t>
            </a:r>
            <a:r>
              <a:rPr lang="en-US" altLang="ko-K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-&gt; </a:t>
            </a:r>
            <a:r>
              <a:rPr lang="ko-KR" alt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실용적 가치</a:t>
            </a:r>
            <a:endParaRPr lang="en-US" altLang="ko-KR" dirty="0" smtClean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  <a:p>
            <a:pPr marL="266700" indent="-266700">
              <a:lnSpc>
                <a:spcPct val="150000"/>
              </a:lnSpc>
              <a:buFontTx/>
              <a:buAutoNum type="arabicPeriod"/>
              <a:tabLst>
                <a:tab pos="180975" algn="l"/>
              </a:tabLst>
            </a:pPr>
            <a:endParaRPr lang="en-US" altLang="ko-KR" dirty="0" smtClean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  <a:p>
            <a:pPr marL="266700" indent="-266700">
              <a:lnSpc>
                <a:spcPct val="150000"/>
              </a:lnSpc>
              <a:buFontTx/>
              <a:buAutoNum type="arabicPeriod"/>
              <a:tabLst>
                <a:tab pos="180975" algn="l"/>
              </a:tabLst>
            </a:pPr>
            <a:r>
              <a:rPr lang="ko-KR" alt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다른 공간과 </a:t>
            </a:r>
            <a:r>
              <a:rPr lang="ko-KR" altLang="en-US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구별하기위한</a:t>
            </a:r>
            <a:r>
              <a:rPr lang="ko-KR" alt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 물리적 구성요소인 </a:t>
            </a:r>
            <a:r>
              <a:rPr lang="ko-KR" altLang="en-US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담등에</a:t>
            </a:r>
            <a:r>
              <a:rPr lang="ko-KR" alt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 의해 둘러싸인 공간으로 정의</a:t>
            </a:r>
            <a:endParaRPr lang="en-US" altLang="ko-KR" dirty="0" smtClean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  <a:p>
            <a:pPr marL="266700" indent="-266700">
              <a:lnSpc>
                <a:spcPct val="150000"/>
              </a:lnSpc>
              <a:buFontTx/>
              <a:buAutoNum type="arabicPeriod"/>
              <a:tabLst>
                <a:tab pos="180975" algn="l"/>
              </a:tabLst>
            </a:pPr>
            <a:endParaRPr lang="en-US" altLang="ko-KR" dirty="0" smtClean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  <a:p>
            <a:pPr marL="266700" indent="-266700">
              <a:lnSpc>
                <a:spcPct val="150000"/>
              </a:lnSpc>
              <a:buFontTx/>
              <a:buAutoNum type="arabicPeriod"/>
              <a:tabLst>
                <a:tab pos="180975" algn="l"/>
              </a:tabLst>
            </a:pPr>
            <a:r>
              <a:rPr lang="ko-KR" alt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자연 경관을 작은 공간에 줄여 </a:t>
            </a:r>
            <a:r>
              <a:rPr lang="ko-KR" altLang="en-US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다향하고</a:t>
            </a:r>
            <a:r>
              <a:rPr lang="ko-KR" alt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 상징적인 수법을 가진 조경 형태</a:t>
            </a:r>
            <a:endParaRPr lang="en-US" altLang="ko-KR" dirty="0" smtClean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  <a:p>
            <a:pPr marL="266700" indent="-266700">
              <a:lnSpc>
                <a:spcPct val="150000"/>
              </a:lnSpc>
              <a:buFontTx/>
              <a:buAutoNum type="arabicPeriod"/>
              <a:tabLst>
                <a:tab pos="180975" algn="l"/>
              </a:tabLst>
            </a:pPr>
            <a:endParaRPr lang="en-US" altLang="ko-KR" dirty="0" smtClean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  <a:p>
            <a:pPr marL="266700" indent="-266700">
              <a:lnSpc>
                <a:spcPct val="150000"/>
              </a:lnSpc>
              <a:buFontTx/>
              <a:buAutoNum type="arabicPeriod"/>
              <a:tabLst>
                <a:tab pos="180975" algn="l"/>
              </a:tabLst>
            </a:pPr>
            <a:r>
              <a:rPr lang="ko-KR" alt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물리적 공간에 도랑</a:t>
            </a:r>
            <a:r>
              <a:rPr lang="en-US" altLang="ko-K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연못</a:t>
            </a:r>
            <a:r>
              <a:rPr lang="en-US" altLang="ko-K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식재</a:t>
            </a:r>
            <a:r>
              <a:rPr lang="en-US" altLang="ko-K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둔덕</a:t>
            </a:r>
            <a:r>
              <a:rPr lang="en-US" altLang="ko-K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돌담 등의 인위적 행위 발생</a:t>
            </a:r>
            <a:endParaRPr lang="en-US" altLang="ko-KR" dirty="0" smtClean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  <a:p>
            <a:pPr marL="266700" indent="-266700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>
              <a:lnSpc>
                <a:spcPct val="150000"/>
              </a:lnSpc>
              <a:buFontTx/>
              <a:buAutoNum type="arabicPeriod"/>
              <a:tabLst>
                <a:tab pos="180975" algn="l"/>
              </a:tabLst>
            </a:pPr>
            <a:endParaRPr lang="en-US" altLang="ko-KR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96009" y="842231"/>
            <a:ext cx="1217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▶ </a:t>
            </a:r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정원의 특징</a:t>
            </a:r>
            <a:endParaRPr lang="ko-KR" altLang="en-US" sz="12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7312" y="214290"/>
            <a:ext cx="1765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일본 정원의 특징</a:t>
            </a:r>
            <a:endParaRPr lang="ko-KR" altLang="en-US" sz="1600" b="1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832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paper112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87424"/>
            <a:ext cx="9937104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30" y="328498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▲ </a:t>
            </a:r>
            <a:r>
              <a:rPr lang="en-US" altLang="ko-KR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18C </a:t>
            </a:r>
            <a:r>
              <a:rPr lang="ko-KR" altLang="en-US" sz="1400" b="1" dirty="0" err="1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아리타</a:t>
            </a:r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 도자기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764705"/>
            <a:ext cx="2371413" cy="2371413"/>
          </a:xfrm>
          <a:prstGeom prst="ellipse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50" b="92750" l="9420" r="42319">
                        <a14:foregroundMark x1="35942" y1="48750" x2="35942" y2="4875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0" t="6778" r="53471" b="5060"/>
          <a:stretch/>
        </p:blipFill>
        <p:spPr>
          <a:xfrm>
            <a:off x="3635898" y="404665"/>
            <a:ext cx="2152281" cy="268760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701" l="0" r="98600">
                        <a14:foregroundMark x1="77363" y1="7273" x2="78763" y2="87792"/>
                        <a14:foregroundMark x1="55893" y1="35844" x2="54726" y2="4103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84784"/>
            <a:ext cx="3045471" cy="136815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99" b="89899" l="2783" r="95626">
                        <a14:foregroundMark x1="86083" y1="37980" x2="86083" y2="37980"/>
                        <a14:foregroundMark x1="80119" y1="52525" x2="87276" y2="62424"/>
                        <a14:foregroundMark x1="69980" y1="70303" x2="63618" y2="71919"/>
                        <a14:foregroundMark x1="50298" y1="66869" x2="52087" y2="71515"/>
                        <a14:backgroundMark x1="92843" y1="66869" x2="74950" y2="7535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89040"/>
            <a:ext cx="3698358" cy="36428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6" y="3284984"/>
            <a:ext cx="286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▲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수출용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아리타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 </a:t>
            </a:r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도자기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57" b="94286" l="1786" r="97500">
                        <a14:foregroundMark x1="38214" y1="40952" x2="55357" y2="46190"/>
                        <a14:foregroundMark x1="85357" y1="24762" x2="84643" y2="65714"/>
                        <a14:foregroundMark x1="14286" y1="33810" x2="11786" y2="43810"/>
                        <a14:foregroundMark x1="16071" y1="62381" x2="17500" y2="73333"/>
                        <a14:foregroundMark x1="26071" y1="62857" x2="26071" y2="79524"/>
                        <a14:foregroundMark x1="16786" y1="75714" x2="16786" y2="75714"/>
                        <a14:foregroundMark x1="17143" y1="85238" x2="17143" y2="85238"/>
                        <a14:foregroundMark x1="17143" y1="80952" x2="17143" y2="80952"/>
                        <a14:foregroundMark x1="29286" y1="81429" x2="29286" y2="81429"/>
                        <a14:foregroundMark x1="15714" y1="84286" x2="15714" y2="84286"/>
                        <a14:foregroundMark x1="41429" y1="27619" x2="41429" y2="27619"/>
                        <a14:foregroundMark x1="40714" y1="28571" x2="46429" y2="36667"/>
                        <a14:foregroundMark x1="49643" y1="33810" x2="45714" y2="37619"/>
                        <a14:foregroundMark x1="42500" y1="30476" x2="42500" y2="30476"/>
                        <a14:foregroundMark x1="87143" y1="33810" x2="89643" y2="46667"/>
                        <a14:foregroundMark x1="86786" y1="28571" x2="87857" y2="36667"/>
                        <a14:foregroundMark x1="86071" y1="22857" x2="86429" y2="29048"/>
                        <a14:foregroundMark x1="87143" y1="70952" x2="84643" y2="70952"/>
                        <a14:foregroundMark x1="76786" y1="21429" x2="76786" y2="21429"/>
                        <a14:foregroundMark x1="60714" y1="18095" x2="60714" y2="18095"/>
                        <a14:foregroundMark x1="56429" y1="20952" x2="56429" y2="20952"/>
                        <a14:foregroundMark x1="66786" y1="18571" x2="66786" y2="18571"/>
                        <a14:foregroundMark x1="70000" y1="18095" x2="70000" y2="18095"/>
                        <a14:foregroundMark x1="72143" y1="18571" x2="72143" y2="18571"/>
                        <a14:foregroundMark x1="54643" y1="22857" x2="54643" y2="22857"/>
                        <a14:foregroundMark x1="50357" y1="28571" x2="50357" y2="28571"/>
                        <a14:backgroundMark x1="32143" y1="77143" x2="36429" y2="86190"/>
                        <a14:backgroundMark x1="96071" y1="41905" x2="95714" y2="74286"/>
                        <a14:backgroundMark x1="78571" y1="61429" x2="78571" y2="61429"/>
                        <a14:backgroundMark x1="21429" y1="77619" x2="21429" y2="77619"/>
                        <a14:backgroundMark x1="21429" y1="70476" x2="21429" y2="70476"/>
                        <a14:backgroundMark x1="20000" y1="80952" x2="20000" y2="80952"/>
                        <a14:backgroundMark x1="13571" y1="80952" x2="13571" y2="80952"/>
                        <a14:backgroundMark x1="83214" y1="28571" x2="83214" y2="28571"/>
                        <a14:backgroundMark x1="82143" y1="25238" x2="83571" y2="32381"/>
                        <a14:backgroundMark x1="83571" y1="32857" x2="83571" y2="3285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99708"/>
            <a:ext cx="3411057" cy="255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paper112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87424"/>
            <a:ext cx="9937104" cy="741682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extLst/>
        </p:spPr>
      </p:pic>
      <p:sp>
        <p:nvSpPr>
          <p:cNvPr id="20" name="TextBox 19"/>
          <p:cNvSpPr txBox="1"/>
          <p:nvPr/>
        </p:nvSpPr>
        <p:spPr>
          <a:xfrm>
            <a:off x="4025406" y="1280406"/>
            <a:ext cx="4687054" cy="884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 </a:t>
            </a:r>
            <a:r>
              <a:rPr lang="ko-KR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히 데 요 시   문 서</a:t>
            </a:r>
            <a:endParaRPr lang="en-US" altLang="ko-KR" sz="1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  <a:p>
            <a:pPr algn="ctr">
              <a:defRPr lang="ko-KR" altLang="en-US"/>
            </a:pPr>
            <a:endParaRPr lang="ko-KR" altLang="en-US" sz="1550" b="1" dirty="0">
              <a:solidFill>
                <a:prstClr val="black">
                  <a:lumMod val="65000"/>
                  <a:lumOff val="35000"/>
                </a:prstClr>
              </a:solidFill>
              <a:latin typeface="나눔바른고딕"/>
              <a:ea typeface="나눔바른고딕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486097" y="2336244"/>
            <a:ext cx="683086" cy="810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object 2"/>
          <p:cNvSpPr/>
          <p:nvPr/>
        </p:nvSpPr>
        <p:spPr>
          <a:xfrm>
            <a:off x="-324542" y="0"/>
            <a:ext cx="5760640" cy="692696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/>
          <a:lstStyle/>
          <a:p>
            <a:pPr algn="ctr">
              <a:defRPr lang="ko-KR" altLang="en-US"/>
            </a:pPr>
            <a:endParaRPr lang="en-US" altLang="ko-KR" sz="3200">
              <a:solidFill>
                <a:prstClr val="black"/>
              </a:solidFill>
              <a:latin typeface="나눔명조 ExtraBold"/>
              <a:ea typeface="나눔명조 ExtraBold"/>
              <a:cs typeface="Arial"/>
            </a:endParaRPr>
          </a:p>
          <a:p>
            <a:pPr>
              <a:defRPr lang="ko-KR" altLang="en-US"/>
            </a:pPr>
            <a:endParaRPr lang="ko-KR" altLang="en-US" sz="3200">
              <a:solidFill>
                <a:prstClr val="white"/>
              </a:solidFill>
              <a:latin typeface="나눔바른고딕"/>
              <a:ea typeface="나눔바른고딕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-396550" y="116632"/>
            <a:ext cx="547260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7</a:t>
            </a:r>
            <a:r>
              <a:rPr lang="ko-KR" altLang="en-US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년이란 그늘 아래</a:t>
            </a:r>
            <a:endParaRPr lang="en-US" altLang="ko-KR" sz="24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charset="-127"/>
              <a:ea typeface="나눔명조 ExtraBold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" t="2500" r="1332"/>
          <a:stretch/>
        </p:blipFill>
        <p:spPr>
          <a:xfrm>
            <a:off x="4499992" y="2852936"/>
            <a:ext cx="3960440" cy="213999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-324544" y="3501009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“  </a:t>
            </a:r>
            <a:r>
              <a:rPr lang="ko-KR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호랑이를 잡아오라  </a:t>
            </a:r>
            <a:r>
              <a:rPr lang="en-US" altLang="ko-KR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”</a:t>
            </a:r>
          </a:p>
          <a:p>
            <a:pPr algn="ctr"/>
            <a:r>
              <a:rPr lang="en-US" altLang="ko-KR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“  </a:t>
            </a:r>
            <a:r>
              <a:rPr lang="ko-KR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조선의 기술자를 잡아오라  </a:t>
            </a:r>
            <a:r>
              <a:rPr lang="en-US" altLang="ko-KR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1922" y="5085184"/>
            <a:ext cx="511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▲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조선의 기술자를 잡아오라는 </a:t>
            </a:r>
            <a:endParaRPr lang="en-US" altLang="ko-KR" sz="1400" b="1" dirty="0" smtClean="0">
              <a:solidFill>
                <a:prstClr val="black"/>
              </a:solidFill>
              <a:latin typeface="나눔명조 ExtraBold" charset="-127"/>
              <a:ea typeface="나눔명조 ExtraBold" charset="-127"/>
            </a:endParaRPr>
          </a:p>
          <a:p>
            <a:pPr algn="ctr"/>
            <a:r>
              <a:rPr lang="ko-KR" altLang="en-US" sz="1400" b="1" dirty="0" err="1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도요토미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히데요시의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 주인장</a:t>
            </a:r>
            <a:r>
              <a:rPr lang="en-US" altLang="ko-KR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(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朱印狀</a:t>
            </a:r>
            <a:r>
              <a:rPr lang="en-US" altLang="ko-KR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),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일본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오사카성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천수각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 소장</a:t>
            </a:r>
            <a:endParaRPr lang="ko-KR" altLang="en-US" sz="1400" b="1" dirty="0">
              <a:solidFill>
                <a:prstClr val="black"/>
              </a:solidFill>
              <a:latin typeface="나눔명조 ExtraBold" charset="-127"/>
              <a:ea typeface="나눔명조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45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paper112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87424"/>
            <a:ext cx="9937104" cy="741682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extLst/>
        </p:spPr>
      </p:pic>
      <p:sp>
        <p:nvSpPr>
          <p:cNvPr id="21" name="직사각형 20"/>
          <p:cNvSpPr/>
          <p:nvPr/>
        </p:nvSpPr>
        <p:spPr>
          <a:xfrm>
            <a:off x="4486097" y="2336244"/>
            <a:ext cx="683086" cy="810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6488360" y="4293096"/>
            <a:ext cx="3124200" cy="2992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3928" y="2852936"/>
            <a:ext cx="46870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600" b="1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일본으로  강제  이송 </a:t>
            </a:r>
            <a:endParaRPr lang="en-US" altLang="ko-KR" sz="1600" b="1" dirty="0" smtClean="0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endParaRPr lang="ko-KR" altLang="en-US" sz="1600" b="1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r>
              <a:rPr lang="ko-KR" altLang="en-US" sz="16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다이묘들의</a:t>
            </a:r>
            <a:r>
              <a:rPr lang="ko-KR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  경쟁</a:t>
            </a:r>
            <a:endParaRPr lang="en-US" altLang="ko-KR" sz="1600" b="1" dirty="0" smtClean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endParaRPr lang="en-US" altLang="ko-KR" sz="1600" b="1" dirty="0" smtClean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r>
              <a:rPr lang="ko-KR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도자기  수요의  증가</a:t>
            </a:r>
            <a:endParaRPr lang="en-US" altLang="ko-KR" sz="1600" b="1" dirty="0" smtClean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endParaRPr lang="en-US" altLang="ko-KR" sz="1600" b="1" dirty="0" smtClean="0">
              <a:solidFill>
                <a:srgbClr val="C000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r>
              <a:rPr lang="en-US" altLang="ko-KR" sz="1600" b="1" dirty="0" smtClean="0"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rPr>
              <a:t>  </a:t>
            </a:r>
            <a:r>
              <a:rPr lang="ko-KR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도자기 시장을 독점하다</a:t>
            </a:r>
            <a:endParaRPr lang="ko-KR" altLang="en-US" sz="1600" b="1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5406" y="1280406"/>
            <a:ext cx="4687054" cy="884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 </a:t>
            </a:r>
            <a:r>
              <a:rPr lang="ko-KR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히 데 요 시   문 서</a:t>
            </a:r>
            <a:endParaRPr lang="en-US" altLang="ko-KR" sz="1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  <a:p>
            <a:pPr algn="ctr">
              <a:defRPr lang="ko-KR" altLang="en-US"/>
            </a:pPr>
            <a:endParaRPr lang="ko-KR" altLang="en-US" sz="1550" b="1" dirty="0">
              <a:solidFill>
                <a:prstClr val="black">
                  <a:lumMod val="65000"/>
                  <a:lumOff val="35000"/>
                </a:prstClr>
              </a:solidFill>
              <a:latin typeface="나눔바른고딕"/>
              <a:ea typeface="나눔바른고딕"/>
            </a:endParaRPr>
          </a:p>
        </p:txBody>
      </p:sp>
      <p:sp>
        <p:nvSpPr>
          <p:cNvPr id="16" name="object 2"/>
          <p:cNvSpPr/>
          <p:nvPr/>
        </p:nvSpPr>
        <p:spPr>
          <a:xfrm>
            <a:off x="-324542" y="0"/>
            <a:ext cx="5760640" cy="692696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/>
          <a:lstStyle/>
          <a:p>
            <a:pPr algn="ctr">
              <a:defRPr lang="ko-KR" altLang="en-US"/>
            </a:pPr>
            <a:endParaRPr lang="en-US" altLang="ko-KR" sz="3200">
              <a:solidFill>
                <a:prstClr val="black"/>
              </a:solidFill>
              <a:latin typeface="나눔명조 ExtraBold"/>
              <a:ea typeface="나눔명조 ExtraBold"/>
              <a:cs typeface="Arial"/>
            </a:endParaRPr>
          </a:p>
          <a:p>
            <a:pPr>
              <a:defRPr lang="ko-KR" altLang="en-US"/>
            </a:pPr>
            <a:endParaRPr lang="ko-KR" altLang="en-US" sz="3200">
              <a:solidFill>
                <a:prstClr val="white"/>
              </a:solidFill>
              <a:latin typeface="나눔바른고딕"/>
              <a:ea typeface="나눔바른고딕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-396550" y="116632"/>
            <a:ext cx="547260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7</a:t>
            </a:r>
            <a:r>
              <a:rPr lang="ko-KR" altLang="en-US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년이란 그늘 아래</a:t>
            </a:r>
            <a:endParaRPr lang="en-US" altLang="ko-KR" sz="24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charset="-127"/>
              <a:ea typeface="나눔명조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23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paper112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87424"/>
            <a:ext cx="9937104" cy="741682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extLst/>
        </p:spPr>
      </p:pic>
      <p:sp>
        <p:nvSpPr>
          <p:cNvPr id="21" name="직사각형 20"/>
          <p:cNvSpPr/>
          <p:nvPr/>
        </p:nvSpPr>
        <p:spPr>
          <a:xfrm>
            <a:off x="4486097" y="2336244"/>
            <a:ext cx="683086" cy="810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6488360" y="4293096"/>
            <a:ext cx="3124200" cy="2992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3928" y="2852936"/>
            <a:ext cx="46870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왕실  도자기  생산</a:t>
            </a:r>
            <a:endParaRPr lang="en-US" altLang="ko-KR" sz="1600" b="1" dirty="0" smtClean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endParaRPr lang="ko-KR" altLang="en-US" sz="1600" b="1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r>
              <a:rPr lang="en-US" altLang="ko-KR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110</a:t>
            </a:r>
            <a:r>
              <a:rPr lang="ko-KR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여  년간의  전통을 잇다</a:t>
            </a:r>
            <a:endParaRPr lang="en-US" altLang="ko-KR" sz="1600" b="1" dirty="0" smtClean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endParaRPr lang="en-US" altLang="ko-KR" sz="1600" b="1" dirty="0" smtClean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r>
              <a:rPr lang="ko-KR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일상  생활에서  쓰이는  도자기</a:t>
            </a:r>
            <a:endParaRPr lang="en-US" altLang="ko-KR" sz="1600" b="1" dirty="0" smtClean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endParaRPr lang="en-US" altLang="ko-KR" sz="1600" b="1" dirty="0" smtClean="0">
              <a:solidFill>
                <a:srgbClr val="C000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>
              <a:defRPr lang="ko-KR" altLang="en-US"/>
            </a:pPr>
            <a:r>
              <a:rPr lang="en-US" altLang="ko-KR" sz="1600" b="1" dirty="0" smtClean="0"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rPr>
              <a:t>  </a:t>
            </a:r>
            <a:endParaRPr lang="ko-KR" altLang="en-US" sz="1600" b="1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5406" y="1280407"/>
            <a:ext cx="4687054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 </a:t>
            </a:r>
            <a:r>
              <a:rPr lang="ko-KR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후 카 가 와   세 이 지</a:t>
            </a:r>
            <a:endParaRPr lang="en-US" altLang="ko-KR" sz="1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  <a:p>
            <a:pPr algn="ctr">
              <a:defRPr lang="ko-KR" altLang="en-US"/>
            </a:pPr>
            <a:endParaRPr lang="ko-KR" altLang="en-US" sz="1550" b="1" dirty="0">
              <a:solidFill>
                <a:prstClr val="black">
                  <a:lumMod val="65000"/>
                  <a:lumOff val="35000"/>
                </a:prstClr>
              </a:solidFill>
              <a:latin typeface="나눔바른고딕"/>
              <a:ea typeface="나눔바른고딕"/>
            </a:endParaRPr>
          </a:p>
        </p:txBody>
      </p:sp>
      <p:sp>
        <p:nvSpPr>
          <p:cNvPr id="16" name="object 2"/>
          <p:cNvSpPr/>
          <p:nvPr/>
        </p:nvSpPr>
        <p:spPr>
          <a:xfrm>
            <a:off x="-324542" y="0"/>
            <a:ext cx="5760640" cy="692696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/>
          <a:lstStyle/>
          <a:p>
            <a:pPr algn="ctr">
              <a:defRPr lang="ko-KR" altLang="en-US"/>
            </a:pPr>
            <a:endParaRPr lang="en-US" altLang="ko-KR" sz="3200">
              <a:solidFill>
                <a:prstClr val="black"/>
              </a:solidFill>
              <a:latin typeface="나눔명조 ExtraBold"/>
              <a:ea typeface="나눔명조 ExtraBold"/>
              <a:cs typeface="Arial"/>
            </a:endParaRPr>
          </a:p>
          <a:p>
            <a:pPr>
              <a:defRPr lang="ko-KR" altLang="en-US"/>
            </a:pPr>
            <a:endParaRPr lang="ko-KR" altLang="en-US" sz="3200">
              <a:solidFill>
                <a:prstClr val="white"/>
              </a:solidFill>
              <a:latin typeface="나눔바른고딕"/>
              <a:ea typeface="나눔바른고딕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-396550" y="116632"/>
            <a:ext cx="547260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현재의  일본  도자기  브랜드</a:t>
            </a:r>
            <a:endParaRPr lang="en-US" altLang="ko-KR" sz="24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charset="-127"/>
              <a:ea typeface="나눔명조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51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paper112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87424"/>
            <a:ext cx="9937104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0000" l="10000" r="90000">
                        <a14:foregroundMark x1="65500" y1="30250" x2="37750" y2="3125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23368" r="18212" b="18212"/>
          <a:stretch>
            <a:fillRect/>
          </a:stretch>
        </p:blipFill>
        <p:spPr>
          <a:xfrm>
            <a:off x="3098922" y="1916832"/>
            <a:ext cx="3129262" cy="280831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7" b="89827" l="4113" r="98052">
                        <a14:foregroundMark x1="51082" y1="35281" x2="51082" y2="35281"/>
                        <a14:backgroundMark x1="89177" y1="59957" x2="68398" y2="75108"/>
                        <a14:backgroundMark x1="38528" y1="74242" x2="50216" y2="78139"/>
                        <a14:backgroundMark x1="63636" y1="74026" x2="59524" y2="76407"/>
                        <a14:backgroundMark x1="37013" y1="67965" x2="37013" y2="67965"/>
                        <a14:backgroundMark x1="30303" y1="66667" x2="30303" y2="66667"/>
                        <a14:backgroundMark x1="20779" y1="59091" x2="20779" y2="59091"/>
                        <a14:backgroundMark x1="23593" y1="59524" x2="23593" y2="59524"/>
                        <a14:backgroundMark x1="32251" y1="67316" x2="32251" y2="67316"/>
                        <a14:backgroundMark x1="90476" y1="58225" x2="90476" y2="58225"/>
                        <a14:backgroundMark x1="92641" y1="48485" x2="92641" y2="4848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930" b="19109"/>
          <a:stretch>
            <a:fillRect/>
          </a:stretch>
        </p:blipFill>
        <p:spPr>
          <a:xfrm>
            <a:off x="6072881" y="1700808"/>
            <a:ext cx="3539679" cy="280831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51" b="89899" l="4909" r="90000">
                        <a14:foregroundMark x1="15273" y1="18434" x2="15455" y2="32323"/>
                        <a14:foregroundMark x1="38364" y1="34091" x2="43273" y2="47475"/>
                        <a14:foregroundMark x1="23818" y1="52020" x2="25455" y2="63889"/>
                        <a14:foregroundMark x1="10727" y1="52525" x2="10727" y2="52525"/>
                        <a14:foregroundMark x1="21455" y1="47980" x2="21455" y2="47980"/>
                        <a14:foregroundMark x1="22000" y1="67424" x2="22000" y2="67424"/>
                        <a14:foregroundMark x1="30909" y1="57323" x2="30909" y2="57323"/>
                        <a14:foregroundMark x1="30182" y1="63636" x2="30182" y2="63636"/>
                        <a14:foregroundMark x1="26000" y1="68182" x2="26000" y2="68182"/>
                        <a14:foregroundMark x1="27091" y1="68434" x2="27091" y2="68434"/>
                        <a14:foregroundMark x1="20182" y1="16667" x2="20182" y2="16667"/>
                        <a14:foregroundMark x1="18727" y1="16162" x2="18727" y2="16162"/>
                        <a14:backgroundMark x1="29091" y1="25253" x2="30727" y2="42929"/>
                        <a14:backgroundMark x1="35818" y1="60606" x2="29273" y2="80556"/>
                        <a14:backgroundMark x1="20000" y1="47727" x2="20000" y2="47727"/>
                        <a14:backgroundMark x1="16000" y1="63131" x2="19273" y2="70202"/>
                        <a14:backgroundMark x1="17273" y1="50505" x2="15455" y2="5454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1" t="7468" r="44222" b="8514"/>
          <a:stretch/>
        </p:blipFill>
        <p:spPr>
          <a:xfrm>
            <a:off x="-36512" y="1412776"/>
            <a:ext cx="2952328" cy="3406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80526" y="484353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▲ </a:t>
            </a:r>
            <a:r>
              <a:rPr lang="ko-KR" altLang="en-US" sz="1400" b="1" dirty="0" err="1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후카가와</a:t>
            </a:r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 </a:t>
            </a:r>
            <a:r>
              <a:rPr lang="ko-KR" altLang="en-US" sz="1400" b="1" dirty="0" err="1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세이지가</a:t>
            </a:r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 직접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디자인한</a:t>
            </a:r>
            <a:r>
              <a:rPr lang="en-US" altLang="ko-KR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도기</a:t>
            </a:r>
            <a:endParaRPr lang="ko-KR" altLang="en-US" sz="1400" b="1" dirty="0">
              <a:solidFill>
                <a:prstClr val="black"/>
              </a:solidFill>
              <a:latin typeface="나눔명조 ExtraBold" charset="-127"/>
              <a:ea typeface="나눔명조 ExtraBold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2368" y="4797152"/>
            <a:ext cx="3275856" cy="311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▲ </a:t>
            </a:r>
            <a:r>
              <a:rPr lang="ko-KR" altLang="en-US" sz="1400" b="1" dirty="0" err="1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후카가와</a:t>
            </a:r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세이지 </a:t>
            </a:r>
            <a:r>
              <a:rPr lang="en-US" altLang="ko-KR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-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벚꽃 </a:t>
            </a:r>
            <a:r>
              <a:rPr lang="ko-KR" altLang="en-US" sz="1400" b="1" dirty="0" err="1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아르테</a:t>
            </a:r>
            <a:endParaRPr lang="ko-KR" altLang="en-US" sz="1400" b="1" dirty="0">
              <a:solidFill>
                <a:prstClr val="black"/>
              </a:solidFill>
              <a:latin typeface="나눔명조 ExtraBold" charset="-127"/>
              <a:ea typeface="나눔명조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50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paper112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87424"/>
            <a:ext cx="9937104" cy="741682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extLst/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6488360" y="4293096"/>
            <a:ext cx="3124200" cy="2992022"/>
          </a:xfrm>
          <a:prstGeom prst="rect">
            <a:avLst/>
          </a:prstGeom>
        </p:spPr>
      </p:pic>
      <p:sp>
        <p:nvSpPr>
          <p:cNvPr id="16" name="object 2"/>
          <p:cNvSpPr/>
          <p:nvPr/>
        </p:nvSpPr>
        <p:spPr>
          <a:xfrm>
            <a:off x="-324542" y="0"/>
            <a:ext cx="5760640" cy="692696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/>
          <a:lstStyle/>
          <a:p>
            <a:pPr algn="ctr">
              <a:defRPr lang="ko-KR" altLang="en-US"/>
            </a:pPr>
            <a:endParaRPr lang="en-US" altLang="ko-KR" sz="3200">
              <a:solidFill>
                <a:prstClr val="black"/>
              </a:solidFill>
              <a:latin typeface="나눔명조 ExtraBold"/>
              <a:ea typeface="나눔명조 ExtraBold"/>
              <a:cs typeface="Arial"/>
            </a:endParaRPr>
          </a:p>
          <a:p>
            <a:pPr>
              <a:defRPr lang="ko-KR" altLang="en-US"/>
            </a:pPr>
            <a:endParaRPr lang="ko-KR" altLang="en-US" sz="3200">
              <a:solidFill>
                <a:prstClr val="white"/>
              </a:solidFill>
              <a:latin typeface="나눔바른고딕"/>
              <a:ea typeface="나눔바른고딕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-396550" y="116632"/>
            <a:ext cx="547260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일본  속의  한국</a:t>
            </a:r>
            <a:endParaRPr lang="en-US" altLang="ko-KR" sz="24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charset="-127"/>
              <a:ea typeface="나눔명조 ExtraBold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39554" y="1412776"/>
            <a:ext cx="78488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ko-KR" altLang="en-US" sz="25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“</a:t>
            </a:r>
            <a:r>
              <a:rPr lang="ko-KR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  </a:t>
            </a:r>
            <a:r>
              <a:rPr lang="en-US" altLang="ko-K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2015</a:t>
            </a:r>
            <a:r>
              <a:rPr lang="ko-KR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년 현재 </a:t>
            </a:r>
            <a:r>
              <a:rPr lang="en-US" altLang="ko-K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20</a:t>
            </a:r>
            <a:r>
              <a:rPr lang="ko-KR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개국 </a:t>
            </a:r>
            <a:r>
              <a:rPr lang="en-US" altLang="ko-K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16</a:t>
            </a:r>
            <a:r>
              <a:rPr lang="ko-KR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만여 점의 우리 문화재들이 해외를 유랑하고 있다</a:t>
            </a:r>
            <a:r>
              <a:rPr lang="en-US" altLang="ko-K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. </a:t>
            </a:r>
            <a:endParaRPr lang="ko-KR" altLang="en-US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charset="-127"/>
              <a:ea typeface="나눔명조 ExtraBold" charset="-127"/>
            </a:endParaRPr>
          </a:p>
          <a:p>
            <a:pPr algn="ctr" fontAlgn="base" latinLnBrk="0"/>
            <a:r>
              <a:rPr lang="ko-KR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그 중 가장 많은 </a:t>
            </a:r>
            <a:r>
              <a:rPr lang="en-US" altLang="ko-K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6</a:t>
            </a:r>
            <a:r>
              <a:rPr lang="ko-KR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만 </a:t>
            </a:r>
            <a:r>
              <a:rPr lang="en-US" altLang="ko-K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7</a:t>
            </a:r>
            <a:r>
              <a:rPr lang="ko-KR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천여 점의 문화재가 일본에 있다</a:t>
            </a:r>
            <a:r>
              <a:rPr lang="en-US" altLang="ko-K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  </a:t>
            </a:r>
            <a:r>
              <a:rPr lang="en-US" altLang="ko-KR" sz="25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”</a:t>
            </a:r>
            <a:endParaRPr lang="ko-KR" altLang="en-US" sz="2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charset="-127"/>
              <a:ea typeface="나눔명조 ExtraBold" charset="-127"/>
            </a:endParaRPr>
          </a:p>
        </p:txBody>
      </p:sp>
      <p:pic>
        <p:nvPicPr>
          <p:cNvPr id="18" name="Picture 5" descr="C:\Users\USER\Desktop\고려미술관-상감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62" b="94810" l="9804" r="89951">
                        <a14:foregroundMark x1="78431" y1="34948" x2="85539" y2="46713"/>
                        <a14:foregroundMark x1="80882" y1="36678" x2="82843" y2="39100"/>
                        <a14:foregroundMark x1="80882" y1="35986" x2="82108" y2="37543"/>
                        <a14:foregroundMark x1="75245" y1="31488" x2="79412" y2="33737"/>
                        <a14:foregroundMark x1="79412" y1="34083" x2="80637" y2="35121"/>
                        <a14:foregroundMark x1="82108" y1="39619" x2="85539" y2="4532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6"/>
            <a:ext cx="2376264" cy="33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USER\Desktop\고려미술관-철사용문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2808312" cy="273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403650" y="5589244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▲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고려 미술관 </a:t>
            </a:r>
            <a:r>
              <a:rPr lang="en-US" altLang="ko-KR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-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상감</a:t>
            </a:r>
            <a:endParaRPr lang="ko-KR" altLang="en-US" sz="1400" b="1" dirty="0">
              <a:solidFill>
                <a:prstClr val="black"/>
              </a:solidFill>
              <a:latin typeface="나눔명조 ExtraBold" charset="-127"/>
              <a:ea typeface="나눔명조 ExtraBold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8064" y="558924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▲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고려 미술관 </a:t>
            </a:r>
            <a:r>
              <a:rPr lang="en-US" altLang="ko-KR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–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철사 용문호</a:t>
            </a:r>
            <a:endParaRPr lang="ko-KR" altLang="en-US" sz="1400" b="1" dirty="0">
              <a:solidFill>
                <a:prstClr val="black"/>
              </a:solidFill>
              <a:latin typeface="나눔명조 ExtraBold" charset="-127"/>
              <a:ea typeface="나눔명조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48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paper112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87424"/>
            <a:ext cx="9937104" cy="741682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extLst/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6488360" y="4293096"/>
            <a:ext cx="3124200" cy="2992022"/>
          </a:xfrm>
          <a:prstGeom prst="rect">
            <a:avLst/>
          </a:prstGeom>
        </p:spPr>
      </p:pic>
      <p:sp>
        <p:nvSpPr>
          <p:cNvPr id="16" name="object 2"/>
          <p:cNvSpPr/>
          <p:nvPr/>
        </p:nvSpPr>
        <p:spPr>
          <a:xfrm>
            <a:off x="-324542" y="0"/>
            <a:ext cx="5760640" cy="692696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/>
          <a:lstStyle/>
          <a:p>
            <a:pPr algn="ctr">
              <a:defRPr lang="ko-KR" altLang="en-US"/>
            </a:pPr>
            <a:endParaRPr lang="en-US" altLang="ko-KR" sz="3200">
              <a:solidFill>
                <a:prstClr val="black"/>
              </a:solidFill>
              <a:latin typeface="나눔명조 ExtraBold"/>
              <a:ea typeface="나눔명조 ExtraBold"/>
              <a:cs typeface="Arial"/>
            </a:endParaRPr>
          </a:p>
          <a:p>
            <a:pPr>
              <a:defRPr lang="ko-KR" altLang="en-US"/>
            </a:pPr>
            <a:endParaRPr lang="ko-KR" altLang="en-US" sz="3200">
              <a:solidFill>
                <a:prstClr val="white"/>
              </a:solidFill>
              <a:latin typeface="나눔바른고딕"/>
              <a:ea typeface="나눔바른고딕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-396550" y="116632"/>
            <a:ext cx="547260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일본  속의  한국</a:t>
            </a:r>
            <a:endParaRPr lang="en-US" altLang="ko-KR" sz="24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charset="-127"/>
              <a:ea typeface="나눔명조 ExtraBold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39554" y="1412776"/>
            <a:ext cx="78488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ko-KR" altLang="en-US" sz="25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“</a:t>
            </a:r>
            <a:r>
              <a:rPr lang="ko-KR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  </a:t>
            </a:r>
            <a:r>
              <a:rPr lang="en-US" altLang="ko-K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2015</a:t>
            </a:r>
            <a:r>
              <a:rPr lang="ko-KR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년 현재 </a:t>
            </a:r>
            <a:r>
              <a:rPr lang="en-US" altLang="ko-K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20</a:t>
            </a:r>
            <a:r>
              <a:rPr lang="ko-KR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개국 </a:t>
            </a:r>
            <a:r>
              <a:rPr lang="en-US" altLang="ko-K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16</a:t>
            </a:r>
            <a:r>
              <a:rPr lang="ko-KR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만여 점의 우리 문화재들이 해외를 유랑하고 있다</a:t>
            </a:r>
            <a:r>
              <a:rPr lang="en-US" altLang="ko-K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. </a:t>
            </a:r>
            <a:endParaRPr lang="ko-KR" altLang="en-US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charset="-127"/>
              <a:ea typeface="나눔명조 ExtraBold" charset="-127"/>
            </a:endParaRPr>
          </a:p>
          <a:p>
            <a:pPr algn="ctr" fontAlgn="base" latinLnBrk="0"/>
            <a:r>
              <a:rPr lang="ko-KR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그 중 가장 많은 </a:t>
            </a:r>
            <a:r>
              <a:rPr lang="en-US" altLang="ko-K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6</a:t>
            </a:r>
            <a:r>
              <a:rPr lang="ko-KR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만 </a:t>
            </a:r>
            <a:r>
              <a:rPr lang="en-US" altLang="ko-K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7</a:t>
            </a:r>
            <a:r>
              <a:rPr lang="ko-KR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천여 점의 문화재가 일본에 있다</a:t>
            </a:r>
            <a:r>
              <a:rPr lang="en-US" altLang="ko-K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  </a:t>
            </a:r>
            <a:r>
              <a:rPr lang="en-US" altLang="ko-KR" sz="25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rPr>
              <a:t>”</a:t>
            </a:r>
            <a:endParaRPr lang="ko-KR" altLang="en-US" sz="2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charset="-127"/>
              <a:ea typeface="나눔명조 ExtraBold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2" y="5157196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▲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고려 미술관 </a:t>
            </a:r>
            <a:r>
              <a:rPr lang="en-US" altLang="ko-KR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–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청화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 화첩문병</a:t>
            </a:r>
            <a:endParaRPr lang="ko-KR" altLang="en-US" sz="1400" b="1" dirty="0">
              <a:solidFill>
                <a:prstClr val="black"/>
              </a:solidFill>
              <a:latin typeface="나눔명조 ExtraBold" charset="-127"/>
              <a:ea typeface="나눔명조 ExtraBold" charset="-127"/>
            </a:endParaRPr>
          </a:p>
        </p:txBody>
      </p:sp>
      <p:pic>
        <p:nvPicPr>
          <p:cNvPr id="12" name="Picture 2" descr="C:\Users\USER\Desktop\고려미술관-철화범선문항아리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2708920"/>
            <a:ext cx="300414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\Desktop\고려미술관-청화화첩문병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8" y="2708921"/>
            <a:ext cx="1488661" cy="233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USER\Desktop\고려미술관-백자 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08920"/>
            <a:ext cx="20045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60042" y="5157196"/>
            <a:ext cx="320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▲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고려 미술관 </a:t>
            </a:r>
            <a:r>
              <a:rPr lang="en-US" altLang="ko-KR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–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철화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범선문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 항아리</a:t>
            </a:r>
            <a:endParaRPr lang="ko-KR" altLang="en-US" sz="1400" b="1" dirty="0">
              <a:solidFill>
                <a:prstClr val="black"/>
              </a:solidFill>
              <a:latin typeface="나눔명조 ExtraBold" charset="-127"/>
              <a:ea typeface="나눔명조 ExtraBold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4250" y="522920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▲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고려 미술관 </a:t>
            </a:r>
            <a:r>
              <a:rPr lang="en-US" altLang="ko-KR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-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백자 </a:t>
            </a:r>
            <a:r>
              <a:rPr lang="ko-KR" altLang="en-US" sz="1400" b="1" dirty="0">
                <a:solidFill>
                  <a:prstClr val="black"/>
                </a:solidFill>
                <a:latin typeface="나눔명조 ExtraBold" charset="-127"/>
                <a:ea typeface="나눔명조 ExtraBold" charset="-127"/>
              </a:rPr>
              <a:t>호</a:t>
            </a:r>
          </a:p>
        </p:txBody>
      </p:sp>
    </p:spTree>
    <p:extLst>
      <p:ext uri="{BB962C8B-B14F-4D97-AF65-F5344CB8AC3E}">
        <p14:creationId xmlns:p14="http://schemas.microsoft.com/office/powerpoint/2010/main" val="9988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235831" y="249903"/>
            <a:ext cx="127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감사합니다</a:t>
            </a:r>
            <a:r>
              <a:rPr lang="en-US" altLang="ko-KR" sz="16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!</a:t>
            </a:r>
            <a:endParaRPr lang="ko-KR" altLang="en-US" sz="1600" b="1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96008" y="84223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▶</a:t>
            </a:r>
            <a:endParaRPr lang="ko-KR" altLang="en-US" sz="12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9" y="1265103"/>
            <a:ext cx="8596473" cy="526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tabLst>
                <a:tab pos="180975" algn="l"/>
              </a:tabLst>
            </a:pPr>
            <a:r>
              <a:rPr lang="en-US" altLang="ko-KR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1. </a:t>
            </a:r>
            <a:r>
              <a:rPr lang="ko-KR" alt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임천식 정원</a:t>
            </a:r>
            <a:endParaRPr lang="en-US" altLang="ko-KR" sz="2400" dirty="0" smtClean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  <a:p>
            <a:pPr marL="266700" indent="-266700">
              <a:lnSpc>
                <a:spcPct val="150000"/>
              </a:lnSpc>
              <a:tabLst>
                <a:tab pos="180975" algn="l"/>
              </a:tabLst>
            </a:pPr>
            <a:r>
              <a:rPr lang="en-US" altLang="ko-KR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2. </a:t>
            </a:r>
            <a:r>
              <a:rPr lang="ko-KR" alt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회유 임천식 정원</a:t>
            </a:r>
            <a:endParaRPr lang="en-US" altLang="ko-KR" sz="2400" dirty="0" smtClean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  <a:p>
            <a:pPr marL="266700" indent="-266700">
              <a:lnSpc>
                <a:spcPct val="150000"/>
              </a:lnSpc>
              <a:tabLst>
                <a:tab pos="180975" algn="l"/>
              </a:tabLst>
            </a:pPr>
            <a:r>
              <a:rPr lang="en-US" altLang="ko-KR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축산고산수식 정원</a:t>
            </a:r>
            <a:endParaRPr lang="en-US" altLang="ko-KR" sz="2400" dirty="0" smtClean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  <a:p>
            <a:pPr marL="266700" indent="-266700">
              <a:lnSpc>
                <a:spcPct val="150000"/>
              </a:lnSpc>
              <a:tabLst>
                <a:tab pos="180975" algn="l"/>
              </a:tabLst>
            </a:pPr>
            <a:r>
              <a:rPr lang="en-US" altLang="ko-KR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4. </a:t>
            </a:r>
            <a:r>
              <a:rPr lang="ko-KR" alt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평정고산수식 정원</a:t>
            </a:r>
            <a:endParaRPr lang="en-US" altLang="ko-KR" sz="2400" dirty="0" smtClean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  <a:p>
            <a:pPr marL="266700" indent="-266700">
              <a:lnSpc>
                <a:spcPct val="150000"/>
              </a:lnSpc>
              <a:tabLst>
                <a:tab pos="180975" algn="l"/>
              </a:tabLst>
            </a:pPr>
            <a:r>
              <a:rPr lang="en-US" altLang="ko-KR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5. </a:t>
            </a:r>
            <a:r>
              <a:rPr lang="ko-KR" alt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다정양식 정원</a:t>
            </a:r>
            <a:endParaRPr lang="en-US" altLang="ko-KR" sz="2400" dirty="0" smtClean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  <a:p>
            <a:pPr marL="266700" indent="-266700">
              <a:lnSpc>
                <a:spcPct val="150000"/>
              </a:lnSpc>
              <a:tabLst>
                <a:tab pos="180975" algn="l"/>
              </a:tabLst>
            </a:pPr>
            <a:r>
              <a:rPr lang="en-US" altLang="ko-KR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6. </a:t>
            </a:r>
            <a:r>
              <a:rPr lang="ko-KR" altLang="en-US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지천임천식</a:t>
            </a:r>
            <a:r>
              <a:rPr lang="ko-KR" alt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 정원</a:t>
            </a:r>
            <a:endParaRPr lang="en-US" altLang="ko-KR" sz="2400" dirty="0" smtClean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  <a:p>
            <a:pPr marL="266700" indent="-266700">
              <a:lnSpc>
                <a:spcPct val="150000"/>
              </a:lnSpc>
              <a:tabLst>
                <a:tab pos="180975" algn="l"/>
              </a:tabLst>
            </a:pPr>
            <a:r>
              <a:rPr lang="en-US" altLang="ko-KR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7. </a:t>
            </a:r>
            <a:r>
              <a:rPr lang="ko-KR" altLang="en-US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축경식</a:t>
            </a:r>
            <a:r>
              <a:rPr lang="ko-KR" alt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 정원</a:t>
            </a:r>
            <a:endParaRPr lang="en-US" altLang="ko-KR" sz="2400" dirty="0" smtClean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  <a:p>
            <a:pPr marL="266700" indent="-266700">
              <a:lnSpc>
                <a:spcPct val="150000"/>
              </a:lnSpc>
              <a:tabLst>
                <a:tab pos="180975" algn="l"/>
              </a:tabLst>
            </a:pPr>
            <a:endParaRPr lang="en-US" altLang="ko-KR" sz="2400" dirty="0" smtClean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893" y="214290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일본 조경 양식의 변천</a:t>
            </a:r>
            <a:endParaRPr lang="en-US" altLang="ko-KR" sz="1600" b="1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8445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lnSpc>
                <a:spcPct val="150000"/>
              </a:lnSpc>
              <a:buFontTx/>
              <a:buAutoNum type="arabicPeriod"/>
              <a:tabLst>
                <a:tab pos="180975" algn="l"/>
              </a:tabLst>
            </a:pPr>
            <a:r>
              <a:rPr lang="ko-KR" alt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임천식 정원</a:t>
            </a:r>
            <a:endParaRPr lang="en-US" altLang="ko-KR" sz="2400" dirty="0" smtClean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tabLst>
                <a:tab pos="180975" algn="l"/>
              </a:tabLst>
            </a:pPr>
            <a:r>
              <a:rPr lang="ko-KR" altLang="en-US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회유임천식</a:t>
            </a:r>
            <a:r>
              <a:rPr lang="ko-KR" alt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 정원</a:t>
            </a:r>
            <a:endParaRPr lang="en-US" altLang="ko-KR" sz="2400" dirty="0" smtClean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tabLst>
                <a:tab pos="180975" algn="l"/>
              </a:tabLst>
            </a:pPr>
            <a:endParaRPr lang="en-US" altLang="ko-KR" sz="24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>
              <a:lnSpc>
                <a:spcPct val="150000"/>
              </a:lnSpc>
              <a:tabLst>
                <a:tab pos="180975" algn="l"/>
              </a:tabLst>
            </a:pPr>
            <a:endParaRPr lang="en-US" altLang="ko-KR" sz="24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893" y="214290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일본 조경 양식의 변천</a:t>
            </a:r>
            <a:endParaRPr lang="en-US" altLang="ko-KR" sz="1600" b="1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pic>
        <p:nvPicPr>
          <p:cNvPr id="9" name="그림 8" descr="임천식 정원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48" y="2500306"/>
            <a:ext cx="4681937" cy="380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8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6700" indent="-266700">
              <a:lnSpc>
                <a:spcPct val="150000"/>
              </a:lnSpc>
              <a:tabLst>
                <a:tab pos="180975" algn="l"/>
              </a:tabLst>
            </a:pPr>
            <a:r>
              <a:rPr lang="en-US" altLang="ko-KR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축산고산수식 정원</a:t>
            </a:r>
            <a:endParaRPr lang="en-US" altLang="ko-KR" sz="2400" dirty="0" smtClean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893" y="214290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일본 조경 양식의 변천</a:t>
            </a:r>
            <a:endParaRPr lang="en-US" altLang="ko-KR" sz="1600" b="1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pic>
        <p:nvPicPr>
          <p:cNvPr id="11" name="그림 10" descr="2. 축산고산수식 정원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48" y="2000240"/>
            <a:ext cx="5416401" cy="423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4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6700" indent="-266700">
              <a:lnSpc>
                <a:spcPct val="150000"/>
              </a:lnSpc>
              <a:tabLst>
                <a:tab pos="180975" algn="l"/>
              </a:tabLst>
            </a:pPr>
            <a:r>
              <a:rPr lang="en-US" altLang="ko-KR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4. </a:t>
            </a:r>
            <a:r>
              <a:rPr lang="ko-KR" alt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평정고산수식 정원</a:t>
            </a:r>
            <a:endParaRPr lang="en-US" altLang="ko-KR" sz="2400" dirty="0" smtClean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893" y="214290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일본 조경 양식의 변천</a:t>
            </a:r>
            <a:endParaRPr lang="en-US" altLang="ko-KR" sz="1600" b="1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pic>
        <p:nvPicPr>
          <p:cNvPr id="11" name="그림 10" descr="3.평정고산수식 정원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91" y="2071678"/>
            <a:ext cx="5165494" cy="419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6700" indent="-266700">
              <a:lnSpc>
                <a:spcPct val="150000"/>
              </a:lnSpc>
              <a:tabLst>
                <a:tab pos="180975" algn="l"/>
              </a:tabLst>
            </a:pPr>
            <a:r>
              <a:rPr lang="en-US" altLang="ko-KR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5. </a:t>
            </a:r>
            <a:r>
              <a:rPr lang="ko-KR" alt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다정양식 정원</a:t>
            </a:r>
            <a:endParaRPr lang="en-US" altLang="ko-KR" sz="2400" dirty="0" smtClean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  <a:p>
            <a:pPr marL="266700" indent="-266700">
              <a:lnSpc>
                <a:spcPct val="150000"/>
              </a:lnSpc>
              <a:tabLst>
                <a:tab pos="180975" algn="l"/>
              </a:tabLst>
            </a:pPr>
            <a:r>
              <a:rPr lang="en-US" altLang="ko-KR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6. </a:t>
            </a:r>
            <a:r>
              <a:rPr lang="ko-KR" altLang="en-US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지천임천식</a:t>
            </a:r>
            <a:r>
              <a:rPr lang="ko-KR" alt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 정원</a:t>
            </a:r>
            <a:endParaRPr lang="en-US" altLang="ko-KR" sz="2400" dirty="0" smtClean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  <a:p>
            <a:pPr marL="266700" indent="-266700">
              <a:lnSpc>
                <a:spcPct val="150000"/>
              </a:lnSpc>
              <a:tabLst>
                <a:tab pos="180975" algn="l"/>
              </a:tabLst>
            </a:pPr>
            <a:r>
              <a:rPr lang="en-US" altLang="ko-KR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7. </a:t>
            </a:r>
            <a:r>
              <a:rPr lang="ko-KR" altLang="en-US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축경식</a:t>
            </a:r>
            <a:r>
              <a:rPr lang="ko-KR" alt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 정원</a:t>
            </a:r>
            <a:endParaRPr lang="en-US" altLang="ko-KR" sz="2400" dirty="0" smtClean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  <a:p>
            <a:pPr marL="266700" indent="-266700">
              <a:lnSpc>
                <a:spcPct val="150000"/>
              </a:lnSpc>
              <a:tabLst>
                <a:tab pos="180975" algn="l"/>
              </a:tabLst>
            </a:pPr>
            <a:endParaRPr lang="en-US" altLang="ko-KR" sz="2400" dirty="0" smtClean="0">
              <a:solidFill>
                <a:prstClr val="black">
                  <a:lumMod val="85000"/>
                  <a:lumOff val="15000"/>
                </a:prstClr>
              </a:solidFill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893" y="214290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일본 조경 양식의 변천</a:t>
            </a:r>
            <a:endParaRPr lang="en-US" altLang="ko-KR" sz="1600" b="1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1050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6700" indent="-266700">
              <a:lnSpc>
                <a:spcPct val="150000"/>
              </a:lnSpc>
              <a:tabLst>
                <a:tab pos="180975" algn="l"/>
              </a:tabLst>
            </a:pPr>
            <a:r>
              <a:rPr lang="en-US" altLang="ko-KR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&lt;</a:t>
            </a:r>
            <a:r>
              <a:rPr lang="ko-KR" alt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상고시대</a:t>
            </a:r>
            <a:r>
              <a:rPr lang="en-US" altLang="ko-KR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굴림" pitchFamily="50" charset="-127"/>
                <a:ea typeface="굴림" pitchFamily="50" charset="-127"/>
              </a:rPr>
              <a:t>&gt;</a:t>
            </a:r>
          </a:p>
          <a:p>
            <a:pPr fontAlgn="base"/>
            <a:endParaRPr lang="en-US" altLang="ko-KR" dirty="0" smtClean="0">
              <a:solidFill>
                <a:prstClr val="black"/>
              </a:solidFill>
            </a:endParaRPr>
          </a:p>
          <a:p>
            <a:pPr fontAlgn="base"/>
            <a:endParaRPr lang="en-US" altLang="ko-KR" dirty="0" smtClean="0">
              <a:solidFill>
                <a:prstClr val="black"/>
              </a:solidFill>
            </a:endParaRPr>
          </a:p>
          <a:p>
            <a:pPr fontAlgn="base"/>
            <a:endParaRPr lang="en-US" altLang="ko-KR" dirty="0" smtClean="0">
              <a:solidFill>
                <a:prstClr val="black"/>
              </a:solidFill>
            </a:endParaRPr>
          </a:p>
          <a:p>
            <a:pPr fontAlgn="base"/>
            <a:endParaRPr lang="en-US" altLang="ko-KR" dirty="0" smtClean="0">
              <a:solidFill>
                <a:prstClr val="black"/>
              </a:solidFill>
            </a:endParaRPr>
          </a:p>
          <a:p>
            <a:pPr fontAlgn="base"/>
            <a:endParaRPr lang="en-US" altLang="ko-KR" dirty="0" smtClean="0">
              <a:solidFill>
                <a:prstClr val="black"/>
              </a:solidFill>
            </a:endParaRPr>
          </a:p>
          <a:p>
            <a:pPr fontAlgn="base"/>
            <a:endParaRPr lang="en-US" altLang="ko-KR" dirty="0" smtClean="0">
              <a:solidFill>
                <a:prstClr val="black"/>
              </a:solidFill>
            </a:endParaRPr>
          </a:p>
          <a:p>
            <a:pPr fontAlgn="base"/>
            <a:endParaRPr lang="en-US" altLang="ko-KR" dirty="0" smtClean="0">
              <a:solidFill>
                <a:prstClr val="black"/>
              </a:solidFill>
            </a:endParaRPr>
          </a:p>
          <a:p>
            <a:pPr fontAlgn="base"/>
            <a:endParaRPr lang="ko-KR" altLang="en-US" dirty="0" smtClean="0">
              <a:solidFill>
                <a:prstClr val="black"/>
              </a:solidFill>
            </a:endParaRPr>
          </a:p>
          <a:p>
            <a:pPr marL="266700" indent="-266700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96010" y="842231"/>
            <a:ext cx="10086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▶상고시대 </a:t>
            </a:r>
            <a:endParaRPr lang="ko-KR" altLang="en-US" sz="12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2626" y="214290"/>
            <a:ext cx="1970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시대별 조경의 특징</a:t>
            </a:r>
            <a:endParaRPr lang="en-US" altLang="ko-KR" sz="1600" b="1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pic>
        <p:nvPicPr>
          <p:cNvPr id="11" name="그림 10" descr="상고시대.bmp"/>
          <p:cNvPicPr>
            <a:picLocks noChangeAspect="1"/>
          </p:cNvPicPr>
          <p:nvPr/>
        </p:nvPicPr>
        <p:blipFill>
          <a:blip r:embed="rId2"/>
          <a:srcRect l="2254" t="3417" r="1960" b="4334"/>
          <a:stretch>
            <a:fillRect/>
          </a:stretch>
        </p:blipFill>
        <p:spPr>
          <a:xfrm>
            <a:off x="549491" y="2071678"/>
            <a:ext cx="5605135" cy="38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5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1004</Words>
  <Application>Microsoft Office PowerPoint</Application>
  <PresentationFormat>화면 슬라이드 쇼(4:3)</PresentationFormat>
  <Paragraphs>266</Paragraphs>
  <Slides>37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목 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김민정</dc:creator>
  <cp:lastModifiedBy>김민정</cp:lastModifiedBy>
  <cp:revision>2</cp:revision>
  <dcterms:created xsi:type="dcterms:W3CDTF">2017-03-30T09:43:50Z</dcterms:created>
  <dcterms:modified xsi:type="dcterms:W3CDTF">2017-03-30T09:48:50Z</dcterms:modified>
</cp:coreProperties>
</file>