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5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11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1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02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3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0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21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86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82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36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71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0E60-2EA6-49A3-9C97-49C07822DE1E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C085-CD48-49FA-8D42-7A7B525F3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6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81000"/>
            <a:ext cx="12192000" cy="10382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5400" b="1" dirty="0">
                <a:solidFill>
                  <a:schemeClr val="accent2">
                    <a:lumMod val="75000"/>
                  </a:schemeClr>
                </a:solidFill>
              </a:rPr>
              <a:t>세계인</a:t>
            </a:r>
            <a:r>
              <a:rPr lang="ko-KR" altLang="en-US" sz="5400" dirty="0">
                <a:solidFill>
                  <a:schemeClr val="bg1"/>
                </a:solidFill>
              </a:rPr>
              <a:t>이</a:t>
            </a:r>
            <a:r>
              <a:rPr lang="ko-KR" altLang="en-US" sz="5400" dirty="0" smtClean="0">
                <a:solidFill>
                  <a:schemeClr val="bg1"/>
                </a:solidFill>
              </a:rPr>
              <a:t> 바라보는 독도분쟁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6425" y="5223986"/>
            <a:ext cx="2695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독도 </a:t>
            </a:r>
            <a:r>
              <a:rPr lang="ko-KR" alt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영토학</a:t>
            </a:r>
            <a:endParaRPr lang="en-US" altLang="ko-K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교수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최장근</a:t>
            </a:r>
            <a:endParaRPr lang="en-US" altLang="ko-K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이름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마성민</a:t>
            </a:r>
            <a:endParaRPr lang="en-US" altLang="ko-K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학과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체육학과</a:t>
            </a:r>
            <a:endParaRPr lang="en-US" altLang="ko-K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학번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21604510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3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0462" y="476250"/>
            <a:ext cx="479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/>
              <a:t>Thank you</a:t>
            </a:r>
            <a:endParaRPr lang="ko-KR" alt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090861" y="5478929"/>
            <a:ext cx="5400676" cy="120032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출처 </a:t>
            </a:r>
            <a:r>
              <a:rPr lang="en-US" altLang="ko-KR" dirty="0" smtClean="0">
                <a:solidFill>
                  <a:schemeClr val="bg1"/>
                </a:solidFill>
              </a:rPr>
              <a:t>:  www.dokdohistory.com (</a:t>
            </a:r>
            <a:r>
              <a:rPr lang="ko-KR" altLang="en-US" dirty="0" smtClean="0">
                <a:solidFill>
                  <a:schemeClr val="bg1"/>
                </a:solidFill>
              </a:rPr>
              <a:t>독도연구소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출처 </a:t>
            </a:r>
            <a:r>
              <a:rPr lang="en-US" altLang="ko-KR" dirty="0" smtClean="0">
                <a:solidFill>
                  <a:schemeClr val="bg1"/>
                </a:solidFill>
              </a:rPr>
              <a:t>: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chemeClr val="bg1"/>
                </a:solidFill>
              </a:rPr>
              <a:t>ⓒ </a:t>
            </a:r>
            <a:r>
              <a:rPr lang="ko-KR" altLang="en-US" dirty="0" err="1">
                <a:solidFill>
                  <a:schemeClr val="bg1"/>
                </a:solidFill>
              </a:rPr>
              <a:t>커뮤니케이션북스</a:t>
            </a:r>
            <a:r>
              <a:rPr lang="ko-KR" altLang="en-US" dirty="0">
                <a:solidFill>
                  <a:schemeClr val="bg1"/>
                </a:solidFill>
              </a:rPr>
              <a:t> 출판기획물의 </a:t>
            </a:r>
            <a:r>
              <a:rPr lang="ko-KR" altLang="en-US" dirty="0" smtClean="0">
                <a:solidFill>
                  <a:schemeClr val="bg1"/>
                </a:solidFill>
              </a:rPr>
              <a:t>세계사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출처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en-US" altLang="ko-KR" dirty="0">
                <a:solidFill>
                  <a:schemeClr val="bg1"/>
                </a:solidFill>
              </a:rPr>
              <a:t>ko.wikipedia.org  (</a:t>
            </a:r>
            <a:r>
              <a:rPr lang="ko-KR" altLang="en-US" dirty="0" err="1" smtClean="0">
                <a:solidFill>
                  <a:schemeClr val="bg1"/>
                </a:solidFill>
              </a:rPr>
              <a:t>위키피디아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6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761187"/>
            <a:ext cx="12191999" cy="209681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fontAlgn="base"/>
            <a:r>
              <a:rPr lang="ko-KR" altLang="en-US" sz="2000" dirty="0" smtClean="0">
                <a:solidFill>
                  <a:schemeClr val="bg1"/>
                </a:solidFill>
              </a:rPr>
              <a:t>→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미국</a:t>
            </a:r>
            <a:r>
              <a:rPr lang="ko-KR" altLang="en-US" sz="2000" dirty="0">
                <a:solidFill>
                  <a:schemeClr val="bg1"/>
                </a:solidFill>
              </a:rPr>
              <a:t>을 비롯한 여러 국가들은 이 문제에 </a:t>
            </a:r>
            <a:r>
              <a:rPr lang="ko-KR" altLang="en-US" sz="2000" dirty="0" err="1">
                <a:solidFill>
                  <a:schemeClr val="bg1"/>
                </a:solidFill>
              </a:rPr>
              <a:t>강건너</a:t>
            </a:r>
            <a:r>
              <a:rPr lang="ko-KR" altLang="en-US" sz="2000" dirty="0">
                <a:solidFill>
                  <a:schemeClr val="bg1"/>
                </a:solidFill>
              </a:rPr>
              <a:t> 불구경처럼 중립적인 태도를 취하며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일본과 영토 분쟁 문제가 얽혀 있는 </a:t>
            </a:r>
            <a:r>
              <a:rPr lang="ko-KR" altLang="en-US" sz="2000" dirty="0" smtClean="0">
                <a:solidFill>
                  <a:schemeClr val="accent2">
                    <a:lumMod val="75000"/>
                  </a:schemeClr>
                </a:solidFill>
              </a:rPr>
              <a:t>중국</a:t>
            </a:r>
            <a:r>
              <a:rPr lang="en-US" altLang="ko-KR" sz="2000" dirty="0" smtClean="0">
                <a:solidFill>
                  <a:schemeClr val="bg1"/>
                </a:solidFill>
              </a:rPr>
              <a:t>,</a:t>
            </a:r>
            <a:r>
              <a:rPr lang="ko-KR" altLang="en-US" sz="2000" dirty="0" smtClean="0">
                <a:solidFill>
                  <a:schemeClr val="accent2">
                    <a:lumMod val="75000"/>
                  </a:schemeClr>
                </a:solidFill>
              </a:rPr>
              <a:t>대만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accent2">
                    <a:lumMod val="75000"/>
                  </a:schemeClr>
                </a:solidFill>
              </a:rPr>
              <a:t>북한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러시아</a:t>
            </a:r>
            <a:r>
              <a:rPr lang="ko-KR" altLang="en-US" sz="2000" dirty="0">
                <a:solidFill>
                  <a:schemeClr val="bg1"/>
                </a:solidFill>
              </a:rPr>
              <a:t> 정도만이 암암리에 깊은 관심을 보이고 있다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</a:p>
          <a:p>
            <a:pPr algn="l" fontAlgn="base"/>
            <a:r>
              <a:rPr lang="ko-KR" altLang="en-US" sz="2000" dirty="0" smtClean="0">
                <a:solidFill>
                  <a:schemeClr val="bg1"/>
                </a:solidFill>
              </a:rPr>
              <a:t>특히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미국은 한국과 </a:t>
            </a:r>
            <a:r>
              <a:rPr lang="ko-KR" altLang="en-US" sz="2000" dirty="0">
                <a:solidFill>
                  <a:schemeClr val="bg1"/>
                </a:solidFill>
              </a:rPr>
              <a:t>일본은 모두 정치 및 외교적으로 중요한 동맹국이기 때문에 어느 한쪽의 편만 들 수 없기 때문이다</a:t>
            </a:r>
            <a:r>
              <a:rPr lang="en-US" altLang="ko-KR" sz="2000" dirty="0">
                <a:solidFill>
                  <a:schemeClr val="bg1"/>
                </a:solidFill>
              </a:rPr>
              <a:t>. </a:t>
            </a:r>
            <a:r>
              <a:rPr lang="ko-KR" altLang="en-US" sz="2000" dirty="0">
                <a:solidFill>
                  <a:schemeClr val="bg1"/>
                </a:solidFill>
              </a:rPr>
              <a:t>물론 </a:t>
            </a:r>
            <a:r>
              <a:rPr lang="ko-KR" altLang="en-US" sz="2000" dirty="0" smtClean="0">
                <a:solidFill>
                  <a:schemeClr val="bg1"/>
                </a:solidFill>
              </a:rPr>
              <a:t>정치적 관계를 </a:t>
            </a:r>
            <a:r>
              <a:rPr lang="ko-KR" altLang="en-US" sz="2000" dirty="0">
                <a:solidFill>
                  <a:schemeClr val="bg1"/>
                </a:solidFill>
              </a:rPr>
              <a:t>중요시해야 하는 관계로 한 어중간한 </a:t>
            </a:r>
            <a:r>
              <a:rPr lang="ko-KR" altLang="en-US" sz="2000" dirty="0" err="1">
                <a:solidFill>
                  <a:schemeClr val="bg1"/>
                </a:solidFill>
              </a:rPr>
              <a:t>대응인게</a:t>
            </a:r>
            <a:r>
              <a:rPr lang="ko-KR" altLang="en-US" sz="2000" dirty="0">
                <a:solidFill>
                  <a:schemeClr val="bg1"/>
                </a:solidFill>
              </a:rPr>
              <a:t> 사실이지만</a:t>
            </a:r>
            <a:r>
              <a:rPr lang="en-US" altLang="ko-KR" sz="2000" dirty="0">
                <a:solidFill>
                  <a:schemeClr val="bg1"/>
                </a:solidFill>
              </a:rPr>
              <a:t>. </a:t>
            </a:r>
            <a:r>
              <a:rPr lang="ko-KR" altLang="en-US" sz="2000" dirty="0">
                <a:solidFill>
                  <a:schemeClr val="bg1"/>
                </a:solidFill>
              </a:rPr>
              <a:t>현실에서는 세계가 독도를 영유권 분쟁이라고 </a:t>
            </a:r>
            <a:r>
              <a:rPr lang="ko-KR" altLang="en-US" sz="2000" dirty="0" err="1">
                <a:solidFill>
                  <a:schemeClr val="bg1"/>
                </a:solidFill>
              </a:rPr>
              <a:t>인식하는게</a:t>
            </a:r>
            <a:r>
              <a:rPr lang="ko-KR" altLang="en-US" sz="2000" dirty="0">
                <a:solidFill>
                  <a:schemeClr val="bg1"/>
                </a:solidFill>
              </a:rPr>
              <a:t> 당연한 인식이다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ko-KR" altLang="en-US" sz="2000" dirty="0">
              <a:solidFill>
                <a:schemeClr val="bg1"/>
              </a:solidFill>
            </a:endParaRPr>
          </a:p>
          <a:p>
            <a:pPr algn="l" fontAlgn="base"/>
            <a:endParaRPr lang="ko-KR" altLang="en-US" dirty="0">
              <a:solidFill>
                <a:schemeClr val="bg1"/>
              </a:solidFill>
            </a:endParaRPr>
          </a:p>
          <a:p>
            <a:pPr algn="l"/>
            <a:endParaRPr lang="en-US" altLang="ko-KR" dirty="0" smtClean="0">
              <a:solidFill>
                <a:schemeClr val="bg1"/>
              </a:solidFill>
            </a:endParaRPr>
          </a:p>
          <a:p>
            <a:pPr algn="l"/>
            <a:endParaRPr lang="ko-KR" altLang="en-US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42" y="515007"/>
            <a:ext cx="1031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관심을 가지는 국가의 평균적인 시점</a:t>
            </a:r>
            <a:endParaRPr lang="en-US" altLang="ko-KR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왼쪽 대괄호 6"/>
          <p:cNvSpPr/>
          <p:nvPr/>
        </p:nvSpPr>
        <p:spPr>
          <a:xfrm>
            <a:off x="567560" y="449289"/>
            <a:ext cx="378372" cy="77776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대괄호 7"/>
          <p:cNvSpPr/>
          <p:nvPr/>
        </p:nvSpPr>
        <p:spPr>
          <a:xfrm>
            <a:off x="8156028" y="449289"/>
            <a:ext cx="241738" cy="777766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8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77321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981" y="5576887"/>
            <a:ext cx="10968039" cy="833438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2008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년 8월에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FTA관련으로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한국에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방한계획이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있었기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때문에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미국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입장에서는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한국과의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관계가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중요한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상황이라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지시한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것을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가능성이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</a:rPr>
              <a:t>크다</a:t>
            </a:r>
            <a:endParaRPr lang="en-US" altLang="ko-KR" dirty="0">
              <a:solidFill>
                <a:schemeClr val="bg1">
                  <a:lumMod val="9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457199" y="1523999"/>
            <a:ext cx="3495676" cy="168592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미국</a:t>
            </a:r>
            <a:r>
              <a:rPr lang="en-US" altLang="ko-KR" dirty="0" smtClean="0"/>
              <a:t>, 2008.07.14</a:t>
            </a:r>
          </a:p>
          <a:p>
            <a:pPr algn="ctr"/>
            <a:r>
              <a:rPr lang="ko-KR" altLang="en-US" dirty="0" smtClean="0"/>
              <a:t>미국에서 독도를 한국 영토에서 분쟁지역으로 표기를 바꾸었다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이에 따라 표기를 </a:t>
            </a:r>
            <a:r>
              <a:rPr lang="ko-KR" altLang="en-US" dirty="0" err="1" smtClean="0"/>
              <a:t>리앙쿠르</a:t>
            </a:r>
            <a:r>
              <a:rPr lang="ko-KR" altLang="en-US" dirty="0" smtClean="0"/>
              <a:t> 암으로 변경 </a:t>
            </a:r>
            <a:r>
              <a:rPr lang="ko-KR" altLang="en-US" dirty="0" err="1" smtClean="0"/>
              <a:t>하려고함</a:t>
            </a: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4274344" y="2185987"/>
            <a:ext cx="3333750" cy="36195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7929563" y="1524000"/>
            <a:ext cx="3495676" cy="1685925"/>
          </a:xfrm>
          <a:prstGeom prst="roundRect">
            <a:avLst/>
          </a:prstGeom>
          <a:solidFill>
            <a:srgbClr val="6FA7D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2008.07.31, </a:t>
            </a:r>
            <a:r>
              <a:rPr lang="ko-KR" altLang="en-US" dirty="0" smtClean="0"/>
              <a:t>조지 </a:t>
            </a:r>
            <a:r>
              <a:rPr lang="ko-KR" altLang="en-US" dirty="0" err="1" smtClean="0"/>
              <a:t>워커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부시</a:t>
            </a:r>
            <a:r>
              <a:rPr lang="ko-KR" altLang="en-US" dirty="0" smtClean="0"/>
              <a:t> 대통령이 직접 지시해 독도를 한국 영토로 교정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981" y="412784"/>
            <a:ext cx="3512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75000"/>
                  </a:schemeClr>
                </a:solidFill>
              </a:rPr>
              <a:t>대표적 국가</a:t>
            </a:r>
            <a:endParaRPr lang="ko-KR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829" y="378371"/>
            <a:ext cx="355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75000"/>
                  </a:schemeClr>
                </a:solidFill>
              </a:rPr>
              <a:t>대표적 국가</a:t>
            </a:r>
            <a:endParaRPr lang="ko-KR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82567" y="1413641"/>
            <a:ext cx="4087538" cy="179955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북한은 </a:t>
            </a:r>
            <a:r>
              <a:rPr lang="ko-KR" altLang="en-US" dirty="0"/>
              <a:t>우리나라와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일본 </a:t>
            </a:r>
            <a:r>
              <a:rPr lang="ko-KR" altLang="en-US" dirty="0"/>
              <a:t>간에 독도 영유권 문제가 불거지자</a:t>
            </a:r>
            <a:r>
              <a:rPr lang="en-US" altLang="ko-KR" dirty="0"/>
              <a:t>, "(</a:t>
            </a:r>
            <a:r>
              <a:rPr lang="ko-KR" altLang="en-US" dirty="0"/>
              <a:t>일본은</a:t>
            </a:r>
            <a:r>
              <a:rPr lang="en-US" altLang="ko-KR" dirty="0"/>
              <a:t>) </a:t>
            </a:r>
            <a:r>
              <a:rPr lang="ko-KR" altLang="en-US" dirty="0"/>
              <a:t>독도에 있는 풀 한 포기도 밟지 말라</a:t>
            </a:r>
            <a:r>
              <a:rPr lang="en-US" altLang="ko-KR" dirty="0" smtClean="0"/>
              <a:t>.“</a:t>
            </a:r>
          </a:p>
          <a:p>
            <a:pPr algn="ctr"/>
            <a:r>
              <a:rPr lang="ko-KR" altLang="en-US" dirty="0" smtClean="0"/>
              <a:t>는 </a:t>
            </a:r>
            <a:r>
              <a:rPr lang="ko-KR" altLang="en-US" dirty="0"/>
              <a:t>공식논평을 내었다</a:t>
            </a:r>
            <a:r>
              <a:rPr lang="en-US" altLang="ko-KR" dirty="0"/>
              <a:t>.</a:t>
            </a:r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7154918" y="1413641"/>
            <a:ext cx="4059620" cy="179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북한도 </a:t>
            </a:r>
            <a:r>
              <a:rPr lang="ko-KR" altLang="en-US" dirty="0"/>
              <a:t>헌법에 한반도 전체를 자기 나라의 영토라고 규정하고 있으므로</a:t>
            </a:r>
            <a:r>
              <a:rPr lang="en-US" altLang="ko-KR" dirty="0"/>
              <a:t>, </a:t>
            </a:r>
            <a:r>
              <a:rPr lang="ko-KR" altLang="en-US" dirty="0"/>
              <a:t>북한 입장에서는 남한이 점거 중인 독도는 엄연히 자기네 영토이니까 저런 반응을 </a:t>
            </a:r>
            <a:r>
              <a:rPr lang="ko-KR" altLang="en-US" dirty="0" err="1" smtClean="0"/>
              <a:t>보이고있다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10" name="도넛 9"/>
          <p:cNvSpPr/>
          <p:nvPr/>
        </p:nvSpPr>
        <p:spPr>
          <a:xfrm>
            <a:off x="5170105" y="3038634"/>
            <a:ext cx="1723038" cy="151234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857297" y="4804711"/>
            <a:ext cx="4529957" cy="179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dirty="0"/>
              <a:t>독도를 일본으로부터 방어한다는 개념에 있어서는 똑같지만</a:t>
            </a:r>
            <a:r>
              <a:rPr lang="en-US" altLang="ko-KR" dirty="0"/>
              <a:t>, </a:t>
            </a:r>
            <a:r>
              <a:rPr lang="ko-KR" altLang="en-US" dirty="0"/>
              <a:t>딱히 대한민국 편을 </a:t>
            </a:r>
            <a:r>
              <a:rPr lang="ko-KR" altLang="en-US" dirty="0" err="1"/>
              <a:t>드는거</a:t>
            </a:r>
            <a:r>
              <a:rPr lang="ko-KR" altLang="en-US" dirty="0"/>
              <a:t> 같지는 않은 태도다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algn="ctr" fontAlgn="base"/>
            <a:r>
              <a:rPr lang="ko-KR" altLang="en-US" dirty="0" err="1" smtClean="0"/>
              <a:t>센카쿠</a:t>
            </a:r>
            <a:r>
              <a:rPr lang="ko-KR" altLang="en-US" dirty="0" smtClean="0"/>
              <a:t> </a:t>
            </a:r>
            <a:r>
              <a:rPr lang="ko-KR" altLang="en-US" dirty="0"/>
              <a:t>문제 앞에서의 </a:t>
            </a:r>
            <a:r>
              <a:rPr lang="ko-KR" altLang="en-US" dirty="0" smtClean="0"/>
              <a:t>중국과 대만 </a:t>
            </a:r>
            <a:r>
              <a:rPr lang="ko-KR" altLang="en-US" dirty="0"/>
              <a:t>사이에 이는 양가감정과 </a:t>
            </a:r>
            <a:r>
              <a:rPr lang="ko-KR" altLang="en-US" dirty="0" err="1"/>
              <a:t>비슷한듯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675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352425"/>
            <a:ext cx="359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accent2">
                    <a:lumMod val="75000"/>
                  </a:schemeClr>
                </a:solidFill>
              </a:rPr>
              <a:t>대표적 국가</a:t>
            </a:r>
            <a:endParaRPr lang="ko-KR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62037" y="1535847"/>
            <a:ext cx="318135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중국은 중립적인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입장을 취하는 등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조심스러운 태도</a:t>
            </a:r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5" name="아래쪽 화살표 4"/>
          <p:cNvSpPr/>
          <p:nvPr/>
        </p:nvSpPr>
        <p:spPr>
          <a:xfrm>
            <a:off x="2300287" y="3169384"/>
            <a:ext cx="704850" cy="115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062037" y="4431447"/>
            <a:ext cx="318135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일본과 </a:t>
            </a:r>
            <a:r>
              <a:rPr lang="ko-KR" altLang="en-US" dirty="0" err="1" smtClean="0"/>
              <a:t>센카쿠</a:t>
            </a:r>
            <a:r>
              <a:rPr lang="ko-KR" altLang="en-US" dirty="0" smtClean="0"/>
              <a:t> 열도 분쟁이 심화된 후 독도 분쟁이 일본의</a:t>
            </a:r>
            <a:r>
              <a:rPr lang="en-US" altLang="ko-KR" dirty="0"/>
              <a:t> </a:t>
            </a:r>
            <a:r>
              <a:rPr lang="ko-KR" altLang="en-US" dirty="0" smtClean="0"/>
              <a:t>책임이라고 주장하고</a:t>
            </a:r>
            <a:r>
              <a:rPr lang="en-US" altLang="ko-KR" dirty="0"/>
              <a:t> </a:t>
            </a:r>
            <a:r>
              <a:rPr lang="ko-KR" altLang="en-US" dirty="0" smtClean="0"/>
              <a:t>일본 </a:t>
            </a:r>
            <a:r>
              <a:rPr lang="ko-KR" altLang="en-US" dirty="0" err="1" smtClean="0"/>
              <a:t>다케시마의</a:t>
            </a:r>
            <a:r>
              <a:rPr lang="ko-KR" altLang="en-US" dirty="0" smtClean="0"/>
              <a:t> 날 비판함</a:t>
            </a:r>
            <a:endParaRPr lang="en-US" altLang="ko-KR" dirty="0" smtClean="0"/>
          </a:p>
        </p:txBody>
      </p:sp>
      <p:sp>
        <p:nvSpPr>
          <p:cNvPr id="7" name="위로 구부러진 화살표 6"/>
          <p:cNvSpPr/>
          <p:nvPr/>
        </p:nvSpPr>
        <p:spPr>
          <a:xfrm rot="16200000">
            <a:off x="4591049" y="2886076"/>
            <a:ext cx="2190750" cy="14097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29461" y="2828925"/>
            <a:ext cx="3181350" cy="1523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사드</a:t>
            </a:r>
            <a:r>
              <a:rPr lang="ko-KR" altLang="en-US" dirty="0" smtClean="0"/>
              <a:t> 배치 이후              </a:t>
            </a:r>
            <a:r>
              <a:rPr lang="en-US" altLang="ko-KR" dirty="0" smtClean="0"/>
              <a:t> </a:t>
            </a:r>
            <a:r>
              <a:rPr lang="ko-KR" altLang="en-US" dirty="0" smtClean="0"/>
              <a:t>갈등이 심화되어서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다시 중립적인 입장을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새울 거라 예상됨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2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391275" y="333375"/>
            <a:ext cx="5353050" cy="60674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위키피디아</a:t>
            </a:r>
            <a:r>
              <a:rPr lang="en-US" altLang="ko-KR" dirty="0"/>
              <a:t>(Wikipedia)</a:t>
            </a:r>
            <a:r>
              <a:rPr lang="ko-KR" altLang="en-US" dirty="0"/>
              <a:t>는 </a:t>
            </a:r>
            <a:r>
              <a:rPr lang="ko-KR" altLang="en-US" dirty="0" err="1"/>
              <a:t>위키</a:t>
            </a:r>
            <a:r>
              <a:rPr lang="en-US" altLang="ko-KR" dirty="0"/>
              <a:t>(Wiki)</a:t>
            </a:r>
            <a:r>
              <a:rPr lang="ko-KR" altLang="en-US" dirty="0"/>
              <a:t>와 </a:t>
            </a:r>
            <a:r>
              <a:rPr lang="ko-KR" altLang="en-US" dirty="0" err="1"/>
              <a:t>엔사이클로피디아</a:t>
            </a:r>
            <a:r>
              <a:rPr lang="en-US" altLang="ko-KR" dirty="0"/>
              <a:t>(encyclopedia, </a:t>
            </a:r>
            <a:r>
              <a:rPr lang="ko-KR" altLang="en-US" dirty="0"/>
              <a:t>백과사전</a:t>
            </a:r>
            <a:r>
              <a:rPr lang="en-US" altLang="ko-KR" dirty="0"/>
              <a:t>)</a:t>
            </a:r>
            <a:r>
              <a:rPr lang="ko-KR" altLang="en-US" dirty="0"/>
              <a:t>의 합성어로서 새로운 시대의 백과사전을 말한다</a:t>
            </a:r>
            <a:r>
              <a:rPr lang="en-US" altLang="ko-KR" dirty="0"/>
              <a:t>. </a:t>
            </a:r>
            <a:r>
              <a:rPr lang="ko-KR" altLang="en-US" dirty="0" err="1"/>
              <a:t>위키는</a:t>
            </a:r>
            <a:r>
              <a:rPr lang="ko-KR" altLang="en-US" dirty="0"/>
              <a:t> 방문자들이 쓰고 스스로 편집할 수 있는 웹사이트다</a:t>
            </a:r>
            <a:r>
              <a:rPr lang="en-US" altLang="ko-KR" dirty="0"/>
              <a:t>. </a:t>
            </a:r>
            <a:r>
              <a:rPr lang="ko-KR" altLang="en-US" dirty="0"/>
              <a:t>이 </a:t>
            </a:r>
            <a:r>
              <a:rPr lang="ko-KR" altLang="en-US" dirty="0" err="1"/>
              <a:t>위키를</a:t>
            </a:r>
            <a:r>
              <a:rPr lang="ko-KR" altLang="en-US" dirty="0"/>
              <a:t> 기반으로 한 </a:t>
            </a:r>
            <a:r>
              <a:rPr lang="ko-KR" altLang="en-US" dirty="0" err="1"/>
              <a:t>위키피디아는</a:t>
            </a:r>
            <a:r>
              <a:rPr lang="ko-KR" altLang="en-US" dirty="0"/>
              <a:t> 누구든지 인터넷 </a:t>
            </a:r>
            <a:r>
              <a:rPr lang="ko-KR" altLang="en-US" dirty="0" smtClean="0"/>
              <a:t>사이트에 </a:t>
            </a:r>
            <a:r>
              <a:rPr lang="ko-KR" altLang="en-US" dirty="0"/>
              <a:t>접속해서 직접 지식과 정보를 올릴 수 있으며 기존에 등록된 지식과 정보를 수정</a:t>
            </a:r>
            <a:r>
              <a:rPr lang="en-US" altLang="ko-KR" dirty="0"/>
              <a:t>·</a:t>
            </a:r>
            <a:r>
              <a:rPr lang="ko-KR" altLang="en-US" dirty="0"/>
              <a:t>보완할 수 있게 되어 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미국에서 시작된 </a:t>
            </a:r>
            <a:r>
              <a:rPr lang="ko-KR" altLang="en-US" dirty="0" err="1"/>
              <a:t>위키피디아는</a:t>
            </a:r>
            <a:r>
              <a:rPr lang="ko-KR" altLang="en-US" dirty="0"/>
              <a:t> 전 세계로 퍼져나가 오늘날 가장 대중적인 백과사전이 되었다</a:t>
            </a:r>
            <a:r>
              <a:rPr lang="en-US" altLang="ko-KR" dirty="0"/>
              <a:t>. </a:t>
            </a:r>
            <a:r>
              <a:rPr lang="ko-KR" altLang="en-US" dirty="0"/>
              <a:t>영어판 </a:t>
            </a:r>
            <a:r>
              <a:rPr lang="ko-KR" altLang="en-US" dirty="0" err="1" smtClean="0"/>
              <a:t>위키피디아에서는</a:t>
            </a:r>
            <a:r>
              <a:rPr lang="ko-KR" altLang="en-US" dirty="0" smtClean="0"/>
              <a:t> </a:t>
            </a:r>
            <a:r>
              <a:rPr lang="en-US" altLang="ko-KR" dirty="0"/>
              <a:t>2012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현재 </a:t>
            </a:r>
            <a:r>
              <a:rPr lang="en-US" altLang="ko-KR" dirty="0"/>
              <a:t>285</a:t>
            </a:r>
            <a:r>
              <a:rPr lang="ko-KR" altLang="en-US" dirty="0"/>
              <a:t>개 언어의 </a:t>
            </a:r>
            <a:r>
              <a:rPr lang="ko-KR" altLang="en-US" dirty="0" err="1"/>
              <a:t>위키피디아가</a:t>
            </a:r>
            <a:r>
              <a:rPr lang="ko-KR" altLang="en-US" dirty="0"/>
              <a:t> 있다고 소개한다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인터넷에서 가장 크고 가장 인기 있는 일반적인 사전</a:t>
            </a:r>
            <a:r>
              <a:rPr lang="en-US" altLang="ko-KR" dirty="0"/>
              <a:t>(reference)</a:t>
            </a:r>
            <a:r>
              <a:rPr lang="ko-KR" altLang="en-US" dirty="0"/>
              <a:t>으로서 전 세계에 </a:t>
            </a:r>
            <a:r>
              <a:rPr lang="en-US" altLang="ko-KR" dirty="0"/>
              <a:t>3</a:t>
            </a:r>
            <a:r>
              <a:rPr lang="ko-KR" altLang="en-US" dirty="0"/>
              <a:t>억 </a:t>
            </a:r>
            <a:r>
              <a:rPr lang="en-US" altLang="ko-KR" dirty="0"/>
              <a:t>6500</a:t>
            </a:r>
            <a:r>
              <a:rPr lang="ko-KR" altLang="en-US" dirty="0"/>
              <a:t>만 명의 독자가 있고</a:t>
            </a:r>
            <a:r>
              <a:rPr lang="en-US" altLang="ko-KR" dirty="0"/>
              <a:t>, 2011</a:t>
            </a:r>
            <a:r>
              <a:rPr lang="ko-KR" altLang="en-US" dirty="0"/>
              <a:t>년 미국에서만 매월 </a:t>
            </a:r>
            <a:r>
              <a:rPr lang="en-US" altLang="ko-KR" dirty="0"/>
              <a:t>27</a:t>
            </a:r>
            <a:r>
              <a:rPr lang="ko-KR" altLang="en-US" dirty="0"/>
              <a:t>억 </a:t>
            </a:r>
            <a:r>
              <a:rPr lang="ko-KR" altLang="en-US" dirty="0" err="1"/>
              <a:t>페이지뷰</a:t>
            </a:r>
            <a:r>
              <a:rPr lang="en-US" altLang="ko-KR" dirty="0"/>
              <a:t>(</a:t>
            </a:r>
            <a:r>
              <a:rPr lang="en-US" altLang="ko-KR" dirty="0" err="1"/>
              <a:t>pageviews</a:t>
            </a:r>
            <a:r>
              <a:rPr lang="en-US" altLang="ko-KR" dirty="0"/>
              <a:t>)</a:t>
            </a:r>
            <a:r>
              <a:rPr lang="ko-KR" altLang="en-US" dirty="0"/>
              <a:t>를 기록했다고 한다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/>
          </a:p>
          <a:p>
            <a:pPr algn="ctr"/>
            <a:endParaRPr lang="ko-KR" altLang="en-US" dirty="0"/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6391275" cy="661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333375"/>
            <a:ext cx="612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외국 백과사전의 표기</a:t>
            </a:r>
            <a:endParaRPr lang="ko-KR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9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" y="1952624"/>
            <a:ext cx="7067550" cy="479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952625"/>
            <a:ext cx="7067550" cy="479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61012" y="273856"/>
            <a:ext cx="4700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600" dirty="0"/>
              <a:t>'</a:t>
            </a:r>
            <a:r>
              <a:rPr lang="ko-KR" altLang="en-US" sz="3600" dirty="0" err="1"/>
              <a:t>리앙쿠르</a:t>
            </a:r>
            <a:r>
              <a:rPr lang="ko-KR" altLang="en-US" sz="3600" dirty="0"/>
              <a:t> </a:t>
            </a:r>
            <a:r>
              <a:rPr lang="ko-KR" altLang="en-US" sz="3600" dirty="0" smtClean="0"/>
              <a:t>암초</a:t>
            </a:r>
            <a:r>
              <a:rPr lang="en-US" altLang="ko-KR" sz="3600" dirty="0" smtClean="0"/>
              <a:t>’ </a:t>
            </a:r>
            <a:r>
              <a:rPr lang="ko-KR" altLang="en-US" sz="3600" dirty="0" smtClean="0"/>
              <a:t>표기</a:t>
            </a:r>
            <a:endParaRPr lang="ko-KR" altLang="en-US" sz="3600" dirty="0"/>
          </a:p>
          <a:p>
            <a:endParaRPr lang="ko-KR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2" y="905260"/>
            <a:ext cx="121613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:</a:t>
            </a:r>
            <a:r>
              <a:rPr lang="ko-KR" altLang="en-US" sz="2000" dirty="0" smtClean="0"/>
              <a:t>영어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러시아어</a:t>
            </a:r>
            <a:r>
              <a:rPr lang="en-US" altLang="ko-KR" sz="2000" dirty="0" smtClean="0"/>
              <a:t>, </a:t>
            </a:r>
            <a:r>
              <a:rPr lang="en-US" altLang="ko-KR" sz="2000" dirty="0" err="1"/>
              <a:t>영어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러시아어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프랑스어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독일어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스페인어판</a:t>
            </a:r>
            <a:r>
              <a:rPr lang="en-US" altLang="ko-KR" sz="2000" dirty="0"/>
              <a:t> 등 </a:t>
            </a:r>
            <a:r>
              <a:rPr lang="en-US" altLang="ko-KR" sz="2000" dirty="0" err="1"/>
              <a:t>대부분의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언어에서는</a:t>
            </a:r>
            <a:r>
              <a:rPr lang="en-US" altLang="ko-KR" sz="2000" dirty="0"/>
              <a:t> (</a:t>
            </a:r>
            <a:r>
              <a:rPr lang="en-US" altLang="ko-KR" sz="2000" dirty="0" err="1"/>
              <a:t>그들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입장에서</a:t>
            </a:r>
            <a:r>
              <a:rPr lang="en-US" altLang="ko-KR" sz="2000" dirty="0"/>
              <a:t>) </a:t>
            </a:r>
            <a:r>
              <a:rPr lang="en-US" altLang="ko-KR" sz="2000" dirty="0" err="1"/>
              <a:t>중립성을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위해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문서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제목을</a:t>
            </a:r>
            <a:r>
              <a:rPr lang="en-US" altLang="ko-KR" sz="2000" dirty="0"/>
              <a:t> '</a:t>
            </a:r>
            <a:r>
              <a:rPr lang="en-US" altLang="ko-KR" sz="2000" dirty="0" err="1"/>
              <a:t>리앙쿠르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암초'로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있다</a:t>
            </a:r>
            <a:endParaRPr lang="en-US" altLang="ko-KR" sz="2000" dirty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86700" y="2352675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오른쪽 대괄호 1"/>
          <p:cNvSpPr/>
          <p:nvPr/>
        </p:nvSpPr>
        <p:spPr>
          <a:xfrm>
            <a:off x="8020050" y="273856"/>
            <a:ext cx="200025" cy="646331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왼쪽 대괄호 2"/>
          <p:cNvSpPr/>
          <p:nvPr/>
        </p:nvSpPr>
        <p:spPr>
          <a:xfrm>
            <a:off x="3761012" y="273855"/>
            <a:ext cx="200025" cy="64633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52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975"/>
            <a:ext cx="7172571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29" y="2466974"/>
            <a:ext cx="7172571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43461" y="43815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‘</a:t>
            </a:r>
            <a:r>
              <a:rPr lang="ko-KR" altLang="en-US" sz="3600" dirty="0" smtClean="0"/>
              <a:t>독도</a:t>
            </a:r>
            <a:r>
              <a:rPr lang="en-US" altLang="ko-KR" sz="3600" dirty="0" smtClean="0"/>
              <a:t>’ </a:t>
            </a:r>
            <a:r>
              <a:rPr lang="ko-KR" altLang="en-US" sz="3600" dirty="0" smtClean="0"/>
              <a:t>표기</a:t>
            </a:r>
            <a:endParaRPr lang="ko-KR" altLang="en-US" sz="3600" dirty="0"/>
          </a:p>
        </p:txBody>
      </p:sp>
      <p:sp>
        <p:nvSpPr>
          <p:cNvPr id="6" name="왼쪽 대괄호 5"/>
          <p:cNvSpPr/>
          <p:nvPr/>
        </p:nvSpPr>
        <p:spPr>
          <a:xfrm>
            <a:off x="4843461" y="438150"/>
            <a:ext cx="175968" cy="646331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대괄호 6"/>
          <p:cNvSpPr/>
          <p:nvPr/>
        </p:nvSpPr>
        <p:spPr>
          <a:xfrm>
            <a:off x="6991350" y="438150"/>
            <a:ext cx="181221" cy="646331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1755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</a:t>
            </a:r>
            <a:r>
              <a:rPr lang="ko-KR" altLang="en-US" dirty="0"/>
              <a:t>중국어</a:t>
            </a:r>
            <a:r>
              <a:rPr lang="en-US" altLang="ko-KR" dirty="0"/>
              <a:t>, </a:t>
            </a:r>
            <a:r>
              <a:rPr lang="ko-KR" altLang="en-US" dirty="0"/>
              <a:t>광동어</a:t>
            </a:r>
            <a:r>
              <a:rPr lang="en-US" altLang="ko-KR" dirty="0"/>
              <a:t>, </a:t>
            </a:r>
            <a:r>
              <a:rPr lang="ko-KR" altLang="en-US" dirty="0"/>
              <a:t>고전 </a:t>
            </a:r>
            <a:r>
              <a:rPr lang="ko-KR" altLang="en-US" dirty="0" err="1"/>
              <a:t>중국어판에서는</a:t>
            </a:r>
            <a:r>
              <a:rPr lang="ko-KR" altLang="en-US" dirty="0"/>
              <a:t> 문서 제목으로 </a:t>
            </a:r>
            <a:r>
              <a:rPr lang="en-US" altLang="ko-KR" dirty="0"/>
              <a:t>'</a:t>
            </a:r>
            <a:r>
              <a:rPr lang="ko-KR" altLang="en-US" dirty="0"/>
              <a:t>독도</a:t>
            </a:r>
            <a:r>
              <a:rPr lang="en-US" altLang="ko-KR" dirty="0"/>
              <a:t>'</a:t>
            </a:r>
            <a:r>
              <a:rPr lang="ko-KR" altLang="en-US" dirty="0"/>
              <a:t>를 쓰고 있다</a:t>
            </a:r>
            <a:r>
              <a:rPr lang="en-US" altLang="ko-KR" dirty="0"/>
              <a:t>. </a:t>
            </a:r>
            <a:r>
              <a:rPr lang="ko-KR" altLang="en-US" dirty="0"/>
              <a:t>그리고 폴란드어</a:t>
            </a:r>
            <a:r>
              <a:rPr lang="en-US" altLang="ko-KR" dirty="0"/>
              <a:t>, </a:t>
            </a:r>
            <a:r>
              <a:rPr lang="ko-KR" altLang="en-US" dirty="0"/>
              <a:t>체코어</a:t>
            </a:r>
            <a:r>
              <a:rPr lang="en-US" altLang="ko-KR" dirty="0"/>
              <a:t>, </a:t>
            </a:r>
            <a:r>
              <a:rPr lang="ko-KR" altLang="en-US" dirty="0" err="1"/>
              <a:t>슬로바키아어판에서</a:t>
            </a:r>
            <a:r>
              <a:rPr lang="ko-KR" altLang="en-US" dirty="0"/>
              <a:t> 역시 문서 제목을 </a:t>
            </a:r>
            <a:r>
              <a:rPr lang="en-US" altLang="ko-KR" dirty="0"/>
              <a:t>'</a:t>
            </a:r>
            <a:r>
              <a:rPr lang="ko-KR" altLang="en-US" dirty="0"/>
              <a:t>독도</a:t>
            </a:r>
            <a:r>
              <a:rPr lang="en-US" altLang="ko-KR" dirty="0"/>
              <a:t>'</a:t>
            </a:r>
            <a:r>
              <a:rPr lang="ko-KR" altLang="en-US" dirty="0"/>
              <a:t>로 해두고 있다</a:t>
            </a:r>
            <a:r>
              <a:rPr lang="en-US" altLang="ko-KR" dirty="0" smtClean="0"/>
              <a:t>. </a:t>
            </a:r>
            <a:r>
              <a:rPr lang="ko-KR" altLang="en-US" dirty="0"/>
              <a:t>특히 폴란드어와 </a:t>
            </a:r>
            <a:r>
              <a:rPr lang="ko-KR" altLang="en-US" dirty="0" err="1"/>
              <a:t>체코어판에서는</a:t>
            </a:r>
            <a:r>
              <a:rPr lang="ko-KR" altLang="en-US" dirty="0"/>
              <a:t> 우측 </a:t>
            </a:r>
            <a:r>
              <a:rPr lang="ko-KR" altLang="en-US" dirty="0" err="1"/>
              <a:t>정보표</a:t>
            </a:r>
            <a:r>
              <a:rPr lang="ko-KR" altLang="en-US" dirty="0"/>
              <a:t> 중 </a:t>
            </a:r>
            <a:r>
              <a:rPr lang="ko-KR" altLang="en-US" dirty="0" err="1"/>
              <a:t>영유국</a:t>
            </a:r>
            <a:r>
              <a:rPr lang="ko-KR" altLang="en-US" dirty="0"/>
              <a:t> 항목에 오로지 한국만 적고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19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97" y="136633"/>
            <a:ext cx="3376297" cy="5770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65" y="136634"/>
            <a:ext cx="3332510" cy="5770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819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425</Words>
  <Application>Microsoft Office PowerPoint</Application>
  <PresentationFormat>사용자 지정</PresentationFormat>
  <Paragraphs>45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세계인이 바라보는 독도분쟁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세계인이 바라보는 독도 분쟁 인식</dc:title>
  <dc:creator>마성민</dc:creator>
  <cp:lastModifiedBy>SEC</cp:lastModifiedBy>
  <cp:revision>36</cp:revision>
  <dcterms:created xsi:type="dcterms:W3CDTF">2017-03-25T08:27:30Z</dcterms:created>
  <dcterms:modified xsi:type="dcterms:W3CDTF">2017-03-31T13:56:37Z</dcterms:modified>
</cp:coreProperties>
</file>