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61" r:id="rId2"/>
    <p:sldId id="263" r:id="rId3"/>
    <p:sldId id="257" r:id="rId4"/>
    <p:sldId id="259" r:id="rId5"/>
    <p:sldId id="260" r:id="rId6"/>
    <p:sldId id="266" r:id="rId7"/>
    <p:sldId id="264" r:id="rId8"/>
    <p:sldId id="265" r:id="rId9"/>
    <p:sldId id="269" r:id="rId10"/>
    <p:sldId id="268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embeddedFontLst>
    <p:embeddedFont>
      <p:font typeface="DX새날B" pitchFamily="18" charset="-127"/>
      <p:regular r:id="rId43"/>
    </p:embeddedFont>
    <p:embeddedFont>
      <p:font typeface="Simplified Arabic Fixed" pitchFamily="49" charset="-78"/>
      <p:regular r:id="rId44"/>
    </p:embeddedFont>
    <p:embeddedFont>
      <p:font typeface="맑은 고딕" pitchFamily="50" charset="-127"/>
      <p:regular r:id="rId45"/>
      <p:bold r:id="rId46"/>
    </p:embeddedFont>
    <p:embeddedFont>
      <p:font typeface="한컴 윤고딕 250" pitchFamily="18" charset="-127"/>
      <p:regular r:id="rId4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5" autoAdjust="0"/>
    <p:restoredTop sz="94660"/>
  </p:normalViewPr>
  <p:slideViewPr>
    <p:cSldViewPr>
      <p:cViewPr varScale="1">
        <p:scale>
          <a:sx n="48" d="100"/>
          <a:sy n="48" d="100"/>
        </p:scale>
        <p:origin x="-160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92A6A-625A-4A99-8F73-FA415577D630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E62B-87DE-421C-905E-51C89A491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https://www.youtube.com/watch?v=-OLkBgK2GF8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6E62B-87DE-421C-905E-51C89A49141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B9F7-B72E-4612-839F-927789EB52B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735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CF978-3C5A-4DF0-8AFD-86052A645F43}" type="datetimeFigureOut">
              <a:rPr lang="ko-KR" altLang="en-US" smtClean="0"/>
              <a:pPr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FF6D0-8023-4DFA-BD82-8304A13267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OLkBgK2GF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youtu.be/-OLkBgK2GF8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fuckchinism/2209270830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j8x5jV5tPWAhXIy7wKHXthCKMQjRwIBw&amp;url=http://koc.chunjae.co.kr/Dic/dicDetail.do?idx=32456&amp;psig=AOvVaw2L2kHO32kzk9XlLHWFZwFu&amp;ust=15070975033515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.kr/url?sa=i&amp;rct=j&amp;q=&amp;esrc=s&amp;source=images&amp;cd=&amp;cad=rja&amp;uact=8&amp;ved=0ahUKEwjM0bbF59PWAhWJe7wKHTsNAs0QjRwIBw&amp;url=http://m.blog.naver.com/PostView.nhn?blogId=soowee&amp;logNo=60143562451&amp;isFromSearchAddView=true&amp;psig=AOvVaw1SzFVOzaJa66HK7jZwG4WS&amp;ust=1507097890019363" TargetMode="Externa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iA4IbR79PWAhVGErwKHZgrCrQQjRwIBw&amp;url=http://blog.naver.com/PostView.nhn?blogId=892&amp;logNo=130045112389&amp;parentCategoryNo=&amp;categoryNo=42&amp;viewDate=&amp;isShowPopularPosts=false&amp;from=postView&amp;psig=AOvVaw2m8bwQeoDNuugBP35zs3Cj&amp;ust=15070984301351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.kr/url?sa=i&amp;rct=j&amp;q=&amp;esrc=s&amp;source=images&amp;cd=&amp;cad=rja&amp;uact=8&amp;ved=0ahUKEwij-Z-p8NPWAhXBVLwKHR5aBRMQjRwIBw&amp;url=http://jaynoel.tistory.com/110&amp;psig=AOvVaw0SQJzdAZ3T3fsIlrxAkc3j&amp;ust=1507100177703069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jbw-Wx8tPWAhUPObwKHfKKB0IQjRwIBw&amp;url=http://blog.daum.net/hansook001/11775252&amp;psig=AOvVaw2wfgoEGC-9AQWNk7VVipIx&amp;ust=150710081922700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joydev.net/xe/en_bbs/2329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kr/url?sa=i&amp;rct=j&amp;q=&amp;esrc=s&amp;source=images&amp;cd=&amp;cad=rja&amp;uact=8&amp;ved=0ahUKEwj1gYyZ89PWAhVHerwKHbr7C34QjRwIBw&amp;url=http://m.blog.daum.net/imabentrot/18347795&amp;psig=AOvVaw0B073PN6sbW5iHsqCL5xgz&amp;ust=1507101053541385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jOgNiw9tPWAhUKfrwKHZk5ANoQjRwIBw&amp;url=http://blog.daum.net/greenbi/16458085&amp;psig=AOvVaw1n8lDokSRovT3qdtG1lwgD&amp;ust=150710193532749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.kr/url?sa=i&amp;rct=j&amp;q=&amp;esrc=s&amp;source=images&amp;cd=&amp;cad=rja&amp;uact=8&amp;ved=0ahUKEwi3ssHM9dPWAhWJxbwKHUtSAYYQjRwIBw&amp;url=http://koc.chunjae.co.kr/Dic/dicDetail.do?idx=980&amp;psig=AOvVaw3t8uQPGjJ7R8gB7JQa2K2X&amp;ust=1507101660372900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i7tIz09dPWAhUEzbwKHTfpBBIQjRwIBw&amp;url=http://www.thinkpool.com/MiniBbs/ViewPost.do?action=read&amp;hid=greenhill&amp;cid=mini&amp;ctg=0&amp;viewType=1&amp;sn=747639&amp;psig=AOvVaw2BsTeuFmnVW_hobzsz0yCw&amp;ust=150710177918067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987825" y="3287222"/>
            <a:ext cx="3240361" cy="6267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321297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독도영토학</a:t>
            </a:r>
            <a:r>
              <a:rPr lang="ko-KR" altLang="en-US" sz="4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최장근교수님</a:t>
            </a:r>
            <a:endParaRPr lang="ko-KR" altLang="en-US" sz="4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07705" y="2048074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dirty="0" smtClean="0">
                <a:latin typeface="DX새날B" pitchFamily="18" charset="-127"/>
                <a:ea typeface="DX새날B" pitchFamily="18" charset="-127"/>
              </a:rPr>
              <a:t>간도가 우리영토인 근거</a:t>
            </a:r>
            <a:endParaRPr lang="ko-KR" altLang="en-US" sz="66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46523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1916832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475656" y="4457343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5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조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21301554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중국어중국학과 이효은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/  21401661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중국어중국학과 서윤덕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21602208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중국어중국학과 남하영 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/  21604578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체육학과 박용훈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21602156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중국어중국학과 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황다원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 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/   21703835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체육학과 강신영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21709266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무역학과 정성현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/  21602279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 중국어중국학과 김주영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21401878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중국어중국학과 이호선 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/  21710844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  경영학과 윤창현    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21710598    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X새날B" pitchFamily="18" charset="-127"/>
                <a:ea typeface="DX새날B" pitchFamily="18" charset="-127"/>
                <a:cs typeface="Simplified Arabic Fixed" pitchFamily="49" charset="-78"/>
              </a:rPr>
              <a:t>경영학과 하정욱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DX새날B" pitchFamily="18" charset="-127"/>
              <a:ea typeface="DX새날B" pitchFamily="18" charset="-127"/>
              <a:cs typeface="Simplified Arabic Fixed" pitchFamily="49" charset="-78"/>
            </a:endParaRPr>
          </a:p>
          <a:p>
            <a:pPr algn="ctr"/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  <a:p>
            <a:pPr algn="ctr"/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440152" y="4437112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26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*19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세기 이후의 상황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0481" name="Picture 1" descr="C:\Users\Administrator\Desktop\간도연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244408" cy="562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동영상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1507" name="Picture 3" descr="피피티 아이콘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340768"/>
            <a:ext cx="3743325" cy="37433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5157192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2:56~5:10</a:t>
            </a:r>
            <a:endParaRPr lang="ko-KR" alt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423210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2.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백두산 정계비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670" y="1943568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870718" y="4413523"/>
            <a:ext cx="31935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중국어중국학과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21401661</a:t>
            </a: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서윤덕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1576" y="60742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atin typeface="DX새날B" pitchFamily="18" charset="-127"/>
                <a:ea typeface="DX새날B" pitchFamily="18" charset="-127"/>
              </a:rPr>
              <a:t>목차</a:t>
            </a:r>
            <a:endParaRPr lang="ko-KR" altLang="en-US" sz="5400" b="1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3657" y="3656806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i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간도문제</a:t>
            </a:r>
            <a:endParaRPr lang="ko-KR" altLang="en-US" sz="3000" b="1" i="1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913973"/>
            <a:ext cx="6428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i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백두산 정계비의 위치</a:t>
            </a:r>
            <a:endParaRPr lang="ko-KR" altLang="en-US" sz="3000" b="1" i="1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1696" y="2741728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i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문제 발단</a:t>
            </a:r>
            <a:endParaRPr lang="ko-KR" altLang="en-US" sz="3000" b="1" i="1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5825" y="4479585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i="1" dirty="0" smtClean="0"/>
              <a:t>간도문제</a:t>
            </a:r>
            <a:r>
              <a:rPr lang="en-US" altLang="ko-KR" sz="2000" b="1" i="1" dirty="0" smtClean="0"/>
              <a:t>1-1</a:t>
            </a:r>
          </a:p>
          <a:p>
            <a:pPr algn="ctr"/>
            <a:r>
              <a:rPr lang="ko-KR" altLang="en-US" sz="2000" b="1" i="1" dirty="0" smtClean="0"/>
              <a:t>간도문제</a:t>
            </a:r>
            <a:r>
              <a:rPr lang="en-US" altLang="ko-KR" sz="2000" b="1" i="1" dirty="0" smtClean="0"/>
              <a:t>1-2</a:t>
            </a:r>
          </a:p>
          <a:p>
            <a:pPr algn="ctr"/>
            <a:r>
              <a:rPr lang="ko-KR" altLang="en-US" sz="2000" b="1" i="1" dirty="0" smtClean="0"/>
              <a:t>간도문제</a:t>
            </a:r>
            <a:r>
              <a:rPr lang="en-US" altLang="ko-KR" sz="2000" b="1" i="1" dirty="0" smtClean="0"/>
              <a:t>1-3</a:t>
            </a:r>
            <a:endParaRPr lang="ko-KR" altLang="en-US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5632" y="5841660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i="1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 백두산 정계비</a:t>
            </a:r>
            <a:endParaRPr lang="ko-KR" altLang="en-US" sz="3000" b="1" i="1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9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565" y="1373263"/>
            <a:ext cx="3338222" cy="3112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58112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atin typeface="+mn-ea"/>
              </a:rPr>
              <a:t>백두산 </a:t>
            </a:r>
            <a:r>
              <a:rPr lang="ko-KR" altLang="en-US" sz="2800" b="1" dirty="0" err="1" smtClean="0">
                <a:latin typeface="+mn-ea"/>
              </a:rPr>
              <a:t>장군봉과</a:t>
            </a:r>
            <a:r>
              <a:rPr lang="ko-KR" altLang="en-US" sz="2800" b="1" dirty="0" smtClean="0">
                <a:latin typeface="+mn-ea"/>
              </a:rPr>
              <a:t> </a:t>
            </a:r>
            <a:r>
              <a:rPr lang="ko-KR" altLang="en-US" sz="2800" b="1" dirty="0" err="1" smtClean="0">
                <a:latin typeface="+mn-ea"/>
              </a:rPr>
              <a:t>대연지봉</a:t>
            </a:r>
            <a:r>
              <a:rPr lang="ko-KR" altLang="en-US" sz="2800" b="1" dirty="0" smtClean="0">
                <a:latin typeface="+mn-ea"/>
              </a:rPr>
              <a:t> 사이 대략 중간 지점인 해발 </a:t>
            </a:r>
            <a:r>
              <a:rPr lang="en-US" altLang="ko-KR" sz="2800" b="1" dirty="0" smtClean="0">
                <a:latin typeface="+mn-ea"/>
              </a:rPr>
              <a:t>2,150m </a:t>
            </a:r>
            <a:r>
              <a:rPr lang="ko-KR" altLang="en-US" sz="2800" b="1" dirty="0" smtClean="0">
                <a:latin typeface="+mn-ea"/>
              </a:rPr>
              <a:t>고지</a:t>
            </a:r>
            <a:endParaRPr lang="en-US" altLang="ko-KR" sz="2800" b="1" dirty="0" smtClean="0">
              <a:latin typeface="+mn-ea"/>
            </a:endParaRPr>
          </a:p>
          <a:p>
            <a:pPr algn="ctr"/>
            <a:r>
              <a:rPr lang="ko-KR" altLang="en-US" sz="2800" b="1" dirty="0" smtClean="0">
                <a:latin typeface="+mn-ea"/>
              </a:rPr>
              <a:t>백두산 천지에서 남동쪽으로 약 </a:t>
            </a:r>
            <a:r>
              <a:rPr lang="en-US" altLang="ko-KR" sz="2800" b="1" dirty="0" smtClean="0">
                <a:latin typeface="+mn-ea"/>
              </a:rPr>
              <a:t>4km</a:t>
            </a:r>
            <a:r>
              <a:rPr lang="ko-KR" altLang="en-US" sz="2800" b="1" dirty="0" smtClean="0">
                <a:latin typeface="+mn-ea"/>
              </a:rPr>
              <a:t>떨어짐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308636"/>
            <a:ext cx="4222400" cy="310515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332656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0" y="332656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</a:t>
            </a:r>
            <a:r>
              <a:rPr lang="ko-KR" altLang="en-US" sz="36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백두산정계비의 위치</a:t>
            </a:r>
            <a:endParaRPr lang="ko-KR" altLang="en-US" sz="36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71"/>
            <a:ext cx="9150378" cy="6870971"/>
          </a:xfrm>
          <a:prstGeom prst="rect">
            <a:avLst/>
          </a:prstGeom>
          <a:noFill/>
        </p:spPr>
      </p:pic>
      <p:pic>
        <p:nvPicPr>
          <p:cNvPr id="7" name="Picture 2" descr="위치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1009810"/>
            <a:ext cx="7789085" cy="298605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448229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2400" b="1" dirty="0">
                <a:latin typeface="+mn-ea"/>
              </a:rPr>
              <a:t>청나라 태종은 병자호란 뒤에 백두산과 북쪽 간도 일대를 </a:t>
            </a:r>
            <a:r>
              <a:rPr lang="ko-KR" altLang="en-US" sz="2400" b="1" dirty="0" err="1">
                <a:latin typeface="+mn-ea"/>
              </a:rPr>
              <a:t>봉금지역으로</a:t>
            </a:r>
            <a:r>
              <a:rPr lang="ko-KR" altLang="en-US" sz="2400" b="1" dirty="0">
                <a:latin typeface="+mn-ea"/>
              </a:rPr>
              <a:t> 동북 지역으로의 입주를 엄금함</a:t>
            </a:r>
            <a:r>
              <a:rPr lang="en-US" altLang="ko-KR" sz="2400" b="1" dirty="0">
                <a:latin typeface="+mn-ea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5172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sz="2400" b="1" dirty="0">
                <a:latin typeface="+mn-ea"/>
              </a:rPr>
              <a:t>1712</a:t>
            </a:r>
            <a:r>
              <a:rPr lang="ko-KR" altLang="en-US" sz="2400" b="1" dirty="0">
                <a:latin typeface="+mn-ea"/>
              </a:rPr>
              <a:t>년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숙종 </a:t>
            </a:r>
            <a:r>
              <a:rPr lang="en-US" altLang="ko-KR" sz="2400" b="1" dirty="0">
                <a:latin typeface="+mn-ea"/>
              </a:rPr>
              <a:t>38)</a:t>
            </a:r>
            <a:r>
              <a:rPr lang="ko-KR" altLang="en-US" sz="2400" b="1" dirty="0">
                <a:latin typeface="+mn-ea"/>
              </a:rPr>
              <a:t>에 청나라의 요청에 의해 그들의 대표인 </a:t>
            </a:r>
            <a:r>
              <a:rPr lang="ko-KR" altLang="en-US" sz="2400" b="1" dirty="0" err="1">
                <a:latin typeface="+mn-ea"/>
              </a:rPr>
              <a:t>목극등과</a:t>
            </a:r>
            <a:r>
              <a:rPr lang="ko-KR" altLang="en-US" sz="2400" b="1" dirty="0">
                <a:latin typeface="+mn-ea"/>
              </a:rPr>
              <a:t> 우리 측 대표 </a:t>
            </a:r>
            <a:r>
              <a:rPr lang="ko-KR" altLang="en-US" sz="2400" b="1" dirty="0" err="1">
                <a:latin typeface="+mn-ea"/>
              </a:rPr>
              <a:t>박권과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ko-KR" altLang="en-US" sz="2400" b="1" dirty="0" err="1">
                <a:latin typeface="+mn-ea"/>
              </a:rPr>
              <a:t>이선부</a:t>
            </a:r>
            <a:r>
              <a:rPr lang="ko-KR" altLang="en-US" sz="2400" b="1" dirty="0">
                <a:latin typeface="+mn-ea"/>
              </a:rPr>
              <a:t> 회동</a:t>
            </a:r>
            <a:endParaRPr lang="en-US" altLang="ko-KR" sz="2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260648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4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문제 발단</a:t>
            </a:r>
            <a:endParaRPr lang="ko-KR" altLang="en-US" sz="4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71"/>
            <a:ext cx="9150378" cy="68709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4077072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2400" b="1" dirty="0">
                <a:latin typeface="+mn-ea"/>
              </a:rPr>
              <a:t>정계비는 두만강과는 아무런 관계가 없으며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>
                <a:latin typeface="+mn-ea"/>
              </a:rPr>
              <a:t>간도 지방은 곧 </a:t>
            </a:r>
            <a:r>
              <a:rPr lang="ko-KR" altLang="en-US" sz="2400" b="1" dirty="0" err="1">
                <a:latin typeface="+mn-ea"/>
              </a:rPr>
              <a:t>토문강과</a:t>
            </a:r>
            <a:r>
              <a:rPr lang="ko-KR" altLang="en-US" sz="2400" b="1" dirty="0">
                <a:latin typeface="+mn-ea"/>
              </a:rPr>
              <a:t> 송화강의 동쪽 지역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이미 우리 영토로 확정해 놓았던 것</a:t>
            </a:r>
            <a:endParaRPr lang="en-US" altLang="ko-KR" sz="2400" b="1" dirty="0">
              <a:latin typeface="+mn-ea"/>
            </a:endParaRPr>
          </a:p>
          <a:p>
            <a:pPr algn="ctr">
              <a:buNone/>
            </a:pPr>
            <a:endParaRPr lang="en-US" altLang="ko-KR" sz="2000" dirty="0">
              <a:latin typeface="양재참숯체B" panose="02020603020101020101" pitchFamily="18" charset="-127"/>
              <a:ea typeface="양재참숯체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445224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sz="2400" b="1" dirty="0">
                <a:latin typeface="+mn-ea"/>
              </a:rPr>
              <a:t>19</a:t>
            </a:r>
            <a:r>
              <a:rPr lang="ko-KR" altLang="en-US" sz="2400" b="1" dirty="0">
                <a:latin typeface="+mn-ea"/>
              </a:rPr>
              <a:t>세기 중엽에 들어 함경도민들의 두만강 월경 농사가 시작되면서 문제야기</a:t>
            </a:r>
          </a:p>
          <a:p>
            <a:pPr algn="ctr"/>
            <a:endParaRPr lang="en-US" altLang="ko-KR" dirty="0">
              <a:latin typeface="양재참숯체B" panose="02020603020101020101" pitchFamily="18" charset="-127"/>
              <a:ea typeface="양재참숯체B" panose="02020603020101020101" pitchFamily="18" charset="-127"/>
            </a:endParaRPr>
          </a:p>
        </p:txBody>
      </p:sp>
      <p:pic>
        <p:nvPicPr>
          <p:cNvPr id="9" name="Picture 6" descr="함경북도 두만강 하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206" y="1152020"/>
            <a:ext cx="6626989" cy="2684295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260648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6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간도문제</a:t>
            </a:r>
            <a:r>
              <a:rPr lang="ko-KR" altLang="en-US" sz="2500" dirty="0" smtClean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ko-KR" altLang="en-US" sz="2500" dirty="0">
              <a:solidFill>
                <a:schemeClr val="tx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8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71"/>
            <a:ext cx="9150378" cy="6870971"/>
          </a:xfrm>
          <a:prstGeom prst="rect">
            <a:avLst/>
          </a:prstGeom>
          <a:noFill/>
        </p:spPr>
      </p:pic>
      <p:pic>
        <p:nvPicPr>
          <p:cNvPr id="9" name="Picture 6" descr="함경북도 두만강 하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75502"/>
            <a:ext cx="8710896" cy="35283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486916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latin typeface="+mn-ea"/>
              </a:rPr>
              <a:t>1881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10</a:t>
            </a:r>
            <a:r>
              <a:rPr lang="ko-KR" altLang="en-US" sz="2400" b="1" dirty="0">
                <a:latin typeface="+mn-ea"/>
              </a:rPr>
              <a:t>월 청나라 명안은 간도 지방을 개간하고자 답사</a:t>
            </a:r>
            <a:r>
              <a:rPr lang="en-US" altLang="ko-KR" sz="2400" b="1" dirty="0">
                <a:latin typeface="+mn-ea"/>
              </a:rPr>
              <a:t>. </a:t>
            </a:r>
            <a:r>
              <a:rPr lang="ko-KR" altLang="en-US" sz="2400" b="1" dirty="0">
                <a:latin typeface="+mn-ea"/>
              </a:rPr>
              <a:t>그는 이미 우리 동포들이 많은 농토를 개간하고 있음을 보고</a:t>
            </a:r>
            <a:endParaRPr lang="en-US" altLang="ko-KR" sz="2400" b="1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733256"/>
            <a:ext cx="852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latin typeface="+mn-ea"/>
              </a:rPr>
              <a:t>1883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4</a:t>
            </a:r>
            <a:r>
              <a:rPr lang="ko-KR" altLang="en-US" sz="2400" b="1" dirty="0">
                <a:latin typeface="+mn-ea"/>
              </a:rPr>
              <a:t>월 만주지역의 청나라관리들은 </a:t>
            </a:r>
            <a:r>
              <a:rPr lang="en-US" altLang="ko-KR" sz="2400" b="1" dirty="0">
                <a:latin typeface="+mn-ea"/>
              </a:rPr>
              <a:t>9</a:t>
            </a:r>
            <a:r>
              <a:rPr lang="ko-KR" altLang="en-US" sz="2400" b="1" dirty="0">
                <a:latin typeface="+mn-ea"/>
              </a:rPr>
              <a:t>월 수확 후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>
                <a:latin typeface="+mn-ea"/>
              </a:rPr>
              <a:t>태도를 급히 바꿔 간도의 우리 농민을 모두 </a:t>
            </a:r>
            <a:r>
              <a:rPr lang="ko-KR" altLang="en-US" sz="2400" b="1" dirty="0" err="1">
                <a:latin typeface="+mn-ea"/>
              </a:rPr>
              <a:t>쇄환하도록</a:t>
            </a:r>
            <a:r>
              <a:rPr lang="ko-KR" altLang="en-US" sz="2400" b="1" dirty="0">
                <a:latin typeface="+mn-ea"/>
              </a:rPr>
              <a:t> 요구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260648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간도문제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1-1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99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02137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" name="Picture 2" descr="간도 이민(1930년대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86720" cy="31523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43651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b="1" dirty="0" smtClean="0">
                <a:latin typeface="+mn-ea"/>
              </a:rPr>
              <a:t>1885</a:t>
            </a:r>
            <a:r>
              <a:rPr lang="ko-KR" altLang="en-US" sz="2400" b="1" dirty="0" smtClean="0">
                <a:latin typeface="+mn-ea"/>
              </a:rPr>
              <a:t>년에 </a:t>
            </a:r>
            <a:r>
              <a:rPr lang="en-US" altLang="ko-KR" sz="2400" b="1" dirty="0" smtClean="0">
                <a:latin typeface="+mn-ea"/>
              </a:rPr>
              <a:t>4</a:t>
            </a:r>
            <a:r>
              <a:rPr lang="ko-KR" altLang="en-US" sz="2400" b="1" dirty="0" smtClean="0">
                <a:latin typeface="+mn-ea"/>
              </a:rPr>
              <a:t>월에 일부 지방에서 주민을 강제로 추방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94116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우리 정부는 청나라에 대해 </a:t>
            </a:r>
            <a:r>
              <a:rPr lang="ko-KR" altLang="en-US" sz="2400" b="1" dirty="0" err="1" smtClean="0">
                <a:latin typeface="+mn-ea"/>
              </a:rPr>
              <a:t>토문감계를</a:t>
            </a:r>
            <a:r>
              <a:rPr lang="ko-KR" altLang="en-US" sz="2400" b="1" dirty="0" smtClean="0">
                <a:latin typeface="+mn-ea"/>
              </a:rPr>
              <a:t> 다시금 요청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5172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새로운 외교 문제로 등장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260648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간도문제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1-2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5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02137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4" name="Picture 2" descr="http://imgnews.naver.net/image/047/2004/07/23/han_178354_1%5b223467%5d.jpg?type=w5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84" y="1268760"/>
            <a:ext cx="8710896" cy="33123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5536" y="479715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b="1" dirty="0">
                <a:latin typeface="+mn-ea"/>
              </a:rPr>
              <a:t>김우식을 두 차례나 백두산에 파견해 현지를 재 답사시키고 </a:t>
            </a:r>
            <a:r>
              <a:rPr lang="ko-KR" altLang="en-US" sz="2400" b="1" dirty="0" smtClean="0">
                <a:latin typeface="+mn-ea"/>
              </a:rPr>
              <a:t>정계비의 탁본을 </a:t>
            </a:r>
            <a:r>
              <a:rPr lang="ko-KR" altLang="en-US" sz="2400" b="1" dirty="0">
                <a:latin typeface="+mn-ea"/>
              </a:rPr>
              <a:t>떠오도록 조처</a:t>
            </a:r>
            <a:endParaRPr lang="en-US" altLang="ko-KR" sz="2400" b="1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566124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sz="2400" b="1" dirty="0" err="1">
                <a:latin typeface="+mn-ea"/>
              </a:rPr>
              <a:t>어윤중은</a:t>
            </a:r>
            <a:r>
              <a:rPr lang="ko-KR" altLang="en-US" sz="2400" b="1" dirty="0">
                <a:latin typeface="+mn-ea"/>
              </a:rPr>
              <a:t> 김우식의 답사 결과를 토대로 하여 여러 가지 </a:t>
            </a:r>
            <a:endParaRPr lang="en-US" altLang="ko-KR" sz="2400" b="1" dirty="0" smtClean="0">
              <a:latin typeface="+mn-ea"/>
            </a:endParaRPr>
          </a:p>
          <a:p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자료를 </a:t>
            </a:r>
            <a:r>
              <a:rPr lang="ko-KR" altLang="en-US" sz="2400" b="1" dirty="0">
                <a:latin typeface="+mn-ea"/>
              </a:rPr>
              <a:t>제시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260648"/>
            <a:ext cx="3645793" cy="38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간도문제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1-3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9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3779912" y="1724254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46" y="1772816"/>
            <a:ext cx="243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한국인의 삶의 터전 간도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75856" y="764704"/>
            <a:ext cx="2629798" cy="6214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620688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목   차</a:t>
            </a:r>
            <a:endParaRPr lang="ko-KR" altLang="en-US" sz="4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779912" y="2516342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779912" y="3308430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716016" y="1700808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711875" y="2516342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7664" y="3356992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DX새날B" pitchFamily="18" charset="-127"/>
                <a:ea typeface="DX새날B" pitchFamily="18" charset="-127"/>
              </a:rPr>
              <a:t>을유정해감계회담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9986" y="4201924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DX새날B" pitchFamily="18" charset="-127"/>
                <a:ea typeface="DX새날B" pitchFamily="18" charset="-127"/>
              </a:rPr>
              <a:t>북변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 간도관리사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4128" y="1700808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간도협약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2120" y="2492896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DX새날B" pitchFamily="18" charset="-127"/>
                <a:ea typeface="DX새날B" pitchFamily="18" charset="-127"/>
              </a:rPr>
              <a:t>조중변계조약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898926" y="1556792"/>
            <a:ext cx="3850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873152" y="3140968"/>
            <a:ext cx="4828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3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851920" y="2348880"/>
            <a:ext cx="463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2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788024" y="1556792"/>
            <a:ext cx="4491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6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766102" y="2348880"/>
            <a:ext cx="453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7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cxnSp>
        <p:nvCxnSpPr>
          <p:cNvPr id="38" name="직선 연결선 37"/>
          <p:cNvCxnSpPr>
            <a:endCxn id="4" idx="1"/>
          </p:cNvCxnSpPr>
          <p:nvPr/>
        </p:nvCxnSpPr>
        <p:spPr>
          <a:xfrm flipV="1">
            <a:off x="3518872" y="2036567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3518872" y="3572008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3518872" y="4436104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5305576" y="1988840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5305576" y="2780928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/>
          <p:cNvSpPr/>
          <p:nvPr/>
        </p:nvSpPr>
        <p:spPr>
          <a:xfrm flipV="1">
            <a:off x="5580112" y="1916832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7" name="타원 46"/>
          <p:cNvSpPr/>
          <p:nvPr/>
        </p:nvSpPr>
        <p:spPr>
          <a:xfrm flipV="1">
            <a:off x="5519858" y="2708920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9" name="타원 48"/>
          <p:cNvSpPr/>
          <p:nvPr/>
        </p:nvSpPr>
        <p:spPr>
          <a:xfrm flipV="1">
            <a:off x="3419872" y="3550156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0" name="타원 49"/>
          <p:cNvSpPr/>
          <p:nvPr/>
        </p:nvSpPr>
        <p:spPr>
          <a:xfrm flipV="1">
            <a:off x="3419872" y="2708920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1" name="타원 50"/>
          <p:cNvSpPr/>
          <p:nvPr/>
        </p:nvSpPr>
        <p:spPr>
          <a:xfrm flipV="1">
            <a:off x="3470373" y="1988840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cxnSp>
        <p:nvCxnSpPr>
          <p:cNvPr id="53" name="직선 연결선 52"/>
          <p:cNvCxnSpPr/>
          <p:nvPr/>
        </p:nvCxnSpPr>
        <p:spPr>
          <a:xfrm>
            <a:off x="4499992" y="1484784"/>
            <a:ext cx="72008" cy="496855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7824" y="620688"/>
            <a:ext cx="1022316" cy="10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1080120" cy="11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직사각형 43"/>
          <p:cNvSpPr/>
          <p:nvPr/>
        </p:nvSpPr>
        <p:spPr>
          <a:xfrm>
            <a:off x="3779912" y="4100518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79912" y="4869160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711875" y="3356992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711875" y="4149080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716016" y="4892606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cxnSp>
        <p:nvCxnSpPr>
          <p:cNvPr id="60" name="직선 연결선 59"/>
          <p:cNvCxnSpPr/>
          <p:nvPr/>
        </p:nvCxnSpPr>
        <p:spPr>
          <a:xfrm flipV="1">
            <a:off x="3518872" y="2780928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V="1">
            <a:off x="3518872" y="5157192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flipV="1">
            <a:off x="5292080" y="3645024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flipV="1">
            <a:off x="5292080" y="4437112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flipV="1">
            <a:off x="5292080" y="5157192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타원 64"/>
          <p:cNvSpPr/>
          <p:nvPr/>
        </p:nvSpPr>
        <p:spPr>
          <a:xfrm flipV="1">
            <a:off x="3419872" y="4365104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6" name="타원 65"/>
          <p:cNvSpPr/>
          <p:nvPr/>
        </p:nvSpPr>
        <p:spPr>
          <a:xfrm flipV="1">
            <a:off x="5558605" y="3573016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7" name="타원 66"/>
          <p:cNvSpPr/>
          <p:nvPr/>
        </p:nvSpPr>
        <p:spPr>
          <a:xfrm flipV="1">
            <a:off x="3419872" y="5085184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8" name="타원 67"/>
          <p:cNvSpPr/>
          <p:nvPr/>
        </p:nvSpPr>
        <p:spPr>
          <a:xfrm flipV="1">
            <a:off x="5558605" y="4365104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9" name="타원 68"/>
          <p:cNvSpPr/>
          <p:nvPr/>
        </p:nvSpPr>
        <p:spPr>
          <a:xfrm flipV="1">
            <a:off x="5558605" y="5134332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07704" y="2545740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백두산정계비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47664" y="486916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 간도 출장소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24128" y="3356992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DX새날B" pitchFamily="18" charset="-127"/>
                <a:ea typeface="DX새날B" pitchFamily="18" charset="-127"/>
              </a:rPr>
              <a:t>간도되찾기</a:t>
            </a:r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 운동본부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25621" y="4869160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간도가 우리땅이라는 증거자료들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52120" y="4149080"/>
            <a:ext cx="2374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DX새날B" pitchFamily="18" charset="-127"/>
                <a:ea typeface="DX새날B" pitchFamily="18" charset="-127"/>
              </a:rPr>
              <a:t>간도임시정부회복위원회</a:t>
            </a:r>
            <a:endParaRPr lang="ko-KR" altLang="en-US" sz="28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3841091" y="3933056"/>
            <a:ext cx="514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4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3851920" y="4737918"/>
            <a:ext cx="4796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5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4745262" y="3140968"/>
            <a:ext cx="468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8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745262" y="3933056"/>
            <a:ext cx="474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9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4644008" y="4737918"/>
            <a:ext cx="7024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10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8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517782"/>
            <a:ext cx="5472608" cy="10552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49289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3. </a:t>
            </a:r>
            <a:r>
              <a:rPr lang="ko-KR" altLang="en-US" sz="6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6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067888" y="4413523"/>
            <a:ext cx="27991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중국어중국학과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 Bold" pitchFamily="34" charset="-127"/>
              <a:ea typeface="나눔스퀘어OTF Bold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21602208</a:t>
            </a: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 남하영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 Bold" pitchFamily="34" charset="-127"/>
              <a:ea typeface="나눔스퀘어OTF Bold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7992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2" descr="[간도오딧세이]박경리 선생이 그리워한 ‘의인 이중하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7355532" cy="33123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9024" y="4293096"/>
            <a:ext cx="87849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바른고딕" pitchFamily="50" charset="-127"/>
                <a:ea typeface="DX새날B"/>
              </a:rPr>
              <a:t>▶</a:t>
            </a:r>
            <a:r>
              <a:rPr lang="ko-KR" altLang="en-US" sz="2400" b="1" dirty="0" smtClean="0">
                <a:latin typeface="+mn-ea"/>
              </a:rPr>
              <a:t>제</a:t>
            </a:r>
            <a:r>
              <a:rPr lang="en-US" altLang="ko-KR" sz="2400" b="1" dirty="0">
                <a:latin typeface="+mn-ea"/>
              </a:rPr>
              <a:t>1</a:t>
            </a:r>
            <a:r>
              <a:rPr lang="ko-KR" altLang="en-US" sz="2400" b="1" dirty="0">
                <a:latin typeface="+mn-ea"/>
              </a:rPr>
              <a:t>차 </a:t>
            </a:r>
            <a:r>
              <a:rPr lang="ko-KR" altLang="en-US" sz="2400" b="1" dirty="0" err="1">
                <a:latin typeface="+mn-ea"/>
              </a:rPr>
              <a:t>을유감계회담은</a:t>
            </a:r>
            <a:r>
              <a:rPr lang="en-US" altLang="ko-KR" sz="2400" b="1" dirty="0">
                <a:latin typeface="+mn-ea"/>
              </a:rPr>
              <a:t> 1885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11</a:t>
            </a:r>
            <a:r>
              <a:rPr lang="ko-KR" altLang="en-US" sz="2400" b="1" dirty="0">
                <a:latin typeface="+mn-ea"/>
              </a:rPr>
              <a:t>월 함경도 </a:t>
            </a:r>
            <a:r>
              <a:rPr lang="ko-KR" altLang="en-US" sz="2400" b="1" dirty="0" err="1">
                <a:latin typeface="+mn-ea"/>
              </a:rPr>
              <a:t>회령에서</a:t>
            </a:r>
            <a:r>
              <a:rPr lang="ko-KR" altLang="en-US" sz="2400" b="1" dirty="0">
                <a:latin typeface="+mn-ea"/>
              </a:rPr>
              <a:t> 회동함으로써 </a:t>
            </a:r>
            <a:r>
              <a:rPr lang="ko-KR" altLang="en-US" sz="2400" b="1" dirty="0" smtClean="0">
                <a:latin typeface="+mn-ea"/>
              </a:rPr>
              <a:t>시작되었다</a:t>
            </a:r>
            <a:r>
              <a:rPr lang="en-US" altLang="ko-KR" sz="2400" b="1" dirty="0" smtClean="0">
                <a:latin typeface="+mn-ea"/>
              </a:rPr>
              <a:t>.</a:t>
            </a:r>
          </a:p>
          <a:p>
            <a:endParaRPr lang="en-US" altLang="ko-KR" sz="2400" b="1" dirty="0" smtClean="0">
              <a:latin typeface="+mn-ea"/>
            </a:endParaRPr>
          </a:p>
          <a:p>
            <a:r>
              <a:rPr lang="ko-KR" altLang="en-US" sz="2400" b="1" dirty="0" smtClean="0">
                <a:latin typeface="+mn-ea"/>
              </a:rPr>
              <a:t>▶우리 </a:t>
            </a:r>
            <a:r>
              <a:rPr lang="ko-KR" altLang="en-US" sz="2400" b="1" dirty="0">
                <a:latin typeface="+mn-ea"/>
              </a:rPr>
              <a:t>정부대표 </a:t>
            </a:r>
            <a:r>
              <a:rPr lang="ko-KR" altLang="en-US" sz="2400" b="1" dirty="0" err="1">
                <a:latin typeface="+mn-ea"/>
              </a:rPr>
              <a:t>이중하는</a:t>
            </a:r>
            <a:r>
              <a:rPr lang="ko-KR" altLang="en-US" sz="2400" b="1" dirty="0">
                <a:latin typeface="+mn-ea"/>
              </a:rPr>
              <a:t> 정계비를 먼저 사감하고 강의 발원을 조사하자고 주장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하지만 청나라는 강원을 먼저 조사해야 하며 정계비는 그리 중요하지 않다고 주장</a:t>
            </a:r>
            <a:r>
              <a:rPr lang="en-US" altLang="ko-KR" sz="2400" b="1" dirty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  <a:p>
            <a:endParaRPr lang="en-US" altLang="ko-KR" sz="2000" dirty="0">
              <a:latin typeface="나눔바른고딕" pitchFamily="50" charset="-127"/>
              <a:ea typeface="DX새날B"/>
            </a:endParaRPr>
          </a:p>
          <a:p>
            <a:endParaRPr lang="ko-KR" altLang="en-US" sz="2000" dirty="0">
              <a:ea typeface="DX새날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정해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2" descr="https://cafeptthumb-phinf.pstatic.net/20101206_245/silverbird06_1291602460707DxeFs_jpg/54226_46627_3848_silverbird06.jpg?type=w7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86720" cy="34398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4272677"/>
            <a:ext cx="8353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바른고딕" pitchFamily="50" charset="-127"/>
                <a:ea typeface="DX새날B"/>
              </a:rPr>
              <a:t>▶</a:t>
            </a:r>
            <a:r>
              <a:rPr lang="ko-KR" altLang="en-US" sz="2400" b="1" dirty="0" err="1" smtClean="0">
                <a:latin typeface="+mn-ea"/>
              </a:rPr>
              <a:t>토문감계의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제</a:t>
            </a:r>
            <a:r>
              <a:rPr lang="en-US" altLang="ko-KR" sz="2400" b="1" dirty="0">
                <a:latin typeface="+mn-ea"/>
              </a:rPr>
              <a:t>2</a:t>
            </a:r>
            <a:r>
              <a:rPr lang="ko-KR" altLang="en-US" sz="2400" b="1" dirty="0">
                <a:latin typeface="+mn-ea"/>
              </a:rPr>
              <a:t>차 </a:t>
            </a:r>
            <a:r>
              <a:rPr lang="ko-KR" altLang="en-US" sz="2400" b="1" dirty="0" err="1">
                <a:latin typeface="+mn-ea"/>
              </a:rPr>
              <a:t>토문현지회담인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ko-KR" altLang="en-US" sz="2400" b="1" dirty="0" err="1">
                <a:latin typeface="+mn-ea"/>
              </a:rPr>
              <a:t>정해감계회담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1887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4</a:t>
            </a:r>
            <a:r>
              <a:rPr lang="ko-KR" altLang="en-US" sz="2400" b="1" dirty="0">
                <a:latin typeface="+mn-ea"/>
              </a:rPr>
              <a:t>월에 </a:t>
            </a:r>
            <a:r>
              <a:rPr lang="ko-KR" altLang="en-US" sz="2400" b="1" dirty="0" err="1" smtClean="0">
                <a:latin typeface="+mn-ea"/>
              </a:rPr>
              <a:t>회령에서</a:t>
            </a:r>
            <a:r>
              <a:rPr lang="ko-KR" altLang="en-US" sz="2400" b="1" dirty="0" smtClean="0">
                <a:latin typeface="+mn-ea"/>
              </a:rPr>
              <a:t> 시작</a:t>
            </a:r>
            <a:endParaRPr lang="en-US" altLang="ko-KR" sz="2400" b="1" dirty="0" smtClean="0">
              <a:latin typeface="+mn-ea"/>
            </a:endParaRPr>
          </a:p>
          <a:p>
            <a:endParaRPr lang="en-US" altLang="ko-KR" sz="2400" b="1" dirty="0" smtClean="0">
              <a:latin typeface="+mn-ea"/>
            </a:endParaRPr>
          </a:p>
          <a:p>
            <a:r>
              <a:rPr lang="en-US" altLang="ko-KR" sz="2400" b="1" dirty="0" smtClean="0">
                <a:latin typeface="+mn-ea"/>
              </a:rPr>
              <a:t>▶</a:t>
            </a:r>
            <a:r>
              <a:rPr lang="ko-KR" altLang="en-US" sz="2400" b="1" dirty="0" smtClean="0">
                <a:latin typeface="+mn-ea"/>
              </a:rPr>
              <a:t>현지답사에 </a:t>
            </a:r>
            <a:r>
              <a:rPr lang="ko-KR" altLang="en-US" sz="2400" b="1" dirty="0">
                <a:latin typeface="+mn-ea"/>
              </a:rPr>
              <a:t>나선 청나라는 군대로 위협을 가하였으나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 err="1">
                <a:latin typeface="+mn-ea"/>
              </a:rPr>
              <a:t>이중하는</a:t>
            </a:r>
            <a:r>
              <a:rPr lang="ko-KR" altLang="en-US" sz="2400" b="1" dirty="0">
                <a:latin typeface="+mn-ea"/>
              </a:rPr>
              <a:t> “내 머리는 잘라 갈 수 있을 것이나 우리 국토를 잘라갈 수는 없을 것”이라고 단호히 그 요구를 거부</a:t>
            </a:r>
            <a:endParaRPr lang="en-US" altLang="ko-KR" sz="2400" b="1" dirty="0">
              <a:latin typeface="+mn-ea"/>
            </a:endParaRPr>
          </a:p>
          <a:p>
            <a:endParaRPr lang="en-US" altLang="ko-KR" dirty="0"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감계회담과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중국문서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1" y="1691633"/>
            <a:ext cx="833456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5229200"/>
            <a:ext cx="9097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▶</a:t>
            </a:r>
            <a:r>
              <a:rPr lang="ko-KR" altLang="en-US" sz="24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중국의 내부 문서에서도 알 수 있는 </a:t>
            </a:r>
            <a:endParaRPr lang="en-US" altLang="ko-KR" sz="2400" b="1" dirty="0" smtClean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간도가 </a:t>
            </a:r>
            <a:r>
              <a:rPr lang="ko-KR" altLang="en-US" sz="24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대한민국 땅인 이유</a:t>
            </a:r>
          </a:p>
          <a:p>
            <a:pPr algn="ctr"/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2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감계회담과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중국문서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259046"/>
            <a:ext cx="909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6" y="1124744"/>
            <a:ext cx="85689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305213"/>
            <a:ext cx="849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http://blog.naver.com/fuckchinism/220927083018</a:t>
            </a:r>
            <a:endParaRPr lang="ko-KR" altLang="en-US" sz="2400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4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감계회담과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중국문서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2" y="1157032"/>
            <a:ext cx="374441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4788024" y="1556792"/>
            <a:ext cx="40324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1885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년 </a:t>
            </a:r>
            <a:r>
              <a:rPr lang="ko-KR" altLang="en-US" sz="3200" b="1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을유감계담판</a:t>
            </a:r>
            <a:endParaRPr lang="ko-KR" altLang="en-US" sz="32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88024" y="2900975"/>
            <a:ext cx="40324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‘</a:t>
            </a:r>
            <a:r>
              <a:rPr lang="ko-KR" altLang="en-US" sz="2800" b="1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소사하를</a:t>
            </a:r>
            <a:r>
              <a:rPr lang="ko-KR" altLang="en-US" sz="28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 거쳐 송화강으로 들어간다</a:t>
            </a:r>
            <a:r>
              <a:rPr lang="en-US" altLang="ko-KR" sz="28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’</a:t>
            </a:r>
            <a:endParaRPr lang="ko-KR" altLang="en-US" sz="28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817827" y="4257092"/>
            <a:ext cx="4034304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정계비에서 시작한 </a:t>
            </a:r>
            <a:r>
              <a:rPr lang="ko-KR" altLang="en-US" sz="3200" b="1" dirty="0" err="1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토문강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 물줄기가 송화강으로 </a:t>
            </a:r>
            <a:r>
              <a:rPr lang="ko-KR" altLang="en-US" sz="3200" b="1" dirty="0" err="1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흘러들어간다</a:t>
            </a:r>
            <a:endParaRPr lang="ko-KR" altLang="en-US" sz="32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67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감계회담과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중국문서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788024" y="1556792"/>
            <a:ext cx="40324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청나라의 내부 </a:t>
            </a:r>
            <a:r>
              <a:rPr lang="ko-KR" altLang="en-US" sz="32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문서</a:t>
            </a:r>
            <a:endParaRPr lang="ko-KR" altLang="en-US" sz="32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96029" y="2708920"/>
            <a:ext cx="4032448" cy="960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1908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년 </a:t>
            </a:r>
            <a:r>
              <a:rPr lang="en-US" altLang="ko-KR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9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월 백두산 일대 행정 </a:t>
            </a:r>
            <a:endParaRPr lang="en-US" altLang="ko-KR" sz="3200" b="1" dirty="0" smtClean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DX새날B" pitchFamily="18" charset="-127"/>
              <a:ea typeface="DX새날B" pitchFamily="18" charset="-127"/>
            </a:endParaRPr>
          </a:p>
          <a:p>
            <a:pPr algn="ctr"/>
            <a:r>
              <a:rPr lang="ko-KR" altLang="en-US" sz="32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기관 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설치를 황제에 건의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817827" y="4267890"/>
            <a:ext cx="4034304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우리나라는 </a:t>
            </a:r>
            <a:r>
              <a:rPr lang="en-US" altLang="ko-KR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1900</a:t>
            </a:r>
            <a:r>
              <a:rPr lang="ko-KR" altLang="en-US" sz="32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년 전부터 세금을 거두고 치안을 </a:t>
            </a:r>
            <a:r>
              <a:rPr lang="ko-KR" altLang="en-US" sz="32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유지</a:t>
            </a:r>
            <a:endParaRPr lang="ko-KR" altLang="en-US" sz="32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" y="1196753"/>
            <a:ext cx="394212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12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991"/>
            <a:ext cx="9133104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을유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정해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감계회담과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중국문서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3717032"/>
            <a:ext cx="871296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중국과 티베트의 </a:t>
            </a:r>
            <a:r>
              <a:rPr lang="ko-KR" altLang="en-US" sz="36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DX새날B"/>
              </a:rPr>
              <a:t>분쟁</a:t>
            </a:r>
            <a:endParaRPr lang="ko-KR" altLang="en-US" sz="36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DX새날B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72709" y="4581128"/>
            <a:ext cx="8712968" cy="792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1908</a:t>
            </a:r>
            <a:r>
              <a:rPr lang="ko-KR" altLang="en-US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년 </a:t>
            </a:r>
            <a:r>
              <a:rPr lang="en-US" altLang="ko-KR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9</a:t>
            </a:r>
            <a:r>
              <a:rPr lang="ko-KR" altLang="en-US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월 백두산 일대 행정 기관 설치를 황제에 건의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79512" y="5661248"/>
            <a:ext cx="8712968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우리나라는 </a:t>
            </a:r>
            <a:r>
              <a:rPr lang="en-US" altLang="ko-KR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1900</a:t>
            </a:r>
            <a:r>
              <a:rPr lang="ko-KR" altLang="en-US" sz="3600" b="1" dirty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년 전부터 세금을 거두고 치안을 </a:t>
            </a:r>
            <a:r>
              <a:rPr lang="ko-KR" altLang="en-US" sz="3600" b="1" dirty="0" smtClean="0">
                <a:ln>
                  <a:solidFill>
                    <a:schemeClr val="accent6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DX새날B" pitchFamily="18" charset="-127"/>
                <a:ea typeface="DX새날B" pitchFamily="18" charset="-127"/>
              </a:rPr>
              <a:t>유지</a:t>
            </a:r>
            <a:endParaRPr lang="ko-KR" altLang="en-US" sz="3600" b="1" dirty="0">
              <a:ln>
                <a:solidFill>
                  <a:schemeClr val="accent6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2" y="937948"/>
            <a:ext cx="684076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08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5" y="234888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4.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관리사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387688" y="4413523"/>
            <a:ext cx="21595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체육학과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21604578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박용훈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0"/>
            <a:ext cx="9133104" cy="6870714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33999" y="1189648"/>
            <a:ext cx="4686073" cy="5098610"/>
          </a:xfr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>
            <a:normAutofit fontScale="70000" lnSpcReduction="20000"/>
          </a:bodyPr>
          <a:lstStyle/>
          <a:p>
            <a:pPr marL="0" indent="0"/>
            <a:r>
              <a:rPr lang="en-US" altLang="ko-KR" dirty="0" smtClean="0"/>
              <a:t> </a:t>
            </a:r>
            <a:r>
              <a:rPr lang="en-US" altLang="ko-KR" sz="2600" b="1" dirty="0" smtClean="0">
                <a:latin typeface="+mn-ea"/>
              </a:rPr>
              <a:t>1902</a:t>
            </a:r>
            <a:r>
              <a:rPr lang="ko-KR" altLang="en-US" sz="2600" b="1" dirty="0" smtClean="0">
                <a:latin typeface="+mn-ea"/>
              </a:rPr>
              <a:t>년</a:t>
            </a:r>
            <a:r>
              <a:rPr lang="en-US" altLang="ko-KR" sz="2600" b="1" dirty="0" smtClean="0">
                <a:latin typeface="+mn-ea"/>
              </a:rPr>
              <a:t>, </a:t>
            </a:r>
            <a:r>
              <a:rPr lang="ko-KR" altLang="en-US" sz="2600" b="1" dirty="0" err="1" smtClean="0">
                <a:latin typeface="+mn-ea"/>
              </a:rPr>
              <a:t>이범윤을</a:t>
            </a:r>
            <a:r>
              <a:rPr lang="ko-KR" altLang="en-US" sz="2600" b="1" dirty="0" smtClean="0">
                <a:latin typeface="+mn-ea"/>
              </a:rPr>
              <a:t> </a:t>
            </a:r>
            <a:r>
              <a:rPr lang="ko-KR" altLang="en-US" sz="2600" b="1" dirty="0" err="1" smtClean="0">
                <a:latin typeface="+mn-ea"/>
              </a:rPr>
              <a:t>간도시찰원에</a:t>
            </a:r>
            <a:r>
              <a:rPr lang="ko-KR" altLang="en-US" sz="2600" b="1" dirty="0" smtClean="0">
                <a:latin typeface="+mn-ea"/>
              </a:rPr>
              <a:t> 임명</a:t>
            </a:r>
            <a:r>
              <a:rPr lang="en-US" altLang="ko-KR" sz="2600" b="1" dirty="0" smtClean="0">
                <a:latin typeface="+mn-ea"/>
              </a:rPr>
              <a:t>, </a:t>
            </a:r>
            <a:r>
              <a:rPr lang="ko-KR" altLang="en-US" sz="2600" b="1" dirty="0" smtClean="0">
                <a:latin typeface="+mn-ea"/>
              </a:rPr>
              <a:t>간도 실태를 조사</a:t>
            </a:r>
            <a:endParaRPr lang="en-US" altLang="ko-KR" sz="2300" b="1" dirty="0" smtClean="0">
              <a:latin typeface="+mn-ea"/>
            </a:endParaRPr>
          </a:p>
          <a:p>
            <a:pPr marL="0" indent="0"/>
            <a:endParaRPr lang="en-US" altLang="ko-KR" sz="2300" b="1" dirty="0" smtClean="0">
              <a:latin typeface="+mn-ea"/>
            </a:endParaRPr>
          </a:p>
          <a:p>
            <a:pPr marL="0" indent="0"/>
            <a:r>
              <a:rPr lang="en-US" altLang="ko-KR" sz="2300" b="1" dirty="0" smtClean="0">
                <a:latin typeface="+mn-ea"/>
              </a:rPr>
              <a:t> </a:t>
            </a:r>
            <a:r>
              <a:rPr lang="ko-KR" altLang="en-US" sz="2600" b="1" dirty="0" err="1" smtClean="0">
                <a:latin typeface="+mn-ea"/>
              </a:rPr>
              <a:t>이범윤이</a:t>
            </a:r>
            <a:r>
              <a:rPr lang="ko-KR" altLang="en-US" sz="2600" b="1" dirty="0" smtClean="0">
                <a:latin typeface="+mn-ea"/>
              </a:rPr>
              <a:t> 적극적인 대책을 건의하자 의정부 참정 김규홍이 간도 주민보호관의 파견이 필요하다</a:t>
            </a:r>
            <a:endParaRPr lang="en-US" altLang="ko-KR" sz="2600" b="1" dirty="0" smtClean="0">
              <a:latin typeface="+mn-ea"/>
            </a:endParaRPr>
          </a:p>
          <a:p>
            <a:pPr marL="0" indent="0">
              <a:buNone/>
            </a:pPr>
            <a:endParaRPr lang="en-US" altLang="ko-KR" sz="2300" b="1" dirty="0">
              <a:latin typeface="+mn-ea"/>
            </a:endParaRPr>
          </a:p>
          <a:p>
            <a:pPr marL="0" indent="0"/>
            <a:r>
              <a:rPr lang="en-US" altLang="ko-KR" sz="2300" b="1" dirty="0" smtClean="0">
                <a:latin typeface="+mn-ea"/>
              </a:rPr>
              <a:t> </a:t>
            </a:r>
            <a:r>
              <a:rPr lang="ko-KR" altLang="en-US" sz="2600" b="1" dirty="0" smtClean="0">
                <a:latin typeface="+mn-ea"/>
              </a:rPr>
              <a:t>정부는 </a:t>
            </a:r>
            <a:r>
              <a:rPr lang="ko-KR" altLang="en-US" sz="2600" b="1" dirty="0" err="1" smtClean="0">
                <a:latin typeface="+mn-ea"/>
              </a:rPr>
              <a:t>이범윤을</a:t>
            </a:r>
            <a:r>
              <a:rPr lang="ko-KR" altLang="en-US" sz="2600" b="1" dirty="0" smtClean="0">
                <a:latin typeface="+mn-ea"/>
              </a:rPr>
              <a:t> </a:t>
            </a:r>
            <a:r>
              <a:rPr lang="ko-KR" altLang="en-US" sz="2600" b="1" dirty="0" err="1" smtClean="0">
                <a:latin typeface="+mn-ea"/>
              </a:rPr>
              <a:t>북변</a:t>
            </a:r>
            <a:r>
              <a:rPr lang="ko-KR" altLang="en-US" sz="2600" b="1" dirty="0" smtClean="0">
                <a:latin typeface="+mn-ea"/>
              </a:rPr>
              <a:t> 간도 관리사로 임명</a:t>
            </a:r>
            <a:endParaRPr lang="en-US" altLang="ko-KR" sz="2300" b="1" dirty="0" smtClean="0">
              <a:latin typeface="+mn-ea"/>
            </a:endParaRPr>
          </a:p>
          <a:p>
            <a:pPr marL="0" indent="0"/>
            <a:endParaRPr lang="en-US" altLang="ko-KR" sz="2300" b="1" dirty="0">
              <a:latin typeface="+mn-ea"/>
            </a:endParaRPr>
          </a:p>
          <a:p>
            <a:pPr marL="0" indent="0"/>
            <a:r>
              <a:rPr lang="ko-KR" altLang="en-US" sz="2600" b="1" dirty="0" smtClean="0">
                <a:latin typeface="+mn-ea"/>
              </a:rPr>
              <a:t>간도 주민에 대한직접적인 관할권을 행사하도록 조치</a:t>
            </a:r>
            <a:endParaRPr lang="en-US" altLang="ko-KR" sz="2600" b="1" dirty="0" smtClean="0">
              <a:latin typeface="+mn-ea"/>
            </a:endParaRPr>
          </a:p>
          <a:p>
            <a:pPr marL="0" indent="0"/>
            <a:endParaRPr lang="en-US" altLang="ko-KR" sz="2300" b="1" dirty="0">
              <a:latin typeface="+mn-ea"/>
            </a:endParaRPr>
          </a:p>
          <a:p>
            <a:pPr marL="0" indent="0"/>
            <a:r>
              <a:rPr lang="ko-KR" altLang="en-US" sz="2600" b="1" dirty="0" err="1" smtClean="0">
                <a:latin typeface="+mn-ea"/>
              </a:rPr>
              <a:t>이범윤은</a:t>
            </a:r>
            <a:r>
              <a:rPr lang="ko-KR" altLang="en-US" sz="2600" b="1" dirty="0" smtClean="0">
                <a:latin typeface="+mn-ea"/>
              </a:rPr>
              <a:t> 간도 주민을 보호하려면 무력이 필요하다 하고 본국 군대가 출동하면 국제분쟁이 야기될 염려가 있다</a:t>
            </a:r>
            <a:endParaRPr lang="en-US" altLang="ko-KR" sz="2600" b="1" dirty="0" smtClean="0">
              <a:latin typeface="+mn-ea"/>
            </a:endParaRPr>
          </a:p>
          <a:p>
            <a:pPr marL="0" indent="0"/>
            <a:endParaRPr lang="en-US" altLang="ko-KR" sz="2300" b="1" dirty="0">
              <a:latin typeface="+mn-ea"/>
            </a:endParaRPr>
          </a:p>
          <a:p>
            <a:pPr marL="0" indent="0"/>
            <a:r>
              <a:rPr lang="ko-KR" altLang="en-US" sz="2600" b="1" dirty="0" smtClean="0">
                <a:latin typeface="+mn-ea"/>
              </a:rPr>
              <a:t>청나라와의 잦은 충돌</a:t>
            </a:r>
            <a:endParaRPr lang="en-US" altLang="ko-KR" sz="2600" b="1" dirty="0" smtClean="0">
              <a:latin typeface="+mn-ea"/>
            </a:endParaRPr>
          </a:p>
          <a:p>
            <a:pPr marL="0" indent="0"/>
            <a:endParaRPr lang="en-US" altLang="ko-KR" sz="2300" b="1" dirty="0" smtClean="0">
              <a:latin typeface="+mn-ea"/>
            </a:endParaRPr>
          </a:p>
          <a:p>
            <a:pPr marL="0" indent="0"/>
            <a:r>
              <a:rPr lang="ko-KR" altLang="en-US" sz="2600" b="1" dirty="0" smtClean="0">
                <a:latin typeface="+mn-ea"/>
              </a:rPr>
              <a:t>사병을 모아 병영을 이루어 간도 주민을 보호한다</a:t>
            </a:r>
            <a:r>
              <a:rPr lang="en-US" altLang="ko-KR" sz="2600" b="1" dirty="0" smtClean="0">
                <a:latin typeface="+mn-ea"/>
              </a:rPr>
              <a:t>.</a:t>
            </a:r>
          </a:p>
        </p:txBody>
      </p:sp>
      <p:pic>
        <p:nvPicPr>
          <p:cNvPr id="9" name="그림 8" descr="C:/Users/ë°ê¸°ë¹/AppData/Roaming/PolarisOffice/ETemp/10152_21608736/fImage527941906334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45" y="1189647"/>
            <a:ext cx="3650848" cy="4903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27687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1. </a:t>
            </a:r>
            <a:r>
              <a:rPr lang="ko-KR" altLang="en-US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한국인의 삶의 터전 간도</a:t>
            </a:r>
            <a:endParaRPr lang="ko-KR" altLang="en-US" sz="7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016595" y="4413523"/>
            <a:ext cx="29017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21301554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중국어중국학과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이효은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475656" y="4221088"/>
            <a:ext cx="604867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28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050" name="Picture 2" descr="임시 정부와 독립군, 일제에 맞서 싸우다 본문 이미지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32626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23528" y="5013176"/>
            <a:ext cx="8496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000" b="1" dirty="0" err="1" smtClean="0">
                <a:latin typeface="+mn-ea"/>
              </a:rPr>
              <a:t>이범윤은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ko-KR" altLang="en-US" sz="2000" b="1" dirty="0" err="1" smtClean="0">
                <a:latin typeface="+mn-ea"/>
              </a:rPr>
              <a:t>사포대를</a:t>
            </a:r>
            <a:r>
              <a:rPr lang="ko-KR" altLang="en-US" sz="2000" b="1" dirty="0" smtClean="0">
                <a:latin typeface="+mn-ea"/>
              </a:rPr>
              <a:t> 조직하고 연발총을 비치하여 군사훈련을 시켰으며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err="1" smtClean="0">
                <a:latin typeface="+mn-ea"/>
              </a:rPr>
              <a:t>모아산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err="1" smtClean="0">
                <a:latin typeface="+mn-ea"/>
              </a:rPr>
              <a:t>마아산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및 </a:t>
            </a:r>
            <a:r>
              <a:rPr lang="ko-KR" altLang="en-US" sz="2000" b="1" dirty="0" err="1" smtClean="0">
                <a:latin typeface="+mn-ea"/>
              </a:rPr>
              <a:t>두도구</a:t>
            </a:r>
            <a:r>
              <a:rPr lang="ko-KR" altLang="en-US" sz="2000" b="1" dirty="0" smtClean="0">
                <a:latin typeface="+mn-ea"/>
              </a:rPr>
              <a:t> 등에 병영을 설치</a:t>
            </a:r>
            <a:r>
              <a:rPr lang="ko-KR" altLang="en-US" b="1" dirty="0" smtClean="0">
                <a:latin typeface="+mn-ea"/>
              </a:rPr>
              <a:t>                                        </a:t>
            </a:r>
            <a:endParaRPr lang="en-US" altLang="ko-KR" b="1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endParaRPr lang="en-US" altLang="ko-KR" b="1" dirty="0" smtClean="0">
              <a:latin typeface="+mn-ea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 b="1" dirty="0" smtClean="0">
                <a:latin typeface="+mn-ea"/>
              </a:rPr>
              <a:t>1904</a:t>
            </a:r>
            <a:r>
              <a:rPr lang="ko-KR" altLang="en-US" sz="2000" b="1" dirty="0" smtClean="0">
                <a:latin typeface="+mn-ea"/>
              </a:rPr>
              <a:t>년 러일전쟁 중에는 </a:t>
            </a:r>
            <a:r>
              <a:rPr lang="en-US" altLang="ko-KR" sz="2000" b="1" dirty="0" smtClean="0">
                <a:latin typeface="+mn-ea"/>
              </a:rPr>
              <a:t>500</a:t>
            </a:r>
            <a:r>
              <a:rPr lang="ko-KR" altLang="en-US" sz="2000" b="1" dirty="0" smtClean="0">
                <a:latin typeface="+mn-ea"/>
              </a:rPr>
              <a:t>여 명의 부대를 이끌고 참전하여 일본군과 교전하였다</a:t>
            </a:r>
            <a:r>
              <a:rPr lang="en-US" altLang="ko-KR" sz="2000" b="1" dirty="0" smtClean="0">
                <a:latin typeface="+mn-ea"/>
              </a:rPr>
              <a:t>. </a:t>
            </a:r>
            <a:r>
              <a:rPr lang="ko-KR" altLang="en-US" sz="2000" b="1" dirty="0" smtClean="0">
                <a:latin typeface="+mn-ea"/>
              </a:rPr>
              <a:t>그의 부대는 </a:t>
            </a:r>
            <a:r>
              <a:rPr lang="ko-KR" altLang="en-US" sz="2000" b="1" dirty="0" err="1" smtClean="0">
                <a:latin typeface="+mn-ea"/>
              </a:rPr>
              <a:t>사포대를</a:t>
            </a:r>
            <a:r>
              <a:rPr lang="ko-KR" altLang="en-US" sz="2000" b="1" dirty="0" smtClean="0">
                <a:latin typeface="+mn-ea"/>
              </a:rPr>
              <a:t> 중심으로 이뤄짐</a:t>
            </a:r>
            <a:endParaRPr lang="en-US" altLang="ko-KR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3200" dirty="0" err="1" smtClean="0"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3074" name="Picture 2" descr="6월 1일, 의병의 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9252520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50851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+mn-ea"/>
              </a:rPr>
              <a:t>1907</a:t>
            </a:r>
            <a:r>
              <a:rPr lang="ko-KR" altLang="en-US" sz="2400" b="1" dirty="0" smtClean="0">
                <a:latin typeface="+mn-ea"/>
              </a:rPr>
              <a:t>년 전후로 </a:t>
            </a:r>
            <a:r>
              <a:rPr lang="ko-KR" altLang="en-US" sz="2400" b="1" dirty="0" err="1" smtClean="0">
                <a:latin typeface="+mn-ea"/>
              </a:rPr>
              <a:t>노령내에서</a:t>
            </a:r>
            <a:r>
              <a:rPr lang="ko-KR" altLang="en-US" sz="2400" b="1" dirty="0" smtClean="0">
                <a:latin typeface="+mn-ea"/>
              </a:rPr>
              <a:t> 확고한 위치를 점하여 </a:t>
            </a:r>
            <a:endParaRPr lang="en-US" altLang="ko-KR" sz="2400" b="1" dirty="0" smtClean="0">
              <a:latin typeface="+mn-ea"/>
            </a:endParaRPr>
          </a:p>
          <a:p>
            <a:pPr algn="ctr"/>
            <a:r>
              <a:rPr lang="ko-KR" altLang="en-US" sz="2400" b="1" dirty="0" smtClean="0">
                <a:latin typeface="+mn-ea"/>
              </a:rPr>
              <a:t>가장 유력한 지도자의 한 사람이 되고 한인 지도자의 </a:t>
            </a:r>
            <a:endParaRPr lang="en-US" altLang="ko-KR" sz="2400" b="1" dirty="0" smtClean="0">
              <a:latin typeface="+mn-ea"/>
            </a:endParaRPr>
          </a:p>
          <a:p>
            <a:pPr algn="ctr"/>
            <a:r>
              <a:rPr lang="ko-KR" altLang="en-US" sz="2400" b="1" dirty="0" smtClean="0">
                <a:latin typeface="+mn-ea"/>
              </a:rPr>
              <a:t>최고 영수이며 자산가인 최재형과 결의형제하고 최재형의 원조로 대부대의 의병부대를 편성</a:t>
            </a:r>
            <a:endParaRPr lang="ko-KR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8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9898" y="0"/>
            <a:ext cx="9153898" cy="6858000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836712"/>
            <a:ext cx="3970784" cy="50405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/>
              <a:t> </a:t>
            </a:r>
            <a:r>
              <a:rPr lang="en-US" altLang="ko-KR" sz="4400" b="1" dirty="0" smtClean="0">
                <a:latin typeface="+mn-ea"/>
              </a:rPr>
              <a:t>1910</a:t>
            </a:r>
            <a:r>
              <a:rPr lang="ko-KR" altLang="en-US" sz="4400" b="1" dirty="0" smtClean="0">
                <a:latin typeface="+mn-ea"/>
              </a:rPr>
              <a:t>년 </a:t>
            </a:r>
            <a:r>
              <a:rPr lang="en-US" altLang="ko-KR" sz="4400" b="1" dirty="0" smtClean="0">
                <a:latin typeface="+mn-ea"/>
              </a:rPr>
              <a:t>5</a:t>
            </a:r>
            <a:r>
              <a:rPr lang="ko-KR" altLang="en-US" sz="4400" b="1" dirty="0" smtClean="0">
                <a:latin typeface="+mn-ea"/>
              </a:rPr>
              <a:t>월경 </a:t>
            </a:r>
            <a:endParaRPr lang="en-US" altLang="ko-KR" sz="4400" b="1" dirty="0" smtClean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4400" b="1" dirty="0" err="1" smtClean="0">
                <a:latin typeface="+mn-ea"/>
              </a:rPr>
              <a:t>가쓰라</a:t>
            </a:r>
            <a:r>
              <a:rPr lang="ko-KR" altLang="en-US" sz="4400" b="1" dirty="0" smtClean="0">
                <a:latin typeface="+mn-ea"/>
              </a:rPr>
              <a:t> 등의 </a:t>
            </a:r>
            <a:endParaRPr lang="en-US" altLang="ko-KR" sz="4400" b="1" dirty="0" smtClean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4400" b="1" dirty="0" smtClean="0">
                <a:latin typeface="+mn-ea"/>
              </a:rPr>
              <a:t>주요 요인을</a:t>
            </a:r>
            <a:endParaRPr lang="en-US" altLang="ko-KR" sz="4400" b="1" dirty="0" smtClean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4400" b="1" dirty="0" smtClean="0">
                <a:latin typeface="+mn-ea"/>
              </a:rPr>
              <a:t>암살 할 계획을</a:t>
            </a:r>
            <a:endParaRPr lang="en-US" altLang="ko-KR" sz="4400" b="1" dirty="0" smtClean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4400" b="1" dirty="0" smtClean="0">
                <a:latin typeface="+mn-ea"/>
              </a:rPr>
              <a:t> 세웠지만 </a:t>
            </a:r>
            <a:endParaRPr lang="en-US" altLang="ko-KR" sz="4400" b="1" dirty="0" smtClean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4400" b="1" dirty="0" smtClean="0">
                <a:latin typeface="+mn-ea"/>
              </a:rPr>
              <a:t>실패</a:t>
            </a:r>
            <a:endParaRPr lang="en-US" altLang="ko-KR" b="1" dirty="0" smtClean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/>
                <a:ea typeface="a옛날목욕탕L" panose="02020600000000000000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3200" dirty="0" err="1" smtClean="0"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4098" name="Picture 2" descr="가쓰라 타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51" y="712005"/>
            <a:ext cx="3962400" cy="504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9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9898" y="0"/>
            <a:ext cx="9153898" cy="6858000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4581128"/>
            <a:ext cx="8075240" cy="19168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/>
            <a:r>
              <a:rPr lang="ko-KR" altLang="en-US" sz="2000" dirty="0" smtClean="0">
                <a:latin typeface="DX새날B"/>
              </a:rPr>
              <a:t> </a:t>
            </a:r>
            <a:r>
              <a:rPr lang="ko-KR" altLang="en-US" sz="2000" b="1" dirty="0" smtClean="0">
                <a:latin typeface="+mn-ea"/>
              </a:rPr>
              <a:t>청산리 전투 후 서일 홍범도 등 각 군단 수령들이 </a:t>
            </a:r>
            <a:r>
              <a:rPr lang="ko-KR" altLang="en-US" sz="2000" b="1" dirty="0" err="1" smtClean="0">
                <a:latin typeface="+mn-ea"/>
              </a:rPr>
              <a:t>전만군사통일체를</a:t>
            </a:r>
            <a:r>
              <a:rPr lang="ko-KR" altLang="en-US" sz="2000" b="1" dirty="0" smtClean="0">
                <a:latin typeface="+mn-ea"/>
              </a:rPr>
              <a:t> 조직하기로 하고 대한 독립 군단을 조직하였을 때 의군부도 가맹시키고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err="1" smtClean="0">
                <a:latin typeface="+mn-ea"/>
              </a:rPr>
              <a:t>서일의</a:t>
            </a:r>
            <a:r>
              <a:rPr lang="ko-KR" altLang="en-US" sz="2000" b="1" dirty="0" smtClean="0">
                <a:latin typeface="+mn-ea"/>
              </a:rPr>
              <a:t> 뒤를 이어 총재로 추대됨</a:t>
            </a:r>
            <a:endParaRPr lang="en-US" altLang="ko-KR" sz="2000" b="1" dirty="0" smtClean="0">
              <a:latin typeface="+mn-ea"/>
            </a:endParaRPr>
          </a:p>
          <a:p>
            <a:pPr marL="0" indent="0"/>
            <a:r>
              <a:rPr lang="en-US" altLang="ko-KR" sz="2000" b="1" dirty="0" smtClean="0">
                <a:latin typeface="+mn-ea"/>
              </a:rPr>
              <a:t> 1921</a:t>
            </a:r>
            <a:r>
              <a:rPr lang="ko-KR" altLang="en-US" sz="2000" b="1" dirty="0" smtClean="0">
                <a:latin typeface="+mn-ea"/>
              </a:rPr>
              <a:t>년 자유시참변으로 독립군단이 거의 전멸할 정도의 희생을</a:t>
            </a:r>
            <a:endParaRPr lang="en-US" altLang="ko-KR" sz="2000" b="1" dirty="0" smtClean="0">
              <a:latin typeface="+mn-ea"/>
            </a:endParaRPr>
          </a:p>
          <a:p>
            <a:pPr marL="0" indent="0"/>
            <a:r>
              <a:rPr lang="ko-KR" altLang="en-US" sz="2000" b="1" dirty="0" smtClean="0">
                <a:latin typeface="+mn-ea"/>
              </a:rPr>
              <a:t>당하자 각 단은 독자적 정비에 들어감</a:t>
            </a:r>
            <a:endParaRPr lang="en-US" altLang="ko-KR" sz="2000" b="1" dirty="0" smtClean="0">
              <a:latin typeface="+mn-ea"/>
            </a:endParaRPr>
          </a:p>
        </p:txBody>
      </p:sp>
      <p:pic>
        <p:nvPicPr>
          <p:cNvPr id="5122" name="Picture 2" descr="청산리 전투(기록화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36904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3200" dirty="0" err="1" smtClean="0"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6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9898" y="0"/>
            <a:ext cx="9153898" cy="6858000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4392488" cy="4370783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ko-KR" sz="2000" dirty="0" smtClean="0"/>
              <a:t> </a:t>
            </a:r>
          </a:p>
          <a:p>
            <a:pPr marL="0" indent="0">
              <a:buFont typeface="Wingdings" pitchFamily="2" charset="2"/>
              <a:buChar char="l"/>
            </a:pPr>
            <a:r>
              <a:rPr lang="en-US" altLang="ko-KR" sz="3800" b="1" dirty="0" smtClean="0">
                <a:latin typeface="+mn-ea"/>
              </a:rPr>
              <a:t>1924</a:t>
            </a:r>
            <a:r>
              <a:rPr lang="ko-KR" altLang="en-US" sz="3800" b="1" dirty="0" smtClean="0">
                <a:latin typeface="+mn-ea"/>
              </a:rPr>
              <a:t>년 </a:t>
            </a:r>
            <a:r>
              <a:rPr lang="en-US" altLang="ko-KR" sz="3800" b="1" dirty="0" smtClean="0">
                <a:latin typeface="+mn-ea"/>
              </a:rPr>
              <a:t>9</a:t>
            </a:r>
            <a:r>
              <a:rPr lang="ko-KR" altLang="en-US" sz="3800" b="1" dirty="0" smtClean="0">
                <a:latin typeface="+mn-ea"/>
              </a:rPr>
              <a:t>월 </a:t>
            </a:r>
            <a:r>
              <a:rPr lang="ko-KR" altLang="en-US" sz="3800" b="1" dirty="0" err="1" smtClean="0">
                <a:latin typeface="+mn-ea"/>
              </a:rPr>
              <a:t>해림에서</a:t>
            </a:r>
            <a:r>
              <a:rPr lang="ko-KR" altLang="en-US" sz="3800" b="1" dirty="0" smtClean="0">
                <a:latin typeface="+mn-ea"/>
              </a:rPr>
              <a:t> </a:t>
            </a:r>
            <a:endParaRPr lang="en-US" altLang="ko-KR" sz="38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3800" b="1" dirty="0" smtClean="0">
                <a:latin typeface="+mn-ea"/>
              </a:rPr>
              <a:t> </a:t>
            </a:r>
            <a:r>
              <a:rPr lang="ko-KR" altLang="en-US" sz="3800" b="1" dirty="0" smtClean="0">
                <a:latin typeface="+mn-ea"/>
              </a:rPr>
              <a:t>문창범 </a:t>
            </a:r>
            <a:r>
              <a:rPr lang="en-US" altLang="ko-KR" sz="3800" b="1" dirty="0" smtClean="0">
                <a:latin typeface="+mn-ea"/>
              </a:rPr>
              <a:t>,</a:t>
            </a:r>
            <a:r>
              <a:rPr lang="ko-KR" altLang="en-US" sz="3800" b="1" dirty="0" err="1" smtClean="0">
                <a:latin typeface="+mn-ea"/>
              </a:rPr>
              <a:t>지청천</a:t>
            </a:r>
            <a:r>
              <a:rPr lang="en-US" altLang="ko-KR" sz="3800" b="1" dirty="0" smtClean="0">
                <a:latin typeface="+mn-ea"/>
              </a:rPr>
              <a:t>, </a:t>
            </a:r>
            <a:r>
              <a:rPr lang="ko-KR" altLang="en-US" sz="3800" b="1" dirty="0" smtClean="0">
                <a:latin typeface="+mn-ea"/>
              </a:rPr>
              <a:t>이동휘</a:t>
            </a:r>
            <a:r>
              <a:rPr lang="en-US" altLang="ko-KR" sz="3800" b="1" dirty="0" smtClean="0">
                <a:latin typeface="+mn-ea"/>
              </a:rPr>
              <a:t>,      </a:t>
            </a:r>
            <a:r>
              <a:rPr lang="ko-KR" altLang="en-US" sz="3800" b="1" dirty="0" err="1" smtClean="0">
                <a:latin typeface="+mn-ea"/>
              </a:rPr>
              <a:t>최명록</a:t>
            </a:r>
            <a:r>
              <a:rPr lang="en-US" altLang="ko-KR" sz="3800" b="1" dirty="0" smtClean="0">
                <a:latin typeface="+mn-ea"/>
              </a:rPr>
              <a:t>, </a:t>
            </a:r>
            <a:r>
              <a:rPr lang="ko-KR" altLang="en-US" sz="3800" b="1" dirty="0" smtClean="0">
                <a:latin typeface="+mn-ea"/>
              </a:rPr>
              <a:t>김좌진</a:t>
            </a:r>
            <a:r>
              <a:rPr lang="en-US" altLang="ko-KR" sz="3800" b="1" dirty="0" smtClean="0">
                <a:latin typeface="+mn-ea"/>
              </a:rPr>
              <a:t> </a:t>
            </a:r>
            <a:r>
              <a:rPr lang="ko-KR" altLang="en-US" sz="3800" b="1" dirty="0" smtClean="0">
                <a:latin typeface="+mn-ea"/>
              </a:rPr>
              <a:t>등과 조직하고 회장에 추대됨</a:t>
            </a:r>
            <a:r>
              <a:rPr lang="en-US" altLang="ko-KR" sz="3800" b="1" dirty="0" smtClean="0">
                <a:latin typeface="+mn-ea"/>
              </a:rPr>
              <a:t>.</a:t>
            </a:r>
          </a:p>
          <a:p>
            <a:pPr marL="0" indent="0">
              <a:buFont typeface="Wingdings" pitchFamily="2" charset="2"/>
              <a:buChar char="l"/>
            </a:pPr>
            <a:endParaRPr lang="en-US" altLang="ko-KR" sz="3800" b="1" dirty="0">
              <a:latin typeface="+mn-ea"/>
            </a:endParaRPr>
          </a:p>
          <a:p>
            <a:pPr marL="0" indent="0">
              <a:buNone/>
            </a:pPr>
            <a:endParaRPr lang="en-US" altLang="ko-KR" sz="3800" b="1" dirty="0" smtClean="0">
              <a:latin typeface="+mn-ea"/>
            </a:endParaRPr>
          </a:p>
          <a:p>
            <a:pPr marL="0" indent="0">
              <a:buFont typeface="Wingdings" pitchFamily="2" charset="2"/>
              <a:buChar char="l"/>
            </a:pPr>
            <a:endParaRPr lang="en-US" altLang="ko-KR" sz="3800" b="1" dirty="0">
              <a:latin typeface="+mn-ea"/>
            </a:endParaRPr>
          </a:p>
          <a:p>
            <a:pPr marL="0" indent="0">
              <a:buFont typeface="Wingdings" pitchFamily="2" charset="2"/>
              <a:buChar char="l"/>
            </a:pPr>
            <a:r>
              <a:rPr lang="en-US" altLang="ko-KR" sz="3800" b="1" dirty="0" smtClean="0">
                <a:latin typeface="+mn-ea"/>
              </a:rPr>
              <a:t>1925</a:t>
            </a:r>
            <a:r>
              <a:rPr lang="ko-KR" altLang="en-US" sz="3800" b="1" dirty="0" smtClean="0">
                <a:latin typeface="+mn-ea"/>
              </a:rPr>
              <a:t>년 신민부가 조직되었을 때</a:t>
            </a:r>
            <a:r>
              <a:rPr lang="en-US" altLang="ko-KR" sz="3800" b="1" dirty="0" smtClean="0">
                <a:latin typeface="+mn-ea"/>
              </a:rPr>
              <a:t>, 63</a:t>
            </a:r>
            <a:r>
              <a:rPr lang="ko-KR" altLang="en-US" sz="3800" b="1" dirty="0" smtClean="0">
                <a:latin typeface="+mn-ea"/>
              </a:rPr>
              <a:t>세의 노령으로 참여하여 고문이 되었으며 그 뒤로도</a:t>
            </a:r>
            <a:endParaRPr lang="en-US" altLang="ko-KR" sz="3800" b="1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3800" b="1" dirty="0" smtClean="0">
                <a:latin typeface="+mn-ea"/>
              </a:rPr>
              <a:t>각 단의 고문역을 계속하게 됨</a:t>
            </a:r>
            <a:r>
              <a:rPr lang="en-US" altLang="ko-KR" sz="3800" b="1" dirty="0" smtClean="0">
                <a:latin typeface="+mn-ea"/>
              </a:rPr>
              <a:t>.</a:t>
            </a:r>
            <a:endParaRPr lang="ko-KR" altLang="en-US" sz="3800" b="1" dirty="0">
              <a:latin typeface="+mn-ea"/>
            </a:endParaRPr>
          </a:p>
        </p:txBody>
      </p:sp>
      <p:pic>
        <p:nvPicPr>
          <p:cNvPr id="6146" name="Picture 2" descr="신민부 총회 기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744416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 관리사 </a:t>
            </a:r>
            <a:r>
              <a:rPr lang="ko-KR" altLang="en-US" sz="3200" dirty="0" err="1" smtClean="0">
                <a:latin typeface="DX새날B" pitchFamily="18" charset="-127"/>
                <a:ea typeface="DX새날B" pitchFamily="18" charset="-127"/>
              </a:rPr>
              <a:t>이범윤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4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755576" y="1700808"/>
            <a:ext cx="7560840" cy="11098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6699" y="1697083"/>
            <a:ext cx="967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5</a:t>
            </a:r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. </a:t>
            </a:r>
            <a:r>
              <a:rPr lang="ko-KR" altLang="en-US" sz="6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간도</a:t>
            </a:r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출장소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68760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177281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846101" y="4545523"/>
            <a:ext cx="4811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중국어중국학과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21602156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황다원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131840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4" cy="4512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통감부란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1124744"/>
            <a:ext cx="4286250" cy="5244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772816"/>
            <a:ext cx="4499992" cy="34022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+mn-ea"/>
              </a:rPr>
              <a:t>한일협상조약 강제 체결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식민지 통치기구</a:t>
            </a:r>
            <a:endParaRPr lang="en-US" altLang="ko-KR" sz="2800" b="1" dirty="0" smtClean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한국의 외교권 박탈</a:t>
            </a:r>
            <a:endParaRPr lang="en-US" altLang="ko-KR" sz="2800" b="1" dirty="0" smtClean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주도권 상실</a:t>
            </a:r>
            <a:endParaRPr lang="en-US" altLang="ko-KR" sz="28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07504" y="192246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설치 계기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24744"/>
            <a:ext cx="8136904" cy="4815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서구열강의 아시아 문호개방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일본 막부사회에서 근대 자본주의사회로 전환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자본주의의 발전을 위해 지리적한계극복 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국제사회 지위 상승 필요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대륙 진출의 필요성</a:t>
            </a:r>
            <a:r>
              <a:rPr lang="en-US" altLang="ko-KR" sz="2000" b="1" dirty="0" smtClean="0">
                <a:latin typeface="+mn-ea"/>
              </a:rPr>
              <a:t>(= </a:t>
            </a:r>
            <a:r>
              <a:rPr lang="ko-KR" altLang="en-US" sz="2000" b="1" dirty="0" smtClean="0">
                <a:latin typeface="+mn-ea"/>
              </a:rPr>
              <a:t>중국침략을 위해 한국 침략은 필수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강압적 한반도의 </a:t>
            </a:r>
            <a:r>
              <a:rPr lang="ko-KR" altLang="en-US" sz="2000" b="1" dirty="0">
                <a:latin typeface="+mn-ea"/>
              </a:rPr>
              <a:t>문</a:t>
            </a:r>
            <a:r>
              <a:rPr lang="ko-KR" altLang="en-US" sz="2000" b="1" dirty="0" smtClean="0">
                <a:latin typeface="+mn-ea"/>
              </a:rPr>
              <a:t>호 개방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조선문제를 두고 청일전쟁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러시아와 프랑스 독일 </a:t>
            </a:r>
            <a:r>
              <a:rPr lang="en-US" altLang="ko-KR" sz="2000" b="1" dirty="0" smtClean="0">
                <a:latin typeface="+mn-ea"/>
              </a:rPr>
              <a:t>3</a:t>
            </a:r>
            <a:r>
              <a:rPr lang="ko-KR" altLang="en-US" sz="2000" b="1" dirty="0" smtClean="0">
                <a:latin typeface="+mn-ea"/>
              </a:rPr>
              <a:t>국이 대륙침략저지</a:t>
            </a:r>
            <a:endParaRPr lang="en-US" altLang="ko-KR" sz="2000" b="1" dirty="0" smtClean="0">
              <a:latin typeface="+mn-ea"/>
            </a:endParaRPr>
          </a:p>
          <a:p>
            <a:pPr algn="just">
              <a:lnSpc>
                <a:spcPct val="200000"/>
              </a:lnSpc>
            </a:pP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9929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설치 계기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692696"/>
            <a:ext cx="6120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영국의 외교적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재정적인 보장 획득</a:t>
            </a:r>
            <a:r>
              <a:rPr lang="en-US" altLang="ko-KR" sz="2400" b="1" dirty="0" smtClean="0">
                <a:latin typeface="+mn-ea"/>
              </a:rPr>
              <a:t>, </a:t>
            </a:r>
          </a:p>
          <a:p>
            <a:pPr marL="285750" indent="-285750">
              <a:lnSpc>
                <a:spcPct val="200000"/>
              </a:lnSpc>
            </a:pPr>
            <a:r>
              <a:rPr lang="en-US" altLang="ko-KR" sz="2400" b="1" dirty="0" smtClean="0">
                <a:latin typeface="+mn-ea"/>
              </a:rPr>
              <a:t>   </a:t>
            </a:r>
            <a:r>
              <a:rPr lang="ko-KR" altLang="en-US" sz="2400" b="1" dirty="0" smtClean="0">
                <a:latin typeface="+mn-ea"/>
              </a:rPr>
              <a:t>영국을 통해 서구 열강 중립 보장</a:t>
            </a:r>
            <a:r>
              <a:rPr lang="en-US" altLang="ko-KR" sz="2400" b="1" dirty="0" smtClean="0">
                <a:latin typeface="+mn-ea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러일 전쟁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대한 방침 결정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한일 협상조약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주한 외국 공관 철수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재외 공간 폐쇄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서울에 </a:t>
            </a:r>
            <a:r>
              <a:rPr lang="ko-KR" altLang="en-US" sz="2400" b="1" dirty="0" err="1" smtClean="0">
                <a:latin typeface="+mn-ea"/>
              </a:rPr>
              <a:t>통감부</a:t>
            </a:r>
            <a:r>
              <a:rPr lang="ko-KR" altLang="en-US" sz="2400" b="1" dirty="0" smtClean="0">
                <a:latin typeface="+mn-ea"/>
              </a:rPr>
              <a:t> 설치</a:t>
            </a:r>
            <a:endParaRPr lang="en-US" altLang="ko-KR" sz="24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3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7992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일본측 주장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484784"/>
            <a:ext cx="4067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</a:t>
            </a:r>
            <a:r>
              <a:rPr lang="en-US" altLang="ko-KR" sz="2400" b="1" dirty="0" smtClean="0">
                <a:latin typeface="+mn-ea"/>
              </a:rPr>
              <a:t>&lt;</a:t>
            </a:r>
            <a:r>
              <a:rPr lang="ko-KR" altLang="en-US" sz="2400" b="1" dirty="0" err="1" smtClean="0">
                <a:latin typeface="+mn-ea"/>
              </a:rPr>
              <a:t>한청국경문제의</a:t>
            </a:r>
            <a:r>
              <a:rPr lang="ko-KR" altLang="en-US" sz="2400" b="1" dirty="0" smtClean="0">
                <a:latin typeface="+mn-ea"/>
              </a:rPr>
              <a:t> 연혁</a:t>
            </a:r>
            <a:r>
              <a:rPr lang="en-US" altLang="ko-KR" sz="2400" b="1" dirty="0" smtClean="0">
                <a:latin typeface="+mn-ea"/>
              </a:rPr>
              <a:t>&gt;</a:t>
            </a:r>
            <a:endParaRPr lang="en-US" altLang="ko-KR" sz="28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 smtClean="0">
              <a:latin typeface="+mn-ea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b="1" dirty="0" smtClean="0">
                <a:latin typeface="+mn-ea"/>
              </a:rPr>
              <a:t>일본은 </a:t>
            </a:r>
            <a:r>
              <a:rPr lang="ko-KR" altLang="en-US" sz="2000" b="1" dirty="0" err="1">
                <a:latin typeface="+mn-ea"/>
              </a:rPr>
              <a:t>토문강은</a:t>
            </a:r>
            <a:r>
              <a:rPr lang="ko-KR" altLang="en-US" sz="2000" b="1" dirty="0">
                <a:latin typeface="+mn-ea"/>
              </a:rPr>
              <a:t> 송화강 상류로서 두만강과 관계가 없으며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두만강이 결코 천연의 국경선일 수 없다고 여러 조항에 걸쳐 논증하고 있다</a:t>
            </a:r>
            <a:r>
              <a:rPr lang="en-US" altLang="ko-KR" sz="2000" b="1" dirty="0">
                <a:latin typeface="+mn-ea"/>
              </a:rPr>
              <a:t>.</a:t>
            </a:r>
            <a:endParaRPr lang="en-US" altLang="ko-KR" sz="2000" b="1" dirty="0" smtClean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412776"/>
            <a:ext cx="489654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+mn-ea"/>
              </a:rPr>
              <a:t>일본 육군 </a:t>
            </a:r>
            <a:r>
              <a:rPr lang="ko-KR" altLang="en-US" sz="2400" b="1" dirty="0" err="1">
                <a:latin typeface="+mn-ea"/>
              </a:rPr>
              <a:t>중좌</a:t>
            </a:r>
            <a:r>
              <a:rPr lang="ko-KR" altLang="en-US" sz="2400" b="1" dirty="0">
                <a:latin typeface="+mn-ea"/>
              </a:rPr>
              <a:t> 사이토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齋藤季次郎</a:t>
            </a:r>
            <a:r>
              <a:rPr lang="en-US" altLang="ko-KR" sz="2400" b="1" dirty="0" smtClean="0">
                <a:latin typeface="+mn-ea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b="1" dirty="0" smtClean="0">
                <a:latin typeface="+mn-ea"/>
              </a:rPr>
              <a:t>간도는 </a:t>
            </a:r>
            <a:r>
              <a:rPr lang="ko-KR" altLang="en-US" sz="2000" b="1" dirty="0">
                <a:latin typeface="+mn-ea"/>
              </a:rPr>
              <a:t>한국 영토라 간주하고 행동할 </a:t>
            </a:r>
            <a:r>
              <a:rPr lang="ko-KR" altLang="en-US" sz="2000" b="1" dirty="0" err="1">
                <a:latin typeface="+mn-ea"/>
              </a:rPr>
              <a:t>것임”을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b="1" dirty="0" err="1">
                <a:latin typeface="+mn-ea"/>
              </a:rPr>
              <a:t>성명했다</a:t>
            </a:r>
            <a:r>
              <a:rPr lang="en-US" altLang="ko-KR" sz="2000" b="1" dirty="0">
                <a:latin typeface="+mn-ea"/>
              </a:rPr>
              <a:t>. </a:t>
            </a:r>
            <a:r>
              <a:rPr lang="ko-KR" altLang="en-US" sz="2000" b="1" dirty="0">
                <a:latin typeface="+mn-ea"/>
              </a:rPr>
              <a:t>조선 </a:t>
            </a:r>
            <a:r>
              <a:rPr lang="ko-KR" altLang="en-US" sz="2000" b="1" dirty="0" err="1">
                <a:latin typeface="+mn-ea"/>
              </a:rPr>
              <a:t>통감부는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1909</a:t>
            </a:r>
            <a:r>
              <a:rPr lang="ko-KR" altLang="en-US" sz="2000" b="1" dirty="0">
                <a:latin typeface="+mn-ea"/>
              </a:rPr>
              <a:t>년에 청나라의 </a:t>
            </a:r>
            <a:r>
              <a:rPr lang="ko-KR" altLang="en-US" sz="2000" b="1" dirty="0" err="1">
                <a:latin typeface="+mn-ea"/>
              </a:rPr>
              <a:t>변무독판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>
                <a:latin typeface="+mn-ea"/>
              </a:rPr>
              <a:t>邊務督辦</a:t>
            </a:r>
            <a:r>
              <a:rPr lang="en-US" altLang="ko-KR" sz="2000" b="1" dirty="0">
                <a:latin typeface="+mn-ea"/>
              </a:rPr>
              <a:t>) </a:t>
            </a:r>
            <a:r>
              <a:rPr lang="ko-KR" altLang="en-US" sz="2000" b="1" dirty="0" err="1">
                <a:latin typeface="+mn-ea"/>
              </a:rPr>
              <a:t>오녹정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>
                <a:latin typeface="+mn-ea"/>
              </a:rPr>
              <a:t>吳綠貞</a:t>
            </a:r>
            <a:r>
              <a:rPr lang="en-US" altLang="ko-KR" sz="2000" b="1" dirty="0">
                <a:latin typeface="+mn-ea"/>
              </a:rPr>
              <a:t>)</a:t>
            </a:r>
            <a:r>
              <a:rPr lang="ko-KR" altLang="en-US" sz="2000" b="1" dirty="0">
                <a:latin typeface="+mn-ea"/>
              </a:rPr>
              <a:t>에게 간도는 한국 영토의 일부임을 통첩하고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간도 거주 한국인은 청나라 정부에 대한 납세의 의무가 없음을 </a:t>
            </a:r>
            <a:r>
              <a:rPr lang="ko-KR" altLang="en-US" sz="2000" b="1" dirty="0" err="1">
                <a:latin typeface="+mn-ea"/>
              </a:rPr>
              <a:t>성명하였다</a:t>
            </a:r>
            <a:r>
              <a:rPr lang="en-US" altLang="ko-KR" sz="2000" b="1" dirty="0">
                <a:latin typeface="+mn-ea"/>
              </a:rPr>
              <a:t>.</a:t>
            </a:r>
            <a:endParaRPr lang="en-US" altLang="ko-KR" sz="2000" b="1" dirty="0" smtClean="0"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662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간도의 위치와 정의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050" name="Picture 2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888432" cy="4353715"/>
          </a:xfrm>
          <a:prstGeom prst="rect">
            <a:avLst/>
          </a:prstGeom>
          <a:noFill/>
        </p:spPr>
      </p:pic>
      <p:pic>
        <p:nvPicPr>
          <p:cNvPr id="2052" name="Picture 4" descr="간도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268760"/>
            <a:ext cx="4207197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-1" y="179929"/>
            <a:ext cx="365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협약의 모순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0500"/>
            <a:ext cx="4041998" cy="5328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332656"/>
            <a:ext cx="48924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en-US" altLang="ko-KR" b="1" dirty="0" smtClean="0">
                <a:latin typeface="+mn-ea"/>
              </a:rPr>
              <a:t>1. </a:t>
            </a:r>
            <a:r>
              <a:rPr lang="ko-KR" altLang="en-US" b="1" dirty="0" smtClean="0">
                <a:latin typeface="+mn-ea"/>
              </a:rPr>
              <a:t>두만강을 </a:t>
            </a:r>
            <a:r>
              <a:rPr lang="ko-KR" altLang="en-US" b="1" dirty="0">
                <a:latin typeface="+mn-ea"/>
              </a:rPr>
              <a:t>양국의 국경으로 하고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상류는 정계비를 지점으로 하여 </a:t>
            </a:r>
            <a:r>
              <a:rPr lang="ko-KR" altLang="en-US" b="1" dirty="0" err="1">
                <a:latin typeface="+mn-ea"/>
              </a:rPr>
              <a:t>석을수로</a:t>
            </a:r>
            <a:r>
              <a:rPr lang="ko-KR" altLang="en-US" b="1" dirty="0">
                <a:latin typeface="+mn-ea"/>
              </a:rPr>
              <a:t> 국경을 설치한다</a:t>
            </a:r>
            <a:br>
              <a:rPr lang="ko-KR" altLang="en-US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2. </a:t>
            </a:r>
            <a:r>
              <a:rPr lang="ko-KR" altLang="en-US" b="1" dirty="0" err="1" smtClean="0">
                <a:latin typeface="+mn-ea"/>
              </a:rPr>
              <a:t>용정촌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국자가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 err="1" smtClean="0">
                <a:latin typeface="+mn-ea"/>
              </a:rPr>
              <a:t>두도구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err="1" smtClean="0">
                <a:latin typeface="+mn-ea"/>
              </a:rPr>
              <a:t>면초구등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ko-KR" altLang="en-US" b="1" dirty="0" err="1" smtClean="0">
                <a:latin typeface="+mn-ea"/>
              </a:rPr>
              <a:t>네곳에</a:t>
            </a:r>
            <a:r>
              <a:rPr lang="ko-KR" altLang="en-US" b="1" dirty="0" smtClean="0">
                <a:latin typeface="+mn-ea"/>
              </a:rPr>
              <a:t>                    영사관이나 </a:t>
            </a:r>
            <a:r>
              <a:rPr lang="ko-KR" altLang="en-US" b="1" dirty="0">
                <a:latin typeface="+mn-ea"/>
              </a:rPr>
              <a:t>영사관 분관을 설치한다</a:t>
            </a:r>
            <a:br>
              <a:rPr lang="ko-KR" altLang="en-US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3. </a:t>
            </a:r>
            <a:r>
              <a:rPr lang="ko-KR" altLang="en-US" b="1" dirty="0" smtClean="0">
                <a:latin typeface="+mn-ea"/>
              </a:rPr>
              <a:t>청나라는 간도 지방에 </a:t>
            </a:r>
            <a:r>
              <a:rPr lang="ko-KR" altLang="en-US" b="1" dirty="0">
                <a:latin typeface="+mn-ea"/>
              </a:rPr>
              <a:t>한민족의 </a:t>
            </a:r>
            <a:r>
              <a:rPr lang="ko-KR" altLang="en-US" b="1" dirty="0" smtClean="0">
                <a:latin typeface="+mn-ea"/>
              </a:rPr>
              <a:t>거주를</a:t>
            </a: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허락한다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4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간도 지방에 거주하는 한민족은 청나라의 법권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法權</a:t>
            </a:r>
            <a:r>
              <a:rPr lang="en-US" altLang="ko-KR" b="1" dirty="0">
                <a:latin typeface="+mn-ea"/>
              </a:rPr>
              <a:t>) </a:t>
            </a:r>
            <a:r>
              <a:rPr lang="ko-KR" altLang="en-US" b="1" dirty="0">
                <a:latin typeface="+mn-ea"/>
              </a:rPr>
              <a:t>관할 하에 두며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납세와 행정상 처분도 </a:t>
            </a:r>
            <a:r>
              <a:rPr lang="ko-KR" altLang="en-US" b="1" dirty="0" err="1">
                <a:latin typeface="+mn-ea"/>
              </a:rPr>
              <a:t>청국인과</a:t>
            </a:r>
            <a:r>
              <a:rPr lang="ko-KR" altLang="en-US" b="1" dirty="0">
                <a:latin typeface="+mn-ea"/>
              </a:rPr>
              <a:t> 같이 취급한다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5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간도 거주 한국인의 재산은 </a:t>
            </a:r>
            <a:r>
              <a:rPr lang="ko-KR" altLang="en-US" b="1" dirty="0" err="1">
                <a:latin typeface="+mn-ea"/>
              </a:rPr>
              <a:t>청국인과</a:t>
            </a:r>
            <a:r>
              <a:rPr lang="ko-KR" altLang="en-US" b="1" dirty="0">
                <a:latin typeface="+mn-ea"/>
              </a:rPr>
              <a:t> 같이 보호되며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선정된 장소를 통해 두만강을 </a:t>
            </a:r>
            <a:r>
              <a:rPr lang="ko-KR" altLang="en-US" b="1" dirty="0" smtClean="0">
                <a:latin typeface="+mn-ea"/>
              </a:rPr>
              <a:t>출입할 수 있다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6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일본은 </a:t>
            </a:r>
            <a:r>
              <a:rPr lang="ko-KR" altLang="en-US" b="1" dirty="0" err="1">
                <a:latin typeface="+mn-ea"/>
              </a:rPr>
              <a:t>길회선의</a:t>
            </a:r>
            <a:r>
              <a:rPr lang="ko-KR" altLang="en-US" b="1" dirty="0">
                <a:latin typeface="+mn-ea"/>
              </a:rPr>
              <a:t> 부설권을 가진다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7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가급적 속히 </a:t>
            </a:r>
            <a:r>
              <a:rPr lang="ko-KR" altLang="en-US" b="1" dirty="0" err="1">
                <a:latin typeface="+mn-ea"/>
              </a:rPr>
              <a:t>통감부</a:t>
            </a:r>
            <a:r>
              <a:rPr lang="ko-KR" altLang="en-US" b="1" dirty="0">
                <a:latin typeface="+mn-ea"/>
              </a:rPr>
              <a:t> 간도 파출소와 </a:t>
            </a:r>
            <a:endParaRPr lang="en-US" altLang="ko-KR" b="1" dirty="0" smtClean="0">
              <a:latin typeface="+mn-ea"/>
            </a:endParaRPr>
          </a:p>
          <a:p>
            <a:r>
              <a:rPr lang="ko-KR" altLang="en-US" b="1" dirty="0" smtClean="0">
                <a:latin typeface="+mn-ea"/>
              </a:rPr>
              <a:t>관계 </a:t>
            </a:r>
            <a:r>
              <a:rPr lang="ko-KR" altLang="en-US" b="1" dirty="0">
                <a:latin typeface="+mn-ea"/>
              </a:rPr>
              <a:t>관원을 철수하고 영사관을 설치한다</a:t>
            </a:r>
            <a:r>
              <a:rPr lang="en-US" altLang="ko-KR" b="1" dirty="0" smtClean="0">
                <a:latin typeface="+mn-ea"/>
              </a:rPr>
              <a:t>.</a:t>
            </a:r>
            <a:endParaRPr lang="ko-KR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8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고구려</a:t>
            </a:r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발해의 영토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28" name="Picture 4" descr="고구려 지도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4320480" cy="4331501"/>
          </a:xfrm>
          <a:prstGeom prst="rect">
            <a:avLst/>
          </a:prstGeom>
          <a:noFill/>
        </p:spPr>
      </p:pic>
      <p:pic>
        <p:nvPicPr>
          <p:cNvPr id="1030" name="Picture 6" descr="발해 지도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052736"/>
            <a:ext cx="4032448" cy="4527863"/>
          </a:xfrm>
          <a:prstGeom prst="rect">
            <a:avLst/>
          </a:prstGeom>
          <a:noFill/>
        </p:spPr>
      </p:pic>
      <p:sp>
        <p:nvSpPr>
          <p:cNvPr id="8" name="오른쪽 화살표 7"/>
          <p:cNvSpPr/>
          <p:nvPr/>
        </p:nvSpPr>
        <p:spPr>
          <a:xfrm>
            <a:off x="4067944" y="3068960"/>
            <a:ext cx="1080120" cy="576064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고려시대</a:t>
            </a:r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~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조선 전기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2530" name="Picture 2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836712"/>
            <a:ext cx="6840760" cy="381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47864" y="4653136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산지발달</a:t>
            </a:r>
            <a:endParaRPr lang="en-US" altLang="ko-KR" sz="4000" b="1" dirty="0" smtClean="0"/>
          </a:p>
          <a:p>
            <a:r>
              <a:rPr lang="ko-KR" altLang="en-US" sz="4000" b="1" dirty="0" smtClean="0"/>
              <a:t>토지 비옥</a:t>
            </a:r>
            <a:endParaRPr lang="en-US" altLang="ko-KR" sz="4000" b="1" dirty="0" smtClean="0"/>
          </a:p>
          <a:p>
            <a:r>
              <a:rPr lang="ko-KR" altLang="en-US" sz="4000" b="1" dirty="0" smtClean="0"/>
              <a:t>자원 풍부</a:t>
            </a:r>
            <a:endParaRPr lang="ko-KR" alt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고려시대</a:t>
            </a:r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~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조선 전기</a:t>
            </a:r>
          </a:p>
          <a:p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4" descr="여진족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39941"/>
            <a:ext cx="4968552" cy="32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간도 농사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284984"/>
            <a:ext cx="4499992" cy="302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오른쪽 화살표 6"/>
          <p:cNvSpPr/>
          <p:nvPr/>
        </p:nvSpPr>
        <p:spPr>
          <a:xfrm>
            <a:off x="3779912" y="3861048"/>
            <a:ext cx="1512168" cy="5040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64088" y="1196752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/>
              <a:t>유목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수렵</a:t>
            </a:r>
            <a:endParaRPr lang="ko-KR" alt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589240"/>
            <a:ext cx="3116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/>
              <a:t>농경지로 개척</a:t>
            </a:r>
            <a:endParaRPr lang="ko-KR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철종 말</a:t>
            </a:r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~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고종 초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3558" name="Picture 6" descr="압록강 두만강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12976"/>
            <a:ext cx="5112568" cy="337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세도정치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7" y="692696"/>
            <a:ext cx="4824537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*19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세기 말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4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7344816" cy="4289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83768" y="5013176"/>
            <a:ext cx="4576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농토</a:t>
            </a:r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전체의 </a:t>
            </a:r>
            <a:r>
              <a:rPr lang="en-US" altLang="ko-KR" sz="3200" b="1" dirty="0" smtClean="0"/>
              <a:t>52%</a:t>
            </a:r>
            <a:r>
              <a:rPr lang="ko-KR" altLang="en-US" sz="3200" b="1" dirty="0" smtClean="0"/>
              <a:t>소유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화룡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연길 평균 </a:t>
            </a:r>
            <a:r>
              <a:rPr lang="en-US" altLang="ko-KR" sz="3200" b="1" dirty="0" smtClean="0"/>
              <a:t>72%</a:t>
            </a:r>
          </a:p>
          <a:p>
            <a:r>
              <a:rPr lang="ko-KR" altLang="en-US" sz="3200" b="1" dirty="0" smtClean="0"/>
              <a:t>우리나라사람 소유 농지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993</Words>
  <Application>Microsoft Office PowerPoint</Application>
  <PresentationFormat>화면 슬라이드 쇼(4:3)</PresentationFormat>
  <Paragraphs>205</Paragraphs>
  <Slides>40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54" baseType="lpstr">
      <vt:lpstr>굴림</vt:lpstr>
      <vt:lpstr>Arial</vt:lpstr>
      <vt:lpstr>a옛날목욕탕L</vt:lpstr>
      <vt:lpstr>DX새날B</vt:lpstr>
      <vt:lpstr>Simplified Arabic Fixed</vt:lpstr>
      <vt:lpstr>맑은 고딕</vt:lpstr>
      <vt:lpstr>나눔스퀘어OTF</vt:lpstr>
      <vt:lpstr>한컴 윤고딕 250</vt:lpstr>
      <vt:lpstr>양재참숯체B</vt:lpstr>
      <vt:lpstr>HY동녘B</vt:lpstr>
      <vt:lpstr>나눔스퀘어OTF Bold</vt:lpstr>
      <vt:lpstr>나눔바른고딕</vt:lpstr>
      <vt:lpstr>Wingdings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Registered User</cp:lastModifiedBy>
  <cp:revision>58</cp:revision>
  <dcterms:created xsi:type="dcterms:W3CDTF">2017-09-25T16:00:52Z</dcterms:created>
  <dcterms:modified xsi:type="dcterms:W3CDTF">2017-10-12T15:08:59Z</dcterms:modified>
</cp:coreProperties>
</file>