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5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3"/>
    <p:restoredTop sz="95037"/>
  </p:normalViewPr>
  <p:slideViewPr>
    <p:cSldViewPr snapToObjects="1">
      <p:cViewPr>
        <p:scale>
          <a:sx n="105" d="100"/>
          <a:sy n="105" d="100"/>
        </p:scale>
        <p:origin x="-102" y="-72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323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자유형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자유형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자유형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자유형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자유형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자유형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자유형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자유형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자유형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자유형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자유형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자유형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본문/내용" type="txOverObj" preserve="1" userDrawn="1">
  <p:cSld name="본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본문 개체 틀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10972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8037" y="3984220"/>
            <a:ext cx="10972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자유형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각 삼각형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그룹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자유형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자유형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자유형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자유형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자유형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자유형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8" name="날짜 개체 틀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자유형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그룹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자유형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자유형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자유형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자유형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자유형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자유형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49324;&#50857;%20&#50689;&#49345;/&#50672;&#54633;&#45684;&#49828;%20&#51473;&#44397;%20&#51064;&#46020;%20&#46020;&#52852;&#46972;%20&#51648;&#50669;%20&#48516;&#51137;.mp4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49324;&#50857;%20&#50689;&#49345;/&#51064;&#46020;%20&#51473;&#44397;&#44228;%20&#44592;&#50629;&#50640;%20&#48372;&#48373;(&#49340;&#49457;%20&#44148;&#45320;&#46848;).mp4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49324;&#50857;%20&#50689;&#49345;/&#51064;&#46020;%20&#54028;&#53412;&#49828;&#53444;%20&#52509;&#44201;&#51204;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31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&#49324;&#50857;%20&#50689;&#49345;/YTN%20&#51473;&#44397;%20&#51064;&#46020;%20&#44397;&#44221;&#51648;&#45824;%20&#52384;&#49688;.mp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이어도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9536" y="1556859"/>
            <a:ext cx="8424936" cy="466648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1.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현황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6672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도카라 지역 분쟁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9229" y="1423641"/>
            <a:ext cx="3949146" cy="4785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2488" y="2111022"/>
            <a:ext cx="4730045" cy="1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 lang="ko-KR" altLang="en-US"/>
            </a:pPr>
            <a:r>
              <a:rPr lang="ko-KR" altLang="en-US">
                <a:latin typeface="210 맨발의청춘 R"/>
                <a:ea typeface="210 맨발의청춘 R"/>
              </a:rPr>
              <a:t>부탄</a:t>
            </a:r>
            <a:r>
              <a:rPr lang="en-US" altLang="ko-KR">
                <a:latin typeface="210 맨발의청춘 R"/>
                <a:ea typeface="210 맨발의청춘 R"/>
              </a:rPr>
              <a:t>, </a:t>
            </a:r>
            <a:r>
              <a:rPr lang="ko-KR" altLang="en-US">
                <a:latin typeface="210 맨발의청춘 R"/>
                <a:ea typeface="210 맨발의청춘 R"/>
              </a:rPr>
              <a:t>중국령 티베트 사이 도카라 고원 </a:t>
            </a:r>
          </a:p>
          <a:p>
            <a:pPr marL="285750" indent="-285750">
              <a:buFont typeface="Arial"/>
              <a:buChar char="•"/>
              <a:defRPr lang="ko-KR" altLang="en-US"/>
            </a:pPr>
            <a:endParaRPr lang="en-US" altLang="ko-KR">
              <a:latin typeface="210 맨발의청춘 R"/>
              <a:ea typeface="210 맨발의청춘 R"/>
            </a:endParaRPr>
          </a:p>
          <a:p>
            <a:pPr marL="285750" indent="-285750">
              <a:buFont typeface="Arial"/>
              <a:buChar char="•"/>
              <a:defRPr lang="ko-KR" altLang="en-US"/>
            </a:pPr>
            <a:r>
              <a:rPr lang="en-US" altLang="ko-KR">
                <a:latin typeface="210 맨발의청춘 R"/>
                <a:ea typeface="210 맨발의청춘 R"/>
              </a:rPr>
              <a:t> </a:t>
            </a:r>
            <a:r>
              <a:rPr lang="ko-KR" altLang="en-US">
                <a:latin typeface="210 맨발의청춘 R"/>
                <a:ea typeface="210 맨발의청춘 R"/>
              </a:rPr>
              <a:t>중국 토목공사</a:t>
            </a:r>
          </a:p>
          <a:p>
            <a:pPr marL="285750" indent="-285750">
              <a:buFont typeface="Arial"/>
              <a:buChar char="•"/>
              <a:defRPr lang="ko-KR" altLang="en-US"/>
            </a:pPr>
            <a:endParaRPr lang="en-US" altLang="ko-KR">
              <a:latin typeface="210 맨발의청춘 R"/>
              <a:ea typeface="210 맨발의청춘 R"/>
            </a:endParaRPr>
          </a:p>
          <a:p>
            <a:pPr marL="285750" indent="-285750">
              <a:buFont typeface="Arial"/>
              <a:buChar char="•"/>
              <a:defRPr lang="ko-KR" altLang="en-US"/>
            </a:pPr>
            <a:r>
              <a:rPr lang="ko-KR" altLang="en-US">
                <a:latin typeface="210 맨발의청춘 R"/>
                <a:ea typeface="210 맨발의청춘 R"/>
              </a:rPr>
              <a:t>실리구리 회랑</a:t>
            </a:r>
            <a:r>
              <a:rPr lang="en-US" altLang="ko-KR">
                <a:latin typeface="210 맨발의청춘 R"/>
                <a:ea typeface="210 맨발의청춘 R"/>
              </a:rPr>
              <a:t> </a:t>
            </a:r>
            <a:r>
              <a:rPr lang="ko-KR" altLang="en-US">
                <a:latin typeface="210 맨발의청춘 R"/>
                <a:ea typeface="210 맨발의청춘 R"/>
              </a:rPr>
              <a:t> 접근 용이</a:t>
            </a:r>
          </a:p>
        </p:txBody>
      </p:sp>
      <p:sp>
        <p:nvSpPr>
          <p:cNvPr id="5" name="아래쪽 화살표 4"/>
          <p:cNvSpPr/>
          <p:nvPr/>
        </p:nvSpPr>
        <p:spPr>
          <a:xfrm>
            <a:off x="7100711" y="3816265"/>
            <a:ext cx="812800" cy="104924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02489" y="5136444"/>
            <a:ext cx="3635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>
                <a:ln w="952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210 맨발의청춘 R"/>
                <a:ea typeface="210 맨발의청춘 R"/>
              </a:rPr>
              <a:t>닭의 목</a:t>
            </a:r>
            <a:r>
              <a:rPr lang="ko-KR" altLang="en-US" sz="3200">
                <a:latin typeface="210 맨발의청춘 R"/>
                <a:ea typeface="210 맨발의청춘 R"/>
              </a:rPr>
              <a:t>을 지켜라</a:t>
            </a:r>
            <a:r>
              <a:rPr lang="en-US" altLang="ko-KR" sz="3200">
                <a:latin typeface="210 맨발의청춘 R"/>
                <a:ea typeface="210 맨발의청춘 R"/>
              </a:rPr>
              <a:t>!</a:t>
            </a:r>
            <a:endParaRPr lang="ko-KR" altLang="en-US" sz="3200">
              <a:latin typeface="210 맨발의청춘 R"/>
              <a:ea typeface="210 맨발의청춘 R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998133" y="4459111"/>
            <a:ext cx="505669" cy="383822"/>
          </a:xfrm>
          <a:prstGeom prst="ellipse">
            <a:avLst/>
          </a:prstGeom>
          <a:solidFill>
            <a:schemeClr val="bg1">
              <a:alpha val="50000"/>
            </a:schemeClr>
          </a:solidFill>
          <a:ln w="3175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619022" y="3398576"/>
            <a:ext cx="3183467" cy="12079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1.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현황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6672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도카라 지역 분쟁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4" name="그림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229" y="1309511"/>
            <a:ext cx="10454860" cy="45832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1.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현황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1911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인도內 에서의 반중감정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1757" y="1457148"/>
            <a:ext cx="5061710" cy="44854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97600" y="1457148"/>
            <a:ext cx="5567512" cy="44854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1.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현황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1911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인도內 에서의 반중감정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3" name="그림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228" y="1328914"/>
            <a:ext cx="10996727" cy="4744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1.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현황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8389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국가간의 협력 관계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29870" y="1794228"/>
            <a:ext cx="5238750" cy="392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715" y="1614311"/>
            <a:ext cx="1107996" cy="430106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210 맨발의청춘 B"/>
                <a:ea typeface="210 맨발의청춘 B"/>
              </a:rPr>
              <a:t>인도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0089" y="2709334"/>
            <a:ext cx="1095022" cy="2289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210 맨발의청춘 B"/>
                <a:ea typeface="210 맨발의청춘 B"/>
              </a:rPr>
              <a:t>일본</a:t>
            </a:r>
          </a:p>
          <a:p>
            <a:pPr lvl="0">
              <a:defRPr lang="ko-KR" altLang="en-US"/>
            </a:pPr>
            <a:endParaRPr lang="en-US" altLang="ko-KR">
              <a:latin typeface="210 맨발의청춘 B"/>
              <a:ea typeface="210 맨발의청춘 B"/>
            </a:endParaRPr>
          </a:p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210 맨발의청춘 B"/>
                <a:ea typeface="210 맨발의청춘 B"/>
              </a:rPr>
              <a:t>미국</a:t>
            </a:r>
          </a:p>
          <a:p>
            <a:pPr lvl="0">
              <a:defRPr lang="ko-KR" altLang="en-US"/>
            </a:pPr>
            <a:endParaRPr lang="en-US" altLang="ko-KR">
              <a:latin typeface="210 맨발의청춘 B"/>
              <a:ea typeface="210 맨발의청춘 B"/>
            </a:endParaRPr>
          </a:p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210 맨발의청춘 B"/>
                <a:ea typeface="210 맨발의청춘 B"/>
              </a:rPr>
              <a:t>부탄</a:t>
            </a:r>
          </a:p>
          <a:p>
            <a:pPr lvl="0">
              <a:defRPr lang="ko-KR" altLang="en-US"/>
            </a:pPr>
            <a:endParaRPr lang="en-US" altLang="ko-KR">
              <a:latin typeface="210 맨발의청춘 B"/>
              <a:ea typeface="210 맨발의청춘 B"/>
            </a:endParaRPr>
          </a:p>
          <a:p>
            <a:pPr lvl="0">
              <a:defRPr lang="ko-KR" altLang="en-US"/>
            </a:pPr>
            <a:r>
              <a:rPr lang="ko-KR" altLang="en-US">
                <a:latin typeface="210 맨발의청춘 B"/>
                <a:ea typeface="210 맨발의청춘 B"/>
              </a:rPr>
              <a:t>구 소련</a:t>
            </a:r>
          </a:p>
          <a:p>
            <a:pPr lvl="0">
              <a:defRPr lang="ko-KR" altLang="en-US"/>
            </a:pPr>
            <a:endParaRPr lang="ko-KR" altLang="en-US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7605" y="2045372"/>
            <a:ext cx="1107996" cy="340334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6000">
                <a:ln w="952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210 맨발의청춘 B"/>
                <a:ea typeface="210 맨발의청춘 B"/>
              </a:rPr>
              <a:t>중국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76267" y="2596444"/>
            <a:ext cx="1320800" cy="201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210 맨발의청춘 B"/>
                <a:ea typeface="210 맨발의청춘 B"/>
              </a:rPr>
              <a:t>북한</a:t>
            </a:r>
          </a:p>
          <a:p>
            <a:pPr lvl="0">
              <a:defRPr lang="ko-KR" altLang="en-US"/>
            </a:pPr>
            <a:endParaRPr lang="en-US" altLang="ko-KR">
              <a:latin typeface="210 맨발의청춘 B"/>
              <a:ea typeface="210 맨발의청춘 B"/>
            </a:endParaRPr>
          </a:p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210 맨발의청춘 B"/>
                <a:ea typeface="210 맨발의청춘 B"/>
              </a:rPr>
              <a:t>파키스탄</a:t>
            </a:r>
          </a:p>
          <a:p>
            <a:pPr lvl="0">
              <a:defRPr lang="ko-KR" altLang="en-US"/>
            </a:pPr>
            <a:endParaRPr lang="en-US" altLang="ko-KR">
              <a:latin typeface="210 맨발의청춘 B"/>
              <a:ea typeface="210 맨발의청춘 B"/>
            </a:endParaRPr>
          </a:p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/>
                <a:ea typeface="210 맨발의청춘 B"/>
              </a:rPr>
              <a:t>말레이시아</a:t>
            </a:r>
          </a:p>
          <a:p>
            <a:pPr lvl="0">
              <a:defRPr lang="ko-KR" altLang="en-US"/>
            </a:pPr>
            <a:endParaRPr lang="en-US" altLang="ko-KR">
              <a:latin typeface="210 맨발의청춘 B"/>
              <a:ea typeface="210 맨발의청춘 B"/>
            </a:endParaRPr>
          </a:p>
          <a:p>
            <a:pPr lvl="0">
              <a:defRPr lang="ko-KR" altLang="en-US"/>
            </a:pPr>
            <a:r>
              <a:rPr lang="ko-KR" altLang="en-US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러시아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88102" y="1018133"/>
            <a:ext cx="4792698" cy="5457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13245" y="1018134"/>
            <a:ext cx="4752975" cy="5457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47056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2.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분쟁 지역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8197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카슈미르 분쟁</a:t>
            </a:r>
            <a:r>
              <a:rPr lang="en-US" altLang="ko-KR" sz="1400">
                <a:latin typeface="210 맨발의청춘 R"/>
                <a:ea typeface="210 맨발의청춘 R"/>
              </a:rPr>
              <a:t>(</a:t>
            </a:r>
            <a:r>
              <a:rPr lang="ko-KR" altLang="en-US" sz="1400">
                <a:latin typeface="210 맨발의청춘 R"/>
                <a:ea typeface="210 맨발의청춘 R"/>
              </a:rPr>
              <a:t>아커싸이친 분쟁</a:t>
            </a:r>
            <a:r>
              <a:rPr lang="en-US" altLang="ko-KR" sz="1400">
                <a:latin typeface="210 맨발의청춘 R"/>
                <a:ea typeface="210 맨발의청춘 R"/>
              </a:rPr>
              <a:t>)-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4011" y="1361191"/>
            <a:ext cx="5679660" cy="44291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4011" y="1361190"/>
            <a:ext cx="5679660" cy="4429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467" y="1406347"/>
            <a:ext cx="4222044" cy="161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중국령 티베트의 땅 </a:t>
            </a: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          </a:t>
            </a: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            </a:t>
            </a:r>
            <a:r>
              <a:rPr lang="en-US" altLang="ko-KR" sz="20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R"/>
                <a:ea typeface="210 맨발의청춘 R"/>
              </a:rPr>
              <a:t>VS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인도령 아커싸이친 지역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9465" y="4075289"/>
            <a:ext cx="3567289" cy="191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남부 인도령 잠무카슈미르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            </a:t>
            </a:r>
            <a:r>
              <a:rPr lang="en-US" altLang="ko-KR" sz="20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R"/>
                <a:ea typeface="210 맨발의청춘 R"/>
              </a:rPr>
              <a:t>VS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북부 파키스탄령 아자드카슈미르</a:t>
            </a:r>
          </a:p>
        </p:txBody>
      </p:sp>
      <p:sp>
        <p:nvSpPr>
          <p:cNvPr id="8" name="덧셈 기호 7"/>
          <p:cNvSpPr/>
          <p:nvPr/>
        </p:nvSpPr>
        <p:spPr>
          <a:xfrm>
            <a:off x="7744177" y="3169353"/>
            <a:ext cx="553155" cy="632177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19995518">
            <a:off x="2089785" y="2188893"/>
            <a:ext cx="3011805" cy="13048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defRPr lang="ko-KR" altLang="en-US"/>
            </a:pPr>
            <a:r>
              <a:rPr lang="ko-KR" altLang="en-US" sz="8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210 맨발의청춘 B"/>
                <a:ea typeface="210 맨발의청춘 B"/>
              </a:rPr>
              <a:t>혼   돈</a:t>
            </a:r>
            <a:endParaRPr lang="en-US" altLang="ko-KR" sz="8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210 맨발의청춘 B"/>
              <a:ea typeface="210 맨발의청춘 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47056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2.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분쟁 지역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8197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카슈미르 분쟁</a:t>
            </a:r>
            <a:r>
              <a:rPr lang="en-US" altLang="ko-KR" sz="1400">
                <a:latin typeface="210 맨발의청춘 R"/>
                <a:ea typeface="210 맨발의청춘 R"/>
              </a:rPr>
              <a:t>(</a:t>
            </a:r>
            <a:r>
              <a:rPr lang="ko-KR" altLang="en-US" sz="1400">
                <a:latin typeface="210 맨발의청춘 R"/>
                <a:ea typeface="210 맨발의청춘 R"/>
              </a:rPr>
              <a:t>아커싸이친 분쟁</a:t>
            </a:r>
            <a:r>
              <a:rPr lang="en-US" altLang="ko-KR" sz="1400">
                <a:latin typeface="210 맨발의청춘 R"/>
                <a:ea typeface="210 맨발의청춘 R"/>
              </a:rPr>
              <a:t>)-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4011" y="1361191"/>
            <a:ext cx="5679660" cy="4429125"/>
          </a:xfrm>
          <a:prstGeom prst="rect">
            <a:avLst/>
          </a:prstGeom>
        </p:spPr>
      </p:pic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6976533" y="2606257"/>
            <a:ext cx="3804356" cy="1916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6000">
                <a:ln w="952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210 맨발의청춘 B"/>
                <a:ea typeface="210 맨발의청춘 B"/>
              </a:rPr>
              <a:t>카슈미르</a:t>
            </a:r>
            <a:r>
              <a:rPr lang="ko-KR" altLang="en-US" sz="6000">
                <a:latin typeface="210 맨발의청춘 B"/>
                <a:ea typeface="210 맨발의청춘 B"/>
              </a:rPr>
              <a:t> 분쟁 심각</a:t>
            </a:r>
            <a:r>
              <a:rPr lang="en-US" altLang="ko-KR" sz="6000">
                <a:latin typeface="210 맨발의청춘 B"/>
                <a:ea typeface="210 맨발의청춘 B"/>
              </a:rPr>
              <a:t>!!</a:t>
            </a:r>
            <a:endParaRPr lang="ko-KR" altLang="en-US" sz="6000">
              <a:latin typeface="210 맨발의청춘 B"/>
              <a:ea typeface="210 맨발의청춘 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47056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2.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분쟁 지역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1911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아루나찰 프라데시 분쟁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4011" y="1361191"/>
            <a:ext cx="5679660" cy="442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4889" y="1361191"/>
            <a:ext cx="3578578" cy="343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1962</a:t>
            </a:r>
            <a:r>
              <a:rPr lang="ko-KR" altLang="en-US" sz="2000">
                <a:latin typeface="210 맨발의청춘 R"/>
                <a:ea typeface="210 맨발의청춘 R"/>
              </a:rPr>
              <a:t>년 국경 초소 </a:t>
            </a:r>
            <a:r>
              <a:rPr lang="en-US" altLang="ko-KR" sz="2000">
                <a:latin typeface="210 맨발의청춘 R"/>
                <a:ea typeface="210 맨발의청춘 R"/>
              </a:rPr>
              <a:t>50</a:t>
            </a:r>
            <a:r>
              <a:rPr lang="ko-KR" altLang="en-US" sz="2000">
                <a:latin typeface="210 맨발의청춘 R"/>
                <a:ea typeface="210 맨발의청춘 R"/>
              </a:rPr>
              <a:t>여개 설치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동년 </a:t>
            </a:r>
            <a:r>
              <a:rPr lang="en-US" altLang="ko-KR" sz="2000">
                <a:latin typeface="210 맨발의청춘 R"/>
                <a:ea typeface="210 맨발의청춘 R"/>
              </a:rPr>
              <a:t>10</a:t>
            </a:r>
            <a:r>
              <a:rPr lang="ko-KR" altLang="en-US" sz="2000">
                <a:latin typeface="210 맨발의청춘 R"/>
                <a:ea typeface="210 맨발의청춘 R"/>
              </a:rPr>
              <a:t>월 중국 남침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3</a:t>
            </a:r>
            <a:r>
              <a:rPr lang="ko-KR" altLang="en-US" sz="2000">
                <a:latin typeface="210 맨발의청춘 R"/>
                <a:ea typeface="210 맨발의청춘 R"/>
              </a:rPr>
              <a:t>개 규모 사단 대치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회담 제안  </a:t>
            </a:r>
            <a:r>
              <a:rPr lang="en-US" altLang="ko-KR" sz="2000">
                <a:latin typeface="210 맨발의청춘 R"/>
                <a:ea typeface="210 맨발의청춘 R"/>
              </a:rPr>
              <a:t>→ </a:t>
            </a:r>
            <a:r>
              <a:rPr lang="ko-KR" altLang="en-US" sz="2000">
                <a:latin typeface="210 맨발의청춘 R"/>
                <a:ea typeface="210 맨발의청춘 R"/>
              </a:rPr>
              <a:t>무시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11</a:t>
            </a:r>
            <a:r>
              <a:rPr lang="ko-KR" altLang="en-US" sz="2000">
                <a:latin typeface="210 맨발의청춘 R"/>
                <a:ea typeface="210 맨발의청춘 R"/>
              </a:rPr>
              <a:t>월 </a:t>
            </a:r>
            <a:r>
              <a:rPr lang="en-US" altLang="ko-KR" sz="2000">
                <a:latin typeface="210 맨발의청춘 R"/>
                <a:ea typeface="210 맨발의청춘 R"/>
              </a:rPr>
              <a:t>2</a:t>
            </a:r>
            <a:r>
              <a:rPr lang="ko-KR" altLang="en-US" sz="2000">
                <a:latin typeface="210 맨발의청춘 R"/>
                <a:ea typeface="210 맨발의청춘 R"/>
              </a:rPr>
              <a:t>차 진격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일방적 승리 확인 후 퇴각</a:t>
            </a:r>
            <a:endParaRPr lang="en-US" altLang="ko-KR" sz="2000">
              <a:latin typeface="210 맨발의청춘 R"/>
              <a:ea typeface="210 맨발의청춘 R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617156" y="3668889"/>
            <a:ext cx="1072444" cy="970844"/>
          </a:xfrm>
          <a:prstGeom prst="ellipse">
            <a:avLst/>
          </a:prstGeom>
          <a:solidFill>
            <a:schemeClr val="bg1">
              <a:alpha val="50000"/>
            </a:schemeClr>
          </a:solidFill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4617156" y="3575753"/>
            <a:ext cx="1072444" cy="9623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1610615" y="1659467"/>
            <a:ext cx="805207" cy="85795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곱셈 기호 10"/>
          <p:cNvSpPr/>
          <p:nvPr/>
        </p:nvSpPr>
        <p:spPr>
          <a:xfrm>
            <a:off x="1268251" y="1964267"/>
            <a:ext cx="805207" cy="835377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47056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2.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분쟁 지역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1911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아루나찰 프라데시 분쟁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20801" y="1222021"/>
            <a:ext cx="9132711" cy="5190067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320312" y="1222021"/>
            <a:ext cx="9133200" cy="5191200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320801" y="1223431"/>
            <a:ext cx="9133200" cy="519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5620" y="1324327"/>
            <a:ext cx="3645148" cy="50877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229" y="1324326"/>
            <a:ext cx="3661539" cy="5087761"/>
          </a:xfrm>
          <a:prstGeom prst="rect">
            <a:avLst/>
          </a:prstGeom>
        </p:spPr>
      </p:pic>
      <p:sp>
        <p:nvSpPr>
          <p:cNvPr id="13" name="이등변 삼각형 12"/>
          <p:cNvSpPr/>
          <p:nvPr/>
        </p:nvSpPr>
        <p:spPr>
          <a:xfrm>
            <a:off x="2065092" y="2619022"/>
            <a:ext cx="2057050" cy="1546398"/>
          </a:xfrm>
          <a:prstGeom prst="triangle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34010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3.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과거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8389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영국의 맥마흔 라인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0843" y="2272594"/>
            <a:ext cx="4176889" cy="435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1912</a:t>
            </a:r>
            <a:r>
              <a:rPr lang="ko-KR" altLang="en-US" sz="2000">
                <a:latin typeface="210 맨발의청춘 R"/>
                <a:ea typeface="210 맨발의청춘 R"/>
              </a:rPr>
              <a:t>년 청나라 신해혁명으로 몰락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1914</a:t>
            </a:r>
            <a:r>
              <a:rPr lang="ko-KR" altLang="en-US" sz="2000">
                <a:latin typeface="210 맨발의청춘 R"/>
                <a:ea typeface="210 맨발의청춘 R"/>
              </a:rPr>
              <a:t>년 독립국가 티베트와 중화민국 영국령 인도 사이 협약</a:t>
            </a: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-</a:t>
            </a:r>
            <a:r>
              <a:rPr lang="ko-KR" altLang="en-US" sz="2000">
                <a:latin typeface="210 맨발의청춘 R"/>
                <a:ea typeface="210 맨발의청춘 R"/>
              </a:rPr>
              <a:t>영국의  중화민국 영토확장 견제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1948</a:t>
            </a:r>
            <a:r>
              <a:rPr lang="ko-KR" altLang="en-US" sz="2000">
                <a:latin typeface="210 맨발의청춘 R"/>
                <a:ea typeface="210 맨발의청춘 R"/>
              </a:rPr>
              <a:t>년 인도 독립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en-US" altLang="ko-KR" sz="2000">
                <a:latin typeface="210 맨발의청춘 R"/>
                <a:ea typeface="210 맨발의청춘 R"/>
              </a:rPr>
              <a:t>1949</a:t>
            </a:r>
            <a:r>
              <a:rPr lang="ko-KR" altLang="en-US" sz="2000">
                <a:latin typeface="210 맨발의청춘 R"/>
                <a:ea typeface="210 맨발의청춘 R"/>
              </a:rPr>
              <a:t>년 중화인민공화국 수립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r>
              <a:rPr lang="ko-KR" altLang="en-US" sz="2000">
                <a:latin typeface="210 맨발의청춘 R"/>
                <a:ea typeface="210 맨발의청춘 R"/>
              </a:rPr>
              <a:t>동년 티베트 무력 점령</a:t>
            </a: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endParaRPr lang="en-US" altLang="ko-KR" sz="2000">
              <a:latin typeface="210 맨발의청춘 R"/>
              <a:ea typeface="210 맨발의청춘 R"/>
            </a:endParaRPr>
          </a:p>
          <a:p>
            <a:pPr lvl="0">
              <a:defRPr lang="ko-KR" altLang="en-US"/>
            </a:pPr>
            <a:endParaRPr lang="ko-KR" altLang="en-US" sz="2000">
              <a:latin typeface="210 맨발의청춘 R"/>
              <a:ea typeface="210 맨발의청춘 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6045" y="2972663"/>
            <a:ext cx="4143022" cy="173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solidFill>
                  <a:schemeClr val="tx2"/>
                </a:solidFill>
                <a:latin typeface="210 맨발의청춘 R"/>
                <a:ea typeface="210 맨발의청춘 R"/>
              </a:rPr>
              <a:t>헨리 맥마흔</a:t>
            </a:r>
            <a:r>
              <a:rPr lang="ko-KR" altLang="en-US" sz="3600">
                <a:latin typeface="210 맨발의청춘 R"/>
                <a:ea typeface="210 맨발의청춘 R"/>
              </a:rPr>
              <a:t> </a:t>
            </a:r>
          </a:p>
          <a:p>
            <a:pPr algn="ctr">
              <a:defRPr lang="ko-KR" altLang="en-US"/>
            </a:pPr>
            <a:r>
              <a:rPr lang="ko-KR" altLang="en-US" sz="360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210 맨발의청춘 R"/>
                <a:ea typeface="210 맨발의청춘 R"/>
              </a:rPr>
              <a:t>영국</a:t>
            </a:r>
            <a:r>
              <a:rPr lang="ko-KR" altLang="en-US" sz="3600">
                <a:latin typeface="210 맨발의청춘 R"/>
                <a:ea typeface="210 맨발의청춘 R"/>
              </a:rPr>
              <a:t>령 </a:t>
            </a:r>
            <a:r>
              <a:rPr lang="ko-KR" altLang="en-US" sz="36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210 맨발의청춘 R"/>
                <a:ea typeface="210 맨발의청춘 R"/>
              </a:rPr>
              <a:t>인도</a:t>
            </a:r>
            <a:r>
              <a:rPr lang="ko-KR" altLang="en-US" sz="3600">
                <a:latin typeface="210 맨발의청춘 R"/>
                <a:ea typeface="210 맨발의청춘 R"/>
              </a:rPr>
              <a:t> 외무장관</a:t>
            </a:r>
            <a:endParaRPr lang="en-US" altLang="ko-KR" sz="3600">
              <a:latin typeface="210 맨발의청춘 R"/>
              <a:ea typeface="210 맨발의청춘 R"/>
            </a:endParaRPr>
          </a:p>
        </p:txBody>
      </p:sp>
      <p:sp>
        <p:nvSpPr>
          <p:cNvPr id="9" name="직사각형 8"/>
          <p:cNvSpPr/>
          <p:nvPr/>
        </p:nvSpPr>
        <p:spPr>
          <a:xfrm rot="20315720">
            <a:off x="864297" y="2526700"/>
            <a:ext cx="4155778" cy="909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lang="ko-KR" altLang="en-US"/>
            </a:pPr>
            <a:r>
              <a:rPr lang="ko-KR" alt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신해 혁명</a:t>
            </a:r>
            <a:endParaRPr lang="en-US" altLang="ko-KR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833617" y="1368365"/>
            <a:ext cx="2520000" cy="1620000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34011" y="3747731"/>
            <a:ext cx="2520000" cy="1620000"/>
          </a:xfrm>
          <a:prstGeom prst="rect">
            <a:avLst/>
          </a:prstGeom>
        </p:spPr>
      </p:pic>
      <p:pic>
        <p:nvPicPr>
          <p:cNvPr id="12" name="그림 1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363196" y="3747731"/>
            <a:ext cx="2520000" cy="1620000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3363196" y="3747731"/>
            <a:ext cx="2520000" cy="1620000"/>
          </a:xfrm>
          <a:prstGeom prst="rect">
            <a:avLst/>
          </a:prstGeom>
        </p:spPr>
      </p:pic>
      <p:pic>
        <p:nvPicPr>
          <p:cNvPr id="15" name="그림 14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422186" y="3747731"/>
            <a:ext cx="2520000" cy="1620000"/>
          </a:xfrm>
          <a:prstGeom prst="rect">
            <a:avLst/>
          </a:prstGeom>
        </p:spPr>
      </p:pic>
      <p:pic>
        <p:nvPicPr>
          <p:cNvPr id="20" name="그림 19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834586" y="1368365"/>
            <a:ext cx="2520000" cy="16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animBg="1"/>
      <p:bldP spid="13" grpId="3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2003 </a:t>
            </a:r>
            <a:r>
              <a:rPr lang="ko-KR" altLang="en-US"/>
              <a:t>이어도 해양과학기지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91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0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3.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과거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8389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달라이 라마의 도주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4011" y="1253067"/>
            <a:ext cx="4781456" cy="444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7863689" y="3893480"/>
            <a:ext cx="2700000" cy="1800000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5588000" y="4165600"/>
            <a:ext cx="2009422" cy="12079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210 맨발의청춘 B"/>
                <a:ea typeface="210 맨발의청춘 B"/>
              </a:rPr>
              <a:t>종교탑압</a:t>
            </a:r>
          </a:p>
          <a:p>
            <a:pPr algn="ctr">
              <a:defRPr lang="ko-KR" altLang="en-US"/>
            </a:pPr>
            <a:r>
              <a:rPr lang="ko-KR" altLang="en-US">
                <a:latin typeface="210 맨발의청춘 B"/>
                <a:ea typeface="210 맨발의청춘 B"/>
              </a:rPr>
              <a:t>말살정책</a:t>
            </a:r>
          </a:p>
        </p:txBody>
      </p:sp>
      <p:pic>
        <p:nvPicPr>
          <p:cNvPr id="8" name="그림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863689" y="3923627"/>
            <a:ext cx="2700000" cy="1800000"/>
          </a:xfrm>
          <a:prstGeom prst="rect">
            <a:avLst/>
          </a:prstGeom>
        </p:spPr>
      </p:pic>
      <p:sp>
        <p:nvSpPr>
          <p:cNvPr id="10" name="오른쪽 화살표 9"/>
          <p:cNvSpPr/>
          <p:nvPr/>
        </p:nvSpPr>
        <p:spPr>
          <a:xfrm>
            <a:off x="4312356" y="2810932"/>
            <a:ext cx="1490133" cy="11514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210 맨발의청춘 B"/>
                <a:ea typeface="210 맨발의청춘 B"/>
              </a:rPr>
              <a:t>망명정부</a:t>
            </a:r>
          </a:p>
          <a:p>
            <a:pPr algn="ctr">
              <a:defRPr lang="ko-KR" altLang="en-US"/>
            </a:pPr>
            <a:r>
              <a:rPr lang="ko-KR" altLang="en-US">
                <a:latin typeface="210 맨발의청춘 B"/>
                <a:ea typeface="210 맨발의청춘 B"/>
              </a:rPr>
              <a:t>수립</a:t>
            </a:r>
            <a:endParaRPr lang="en-US" altLang="ko-KR">
              <a:latin typeface="210 맨발의청춘 B"/>
              <a:ea typeface="210 맨발의청춘 B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7809" y="1250708"/>
            <a:ext cx="3407551" cy="4442771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597422" y="1943627"/>
            <a:ext cx="4320000" cy="2880000"/>
          </a:xfrm>
          <a:prstGeom prst="rect">
            <a:avLst/>
          </a:prstGeom>
        </p:spPr>
      </p:pic>
      <p:pic>
        <p:nvPicPr>
          <p:cNvPr id="12" name="그림 1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57809" y="1946665"/>
            <a:ext cx="4320000" cy="288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8000" y="2714684"/>
            <a:ext cx="1388533" cy="117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7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한양해서"/>
                <a:ea typeface="한양해서"/>
              </a:rPr>
              <a:t>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2" animBg="1"/>
      <p:bldP spid="10" grpId="3" animBg="1"/>
      <p:bldP spid="13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0" y="249735"/>
            <a:ext cx="37722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3.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과거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6672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- 1962</a:t>
            </a:r>
            <a:r>
              <a:rPr lang="ko-KR" altLang="en-US" sz="1400">
                <a:latin typeface="210 맨발의청춘 R"/>
                <a:ea typeface="210 맨발의청춘 R"/>
              </a:rPr>
              <a:t>년 무력충돌</a:t>
            </a:r>
            <a:r>
              <a:rPr lang="en-US" altLang="ko-KR" sz="1400">
                <a:latin typeface="210 맨발의청춘 R"/>
                <a:ea typeface="210 맨발의청춘 R"/>
              </a:rPr>
              <a:t>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9228" y="1305333"/>
            <a:ext cx="3850861" cy="5005155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3589867" y="600927"/>
            <a:ext cx="3589866" cy="1827419"/>
          </a:xfrm>
          <a:prstGeom prst="wedgeEllipseCallout">
            <a:avLst>
              <a:gd name="adj1" fmla="val -44418"/>
              <a:gd name="adj2" fmla="val 61882"/>
            </a:avLst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3200">
                <a:solidFill>
                  <a:srgbClr val="FF0000"/>
                </a:solidFill>
                <a:latin typeface="210 맨발의청춘 L"/>
                <a:ea typeface="210 맨발의청춘 L"/>
              </a:rPr>
              <a:t>저 것은 해로운 새다</a:t>
            </a:r>
            <a:r>
              <a:rPr lang="en-US" altLang="ko-KR" sz="3200">
                <a:solidFill>
                  <a:srgbClr val="FF0000"/>
                </a:solidFill>
                <a:latin typeface="210 맨발의청춘 L"/>
                <a:ea typeface="210 맨발의청춘 L"/>
              </a:rPr>
              <a:t>!</a:t>
            </a:r>
            <a:endParaRPr lang="ko-KR" altLang="en-US" sz="3200">
              <a:solidFill>
                <a:srgbClr val="FF0000"/>
              </a:solidFill>
              <a:latin typeface="210 맨발의청춘 L"/>
              <a:ea typeface="210 맨발의청춘 L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76270" y="2767188"/>
            <a:ext cx="523875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6800" y="834510"/>
            <a:ext cx="4098220" cy="820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2400">
                <a:latin typeface="210 맨발의청춘 B"/>
                <a:ea typeface="210 맨발의청춘 B"/>
              </a:rPr>
              <a:t>1958</a:t>
            </a:r>
            <a:r>
              <a:rPr lang="ko-KR" altLang="en-US" sz="2400">
                <a:latin typeface="210 맨발의청춘 B"/>
                <a:ea typeface="210 맨발의청춘 B"/>
              </a:rPr>
              <a:t>년 </a:t>
            </a:r>
            <a:r>
              <a:rPr lang="en-US" altLang="ko-KR" sz="2400">
                <a:latin typeface="210 맨발의청춘 B"/>
                <a:ea typeface="210 맨발의청춘 B"/>
              </a:rPr>
              <a:t>~ 1960</a:t>
            </a:r>
            <a:r>
              <a:rPr lang="ko-KR" altLang="en-US" sz="2400">
                <a:latin typeface="210 맨발의청춘 B"/>
                <a:ea typeface="210 맨발의청춘 B"/>
              </a:rPr>
              <a:t>년</a:t>
            </a:r>
          </a:p>
          <a:p>
            <a:pPr algn="r">
              <a:defRPr lang="ko-KR" altLang="en-US"/>
            </a:pPr>
            <a:r>
              <a:rPr lang="ko-KR" altLang="en-US" sz="2400">
                <a:latin typeface="210 맨발의청춘 B"/>
                <a:ea typeface="210 맨발의청춘 B"/>
              </a:rPr>
              <a:t>중국 대기근</a:t>
            </a:r>
          </a:p>
        </p:txBody>
      </p:sp>
      <p:sp>
        <p:nvSpPr>
          <p:cNvPr id="7" name="폭발 1 6"/>
          <p:cNvSpPr/>
          <p:nvPr/>
        </p:nvSpPr>
        <p:spPr>
          <a:xfrm>
            <a:off x="7033153" y="3672415"/>
            <a:ext cx="4865511" cy="250048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3200">
                <a:latin typeface="210 맨발의청춘 B"/>
                <a:ea typeface="210 맨발의청춘 B"/>
              </a:rPr>
              <a:t>2</a:t>
            </a:r>
            <a:r>
              <a:rPr lang="ko-KR" altLang="en-US" sz="3200">
                <a:latin typeface="210 맨발의청춘 B"/>
                <a:ea typeface="210 맨발의청춘 B"/>
              </a:rPr>
              <a:t>억</a:t>
            </a:r>
            <a:r>
              <a:rPr lang="en-US" altLang="ko-KR" sz="3200">
                <a:latin typeface="210 맨발의청춘 B"/>
                <a:ea typeface="210 맨발의청춘 B"/>
              </a:rPr>
              <a:t>1</a:t>
            </a:r>
            <a:r>
              <a:rPr lang="ko-KR" altLang="en-US" sz="3200">
                <a:latin typeface="210 맨발의청춘 B"/>
                <a:ea typeface="210 맨발의청춘 B"/>
              </a:rPr>
              <a:t>천여마리</a:t>
            </a:r>
          </a:p>
        </p:txBody>
      </p:sp>
      <p:sp>
        <p:nvSpPr>
          <p:cNvPr id="8" name="TextBox 7"/>
          <p:cNvSpPr txBox="1"/>
          <p:nvPr/>
        </p:nvSpPr>
        <p:spPr>
          <a:xfrm rot="20720468">
            <a:off x="1862667" y="3425593"/>
            <a:ext cx="8331200" cy="109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66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R"/>
                <a:ea typeface="210 맨발의청춘 R"/>
              </a:rPr>
              <a:t>4000</a:t>
            </a:r>
            <a:r>
              <a:rPr lang="ko-KR" altLang="en-US" sz="66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R"/>
                <a:ea typeface="210 맨발의청춘 R"/>
              </a:rPr>
              <a:t>만명 이상 </a:t>
            </a:r>
            <a:r>
              <a:rPr lang="ko-KR" altLang="en-US" sz="66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R"/>
                <a:ea typeface="210 맨발의청춘 R"/>
              </a:rPr>
              <a:t>아사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6751" y="834509"/>
            <a:ext cx="3488268" cy="82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2400">
                <a:latin typeface="210 맨발의청춘 B"/>
                <a:ea typeface="210 맨발의청춘 B"/>
              </a:rPr>
              <a:t>1959</a:t>
            </a:r>
            <a:r>
              <a:rPr lang="ko-KR" altLang="en-US" sz="2400">
                <a:latin typeface="210 맨발의청춘 B"/>
                <a:ea typeface="210 맨발의청춘 B"/>
              </a:rPr>
              <a:t>년</a:t>
            </a:r>
          </a:p>
          <a:p>
            <a:pPr algn="r">
              <a:defRPr lang="ko-KR" altLang="en-US"/>
            </a:pPr>
            <a:r>
              <a:rPr lang="ko-KR" altLang="en-US" sz="2400">
                <a:latin typeface="210 맨발의청춘 B"/>
                <a:ea typeface="210 맨발의청춘 B"/>
              </a:rPr>
              <a:t>소련과의 대립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9229" y="1313800"/>
            <a:ext cx="3850860" cy="4996688"/>
          </a:xfrm>
          <a:prstGeom prst="rect">
            <a:avLst/>
          </a:prstGeom>
        </p:spPr>
      </p:pic>
      <p:sp>
        <p:nvSpPr>
          <p:cNvPr id="13" name="타원형 설명선 12"/>
          <p:cNvSpPr/>
          <p:nvPr/>
        </p:nvSpPr>
        <p:spPr>
          <a:xfrm>
            <a:off x="3522133" y="600927"/>
            <a:ext cx="3894667" cy="2001140"/>
          </a:xfrm>
          <a:prstGeom prst="wedgeEllipseCallout">
            <a:avLst>
              <a:gd name="adj1" fmla="val -39094"/>
              <a:gd name="adj2" fmla="val 568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3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/>
                <a:ea typeface="210 맨발의청춘 B"/>
              </a:rPr>
              <a:t>스탈린 비판</a:t>
            </a:r>
            <a:r>
              <a:rPr lang="en-US" altLang="ko-KR" sz="3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/>
                <a:ea typeface="210 맨발의청춘 B"/>
              </a:rPr>
              <a:t>!</a:t>
            </a:r>
          </a:p>
          <a:p>
            <a:pPr algn="ctr">
              <a:defRPr lang="ko-KR" altLang="en-US"/>
            </a:pPr>
            <a:r>
              <a:rPr lang="ko-KR" altLang="en-US" sz="3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/>
                <a:ea typeface="210 맨발의청춘 B"/>
              </a:rPr>
              <a:t>개방정책</a:t>
            </a:r>
            <a:r>
              <a:rPr lang="en-US" altLang="ko-KR" sz="3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/>
                <a:ea typeface="210 맨발의청춘 B"/>
              </a:rPr>
              <a:t>!</a:t>
            </a:r>
          </a:p>
          <a:p>
            <a:pPr algn="ctr">
              <a:defRPr lang="ko-KR" altLang="en-US"/>
            </a:pPr>
            <a:r>
              <a:rPr lang="ko-KR" altLang="en-US" sz="3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/>
                <a:ea typeface="210 맨발의청춘 B"/>
              </a:rPr>
              <a:t>평화공존론</a:t>
            </a:r>
            <a:r>
              <a:rPr lang="en-US" altLang="ko-KR" sz="320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/>
                <a:ea typeface="210 맨발의청춘 B"/>
              </a:rPr>
              <a:t>!</a:t>
            </a:r>
            <a:endParaRPr lang="ko-KR" altLang="en-US" sz="3200">
              <a:ln w="9525">
                <a:solidFill>
                  <a:schemeClr val="tx1"/>
                </a:solidFill>
              </a:ln>
              <a:solidFill>
                <a:srgbClr val="0070C0"/>
              </a:solidFill>
              <a:latin typeface="210 맨발의청춘 B"/>
              <a:ea typeface="210 맨발의청춘 B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552267" y="1800223"/>
            <a:ext cx="4098220" cy="4510263"/>
          </a:xfrm>
          <a:prstGeom prst="rect">
            <a:avLst/>
          </a:prstGeom>
        </p:spPr>
      </p:pic>
      <p:sp>
        <p:nvSpPr>
          <p:cNvPr id="15" name="타원형 설명선 14"/>
          <p:cNvSpPr/>
          <p:nvPr/>
        </p:nvSpPr>
        <p:spPr>
          <a:xfrm>
            <a:off x="3905954" y="4734341"/>
            <a:ext cx="3770489" cy="1670755"/>
          </a:xfrm>
          <a:prstGeom prst="wedgeEllipseCallout">
            <a:avLst>
              <a:gd name="adj1" fmla="val 42041"/>
              <a:gd name="adj2" fmla="val -6182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 lang="ko-KR" altLang="en-US"/>
            </a:pPr>
            <a:r>
              <a:rPr lang="ko-KR" altLang="en-US" sz="32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수정주의 노선</a:t>
            </a:r>
            <a:r>
              <a:rPr lang="en-US" altLang="ko-KR" sz="32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!</a:t>
            </a:r>
            <a:endParaRPr lang="en-US" altLang="ko-KR" sz="3200">
              <a:solidFill>
                <a:srgbClr val="FF0000"/>
              </a:solidFill>
              <a:latin typeface="210 맨발의청춘 B"/>
              <a:ea typeface="210 맨발의청춘 B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91822" y="3807910"/>
            <a:ext cx="3155679" cy="161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평화</a:t>
            </a:r>
            <a:r>
              <a:rPr lang="en-US" altLang="ko-KR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·</a:t>
            </a: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공존</a:t>
            </a:r>
          </a:p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인도 옹호</a:t>
            </a:r>
          </a:p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핵무기 기술자들 철수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8026752" y="3818046"/>
            <a:ext cx="3193200" cy="160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대만</a:t>
            </a:r>
            <a:r>
              <a:rPr lang="en-US" altLang="ko-KR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·</a:t>
            </a: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미국과의 사이</a:t>
            </a:r>
          </a:p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티베트 진압</a:t>
            </a:r>
          </a:p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핵무기 개발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53934" y="834508"/>
            <a:ext cx="3443466" cy="820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2400">
                <a:latin typeface="210 맨발의청춘 B"/>
                <a:ea typeface="210 맨발의청춘 B"/>
              </a:rPr>
              <a:t>1962</a:t>
            </a:r>
            <a:r>
              <a:rPr lang="ko-KR" altLang="en-US" sz="2400">
                <a:latin typeface="210 맨발의청춘 B"/>
                <a:ea typeface="210 맨발의청춘 B"/>
              </a:rPr>
              <a:t>년</a:t>
            </a:r>
          </a:p>
          <a:p>
            <a:pPr algn="r">
              <a:defRPr lang="ko-KR" altLang="en-US"/>
            </a:pPr>
            <a:r>
              <a:rPr lang="ko-KR" altLang="en-US" sz="2400">
                <a:latin typeface="210 맨발의청춘 B"/>
                <a:ea typeface="210 맨발의청춘 B"/>
              </a:rPr>
              <a:t>인도의 오판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29229" y="2229377"/>
            <a:ext cx="4324350" cy="2886075"/>
          </a:xfrm>
          <a:prstGeom prst="rect">
            <a:avLst/>
          </a:prstGeom>
        </p:spPr>
      </p:pic>
      <p:sp>
        <p:nvSpPr>
          <p:cNvPr id="24" name="구름 모양 설명선 23"/>
          <p:cNvSpPr/>
          <p:nvPr/>
        </p:nvSpPr>
        <p:spPr>
          <a:xfrm>
            <a:off x="3894663" y="561237"/>
            <a:ext cx="2691966" cy="1985464"/>
          </a:xfrm>
          <a:prstGeom prst="cloudCallout">
            <a:avLst>
              <a:gd name="adj1" fmla="val -26285"/>
              <a:gd name="adj2" fmla="val 6193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국력 약화</a:t>
            </a:r>
          </a:p>
          <a:p>
            <a:pPr algn="ctr">
              <a:defRPr lang="ko-KR" altLang="en-US"/>
            </a:pPr>
            <a:r>
              <a:rPr lang="ko-KR" altLang="en-US" sz="2400">
                <a:ln w="9525">
                  <a:solidFill>
                    <a:schemeClr val="accent1">
                      <a:shade val="50000"/>
                    </a:schemeClr>
                  </a:solidFill>
                </a:ln>
                <a:latin typeface="210 맨발의청춘 B"/>
                <a:ea typeface="210 맨발의청춘 B"/>
              </a:rPr>
              <a:t>국경선 정비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552267" y="1807131"/>
            <a:ext cx="4098220" cy="4503355"/>
          </a:xfrm>
          <a:prstGeom prst="rect">
            <a:avLst/>
          </a:prstGeom>
        </p:spPr>
      </p:pic>
      <p:sp>
        <p:nvSpPr>
          <p:cNvPr id="26" name="타원 25"/>
          <p:cNvSpPr/>
          <p:nvPr/>
        </p:nvSpPr>
        <p:spPr>
          <a:xfrm>
            <a:off x="9358489" y="3567289"/>
            <a:ext cx="1738489" cy="971549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ntr" presetSubtype="3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3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3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3" animBg="1"/>
      <p:bldP spid="6" grpId="0"/>
      <p:bldP spid="6" grpId="6"/>
      <p:bldP spid="7" grpId="2" animBg="1"/>
      <p:bldP spid="7" grpId="4" animBg="1"/>
      <p:bldP spid="8" grpId="5" build="allAtOnce"/>
      <p:bldP spid="9" grpId="7"/>
      <p:bldP spid="9" grpId="16"/>
      <p:bldP spid="13" grpId="8" animBg="1"/>
      <p:bldP spid="13" grpId="10" animBg="1"/>
      <p:bldP spid="15" grpId="9" animBg="1"/>
      <p:bldP spid="15" grpId="11" animBg="1"/>
      <p:bldP spid="18" grpId="12" build="p" animBg="1"/>
      <p:bldP spid="18" grpId="14" uiExpand="1" build="allAtOnce" animBg="1"/>
      <p:bldP spid="20" grpId="13" uiExpand="1" build="p" animBg="1"/>
      <p:bldP spid="20" grpId="15" build="allAtOnce" animBg="1"/>
      <p:bldP spid="22" grpId="17"/>
      <p:bldP spid="24" grpId="18" animBg="1"/>
      <p:bldP spid="26" grpId="19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53629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4.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앞으로의 전망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21339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시리아 내전 다음은</a:t>
            </a:r>
            <a:r>
              <a:rPr lang="en-US" altLang="ko-KR" sz="1400">
                <a:latin typeface="210 맨발의청춘 R"/>
                <a:ea typeface="210 맨발의청춘 R"/>
              </a:rPr>
              <a:t>......-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2" name="그림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57809" y="1241247"/>
            <a:ext cx="11520000" cy="5400000"/>
          </a:xfrm>
          <a:prstGeom prst="rect">
            <a:avLst/>
          </a:prstGeom>
        </p:spPr>
      </p:pic>
      <p:pic>
        <p:nvPicPr>
          <p:cNvPr id="3" name="그림 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57809" y="1241247"/>
            <a:ext cx="11520000" cy="54000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57809" y="1241247"/>
            <a:ext cx="11520000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1836" y="1998132"/>
            <a:ext cx="8820386" cy="338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72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해외 언론매체</a:t>
            </a:r>
          </a:p>
          <a:p>
            <a:pPr lvl="0">
              <a:defRPr lang="ko-KR" altLang="en-US"/>
            </a:pPr>
            <a:r>
              <a:rPr lang="ko-KR" altLang="en-US" sz="72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시리아 내전의 다음은 중국 인도</a:t>
            </a:r>
            <a:r>
              <a:rPr lang="en-US" altLang="ko-KR" sz="72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, </a:t>
            </a:r>
            <a:r>
              <a:rPr lang="ko-KR" altLang="en-US" sz="72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가능성↑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011" y="249735"/>
            <a:ext cx="54581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4. </a:t>
            </a:r>
            <a:r>
              <a:rPr lang="ko-KR" altLang="en-US" sz="3200" b="0" spc="-150">
                <a:solidFill>
                  <a:srgbClr val="525252"/>
                </a:solidFill>
                <a:latin typeface="210 맨발의청춘 R"/>
                <a:ea typeface="210 맨발의청춘 R"/>
              </a:rPr>
              <a:t>중국과 인도의 앞으로의 전망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9229" y="766048"/>
            <a:ext cx="17624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210 맨발의청춘 R"/>
                <a:ea typeface="210 맨발의청춘 R"/>
              </a:rPr>
              <a:t>- </a:t>
            </a:r>
            <a:r>
              <a:rPr lang="ko-KR" altLang="en-US" sz="1400">
                <a:latin typeface="210 맨발의청춘 R"/>
                <a:ea typeface="210 맨발의청춘 R"/>
              </a:rPr>
              <a:t>국경 분쟁 일단락</a:t>
            </a:r>
            <a:r>
              <a:rPr lang="en-US" altLang="ko-KR" sz="1400">
                <a:latin typeface="210 맨발의청춘 R"/>
                <a:ea typeface="210 맨발의청춘 R"/>
              </a:rPr>
              <a:t>?-</a:t>
            </a:r>
            <a:endParaRPr lang="ko-KR" altLang="en-US" sz="1400">
              <a:latin typeface="210 맨발의청춘 R"/>
              <a:ea typeface="210 맨발의청춘 R"/>
            </a:endParaRPr>
          </a:p>
        </p:txBody>
      </p:sp>
      <p:pic>
        <p:nvPicPr>
          <p:cNvPr id="2" name="그림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12227" y="1477432"/>
            <a:ext cx="6337300" cy="433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00000">
            <a:off x="2381424" y="1782007"/>
            <a:ext cx="4222575" cy="444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국경선으로부터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150m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씩 후퇴</a:t>
            </a:r>
          </a:p>
        </p:txBody>
      </p:sp>
      <p:sp>
        <p:nvSpPr>
          <p:cNvPr id="4" name="TextBox 3"/>
          <p:cNvSpPr txBox="1"/>
          <p:nvPr/>
        </p:nvSpPr>
        <p:spPr>
          <a:xfrm rot="20400000">
            <a:off x="2646832" y="2440216"/>
            <a:ext cx="5443210" cy="81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인도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‘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중국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,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북쪽의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적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’  ‘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중국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과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전쟁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대비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’</a:t>
            </a:r>
            <a:endParaRPr lang="en-US" altLang="ko-KR" sz="2400">
              <a:solidFill>
                <a:schemeClr val="bg1"/>
              </a:solidFill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rot="20400000">
            <a:off x="3586178" y="3112911"/>
            <a:ext cx="4628975" cy="44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중국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‘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인도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입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latin typeface="210 맨발의청춘 B"/>
                <a:ea typeface="210 맨발의청춘 B"/>
              </a:rPr>
              <a:t>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조심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하라</a:t>
            </a:r>
            <a:r>
              <a:rPr lang="en-US" altLang="ko-KR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’</a:t>
            </a:r>
            <a:endParaRPr lang="ko-KR" altLang="en-US" sz="240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/>
              <a:ea typeface="210 맨발의청춘 B"/>
            </a:endParaRPr>
          </a:p>
        </p:txBody>
      </p:sp>
      <p:sp>
        <p:nvSpPr>
          <p:cNvPr id="9" name="TextBox 8"/>
          <p:cNvSpPr txBox="1"/>
          <p:nvPr/>
        </p:nvSpPr>
        <p:spPr>
          <a:xfrm rot="20400000">
            <a:off x="4815639" y="4740906"/>
            <a:ext cx="4466341" cy="448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중국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국경지대에서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실탄 훈련</a:t>
            </a:r>
            <a:endParaRPr lang="ko-KR" altLang="en-US" sz="2400">
              <a:solidFill>
                <a:srgbClr val="FF0000"/>
              </a:solidFill>
              <a:latin typeface="210 맨발의청춘 B"/>
              <a:ea typeface="210 맨발의청춘 B"/>
            </a:endParaRPr>
          </a:p>
        </p:txBody>
      </p:sp>
      <p:sp>
        <p:nvSpPr>
          <p:cNvPr id="10" name="TextBox 9"/>
          <p:cNvSpPr txBox="1"/>
          <p:nvPr/>
        </p:nvSpPr>
        <p:spPr>
          <a:xfrm rot="20400000">
            <a:off x="3546686" y="4121424"/>
            <a:ext cx="5268383" cy="44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/>
                <a:ea typeface="210 맨발의청춘 B"/>
              </a:rPr>
              <a:t>인도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/>
                <a:ea typeface="210 맨발의청춘 B"/>
              </a:rPr>
              <a:t>국경지대에 포대 </a:t>
            </a:r>
            <a:r>
              <a:rPr lang="ko-KR" altLang="en-US" sz="24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전진배치</a:t>
            </a:r>
            <a:endParaRPr lang="ko-KR" altLang="en-US" sz="2400">
              <a:solidFill>
                <a:srgbClr val="FF0000"/>
              </a:solidFill>
              <a:latin typeface="210 맨발의청춘 B"/>
              <a:ea typeface="210 맨발의청춘 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9800" y="2562578"/>
            <a:ext cx="10103555" cy="191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2000">
                <a:ln w="95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210 맨발의청춘 B"/>
                <a:ea typeface="210 맨발의청춘 B"/>
              </a:rPr>
              <a:t>정말로 끝</a:t>
            </a:r>
            <a:r>
              <a:rPr lang="en-US" altLang="ko-KR" sz="12000">
                <a:ln w="95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210 맨발의청춘 B"/>
                <a:ea typeface="210 맨발의청춘 B"/>
              </a:rPr>
              <a:t>?</a:t>
            </a:r>
            <a:endParaRPr lang="ko-KR" altLang="en-US" sz="12000">
              <a:ln w="952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210 맨발의청춘 B"/>
              <a:ea typeface="210 맨발의청춘 B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8" grpId="2"/>
      <p:bldP spid="9" grpId="4"/>
      <p:bldP spid="10" grpId="3"/>
      <p:bldP spid="11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천연가스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351584" y="1484784"/>
            <a:ext cx="7776864" cy="488558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수상자원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1412776"/>
            <a:ext cx="7813376" cy="50405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군사적 우위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135560" y="1556792"/>
            <a:ext cx="7848872" cy="475252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58306" y="476672"/>
            <a:ext cx="3960440" cy="27222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41982" y="3140968"/>
            <a:ext cx="4896544" cy="34563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31504" y="154702"/>
            <a:ext cx="5047897" cy="30442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양측의 입장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91544" y="1700808"/>
            <a:ext cx="8208912" cy="446449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/>
              <a:t>EZZ(</a:t>
            </a:r>
            <a:r>
              <a:rPr lang="ko-KR" altLang="en-US"/>
              <a:t>배타적 경제수역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91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197" y="1396497"/>
            <a:ext cx="4323645" cy="1554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80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/>
                <a:ea typeface="210 맨발의청춘 B"/>
              </a:rPr>
              <a:t>중국</a:t>
            </a:r>
            <a:r>
              <a:rPr lang="ko-KR" altLang="en-US" sz="4800">
                <a:latin typeface="210 맨발의청춘 B"/>
                <a:ea typeface="210 맨발의청춘 B"/>
              </a:rPr>
              <a:t>과 </a:t>
            </a:r>
            <a:r>
              <a:rPr lang="ko-KR" altLang="en-US" sz="480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210 맨발의청춘 B"/>
                <a:ea typeface="210 맨발의청춘 B"/>
              </a:rPr>
              <a:t>인도</a:t>
            </a:r>
            <a:r>
              <a:rPr lang="ko-KR" altLang="en-US" sz="4800">
                <a:latin typeface="210 맨발의청춘 B"/>
                <a:ea typeface="210 맨발의청춘 B"/>
              </a:rPr>
              <a:t>의 </a:t>
            </a:r>
          </a:p>
          <a:p>
            <a:pPr lvl="0">
              <a:defRPr lang="ko-KR" altLang="en-US"/>
            </a:pPr>
            <a:r>
              <a:rPr lang="ko-KR" altLang="en-US" sz="4800">
                <a:latin typeface="210 맨발의청춘 B"/>
                <a:ea typeface="210 맨발의청춘 B"/>
              </a:rPr>
              <a:t>영토분쟁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97" y="3483212"/>
            <a:ext cx="4154312" cy="44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atin typeface="210 맨발의청춘 R"/>
                <a:ea typeface="210 맨발의청춘 R"/>
              </a:rPr>
              <a:t>1. </a:t>
            </a:r>
            <a:r>
              <a:rPr lang="ko-KR" altLang="en-US" sz="2400">
                <a:latin typeface="210 맨발의청춘 R"/>
                <a:ea typeface="210 맨발의청춘 R"/>
              </a:rPr>
              <a:t>중국과 인도의 현황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797" y="4139989"/>
            <a:ext cx="4459112" cy="44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atin typeface="210 맨발의청춘 R"/>
                <a:ea typeface="210 맨발의청춘 R"/>
              </a:rPr>
              <a:t>2. </a:t>
            </a:r>
            <a:r>
              <a:rPr lang="ko-KR" altLang="en-US" sz="2400">
                <a:latin typeface="210 맨발의청춘 R"/>
                <a:ea typeface="210 맨발의청춘 R"/>
              </a:rPr>
              <a:t>중국과 인도의 분쟁 지역</a:t>
            </a:r>
            <a:r>
              <a:rPr lang="en-US" altLang="ko-KR" sz="2400">
                <a:latin typeface="210 맨발의청춘 R"/>
                <a:ea typeface="210 맨발의청춘 R"/>
              </a:rPr>
              <a:t>	</a:t>
            </a:r>
            <a:endParaRPr lang="ko-KR" altLang="en-US" sz="2400">
              <a:latin typeface="210 맨발의청춘 R"/>
              <a:ea typeface="210 맨발의청춘 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797" y="4823767"/>
            <a:ext cx="4075289" cy="45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atin typeface="210 맨발의청춘 R"/>
                <a:ea typeface="210 맨발의청춘 R"/>
              </a:rPr>
              <a:t>3. </a:t>
            </a:r>
            <a:r>
              <a:rPr lang="ko-KR" altLang="en-US" sz="2400">
                <a:latin typeface="210 맨발의청춘 R"/>
                <a:ea typeface="210 맨발의청춘 R"/>
              </a:rPr>
              <a:t>중국과 인도의 과거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796" y="5478354"/>
            <a:ext cx="4459112" cy="444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atin typeface="210 맨발의청춘 R"/>
                <a:ea typeface="210 맨발의청춘 R"/>
              </a:rPr>
              <a:t>4. </a:t>
            </a:r>
            <a:r>
              <a:rPr lang="ko-KR" altLang="en-US" sz="2400">
                <a:latin typeface="210 맨발의청춘 R"/>
                <a:ea typeface="210 맨발의청춘 R"/>
              </a:rPr>
              <a:t>중국과 인도의 앞으로의 전망</a:t>
            </a:r>
            <a:endParaRPr lang="en-US" altLang="ko-KR" sz="2400">
              <a:latin typeface="210 맨발의청춘 R"/>
              <a:ea typeface="210 맨발의청춘 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8" y="293511"/>
            <a:ext cx="4673600" cy="69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>
                <a:latin typeface="210 맨발의청춘 B"/>
                <a:ea typeface="210 맨발의청춘 B"/>
              </a:rPr>
              <a:t>8</a:t>
            </a:r>
            <a:r>
              <a:rPr lang="ko-KR" altLang="en-US" sz="4000">
                <a:latin typeface="210 맨발의청춘 B"/>
                <a:ea typeface="210 맨발의청춘 B"/>
              </a:rPr>
              <a:t>조 </a:t>
            </a:r>
            <a:r>
              <a:rPr lang="ko-KR" altLang="en-US" sz="2000">
                <a:latin typeface="210 맨발의청춘 B"/>
                <a:ea typeface="210 맨발의청춘 B"/>
              </a:rPr>
              <a:t>동아시아 영토분쟁의 현황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6533" y="2642990"/>
            <a:ext cx="2223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latin typeface="210 맨발의청춘 R"/>
                <a:ea typeface="210 맨발의청춘 R"/>
              </a:rPr>
              <a:t>순    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1"/>
      <p:bldP spid="11" grpId="2"/>
      <p:bldP spid="12" grpId="3"/>
    </p:bldLst>
  </p:timing>
</p:sld>
</file>

<file path=ppt/theme/theme1.xml><?xml version="1.0" encoding="utf-8"?>
<a:theme xmlns:a="http://schemas.openxmlformats.org/drawing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사용자 지정</PresentationFormat>
  <Paragraphs>136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교차</vt:lpstr>
      <vt:lpstr>이어도</vt:lpstr>
      <vt:lpstr>2003 이어도 해양과학기지</vt:lpstr>
      <vt:lpstr>천연가스</vt:lpstr>
      <vt:lpstr>수상자원</vt:lpstr>
      <vt:lpstr>군사적 우위</vt:lpstr>
      <vt:lpstr>PowerPoint 프레젠테이션</vt:lpstr>
      <vt:lpstr>양측의 입장</vt:lpstr>
      <vt:lpstr>EZZ(배타적 경제수역)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이어도</dc:title>
  <dc:creator>liony</dc:creator>
  <cp:lastModifiedBy>user</cp:lastModifiedBy>
  <cp:revision>16</cp:revision>
  <dcterms:created xsi:type="dcterms:W3CDTF">2017-09-27T11:24:14Z</dcterms:created>
  <dcterms:modified xsi:type="dcterms:W3CDTF">2017-10-03T09:00:16Z</dcterms:modified>
  <cp:version>0906.0100.01</cp:version>
</cp:coreProperties>
</file>