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71" r:id="rId9"/>
    <p:sldId id="270" r:id="rId10"/>
    <p:sldId id="269" r:id="rId11"/>
    <p:sldId id="268" r:id="rId12"/>
    <p:sldId id="272" r:id="rId13"/>
    <p:sldId id="275" r:id="rId14"/>
    <p:sldId id="274" r:id="rId15"/>
    <p:sldId id="273" r:id="rId16"/>
    <p:sldId id="260" r:id="rId17"/>
    <p:sldId id="261" r:id="rId18"/>
    <p:sldId id="276" r:id="rId19"/>
    <p:sldId id="262" r:id="rId20"/>
    <p:sldId id="263" r:id="rId21"/>
    <p:sldId id="27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42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9D7E05-88A7-4A5F-B719-D01E496770C1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6237AC-4312-4044-9DC7-771C89DD93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mtClean="0"/>
              <a:t>에도 시대의 의식주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근세 </a:t>
            </a:r>
            <a:r>
              <a:rPr lang="ko-KR" altLang="en-US" dirty="0"/>
              <a:t>시</a:t>
            </a:r>
            <a:r>
              <a:rPr lang="ko-KR" altLang="en-US" dirty="0" smtClean="0"/>
              <a:t>대의 문화</a:t>
            </a:r>
            <a:endParaRPr lang="ko-KR" altLang="en-US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5286380" y="4857760"/>
            <a:ext cx="2971776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21501273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/>
              <a:t>중국어중국학과</a:t>
            </a:r>
            <a:endParaRPr lang="en-US" altLang="ko-KR" sz="2800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정채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림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여성복식의 기본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고소데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142985"/>
            <a:ext cx="8229600" cy="3143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특징 </a:t>
            </a:r>
            <a:r>
              <a:rPr lang="en-US" altLang="ko-KR" sz="2200" dirty="0" smtClean="0"/>
              <a:t>:</a:t>
            </a:r>
            <a:r>
              <a:rPr lang="ko-KR" altLang="en-US" sz="2200" dirty="0" smtClean="0"/>
              <a:t> 겨드랑이 아래쪽과 소매 안쪽에 트임이 생긴 것</a:t>
            </a:r>
          </a:p>
          <a:p>
            <a:pPr>
              <a:buFontTx/>
              <a:buChar char="-"/>
            </a:pPr>
            <a:r>
              <a:rPr lang="ko-KR" altLang="en-US" sz="2200" dirty="0" smtClean="0"/>
              <a:t>무가의 신분상승으로 서민과 차별화된 차림새를 추구 </a:t>
            </a:r>
            <a:endParaRPr lang="en-US" altLang="ko-KR" sz="2200" dirty="0" smtClean="0"/>
          </a:p>
          <a:p>
            <a:pPr>
              <a:buNone/>
            </a:pPr>
            <a:r>
              <a:rPr lang="en-US" altLang="ko-KR" sz="2200" dirty="0" smtClean="0"/>
              <a:t>-&gt;</a:t>
            </a:r>
            <a:r>
              <a:rPr lang="ko-KR" altLang="en-US" sz="2200" dirty="0" smtClean="0"/>
              <a:t> 공가의 전통적인 </a:t>
            </a:r>
            <a:r>
              <a:rPr lang="ko-KR" altLang="en-US" sz="2200" dirty="0" err="1" smtClean="0"/>
              <a:t>가사네기</a:t>
            </a:r>
            <a:r>
              <a:rPr lang="ko-KR" altLang="en-US" sz="2200" dirty="0" smtClean="0"/>
              <a:t> 방법인 </a:t>
            </a:r>
            <a:r>
              <a:rPr lang="ko-KR" altLang="en-US" sz="2200" dirty="0" err="1" smtClean="0"/>
              <a:t>고소데를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여러벌</a:t>
            </a:r>
            <a:r>
              <a:rPr lang="ko-KR" altLang="en-US" sz="2200" dirty="0" smtClean="0"/>
              <a:t> 겹쳐있는 차림새가 등장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신분에 따른 규제 </a:t>
            </a:r>
            <a:r>
              <a:rPr lang="en-US" altLang="ko-KR" sz="2200" dirty="0" smtClean="0"/>
              <a:t>-&gt;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조닌과</a:t>
            </a:r>
            <a:r>
              <a:rPr lang="ko-KR" altLang="en-US" sz="2200" dirty="0" smtClean="0"/>
              <a:t> 서민의 예복으로 세벌의 </a:t>
            </a:r>
            <a:r>
              <a:rPr lang="ko-KR" altLang="en-US" sz="2200" dirty="0" err="1" smtClean="0"/>
              <a:t>고소데를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겹쳐입는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삼마이가사네가</a:t>
            </a:r>
            <a:r>
              <a:rPr lang="ko-KR" altLang="en-US" sz="2200" dirty="0" smtClean="0"/>
              <a:t> 생김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err="1" smtClean="0"/>
              <a:t>에도시대</a:t>
            </a:r>
            <a:r>
              <a:rPr lang="ko-KR" altLang="en-US" sz="2200" dirty="0" smtClean="0"/>
              <a:t> 여성복은 중기 이후 더욱 장식적으로 발전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화려한 복식을 선호하게 됨</a:t>
            </a: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098" name="Picture 2" descr="D:\채림이\2학기\일본 국가\삼마이가사네 구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2431068" cy="2286016"/>
          </a:xfrm>
          <a:prstGeom prst="rect">
            <a:avLst/>
          </a:prstGeom>
          <a:noFill/>
        </p:spPr>
      </p:pic>
      <p:pic>
        <p:nvPicPr>
          <p:cNvPr id="4099" name="Picture 3" descr="D:\채림이\2학기\일본 국가\삼마이가사네 착용 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1571636" cy="3565249"/>
          </a:xfrm>
          <a:prstGeom prst="rect">
            <a:avLst/>
          </a:prstGeom>
          <a:noFill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571736" y="4786322"/>
            <a:ext cx="250033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삼마이가사네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구성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429388" y="4286256"/>
            <a:ext cx="278608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삼마이가사네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예시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642918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여성복식의 기본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고소데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435771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n-US" altLang="ko-KR" sz="3800" dirty="0" smtClean="0"/>
              <a:t>• </a:t>
            </a:r>
            <a:r>
              <a:rPr lang="ko-KR" altLang="en-US" sz="3800" dirty="0" err="1" smtClean="0"/>
              <a:t>여자고소데의</a:t>
            </a:r>
            <a:r>
              <a:rPr lang="ko-KR" altLang="en-US" sz="3800" dirty="0" smtClean="0"/>
              <a:t> 변화</a:t>
            </a:r>
            <a:endParaRPr lang="en-US" altLang="ko-KR" sz="3800" dirty="0" smtClean="0"/>
          </a:p>
          <a:p>
            <a:pPr fontAlgn="base">
              <a:buNone/>
            </a:pPr>
            <a:endParaRPr lang="ko-KR" altLang="en-US" dirty="0" smtClean="0"/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smtClean="0"/>
              <a:t>소매길이와 </a:t>
            </a:r>
            <a:r>
              <a:rPr lang="ko-KR" altLang="en-US" dirty="0" err="1" smtClean="0"/>
              <a:t>옷길이가</a:t>
            </a:r>
            <a:r>
              <a:rPr lang="ko-KR" altLang="en-US" dirty="0" smtClean="0"/>
              <a:t> 길어져 옷자락은 발등을 덮음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err="1" smtClean="0"/>
              <a:t>외출시엔</a:t>
            </a:r>
            <a:r>
              <a:rPr lang="ko-KR" altLang="en-US" dirty="0" smtClean="0"/>
              <a:t> 넓은 </a:t>
            </a:r>
            <a:r>
              <a:rPr lang="ko-KR" altLang="en-US" dirty="0" err="1" smtClean="0"/>
              <a:t>오비로</a:t>
            </a:r>
            <a:r>
              <a:rPr lang="ko-KR" altLang="en-US" dirty="0" smtClean="0"/>
              <a:t> 고정 </a:t>
            </a:r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smtClean="0"/>
              <a:t>몸통이 넓고 소매는 짧아 활동이 불편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개정 후 몸에 잘 맞는 형태로 변함</a:t>
            </a:r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smtClean="0"/>
              <a:t>소매통은 넓어지고 진동은 줄어 소매에 </a:t>
            </a:r>
            <a:r>
              <a:rPr lang="ko-KR" altLang="en-US" dirty="0" err="1" smtClean="0"/>
              <a:t>후리가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err="1" smtClean="0"/>
              <a:t>에도시대</a:t>
            </a:r>
            <a:r>
              <a:rPr lang="ko-KR" altLang="en-US" dirty="0" smtClean="0"/>
              <a:t> 초기 소매는 짧은 소매길이와 넓은 소매너비에 </a:t>
            </a:r>
            <a:r>
              <a:rPr lang="ko-KR" altLang="en-US" dirty="0" err="1" smtClean="0"/>
              <a:t>둥근배래의</a:t>
            </a:r>
            <a:r>
              <a:rPr lang="ko-KR" altLang="en-US" dirty="0" smtClean="0"/>
              <a:t> ‘</a:t>
            </a:r>
            <a:r>
              <a:rPr lang="ko-KR" altLang="en-US" dirty="0" err="1" smtClean="0"/>
              <a:t>나기소데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였으며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겐로쿠</a:t>
            </a:r>
            <a:r>
              <a:rPr lang="ko-KR" altLang="en-US" dirty="0" smtClean="0"/>
              <a:t> 말경에 오늘날의 사각형의 넓고 긴 모양이 일반화됨</a:t>
            </a:r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smtClean="0"/>
              <a:t>미혼여성과 신부는 </a:t>
            </a:r>
            <a:r>
              <a:rPr lang="ko-KR" altLang="en-US" dirty="0" err="1" smtClean="0"/>
              <a:t>넓은소매의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후리소데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기혼은 소매의 늘어진 부분이 짧은 고소데</a:t>
            </a:r>
          </a:p>
          <a:p>
            <a:pPr fontAlgn="base">
              <a:buNone/>
            </a:pPr>
            <a:r>
              <a:rPr lang="en-US" altLang="ko-KR" dirty="0" smtClean="0"/>
              <a:t>–  </a:t>
            </a:r>
            <a:r>
              <a:rPr lang="ko-KR" altLang="en-US" dirty="0" smtClean="0"/>
              <a:t>결혼 후엔 미혼의 상징인 </a:t>
            </a:r>
            <a:r>
              <a:rPr lang="ko-KR" altLang="en-US" dirty="0" err="1" smtClean="0"/>
              <a:t>후리소데의</a:t>
            </a:r>
            <a:r>
              <a:rPr lang="ko-KR" altLang="en-US" dirty="0" smtClean="0"/>
              <a:t> 긴 소매를 자르는 </a:t>
            </a:r>
            <a:r>
              <a:rPr lang="ko-KR" altLang="en-US" dirty="0" err="1" smtClean="0"/>
              <a:t>소데토메</a:t>
            </a:r>
            <a:r>
              <a:rPr lang="ko-KR" altLang="en-US" dirty="0" smtClean="0"/>
              <a:t> 의식이 있었음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6146" name="Picture 2" descr="D:\채림이\2학기\일본 국가\여자 고소데 특징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214578" cy="2906964"/>
          </a:xfrm>
          <a:prstGeom prst="rect">
            <a:avLst/>
          </a:prstGeom>
          <a:noFill/>
        </p:spPr>
      </p:pic>
      <p:pic>
        <p:nvPicPr>
          <p:cNvPr id="6148" name="Picture 4" descr="D:\채림이\2학기\일본 국가\나기소데~후리소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57628"/>
            <a:ext cx="307935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오비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714357"/>
            <a:ext cx="8229600" cy="2714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여밈을 단정하게 고정시키는 것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초기엔 </a:t>
            </a:r>
            <a:r>
              <a:rPr lang="ko-KR" altLang="en-US" sz="2200" dirty="0" err="1" smtClean="0"/>
              <a:t>끈형태였으나</a:t>
            </a:r>
            <a:r>
              <a:rPr lang="ko-KR" altLang="en-US" sz="2200" dirty="0" smtClean="0"/>
              <a:t> 장식성이 강화됨에 따라 넓은 </a:t>
            </a:r>
            <a:r>
              <a:rPr lang="ko-KR" altLang="en-US" sz="2200" dirty="0" err="1" smtClean="0"/>
              <a:t>오비가</a:t>
            </a:r>
            <a:r>
              <a:rPr lang="ko-KR" altLang="en-US" sz="2200" dirty="0" smtClean="0"/>
              <a:t> 유행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넓어진 </a:t>
            </a:r>
            <a:r>
              <a:rPr lang="ko-KR" altLang="en-US" sz="2200" dirty="0" err="1" smtClean="0"/>
              <a:t>오비를</a:t>
            </a:r>
            <a:r>
              <a:rPr lang="ko-KR" altLang="en-US" sz="2200" dirty="0" smtClean="0"/>
              <a:t> 고정하기 위해 다른 끈을 착용하는 </a:t>
            </a:r>
            <a:r>
              <a:rPr lang="en-US" altLang="ko-KR" sz="2200" dirty="0" smtClean="0"/>
              <a:t>‘</a:t>
            </a:r>
            <a:r>
              <a:rPr lang="ko-KR" altLang="en-US" sz="2200" dirty="0" err="1" smtClean="0"/>
              <a:t>오비도메</a:t>
            </a:r>
            <a:r>
              <a:rPr lang="en-US" altLang="ko-KR" sz="2200" dirty="0" smtClean="0"/>
              <a:t>’</a:t>
            </a:r>
            <a:r>
              <a:rPr lang="ko-KR" altLang="en-US" sz="2200" dirty="0" smtClean="0"/>
              <a:t> 생김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옷감의 종류도 비단에서 벨벳까지 다양해짐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자수나 홀치기 등으로 화려하게 장식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초기에는 앞에서 묶었으나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점차 옆이나 뒤로 묶는 방법을 선호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묶는 방법으로는 </a:t>
            </a:r>
            <a:r>
              <a:rPr lang="ko-KR" altLang="en-US" sz="2200" dirty="0" err="1" smtClean="0"/>
              <a:t>분코무스비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리본모양</a:t>
            </a:r>
            <a:r>
              <a:rPr lang="en-US" altLang="ko-KR" sz="2200" dirty="0" smtClean="0"/>
              <a:t>), </a:t>
            </a:r>
            <a:r>
              <a:rPr lang="ko-KR" altLang="en-US" sz="2200" dirty="0" err="1" smtClean="0"/>
              <a:t>오타이코무스비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현재 </a:t>
            </a:r>
            <a:r>
              <a:rPr lang="ko-KR" altLang="en-US" sz="2200" dirty="0" err="1" smtClean="0"/>
              <a:t>가장일반적형태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등이 있음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5122" name="Picture 2" descr="D:\채림이\2학기\일본 국가\오타이코무스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153367" cy="2214578"/>
          </a:xfrm>
          <a:prstGeom prst="rect">
            <a:avLst/>
          </a:prstGeom>
          <a:noFill/>
        </p:spPr>
      </p:pic>
      <p:pic>
        <p:nvPicPr>
          <p:cNvPr id="5123" name="Picture 3" descr="D:\채림이\2학기\일본 국가\오비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854115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/>
            </a:r>
            <a:br>
              <a:rPr lang="ko-KR" altLang="en-US" sz="3600" dirty="0" smtClean="0"/>
            </a:br>
            <a:r>
              <a:rPr lang="ko-KR" altLang="en-US" sz="3600" dirty="0" smtClean="0"/>
              <a:t> </a:t>
            </a:r>
            <a:r>
              <a:rPr lang="en-US" altLang="ko-KR" sz="3600" dirty="0" smtClean="0"/>
              <a:t>- </a:t>
            </a:r>
            <a:r>
              <a:rPr lang="ko-KR" altLang="en-US" sz="3600" dirty="0" smtClean="0"/>
              <a:t>예복용 </a:t>
            </a:r>
            <a:r>
              <a:rPr lang="ko-KR" altLang="en-US" sz="3600" dirty="0" err="1" smtClean="0"/>
              <a:t>고소데와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우치카케의</a:t>
            </a:r>
            <a:r>
              <a:rPr lang="ko-KR" altLang="en-US" sz="3600" dirty="0" smtClean="0"/>
              <a:t> 변천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3429024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en-US" altLang="ko-KR" sz="2600" dirty="0" smtClean="0"/>
              <a:t>• </a:t>
            </a:r>
            <a:r>
              <a:rPr lang="ko-KR" altLang="en-US" sz="2600" dirty="0" err="1" smtClean="0"/>
              <a:t>오오쿠복식</a:t>
            </a:r>
            <a:r>
              <a:rPr lang="ko-KR" altLang="en-US" sz="2600" dirty="0" smtClean="0"/>
              <a:t> </a:t>
            </a:r>
          </a:p>
          <a:p>
            <a:pPr fontAlgn="base">
              <a:buNone/>
            </a:pPr>
            <a:endParaRPr lang="en-US" altLang="ko-KR" sz="2600" dirty="0" smtClean="0"/>
          </a:p>
          <a:p>
            <a:pPr fontAlgn="base">
              <a:buNone/>
            </a:pPr>
            <a:r>
              <a:rPr lang="en-US" altLang="ko-KR" sz="2600" dirty="0" smtClean="0"/>
              <a:t>– </a:t>
            </a:r>
            <a:r>
              <a:rPr lang="ko-KR" altLang="en-US" sz="2600" dirty="0" smtClean="0"/>
              <a:t>신분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장소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계절에 따라 엄격한 규정이 있음</a:t>
            </a:r>
          </a:p>
          <a:p>
            <a:pPr fontAlgn="base">
              <a:buNone/>
            </a:pPr>
            <a:r>
              <a:rPr lang="en-US" altLang="ko-KR" sz="2600" dirty="0" smtClean="0"/>
              <a:t>– </a:t>
            </a:r>
            <a:r>
              <a:rPr lang="ko-KR" altLang="en-US" sz="2600" dirty="0" err="1" smtClean="0"/>
              <a:t>우치카케와</a:t>
            </a:r>
            <a:r>
              <a:rPr lang="ko-KR" altLang="en-US" sz="2600" dirty="0" smtClean="0"/>
              <a:t> </a:t>
            </a:r>
            <a:r>
              <a:rPr lang="ko-KR" altLang="en-US" sz="2600" dirty="0" err="1" smtClean="0"/>
              <a:t>고소데로</a:t>
            </a:r>
            <a:r>
              <a:rPr lang="ko-KR" altLang="en-US" sz="2600" dirty="0" smtClean="0"/>
              <a:t> 구성</a:t>
            </a:r>
          </a:p>
          <a:p>
            <a:pPr fontAlgn="base">
              <a:buNone/>
            </a:pPr>
            <a:r>
              <a:rPr lang="en-US" altLang="ko-KR" sz="2600" dirty="0" smtClean="0"/>
              <a:t>– </a:t>
            </a:r>
            <a:r>
              <a:rPr lang="ko-KR" altLang="en-US" sz="2600" dirty="0" err="1" smtClean="0"/>
              <a:t>고소데는</a:t>
            </a:r>
            <a:r>
              <a:rPr lang="ko-KR" altLang="en-US" sz="2600" dirty="0" smtClean="0"/>
              <a:t> </a:t>
            </a:r>
            <a:r>
              <a:rPr lang="ko-KR" altLang="en-US" sz="2600" dirty="0" err="1" smtClean="0"/>
              <a:t>장식많고</a:t>
            </a:r>
            <a:r>
              <a:rPr lang="ko-KR" altLang="en-US" sz="2600" dirty="0" smtClean="0"/>
              <a:t> 겉옷으로 사용되는 아이기와 </a:t>
            </a:r>
            <a:endParaRPr lang="en-US" altLang="ko-KR" sz="2600" dirty="0" smtClean="0"/>
          </a:p>
          <a:p>
            <a:pPr fontAlgn="base">
              <a:buNone/>
            </a:pPr>
            <a:r>
              <a:rPr lang="ko-KR" altLang="en-US" sz="2600" dirty="0" smtClean="0"/>
              <a:t>  </a:t>
            </a:r>
            <a:r>
              <a:rPr lang="ko-KR" altLang="en-US" sz="2600" dirty="0" err="1" smtClean="0"/>
              <a:t>장식많고</a:t>
            </a:r>
            <a:r>
              <a:rPr lang="ko-KR" altLang="en-US" sz="2600" dirty="0" smtClean="0"/>
              <a:t> 겉 옷으로 사용되나 밑받침 옷 역할의 </a:t>
            </a:r>
            <a:r>
              <a:rPr lang="ko-KR" altLang="en-US" sz="2600" dirty="0" err="1" smtClean="0"/>
              <a:t>시타기로</a:t>
            </a:r>
            <a:r>
              <a:rPr lang="ko-KR" altLang="en-US" sz="2600" dirty="0" smtClean="0"/>
              <a:t> 나뉨</a:t>
            </a:r>
            <a:r>
              <a:rPr lang="en-US" altLang="ko-KR" sz="2600" dirty="0" smtClean="0"/>
              <a:t>.</a:t>
            </a:r>
            <a:endParaRPr lang="ko-KR" altLang="en-US" sz="2600" dirty="0" smtClean="0"/>
          </a:p>
          <a:p>
            <a:pPr fontAlgn="base">
              <a:buNone/>
            </a:pPr>
            <a:r>
              <a:rPr lang="en-US" altLang="ko-KR" sz="2600" dirty="0" smtClean="0"/>
              <a:t>– </a:t>
            </a:r>
            <a:r>
              <a:rPr lang="ko-KR" altLang="en-US" sz="2600" dirty="0" smtClean="0"/>
              <a:t>같은 형태의 옷을 </a:t>
            </a:r>
            <a:r>
              <a:rPr lang="ko-KR" altLang="en-US" sz="2600" dirty="0" err="1" smtClean="0"/>
              <a:t>여러벌</a:t>
            </a:r>
            <a:r>
              <a:rPr lang="ko-KR" altLang="en-US" sz="2600" dirty="0" smtClean="0"/>
              <a:t> </a:t>
            </a:r>
            <a:r>
              <a:rPr lang="ko-KR" altLang="en-US" sz="2600" dirty="0" err="1" smtClean="0"/>
              <a:t>겹쳐입는</a:t>
            </a:r>
            <a:r>
              <a:rPr lang="ko-KR" altLang="en-US" sz="2600" dirty="0" smtClean="0"/>
              <a:t> 무가여성의 예복 </a:t>
            </a:r>
            <a:endParaRPr lang="en-US" altLang="ko-KR" sz="2600" dirty="0" smtClean="0"/>
          </a:p>
          <a:p>
            <a:pPr fontAlgn="base">
              <a:buNone/>
            </a:pPr>
            <a:r>
              <a:rPr lang="en-US" altLang="ko-KR" sz="2600" dirty="0" smtClean="0"/>
              <a:t>     =&gt;</a:t>
            </a:r>
            <a:r>
              <a:rPr lang="ko-KR" altLang="en-US" sz="2600" dirty="0" smtClean="0"/>
              <a:t> 공가의 </a:t>
            </a:r>
            <a:r>
              <a:rPr lang="ko-KR" altLang="en-US" sz="2600" dirty="0" err="1" smtClean="0"/>
              <a:t>가사네기</a:t>
            </a:r>
            <a:r>
              <a:rPr lang="en-US" altLang="ko-KR" sz="2600" dirty="0" smtClean="0"/>
              <a:t> </a:t>
            </a:r>
            <a:r>
              <a:rPr lang="ko-KR" altLang="en-US" sz="2600" dirty="0" smtClean="0"/>
              <a:t>전통에서 유래</a:t>
            </a:r>
          </a:p>
          <a:p>
            <a:pPr fontAlgn="base">
              <a:buNone/>
            </a:pPr>
            <a:r>
              <a:rPr lang="en-US" altLang="ko-KR" sz="2600" dirty="0" smtClean="0"/>
              <a:t>– </a:t>
            </a:r>
            <a:r>
              <a:rPr lang="ko-KR" altLang="en-US" sz="2600" dirty="0" smtClean="0"/>
              <a:t>이 중 가장 위에 덧입던 장식적인 고소데가 발전 </a:t>
            </a:r>
            <a:r>
              <a:rPr lang="en-US" altLang="ko-KR" sz="2600" dirty="0" smtClean="0"/>
              <a:t>-&gt; </a:t>
            </a:r>
            <a:r>
              <a:rPr lang="ko-KR" altLang="en-US" sz="2600" dirty="0" err="1" smtClean="0"/>
              <a:t>우치카케</a:t>
            </a:r>
            <a:endParaRPr lang="ko-KR" altLang="en-US" sz="2600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예복용 </a:t>
            </a:r>
            <a:r>
              <a:rPr lang="ko-KR" altLang="en-US" dirty="0" err="1" smtClean="0"/>
              <a:t>고소데와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우치카케의</a:t>
            </a:r>
            <a:r>
              <a:rPr lang="ko-KR" altLang="en-US" dirty="0" smtClean="0"/>
              <a:t> 변천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2500330"/>
          </a:xfrm>
        </p:spPr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en-US" altLang="ko-KR" sz="5100" b="1" dirty="0" smtClean="0"/>
              <a:t>• </a:t>
            </a:r>
            <a:r>
              <a:rPr lang="ko-KR" altLang="en-US" sz="5100" b="1" dirty="0" err="1" smtClean="0"/>
              <a:t>우치카케</a:t>
            </a:r>
            <a:r>
              <a:rPr lang="ko-KR" altLang="en-US" sz="5100" b="1" dirty="0" smtClean="0"/>
              <a:t> </a:t>
            </a:r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err="1" smtClean="0"/>
              <a:t>에도중기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고소데보다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길게하고</a:t>
            </a:r>
            <a:r>
              <a:rPr lang="ko-KR" altLang="en-US" sz="3600" dirty="0" smtClean="0"/>
              <a:t> 밑단에 솜을 넣어 퍼지도록 만들어 장중함과 </a:t>
            </a:r>
            <a:r>
              <a:rPr lang="ko-KR" altLang="en-US" sz="3600" dirty="0" err="1" smtClean="0"/>
              <a:t>무게감</a:t>
            </a:r>
            <a:r>
              <a:rPr lang="ko-KR" altLang="en-US" sz="3600" dirty="0" smtClean="0"/>
              <a:t> 표현</a:t>
            </a:r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smtClean="0"/>
              <a:t>옷의 특성상 여밈이 없어 </a:t>
            </a:r>
            <a:r>
              <a:rPr lang="ko-KR" altLang="en-US" sz="3600" dirty="0" err="1" smtClean="0"/>
              <a:t>걸을때</a:t>
            </a:r>
            <a:r>
              <a:rPr lang="ko-KR" altLang="en-US" sz="3600" dirty="0" smtClean="0"/>
              <a:t> 옷의 아랫단을 잡아야 하므로 </a:t>
            </a:r>
            <a:r>
              <a:rPr lang="ko-KR" altLang="en-US" sz="3600" dirty="0" err="1" smtClean="0"/>
              <a:t>가이도리</a:t>
            </a:r>
            <a:r>
              <a:rPr lang="ko-KR" altLang="en-US" sz="3600" dirty="0" smtClean="0"/>
              <a:t> 라고도 함</a:t>
            </a:r>
            <a:r>
              <a:rPr lang="en-US" altLang="ko-KR" sz="3600" dirty="0" smtClean="0"/>
              <a:t>.</a:t>
            </a:r>
            <a:endParaRPr lang="ko-KR" altLang="en-US" sz="3600" dirty="0" smtClean="0"/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err="1" smtClean="0"/>
              <a:t>도메소데와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후리소데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미혼여성의 예장</a:t>
            </a:r>
            <a:r>
              <a:rPr lang="en-US" altLang="ko-KR" sz="3600" dirty="0" smtClean="0"/>
              <a:t>)</a:t>
            </a:r>
            <a:r>
              <a:rPr lang="ko-KR" altLang="en-US" sz="3600" dirty="0" smtClean="0"/>
              <a:t>로 나뉨</a:t>
            </a:r>
          </a:p>
          <a:p>
            <a:pPr fontAlgn="base">
              <a:buNone/>
            </a:pPr>
            <a:r>
              <a:rPr lang="en-US" altLang="ko-KR" sz="3600" dirty="0" smtClean="0"/>
              <a:t>– </a:t>
            </a:r>
            <a:r>
              <a:rPr lang="ko-KR" altLang="en-US" sz="3600" dirty="0" smtClean="0"/>
              <a:t>무가 상류층 여성예복 → 공가 귀부인의 평상복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외출복 → 후대</a:t>
            </a:r>
            <a:r>
              <a:rPr lang="en-US" altLang="ko-KR" sz="3600" dirty="0" smtClean="0"/>
              <a:t>, </a:t>
            </a:r>
            <a:r>
              <a:rPr lang="ko-KR" altLang="en-US" sz="3600" dirty="0" err="1" smtClean="0"/>
              <a:t>조닌가문의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혼례복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유녀의 외출복 </a:t>
            </a:r>
            <a:r>
              <a:rPr lang="en-US" altLang="ko-KR" sz="3600" dirty="0" smtClean="0"/>
              <a:t>=&gt; </a:t>
            </a:r>
            <a:r>
              <a:rPr lang="ko-KR" altLang="en-US" sz="3600" dirty="0" smtClean="0"/>
              <a:t>신분상징의 의미가 </a:t>
            </a:r>
            <a:r>
              <a:rPr lang="ko-KR" altLang="en-US" sz="3600" dirty="0" smtClean="0"/>
              <a:t>사라짐</a:t>
            </a:r>
            <a:endParaRPr lang="ko-KR" altLang="en-US" sz="3600" dirty="0" smtClean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8596" y="3786190"/>
            <a:ext cx="8229600" cy="250033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아이기 </a:t>
            </a: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우치카케의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받침옷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또는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우치카케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대신의 겉옷으로 다양한 색과 무늬로 화려하게 장식</a:t>
            </a: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겨울엔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시타기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위에 우아기를 입고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우치카케를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걸침 </a:t>
            </a: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여름엔 아이기와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시타기를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입고 얇은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우치카게를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끌리도록 허리에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감아입음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고시마키</a:t>
            </a:r>
            <a:endParaRPr kumimoji="0" lang="ko-KR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base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예장의 구성인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우치카케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아이기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시타기는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모두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고소데에서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분화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발전</a:t>
            </a:r>
          </a:p>
        </p:txBody>
      </p:sp>
      <p:pic>
        <p:nvPicPr>
          <p:cNvPr id="7170" name="Picture 2" descr="D:\채림이\2학기\일본 국가\여자혼례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52381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시로무쿠와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이로우치카케의</a:t>
            </a:r>
            <a:r>
              <a:rPr lang="ko-KR" altLang="en-US" sz="3600" dirty="0" smtClean="0"/>
              <a:t> 전통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229600" cy="407196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en-US" altLang="ko-KR" sz="2900" dirty="0" smtClean="0"/>
              <a:t>• </a:t>
            </a:r>
            <a:r>
              <a:rPr lang="ko-KR" altLang="en-US" sz="2900" dirty="0" smtClean="0"/>
              <a:t>여성의 </a:t>
            </a:r>
            <a:r>
              <a:rPr lang="ko-KR" altLang="en-US" sz="2900" dirty="0" err="1" smtClean="0"/>
              <a:t>혼례복은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우치카케의</a:t>
            </a:r>
            <a:r>
              <a:rPr lang="ko-KR" altLang="en-US" sz="2900" dirty="0" smtClean="0"/>
              <a:t> 색상에 따라 </a:t>
            </a:r>
            <a:r>
              <a:rPr lang="ko-KR" altLang="en-US" sz="2900" dirty="0" err="1" smtClean="0"/>
              <a:t>시로무쿠와</a:t>
            </a:r>
            <a:r>
              <a:rPr lang="ko-KR" altLang="en-US" sz="2900" dirty="0" smtClean="0"/>
              <a:t> </a:t>
            </a:r>
            <a:r>
              <a:rPr lang="ko-KR" altLang="en-US" sz="2900" dirty="0" err="1" smtClean="0"/>
              <a:t>이로우치카케로</a:t>
            </a:r>
            <a:r>
              <a:rPr lang="ko-KR" altLang="en-US" sz="2900" dirty="0" smtClean="0"/>
              <a:t> 나뉨</a:t>
            </a:r>
            <a:r>
              <a:rPr lang="en-US" altLang="ko-KR" sz="2900" dirty="0" smtClean="0"/>
              <a:t>.</a:t>
            </a:r>
            <a:endParaRPr lang="ko-KR" altLang="en-US" sz="2900" dirty="0" smtClean="0"/>
          </a:p>
          <a:p>
            <a:pPr fontAlgn="base">
              <a:buNone/>
            </a:pPr>
            <a:endParaRPr lang="en-US" altLang="ko-KR" dirty="0" smtClean="0"/>
          </a:p>
          <a:p>
            <a:pPr fontAlgn="base">
              <a:buNone/>
            </a:pPr>
            <a:r>
              <a:rPr lang="en-US" altLang="ko-KR" sz="3400" dirty="0" smtClean="0"/>
              <a:t>• </a:t>
            </a:r>
            <a:r>
              <a:rPr lang="ko-KR" altLang="en-US" sz="3400" b="1" dirty="0" err="1" smtClean="0"/>
              <a:t>시로무쿠</a:t>
            </a:r>
            <a:endParaRPr lang="ko-KR" altLang="en-US" sz="3400" b="1" dirty="0" smtClean="0"/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겉옷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속옷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기타 부속품 모두 흰색 착용</a:t>
            </a:r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단</a:t>
            </a:r>
            <a:r>
              <a:rPr lang="en-US" altLang="ko-KR" sz="2900" dirty="0" smtClean="0"/>
              <a:t>, </a:t>
            </a:r>
            <a:r>
              <a:rPr lang="ko-KR" altLang="en-US" sz="2900" dirty="0" err="1" smtClean="0"/>
              <a:t>우치카케의</a:t>
            </a:r>
            <a:r>
              <a:rPr lang="ko-KR" altLang="en-US" sz="2900" dirty="0" smtClean="0"/>
              <a:t> 안감은 길사를 상징하는 붉은색</a:t>
            </a:r>
          </a:p>
          <a:p>
            <a:pPr fontAlgn="base">
              <a:buNone/>
            </a:pPr>
            <a:endParaRPr lang="en-US" altLang="ko-KR" dirty="0" smtClean="0"/>
          </a:p>
          <a:p>
            <a:pPr fontAlgn="base">
              <a:buNone/>
            </a:pPr>
            <a:r>
              <a:rPr lang="en-US" altLang="ko-KR" sz="3400" dirty="0" smtClean="0"/>
              <a:t>• </a:t>
            </a:r>
            <a:r>
              <a:rPr lang="ko-KR" altLang="en-US" sz="3100" dirty="0" smtClean="0"/>
              <a:t>혼인 후 사흘째에는 다시 화려하게 장식된 </a:t>
            </a:r>
            <a:r>
              <a:rPr lang="ko-KR" altLang="en-US" sz="3100" dirty="0" err="1" smtClean="0"/>
              <a:t>고소데와</a:t>
            </a:r>
            <a:r>
              <a:rPr lang="ko-KR" altLang="en-US" sz="3100" dirty="0" smtClean="0"/>
              <a:t> 함께 붉은색의 </a:t>
            </a:r>
            <a:r>
              <a:rPr lang="ko-KR" altLang="en-US" sz="3400" b="1" dirty="0" err="1" smtClean="0"/>
              <a:t>이로우치카케</a:t>
            </a:r>
            <a:r>
              <a:rPr lang="ko-KR" altLang="en-US" sz="3100" dirty="0" err="1" smtClean="0"/>
              <a:t>로</a:t>
            </a:r>
            <a:r>
              <a:rPr lang="ko-KR" altLang="en-US" sz="3100" dirty="0" smtClean="0"/>
              <a:t> 갈아입는 ‘</a:t>
            </a:r>
            <a:r>
              <a:rPr lang="ko-KR" altLang="en-US" sz="3100" dirty="0" err="1" smtClean="0"/>
              <a:t>오이로나오시</a:t>
            </a:r>
            <a:r>
              <a:rPr lang="ko-KR" altLang="en-US" sz="3100" dirty="0" smtClean="0"/>
              <a:t>’라는 행사를 치름</a:t>
            </a:r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성스러운 식을 마치고 세속의 생활로 돌아가 보통의 생활을 시작한다는 의미</a:t>
            </a:r>
          </a:p>
          <a:p>
            <a:pPr fontAlgn="base">
              <a:buNone/>
            </a:pPr>
            <a:r>
              <a:rPr lang="en-US" altLang="ko-KR" sz="2900" dirty="0" smtClean="0"/>
              <a:t>– </a:t>
            </a:r>
            <a:r>
              <a:rPr lang="ko-KR" altLang="en-US" sz="2900" dirty="0" smtClean="0"/>
              <a:t>붉은색이 행복과 행운을 상징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8194" name="Picture 2" descr="D:\채림이\2학기\일본 국가\우치카게, 이로우치카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71790"/>
            <a:ext cx="5286412" cy="4491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2. </a:t>
            </a:r>
            <a:r>
              <a:rPr lang="ko-KR" altLang="en-US" sz="3600" dirty="0" smtClean="0"/>
              <a:t>에도 시대의 식생활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4572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sz="4300" b="1" dirty="0" smtClean="0"/>
              <a:t>•</a:t>
            </a:r>
            <a:r>
              <a:rPr lang="en-US" altLang="ko-KR" sz="4300" dirty="0" smtClean="0"/>
              <a:t> </a:t>
            </a:r>
            <a:r>
              <a:rPr lang="ko-KR" altLang="en-US" sz="4300" dirty="0" smtClean="0"/>
              <a:t>지배층의 </a:t>
            </a:r>
            <a:r>
              <a:rPr lang="ko-KR" altLang="en-US" sz="4300" dirty="0" err="1" smtClean="0"/>
              <a:t>식문화</a:t>
            </a:r>
            <a:r>
              <a:rPr lang="ko-KR" altLang="en-US" sz="4300" dirty="0" smtClean="0"/>
              <a:t> </a:t>
            </a:r>
            <a:r>
              <a:rPr lang="en-US" altLang="ko-KR" sz="4300" dirty="0" smtClean="0"/>
              <a:t>=</a:t>
            </a:r>
            <a:r>
              <a:rPr lang="ko-KR" altLang="en-US" sz="4300" dirty="0" smtClean="0"/>
              <a:t> 육식금지령과 </a:t>
            </a:r>
            <a:r>
              <a:rPr lang="ko-KR" altLang="en-US" sz="4300" dirty="0" err="1" smtClean="0"/>
              <a:t>혼젠</a:t>
            </a:r>
            <a:r>
              <a:rPr lang="ko-KR" altLang="en-US" sz="4300" dirty="0" smtClean="0"/>
              <a:t> 요리를 중심으로 점차 형식화</a:t>
            </a:r>
            <a:r>
              <a:rPr lang="en-US" altLang="ko-KR" sz="4300" dirty="0" smtClean="0"/>
              <a:t>, </a:t>
            </a:r>
            <a:r>
              <a:rPr lang="ko-KR" altLang="en-US" sz="4300" dirty="0" smtClean="0"/>
              <a:t>화석화됨</a:t>
            </a:r>
          </a:p>
          <a:p>
            <a:pPr>
              <a:buNone/>
            </a:pPr>
            <a:endParaRPr lang="en-US" altLang="ko-KR" sz="4300" dirty="0" smtClean="0"/>
          </a:p>
          <a:p>
            <a:pPr>
              <a:buNone/>
            </a:pPr>
            <a:r>
              <a:rPr lang="en-US" altLang="ko-KR" sz="4300" dirty="0" smtClean="0"/>
              <a:t>- </a:t>
            </a:r>
            <a:r>
              <a:rPr lang="ko-KR" altLang="en-US" sz="4300" dirty="0" err="1" smtClean="0"/>
              <a:t>교토의</a:t>
            </a:r>
            <a:r>
              <a:rPr lang="ko-KR" altLang="en-US" sz="4300" dirty="0" smtClean="0"/>
              <a:t> 공가나 </a:t>
            </a:r>
            <a:r>
              <a:rPr lang="ko-KR" altLang="en-US" sz="4300" dirty="0" err="1" smtClean="0"/>
              <a:t>쇼군가의</a:t>
            </a:r>
            <a:r>
              <a:rPr lang="ko-KR" altLang="en-US" sz="4300" dirty="0" smtClean="0"/>
              <a:t> 경우 여러 코스에 걸쳐서 나오는 요리를 먹음</a:t>
            </a:r>
            <a:r>
              <a:rPr lang="en-US" altLang="ko-KR" sz="4300" dirty="0" smtClean="0"/>
              <a:t>, </a:t>
            </a:r>
            <a:r>
              <a:rPr lang="ko-KR" altLang="en-US" sz="4300" dirty="0" smtClean="0"/>
              <a:t>이는 실제 맛을 보기 위한 용도가 아닌 형식적으로 정해진 코스의</a:t>
            </a:r>
            <a:r>
              <a:rPr lang="en-US" altLang="ko-KR" sz="4300" dirty="0" smtClean="0"/>
              <a:t> </a:t>
            </a:r>
            <a:r>
              <a:rPr lang="ko-KR" altLang="en-US" sz="4300" dirty="0" err="1" smtClean="0"/>
              <a:t>가짓</a:t>
            </a:r>
            <a:r>
              <a:rPr lang="ko-KR" altLang="en-US" sz="4300" dirty="0" smtClean="0"/>
              <a:t> 수를 채우기 위한 것</a:t>
            </a:r>
          </a:p>
          <a:p>
            <a:pPr>
              <a:buNone/>
            </a:pPr>
            <a:endParaRPr lang="en-US" altLang="ko-KR" sz="4300" dirty="0" smtClean="0"/>
          </a:p>
          <a:p>
            <a:pPr>
              <a:buFontTx/>
              <a:buChar char="-"/>
            </a:pPr>
            <a:r>
              <a:rPr lang="ko-KR" altLang="en-US" sz="4300" dirty="0" smtClean="0"/>
              <a:t>실제 식사가 나오기 전의 요리는 한두 젓가락만 먹고 버리는 것이 관례</a:t>
            </a:r>
            <a:endParaRPr lang="en-US" altLang="ko-KR" sz="4300" dirty="0" smtClean="0"/>
          </a:p>
          <a:p>
            <a:pPr>
              <a:buNone/>
            </a:pPr>
            <a:r>
              <a:rPr lang="en-US" altLang="ko-KR" sz="4300" dirty="0" smtClean="0"/>
              <a:t>- </a:t>
            </a:r>
            <a:r>
              <a:rPr lang="ko-KR" altLang="en-US" sz="4300" dirty="0" smtClean="0"/>
              <a:t>실제 식사는 지금의 </a:t>
            </a:r>
            <a:r>
              <a:rPr lang="ko-KR" altLang="en-US" sz="4300" dirty="0" err="1" smtClean="0"/>
              <a:t>가이세키</a:t>
            </a:r>
            <a:r>
              <a:rPr lang="ko-KR" altLang="en-US" sz="4300" dirty="0" smtClean="0"/>
              <a:t> 요리 후반에 나오는 밥과 </a:t>
            </a:r>
            <a:r>
              <a:rPr lang="ko-KR" altLang="en-US" sz="4300" dirty="0" err="1" smtClean="0"/>
              <a:t>츠케모노</a:t>
            </a:r>
            <a:r>
              <a:rPr lang="ko-KR" altLang="en-US" sz="4300" dirty="0" smtClean="0"/>
              <a:t> 몇 개로 하는 것이 대부분</a:t>
            </a:r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2. </a:t>
            </a:r>
            <a:r>
              <a:rPr lang="ko-KR" altLang="en-US" sz="3600" dirty="0" smtClean="0"/>
              <a:t>에도 시대의 식생활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29600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2400" b="1" dirty="0" smtClean="0"/>
              <a:t>•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서민층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에도는</a:t>
            </a:r>
            <a:r>
              <a:rPr lang="ko-KR" altLang="en-US" dirty="0" smtClean="0"/>
              <a:t> </a:t>
            </a:r>
            <a:r>
              <a:rPr lang="ko-KR" altLang="en-US" dirty="0" smtClean="0"/>
              <a:t>삽시간에 인구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만에 달하는 초고밀도 인구의 도시가 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-&gt; </a:t>
            </a:r>
            <a:r>
              <a:rPr lang="ko-KR" altLang="en-US" dirty="0" smtClean="0"/>
              <a:t>밥을 해먹을 공간조차 마련할 수 없게 됨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음식만 전문으로 만드는 즉석 포장마차인 </a:t>
            </a:r>
            <a:r>
              <a:rPr lang="ko-KR" altLang="en-US" dirty="0" err="1" smtClean="0"/>
              <a:t>야타이가</a:t>
            </a:r>
            <a:r>
              <a:rPr lang="ko-KR" altLang="en-US" dirty="0" smtClean="0"/>
              <a:t> 등장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이후 많은 사람들에게 빠르게 음식을 제공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2800" b="1" dirty="0" smtClean="0"/>
              <a:t>• </a:t>
            </a:r>
            <a:r>
              <a:rPr lang="ko-KR" altLang="en-US" dirty="0" smtClean="0"/>
              <a:t>농민들의 </a:t>
            </a:r>
            <a:r>
              <a:rPr lang="ko-KR" altLang="en-US" dirty="0" smtClean="0"/>
              <a:t>경우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잡곡밥과 채소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 위주로 먹는 전통적인 식생활을 유지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에도 시대의 식생활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229600" cy="35719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900" b="1" dirty="0" smtClean="0"/>
              <a:t>• </a:t>
            </a:r>
            <a:r>
              <a:rPr lang="ko-KR" altLang="en-US" sz="2900" b="1" dirty="0" smtClean="0"/>
              <a:t>다도</a:t>
            </a:r>
            <a:endParaRPr lang="en-US" altLang="ko-KR" sz="2900" dirty="0" smtClean="0"/>
          </a:p>
          <a:p>
            <a:pPr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smtClean="0"/>
              <a:t>사무라이들에게 군인뿐만이 아니라 위정자로서의 측면도 요구됨</a:t>
            </a:r>
            <a:endParaRPr lang="en-US" altLang="ko-KR" sz="2900" dirty="0" smtClean="0"/>
          </a:p>
          <a:p>
            <a:pPr>
              <a:buNone/>
            </a:pPr>
            <a:r>
              <a:rPr lang="en-US" altLang="ko-KR" sz="2900" dirty="0" smtClean="0"/>
              <a:t> -&gt; </a:t>
            </a:r>
            <a:r>
              <a:rPr lang="ko-KR" altLang="en-US" sz="2900" dirty="0" smtClean="0"/>
              <a:t>다도나 예의범절 등도 크게 발전</a:t>
            </a:r>
          </a:p>
          <a:p>
            <a:pPr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err="1" smtClean="0"/>
              <a:t>화과자도</a:t>
            </a:r>
            <a:r>
              <a:rPr lang="ko-KR" altLang="en-US" sz="2900" dirty="0" smtClean="0"/>
              <a:t> 발전</a:t>
            </a:r>
          </a:p>
          <a:p>
            <a:pPr>
              <a:buNone/>
            </a:pPr>
            <a:r>
              <a:rPr lang="ko-KR" altLang="en-US" sz="2900" dirty="0" smtClean="0"/>
              <a:t> </a:t>
            </a:r>
            <a:r>
              <a:rPr lang="en-US" altLang="ko-KR" sz="2900" dirty="0" smtClean="0"/>
              <a:t>-&gt; </a:t>
            </a:r>
            <a:r>
              <a:rPr lang="ko-KR" altLang="en-US" sz="2900" dirty="0" smtClean="0"/>
              <a:t>차와 함께 할 먹거리의 수요가 크게 증가</a:t>
            </a:r>
          </a:p>
          <a:p>
            <a:pPr>
              <a:buNone/>
            </a:pPr>
            <a:endParaRPr lang="en-US" altLang="ko-KR" sz="2900" dirty="0" smtClean="0"/>
          </a:p>
          <a:p>
            <a:pPr>
              <a:buNone/>
            </a:pPr>
            <a:r>
              <a:rPr lang="en-US" altLang="ko-KR" sz="3200" b="1" dirty="0" smtClean="0"/>
              <a:t>• </a:t>
            </a:r>
            <a:r>
              <a:rPr lang="en-US" altLang="ko-KR" sz="3200" b="1" dirty="0" smtClean="0"/>
              <a:t> </a:t>
            </a:r>
            <a:r>
              <a:rPr lang="ko-KR" altLang="en-US" sz="2900" dirty="0" smtClean="0"/>
              <a:t>유럽과의 </a:t>
            </a:r>
            <a:r>
              <a:rPr lang="ko-KR" altLang="en-US" sz="2900" dirty="0" smtClean="0"/>
              <a:t>교역으로 새로운 요리기법들이 소개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11266" name="Picture 2" descr="D:\채림이\2학기\일본 국가\다도와 화과자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5429288" cy="303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3. </a:t>
            </a:r>
            <a:r>
              <a:rPr lang="ko-KR" altLang="en-US" sz="3600" dirty="0" smtClean="0"/>
              <a:t>에도 시대의 주거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smtClean="0"/>
              <a:t>목조주택</a:t>
            </a:r>
          </a:p>
          <a:p>
            <a:pPr>
              <a:buNone/>
            </a:pPr>
            <a:r>
              <a:rPr lang="en-US" altLang="ko-KR" sz="2900" dirty="0" smtClean="0"/>
              <a:t>- </a:t>
            </a:r>
            <a:r>
              <a:rPr lang="ko-KR" altLang="en-US" sz="2900" dirty="0" smtClean="0"/>
              <a:t>단층 건물이 대부분이었으며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에도 후기 이후에는</a:t>
            </a:r>
            <a:r>
              <a:rPr lang="en-US" altLang="ko-KR" sz="2900" dirty="0" smtClean="0"/>
              <a:t>, </a:t>
            </a:r>
            <a:r>
              <a:rPr lang="ko-KR" altLang="en-US" sz="2900" dirty="0" err="1" smtClean="0"/>
              <a:t>복층</a:t>
            </a:r>
            <a:r>
              <a:rPr lang="ko-KR" altLang="en-US" sz="2900" dirty="0" smtClean="0"/>
              <a:t> 건물을 지음</a:t>
            </a:r>
          </a:p>
          <a:p>
            <a:pPr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토방은 방과 방 사이의 대청을 놓을 자리에 그냥 맨바닥인 채로 방으로 신발을 신고 다니는 실내 공간</a:t>
            </a:r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-</a:t>
            </a:r>
            <a:r>
              <a:rPr lang="ko-KR" altLang="en-US" sz="2800" dirty="0" smtClean="0"/>
              <a:t>다실은 중세 말부터 근세 초에 걸쳐 완성된 다도를 행하는 시설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-&gt; </a:t>
            </a:r>
            <a:r>
              <a:rPr lang="ko-KR" altLang="en-US" sz="2800" dirty="0" smtClean="0"/>
              <a:t>무가 사회에서 다도가 접객의 중요한 요서가 됨에 따라 무가 주택의 중요한 시설이 됨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-&gt; </a:t>
            </a:r>
            <a:r>
              <a:rPr lang="ko-KR" altLang="en-US" sz="2800" dirty="0" smtClean="0"/>
              <a:t>점차 </a:t>
            </a:r>
            <a:r>
              <a:rPr lang="ko-KR" altLang="en-US" sz="2800" dirty="0" err="1" smtClean="0"/>
              <a:t>조닌들의</a:t>
            </a:r>
            <a:r>
              <a:rPr lang="ko-KR" altLang="en-US" sz="2800" dirty="0" smtClean="0"/>
              <a:t> 주거와 상류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농민 계층의 주거에도 확산</a:t>
            </a:r>
            <a:endParaRPr lang="en-US" altLang="ko-KR" sz="2800" dirty="0" smtClean="0"/>
          </a:p>
          <a:p>
            <a:pPr>
              <a:buNone/>
            </a:pPr>
            <a:endParaRPr lang="ko-KR" altLang="en-US" sz="29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9218" name="Picture 2" descr="D:\채림이\2학기\일본 국가\에도 시대 주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3788927" cy="2528868"/>
          </a:xfrm>
          <a:prstGeom prst="rect">
            <a:avLst/>
          </a:prstGeom>
          <a:noFill/>
        </p:spPr>
      </p:pic>
      <p:pic>
        <p:nvPicPr>
          <p:cNvPr id="9219" name="Picture 3" descr="D:\채림이\2학기\일본 국가\에도시대 마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285861"/>
            <a:ext cx="8229600" cy="42862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dirty="0" smtClean="0"/>
              <a:t>1.</a:t>
            </a:r>
            <a:r>
              <a:rPr lang="en-US" altLang="ko-KR" dirty="0"/>
              <a:t> </a:t>
            </a:r>
            <a:r>
              <a:rPr lang="ko-KR" altLang="en-US" dirty="0" smtClean="0"/>
              <a:t>에도 시대의 의복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sz="1800" dirty="0" smtClean="0"/>
              <a:t>     - </a:t>
            </a:r>
            <a:r>
              <a:rPr lang="ko-KR" altLang="en-US" sz="1800" dirty="0" err="1" smtClean="0"/>
              <a:t>조닌</a:t>
            </a:r>
            <a:r>
              <a:rPr lang="ko-KR" altLang="en-US" sz="1800" dirty="0" smtClean="0"/>
              <a:t>                                    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고소데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여성 복식</a:t>
            </a:r>
            <a:r>
              <a:rPr lang="en-US" altLang="ko-KR" sz="1800" dirty="0" smtClean="0"/>
              <a:t>)</a:t>
            </a:r>
          </a:p>
          <a:p>
            <a:pPr marL="514350" indent="-514350">
              <a:buNone/>
            </a:pPr>
            <a:r>
              <a:rPr lang="en-US" altLang="ko-KR" sz="1800" dirty="0" smtClean="0"/>
              <a:t>     - </a:t>
            </a:r>
            <a:r>
              <a:rPr lang="ko-KR" altLang="en-US" sz="1800" dirty="0" err="1" smtClean="0"/>
              <a:t>가미시모</a:t>
            </a:r>
            <a:r>
              <a:rPr lang="ko-KR" altLang="en-US" sz="1800" dirty="0" smtClean="0"/>
              <a:t>                            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오비</a:t>
            </a:r>
            <a:endParaRPr lang="en-US" altLang="ko-KR" sz="1800" dirty="0" smtClean="0"/>
          </a:p>
          <a:p>
            <a:pPr marL="514350" indent="-514350">
              <a:buNone/>
            </a:pPr>
            <a:r>
              <a:rPr lang="en-US" altLang="ko-KR" sz="1800" dirty="0" smtClean="0"/>
              <a:t>     - </a:t>
            </a:r>
            <a:r>
              <a:rPr lang="ko-KR" altLang="en-US" sz="1800" dirty="0" smtClean="0"/>
              <a:t>고소데                              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예복용 </a:t>
            </a:r>
            <a:r>
              <a:rPr lang="ko-KR" altLang="en-US" sz="1800" dirty="0" err="1" smtClean="0"/>
              <a:t>고소데와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우치카케의</a:t>
            </a:r>
            <a:r>
              <a:rPr lang="ko-KR" altLang="en-US" sz="1800" dirty="0" smtClean="0"/>
              <a:t> 변천</a:t>
            </a:r>
            <a:endParaRPr lang="en-US" altLang="ko-KR" sz="1800" dirty="0" smtClean="0"/>
          </a:p>
          <a:p>
            <a:pPr marL="514350" indent="-514350">
              <a:buNone/>
            </a:pPr>
            <a:r>
              <a:rPr lang="en-US" altLang="ko-KR" sz="1800" dirty="0" smtClean="0"/>
              <a:t>     - </a:t>
            </a:r>
            <a:r>
              <a:rPr lang="ko-KR" altLang="en-US" sz="1800" dirty="0" smtClean="0"/>
              <a:t>하오리 </a:t>
            </a:r>
            <a:r>
              <a:rPr lang="en-US" sz="1800" dirty="0" smtClean="0"/>
              <a:t>· </a:t>
            </a:r>
            <a:r>
              <a:rPr lang="ko-KR" altLang="en-US" sz="1800" dirty="0" err="1" smtClean="0"/>
              <a:t>하카마</a:t>
            </a:r>
            <a:r>
              <a:rPr lang="ko-KR" altLang="en-US" sz="1800" dirty="0" smtClean="0"/>
              <a:t>                   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시로무쿠와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이로우치카케의</a:t>
            </a:r>
            <a:r>
              <a:rPr lang="ko-KR" altLang="en-US" sz="1800" dirty="0" smtClean="0"/>
              <a:t> 전통</a:t>
            </a:r>
            <a:endParaRPr lang="en-US" altLang="ko-KR" sz="1800" dirty="0" smtClean="0"/>
          </a:p>
          <a:p>
            <a:pPr marL="514350" indent="-514350">
              <a:buNone/>
            </a:pPr>
            <a:r>
              <a:rPr lang="en-US" altLang="ko-KR" sz="1800" dirty="0" smtClean="0"/>
              <a:t>     - </a:t>
            </a:r>
            <a:r>
              <a:rPr lang="ko-KR" altLang="en-US" sz="1800" dirty="0" smtClean="0"/>
              <a:t>가빠 </a:t>
            </a:r>
            <a:r>
              <a:rPr lang="en-US" sz="1800" dirty="0" smtClean="0"/>
              <a:t>· </a:t>
            </a:r>
            <a:r>
              <a:rPr lang="ko-KR" altLang="en-US" sz="1800" dirty="0" err="1" smtClean="0"/>
              <a:t>히후</a:t>
            </a:r>
            <a:endParaRPr lang="en-US" altLang="ko-KR" sz="1800" dirty="0" smtClean="0"/>
          </a:p>
          <a:p>
            <a:pPr marL="514350" indent="-514350">
              <a:buNone/>
            </a:pPr>
            <a:r>
              <a:rPr lang="en-US" altLang="ko-KR" sz="1800" dirty="0" smtClean="0"/>
              <a:t>     - </a:t>
            </a:r>
            <a:r>
              <a:rPr lang="ko-KR" altLang="en-US" sz="1800" dirty="0" err="1" smtClean="0"/>
              <a:t>도테라</a:t>
            </a:r>
            <a:r>
              <a:rPr lang="ko-KR" altLang="en-US" sz="1800" dirty="0" smtClean="0"/>
              <a:t> </a:t>
            </a:r>
            <a:r>
              <a:rPr lang="en-US" sz="1800" dirty="0" smtClean="0"/>
              <a:t>· </a:t>
            </a:r>
            <a:r>
              <a:rPr lang="ko-KR" altLang="en-US" sz="1800" dirty="0" err="1" smtClean="0"/>
              <a:t>단젠</a:t>
            </a:r>
            <a:endParaRPr lang="en-US" altLang="ko-KR" sz="1800" dirty="0" smtClean="0"/>
          </a:p>
          <a:p>
            <a:pPr marL="514350" indent="-514350">
              <a:buNone/>
            </a:pPr>
            <a:endParaRPr lang="en-US" altLang="ko-KR" sz="1800" dirty="0" smtClean="0"/>
          </a:p>
          <a:p>
            <a:pPr marL="514350" indent="-51435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에도 시대의 식생활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sz="1800" dirty="0" smtClean="0"/>
              <a:t>     </a:t>
            </a:r>
          </a:p>
          <a:p>
            <a:pPr marL="514350" indent="-51435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에도 시대의 </a:t>
            </a:r>
            <a:r>
              <a:rPr lang="ko-KR" altLang="en-US" dirty="0" smtClean="0"/>
              <a:t>주거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3. </a:t>
            </a:r>
            <a:r>
              <a:rPr lang="ko-KR" altLang="en-US" sz="3600" dirty="0" smtClean="0"/>
              <a:t>에도 시대의 주거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38576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상류주거에서는 의식을 행하고 공식적으로 손님을 접대하는 의식공간이 중요한 부분을 차지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=&gt; </a:t>
            </a:r>
            <a:r>
              <a:rPr lang="ko-KR" altLang="en-US" dirty="0" smtClean="0"/>
              <a:t>쇼군 주택과 같은 상류저택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별동으로 손님접대 공간이 설치</a:t>
            </a: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민가 </a:t>
            </a:r>
            <a:r>
              <a:rPr lang="en-US" altLang="ko-KR" dirty="0" smtClean="0"/>
              <a:t>=&gt;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데이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ko-KR" altLang="en-US" dirty="0" err="1" smtClean="0"/>
              <a:t>자시키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차노마</a:t>
            </a:r>
            <a:r>
              <a:rPr lang="ko-KR" altLang="en-US" dirty="0" smtClean="0"/>
              <a:t> 등으로 불리는 공간에서 격식을 갖춘 손님 접대의 행위가 일어남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-&gt; </a:t>
            </a:r>
            <a:r>
              <a:rPr lang="ko-KR" altLang="en-US" dirty="0" smtClean="0"/>
              <a:t>일상생활공간과 구분되어 주택구성의 전면에 설치됨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신앙심과 상징성을 나타내는 공간요소가 설치되며 장식적으로 꾸며지는 것이 특징</a:t>
            </a:r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714612" y="3000372"/>
            <a:ext cx="4000528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800" dirty="0" smtClean="0"/>
              <a:t>감사합니다</a:t>
            </a:r>
            <a:r>
              <a:rPr lang="en-US" altLang="ko-KR" sz="4800" dirty="0" smtClean="0"/>
              <a:t>.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1. </a:t>
            </a:r>
            <a:r>
              <a:rPr lang="ko-KR" altLang="en-US" sz="3600" dirty="0" smtClean="0"/>
              <a:t>에도 시대의 의복 </a:t>
            </a:r>
            <a:r>
              <a:rPr lang="en-US" altLang="ko-KR" sz="3600" dirty="0" smtClean="0"/>
              <a:t>-</a:t>
            </a:r>
            <a:r>
              <a:rPr lang="ko-KR" altLang="en-US" sz="3600" dirty="0" err="1" smtClean="0"/>
              <a:t>조닌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3643338" cy="19288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2600" b="1" dirty="0" err="1" smtClean="0"/>
              <a:t>조닌</a:t>
            </a:r>
            <a:endParaRPr lang="en-US" altLang="ko-KR" sz="2600" b="1" dirty="0" smtClean="0"/>
          </a:p>
          <a:p>
            <a:pPr>
              <a:buNone/>
            </a:pPr>
            <a:endParaRPr lang="en-US" altLang="ko-KR" sz="1100" dirty="0"/>
          </a:p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신분 </a:t>
            </a:r>
            <a:r>
              <a:rPr lang="ko-KR" altLang="en-US" sz="2000" dirty="0"/>
              <a:t>상승의 </a:t>
            </a:r>
            <a:r>
              <a:rPr lang="ko-KR" altLang="en-US" sz="2000" dirty="0" smtClean="0"/>
              <a:t>기회가 없음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과시적인 소비생활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경제력을 </a:t>
            </a:r>
            <a:r>
              <a:rPr lang="ko-KR" altLang="en-US" sz="2000" dirty="0"/>
              <a:t>바탕으로 독특한 복식문화가 </a:t>
            </a:r>
            <a:r>
              <a:rPr lang="ko-KR" altLang="en-US" sz="2000" dirty="0" smtClean="0"/>
              <a:t>발전</a:t>
            </a:r>
            <a:endParaRPr lang="en-US" altLang="ko-KR" sz="2000" dirty="0" smtClean="0"/>
          </a:p>
          <a:p>
            <a:pPr>
              <a:buNone/>
            </a:pPr>
            <a:endParaRPr lang="ko-KR" altLang="en-US" sz="1100" dirty="0"/>
          </a:p>
        </p:txBody>
      </p:sp>
      <p:pic>
        <p:nvPicPr>
          <p:cNvPr id="1026" name="Picture 2" descr="D:\채림이\2학기\일본 국가\이키풍 차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2879518" cy="455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채림이\2학기\일본 국가\고소데와 하오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2286016" cy="3473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786182" y="2928934"/>
            <a:ext cx="142876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>
                <a:latin typeface="+mn-ea"/>
                <a:cs typeface="+mj-cs"/>
              </a:rPr>
              <a:t>이키풍</a:t>
            </a:r>
            <a:r>
              <a:rPr lang="ko-KR" altLang="en-US" dirty="0" smtClean="0">
                <a:latin typeface="+mn-ea"/>
                <a:cs typeface="+mj-cs"/>
              </a:rPr>
              <a:t> 차림</a:t>
            </a:r>
            <a:endParaRPr kumimoji="0" lang="ko-KR" alt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428992" y="5715016"/>
            <a:ext cx="35719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하카마</a:t>
            </a:r>
            <a:r>
              <a:rPr kumimoji="0" lang="ko-KR" alt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 생략</a:t>
            </a:r>
            <a:r>
              <a:rPr kumimoji="0" lang="en-US" altLang="ko-K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, </a:t>
            </a:r>
            <a:r>
              <a:rPr lang="ko-KR" altLang="en-US" dirty="0" smtClean="0"/>
              <a:t>고소데 위에 </a:t>
            </a:r>
            <a:r>
              <a:rPr lang="ko-KR" altLang="en-US" dirty="0" err="1" smtClean="0"/>
              <a:t>하오리를</a:t>
            </a:r>
            <a:r>
              <a:rPr lang="ko-KR" altLang="en-US" dirty="0" smtClean="0"/>
              <a:t> 걸친 차림</a:t>
            </a:r>
            <a:endParaRPr kumimoji="0" lang="ko-KR" alt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왼쪽 화살표 7"/>
          <p:cNvSpPr/>
          <p:nvPr/>
        </p:nvSpPr>
        <p:spPr>
          <a:xfrm>
            <a:off x="2928926" y="5786454"/>
            <a:ext cx="42862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286380" y="3000372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7" grpId="0" build="allAtOnce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smtClean="0"/>
              <a:t>   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가미시모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err="1"/>
              <a:t>가타기누와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하카마를</a:t>
            </a:r>
            <a:r>
              <a:rPr lang="ko-KR" altLang="en-US" sz="2000" dirty="0"/>
              <a:t> 같은 천으로 만든 한 벌 </a:t>
            </a:r>
            <a:r>
              <a:rPr lang="ko-KR" altLang="en-US" sz="2000" dirty="0" smtClean="0"/>
              <a:t>옷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특징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어깨를 과장되게 확장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주름장식이나 고래수염으로 一자 모양</a:t>
            </a:r>
            <a:r>
              <a:rPr lang="en-US" altLang="ko-KR" sz="2000" dirty="0" smtClean="0"/>
              <a:t>, </a:t>
            </a:r>
          </a:p>
          <a:p>
            <a:pPr>
              <a:buNone/>
            </a:pPr>
            <a:r>
              <a:rPr lang="ko-KR" altLang="en-US" sz="2000" dirty="0" smtClean="0"/>
              <a:t>일부 </a:t>
            </a:r>
            <a:r>
              <a:rPr lang="ko-KR" altLang="en-US" sz="2000" dirty="0" err="1" smtClean="0"/>
              <a:t>다이묘나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쇼군중에는</a:t>
            </a:r>
            <a:r>
              <a:rPr lang="ko-KR" altLang="en-US" sz="2000" dirty="0" smtClean="0"/>
              <a:t> 금란과 같은 고급 옷감을 사용</a:t>
            </a:r>
          </a:p>
          <a:p>
            <a:pPr>
              <a:buNone/>
            </a:pPr>
            <a:r>
              <a:rPr lang="ko-KR" altLang="en-US" sz="2000" dirty="0" smtClean="0"/>
              <a:t>평상시에는 </a:t>
            </a:r>
            <a:r>
              <a:rPr lang="ko-KR" altLang="en-US" sz="2000" dirty="0" err="1" smtClean="0"/>
              <a:t>가몬만을</a:t>
            </a:r>
            <a:r>
              <a:rPr lang="ko-KR" altLang="en-US" sz="2000" dirty="0" smtClean="0"/>
              <a:t> 넣은 단색 </a:t>
            </a:r>
            <a:r>
              <a:rPr lang="ko-KR" altLang="en-US" sz="2000" dirty="0" err="1" smtClean="0"/>
              <a:t>고소데를</a:t>
            </a:r>
            <a:r>
              <a:rPr lang="ko-KR" altLang="en-US" sz="2000" dirty="0" smtClean="0"/>
              <a:t> 입음</a:t>
            </a:r>
            <a:endParaRPr lang="en-US" altLang="ko-KR" sz="2000" dirty="0" smtClean="0"/>
          </a:p>
          <a:p>
            <a:pPr>
              <a:buNone/>
            </a:pPr>
            <a:endParaRPr lang="ko-KR" altLang="en-US" sz="1600" dirty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2050" name="Picture 2" descr="D:\채림이\2학기\일본 국가\츠기카미시모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357562"/>
            <a:ext cx="1643074" cy="3111646"/>
          </a:xfrm>
          <a:prstGeom prst="rect">
            <a:avLst/>
          </a:prstGeom>
          <a:noFill/>
        </p:spPr>
      </p:pic>
      <p:pic>
        <p:nvPicPr>
          <p:cNvPr id="2051" name="Picture 3" descr="D:\채림이\2학기\일본 국가\한바카마의 가미시모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1643074" cy="3071834"/>
          </a:xfrm>
          <a:prstGeom prst="rect">
            <a:avLst/>
          </a:prstGeom>
          <a:noFill/>
        </p:spPr>
      </p:pic>
      <p:pic>
        <p:nvPicPr>
          <p:cNvPr id="2052" name="Picture 4" descr="D:\채림이\2학기\일본 국가\노시메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428892" cy="3071834"/>
          </a:xfrm>
          <a:prstGeom prst="rect">
            <a:avLst/>
          </a:prstGeom>
          <a:noFill/>
        </p:spPr>
      </p:pic>
      <p:pic>
        <p:nvPicPr>
          <p:cNvPr id="2053" name="Picture 5" descr="D:\채림이\2학기\일본 국가\나가바카마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357562"/>
            <a:ext cx="1857388" cy="314327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142976" y="278605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 smtClean="0"/>
              <a:t>노시메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86116" y="278605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 smtClean="0"/>
              <a:t>나가바카마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286380" y="278605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 smtClean="0"/>
              <a:t>한바카마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58016" y="278605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 smtClean="0"/>
              <a:t>츠기가미시모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71435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고소데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1"/>
            <a:ext cx="82296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큰 소매가 달린 예복의 받침 옷으로 사용된 좁은 소매의 옷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겨드랑이 트임이 없고 소매 안쪽이 막힌 형태</a:t>
            </a:r>
          </a:p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초기엔 흰색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무로마치</a:t>
            </a:r>
            <a:r>
              <a:rPr lang="ko-KR" altLang="en-US" sz="2000" dirty="0" smtClean="0"/>
              <a:t> 이후 무늬나 염색한 </a:t>
            </a:r>
            <a:r>
              <a:rPr lang="ko-KR" altLang="en-US" sz="2000" dirty="0" err="1" smtClean="0"/>
              <a:t>고소데가</a:t>
            </a:r>
            <a:r>
              <a:rPr lang="ko-KR" altLang="en-US" sz="2000" dirty="0" smtClean="0"/>
              <a:t> 일반화</a:t>
            </a:r>
          </a:p>
          <a:p>
            <a:pPr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에도시대에</a:t>
            </a:r>
            <a:r>
              <a:rPr lang="ko-KR" altLang="en-US" sz="2000" dirty="0" smtClean="0"/>
              <a:t> 남녀차이가 </a:t>
            </a:r>
            <a:r>
              <a:rPr lang="ko-KR" altLang="en-US" sz="2000" dirty="0" smtClean="0"/>
              <a:t>나타남</a:t>
            </a:r>
            <a:endParaRPr lang="ko-KR" altLang="en-US" sz="1800" dirty="0" smtClean="0"/>
          </a:p>
          <a:p>
            <a:pPr>
              <a:buNone/>
            </a:pPr>
            <a:endParaRPr lang="ko-KR" altLang="en-US" sz="1800" dirty="0" smtClean="0"/>
          </a:p>
          <a:p>
            <a:pPr>
              <a:buNone/>
            </a:pPr>
            <a:endParaRPr lang="ko-KR" altLang="en-US" sz="18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00034" y="2786058"/>
            <a:ext cx="8229600" cy="1838323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남자들의 고소데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좁은소매의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긴 포 형태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일반서민의 평상복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무가남자는 사적인 경우에만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고소데를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착용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외출이나 예복차림엔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하카마를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착용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조닌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문화의 발달로 무사들의 평상복으로 고소데 위에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하오리를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입게 됨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D:\채림이\2학기\일본 국가\남 고소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3714776" cy="386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하오리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하카마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143932" cy="2857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2600" b="1" dirty="0" smtClean="0"/>
              <a:t>하오리</a:t>
            </a:r>
            <a:r>
              <a:rPr lang="ko-KR" altLang="en-US" sz="2600" dirty="0" smtClean="0"/>
              <a:t>란 </a:t>
            </a:r>
            <a:endParaRPr lang="en-US" altLang="ko-KR" sz="2600" dirty="0" smtClean="0"/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고소데 위에 </a:t>
            </a:r>
            <a:r>
              <a:rPr lang="ko-KR" altLang="en-US" sz="2200" dirty="0" err="1" smtClean="0"/>
              <a:t>오비</a:t>
            </a:r>
            <a:r>
              <a:rPr lang="ko-KR" altLang="en-US" sz="2200" dirty="0" smtClean="0"/>
              <a:t> 없이 덧입는 </a:t>
            </a:r>
            <a:r>
              <a:rPr lang="ko-KR" altLang="en-US" sz="2200" dirty="0" err="1" smtClean="0"/>
              <a:t>재킷형의</a:t>
            </a:r>
            <a:r>
              <a:rPr lang="ko-KR" altLang="en-US" sz="2200" dirty="0" smtClean="0"/>
              <a:t> 짧은 상의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동복에서 유래됨</a:t>
            </a:r>
            <a:endParaRPr lang="en-US" altLang="ko-KR" sz="2200" dirty="0" smtClean="0"/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초기에는 무사들의 간편한 덧옷</a:t>
            </a:r>
          </a:p>
          <a:p>
            <a:pPr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도시상인이 즐겨 입게 되면서 점차 일반화</a:t>
            </a:r>
          </a:p>
          <a:p>
            <a:pPr fontAlgn="base"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smtClean="0"/>
              <a:t>시민계급의 남자 예복</a:t>
            </a:r>
            <a:endParaRPr lang="en-US" altLang="ko-KR" sz="2200" dirty="0" smtClean="0"/>
          </a:p>
          <a:p>
            <a:pPr fontAlgn="base">
              <a:buNone/>
            </a:pPr>
            <a:r>
              <a:rPr lang="en-US" altLang="ko-KR" sz="2200" dirty="0" smtClean="0"/>
              <a:t>- </a:t>
            </a:r>
            <a:r>
              <a:rPr lang="ko-KR" altLang="en-US" sz="2200" dirty="0" err="1" smtClean="0"/>
              <a:t>중기이후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가몬을</a:t>
            </a:r>
            <a:r>
              <a:rPr lang="ko-KR" altLang="en-US" sz="2200" dirty="0" smtClean="0"/>
              <a:t> 새기는 풍습으로 정식으로는 </a:t>
            </a:r>
            <a:r>
              <a:rPr lang="en-US" altLang="ko-KR" sz="2200" dirty="0" smtClean="0"/>
              <a:t>5</a:t>
            </a:r>
            <a:r>
              <a:rPr lang="ko-KR" altLang="en-US" sz="2200" dirty="0" smtClean="0"/>
              <a:t>개</a:t>
            </a:r>
            <a:r>
              <a:rPr lang="en-US" altLang="ko-KR" sz="2200" dirty="0" smtClean="0"/>
              <a:t>, </a:t>
            </a:r>
            <a:r>
              <a:rPr lang="ko-KR" altLang="en-US" sz="2200" dirty="0" err="1" smtClean="0"/>
              <a:t>중류이하</a:t>
            </a:r>
            <a:r>
              <a:rPr lang="ko-KR" altLang="en-US" sz="2200" dirty="0" smtClean="0"/>
              <a:t> 신분은 </a:t>
            </a:r>
            <a:r>
              <a:rPr lang="ko-KR" altLang="en-US" sz="2200" dirty="0" err="1" smtClean="0"/>
              <a:t>뒤중심</a:t>
            </a:r>
            <a:r>
              <a:rPr lang="ko-KR" altLang="en-US" sz="2200" dirty="0" smtClean="0"/>
              <a:t> 위쪽에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개를 새겼다</a:t>
            </a:r>
            <a:r>
              <a:rPr lang="en-US" altLang="ko-KR" sz="2200" dirty="0" smtClean="0"/>
              <a:t>.</a:t>
            </a:r>
            <a:endParaRPr lang="ko-KR" altLang="en-US" sz="2600" dirty="0" smtClean="0"/>
          </a:p>
          <a:p>
            <a:pPr fontAlgn="base">
              <a:buNone/>
            </a:pPr>
            <a:endParaRPr lang="ko-KR" altLang="en-US" dirty="0"/>
          </a:p>
        </p:txBody>
      </p:sp>
      <p:pic>
        <p:nvPicPr>
          <p:cNvPr id="1028" name="Picture 4" descr="D:\채림이\2학기\일본 국가\하오리를 입은 상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1428760" cy="3591471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00034" y="3857628"/>
            <a:ext cx="8229600" cy="21431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진바오리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전쟁시</a:t>
            </a:r>
            <a:r>
              <a:rPr lang="ko-KR" altLang="en-US" sz="2400" dirty="0" smtClean="0"/>
              <a:t> 입은 </a:t>
            </a:r>
            <a:r>
              <a:rPr lang="ko-KR" altLang="en-US" sz="2400" dirty="0" err="1" smtClean="0"/>
              <a:t>소매없는</a:t>
            </a:r>
            <a:r>
              <a:rPr lang="ko-KR" altLang="en-US" sz="2400" dirty="0" smtClean="0"/>
              <a:t> 야외행사용 무사들의 예장</a:t>
            </a:r>
          </a:p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붓사키바오리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칼을 차거나 말을 </a:t>
            </a:r>
            <a:r>
              <a:rPr lang="ko-KR" altLang="en-US" sz="2400" dirty="0" err="1" smtClean="0"/>
              <a:t>탈태</a:t>
            </a:r>
            <a:r>
              <a:rPr lang="ko-KR" altLang="en-US" sz="2400" dirty="0" smtClean="0"/>
              <a:t> 적합하도록 허리부터 등솔기에 트임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약식으로 착용</a:t>
            </a:r>
          </a:p>
          <a:p>
            <a:pPr fontAlgn="base">
              <a:buNone/>
            </a:pPr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카자이바오리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붓사키바오리</a:t>
            </a:r>
            <a:r>
              <a:rPr lang="ko-KR" altLang="en-US" sz="2400" dirty="0" smtClean="0"/>
              <a:t> 일종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뒤중심에</a:t>
            </a:r>
            <a:r>
              <a:rPr lang="ko-KR" altLang="en-US" sz="2400" dirty="0" smtClean="0"/>
              <a:t> 트임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잘 타지 않는 가죽이나 </a:t>
            </a:r>
            <a:r>
              <a:rPr lang="ko-KR" altLang="en-US" sz="2400" dirty="0" err="1" smtClean="0"/>
              <a:t>라사를</a:t>
            </a:r>
            <a:r>
              <a:rPr lang="ko-KR" altLang="en-US" sz="2400" dirty="0" smtClean="0"/>
              <a:t> 소재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채림이\2학기\일본 국가\카자이바오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511409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하오리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하카마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6786610" cy="20002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ko-KR" altLang="en-US" sz="7400" b="1" dirty="0" err="1" smtClean="0"/>
              <a:t>하카마</a:t>
            </a:r>
            <a:r>
              <a:rPr lang="ko-KR" altLang="en-US" sz="7400" dirty="0" err="1" smtClean="0"/>
              <a:t>란</a:t>
            </a:r>
            <a:r>
              <a:rPr lang="ko-KR" altLang="en-US" sz="7400" dirty="0" smtClean="0"/>
              <a:t> </a:t>
            </a:r>
            <a:endParaRPr lang="en-US" altLang="ko-KR" sz="7400" dirty="0" smtClean="0"/>
          </a:p>
          <a:p>
            <a:pPr>
              <a:buNone/>
            </a:pPr>
            <a:r>
              <a:rPr lang="en-US" altLang="ko-KR" sz="6200" dirty="0" smtClean="0"/>
              <a:t>-  </a:t>
            </a:r>
            <a:r>
              <a:rPr lang="ko-KR" altLang="en-US" sz="6200" dirty="0" smtClean="0"/>
              <a:t>일본 고유의 바지로 바지통이 넓은 것이 특징</a:t>
            </a:r>
          </a:p>
          <a:p>
            <a:pPr>
              <a:buNone/>
            </a:pPr>
            <a:r>
              <a:rPr lang="en-US" altLang="ko-KR" sz="6200" dirty="0" smtClean="0"/>
              <a:t>-  </a:t>
            </a:r>
            <a:r>
              <a:rPr lang="ko-KR" altLang="en-US" sz="6200" dirty="0" smtClean="0"/>
              <a:t>에도 초기에는 무사의 평상복</a:t>
            </a:r>
          </a:p>
          <a:p>
            <a:pPr>
              <a:buNone/>
            </a:pPr>
            <a:r>
              <a:rPr lang="en-US" altLang="ko-KR" sz="6200" dirty="0" smtClean="0"/>
              <a:t>-  </a:t>
            </a:r>
            <a:r>
              <a:rPr lang="ko-KR" altLang="en-US" sz="6200" dirty="0" smtClean="0"/>
              <a:t>퇴임 후 </a:t>
            </a:r>
            <a:r>
              <a:rPr lang="ko-KR" altLang="en-US" sz="6200" dirty="0" err="1" smtClean="0"/>
              <a:t>하카마를</a:t>
            </a:r>
            <a:r>
              <a:rPr lang="ko-KR" altLang="en-US" sz="6200" dirty="0" smtClean="0"/>
              <a:t> 생략하고 고소데 차림이 일반화</a:t>
            </a:r>
          </a:p>
          <a:p>
            <a:pPr>
              <a:buNone/>
            </a:pPr>
            <a:r>
              <a:rPr lang="en-US" altLang="ko-KR" sz="6200" dirty="0" smtClean="0"/>
              <a:t>-  </a:t>
            </a:r>
            <a:r>
              <a:rPr lang="ko-KR" altLang="en-US" sz="6200" dirty="0" smtClean="0"/>
              <a:t>격식을 갖춘 자리에 </a:t>
            </a:r>
            <a:r>
              <a:rPr lang="ko-KR" altLang="en-US" sz="6200" dirty="0" err="1" smtClean="0"/>
              <a:t>하카마를</a:t>
            </a:r>
            <a:r>
              <a:rPr lang="ko-KR" altLang="en-US" sz="6200" dirty="0" smtClean="0"/>
              <a:t> 착용하다가 점차 예복화</a:t>
            </a:r>
          </a:p>
          <a:p>
            <a:pPr>
              <a:buNone/>
            </a:pPr>
            <a:r>
              <a:rPr lang="en-US" altLang="ko-KR" sz="6200" dirty="0" smtClean="0"/>
              <a:t>-  </a:t>
            </a:r>
            <a:r>
              <a:rPr lang="ko-KR" altLang="en-US" sz="6200" dirty="0" smtClean="0"/>
              <a:t>요판이 등 뒤에 생기면서 현재의 </a:t>
            </a:r>
            <a:r>
              <a:rPr lang="ko-KR" altLang="en-US" sz="6200" dirty="0" err="1" smtClean="0"/>
              <a:t>하카마</a:t>
            </a:r>
            <a:r>
              <a:rPr lang="ko-KR" altLang="en-US" sz="6200" dirty="0" smtClean="0"/>
              <a:t> 형태가 되었다</a:t>
            </a:r>
            <a:r>
              <a:rPr lang="en-US" altLang="ko-KR" sz="6200" dirty="0" smtClean="0"/>
              <a:t>.</a:t>
            </a:r>
            <a:endParaRPr lang="ko-KR" altLang="en-US" sz="6200" dirty="0" smtClean="0"/>
          </a:p>
          <a:p>
            <a:pPr fontAlgn="base">
              <a:buNone/>
            </a:pPr>
            <a:endParaRPr lang="en-US" altLang="ko-KR" dirty="0" smtClean="0"/>
          </a:p>
          <a:p>
            <a:pPr fontAlgn="base">
              <a:buNone/>
            </a:pPr>
            <a:endParaRPr lang="en-US" altLang="ko-KR" sz="7400" dirty="0" smtClean="0"/>
          </a:p>
        </p:txBody>
      </p:sp>
      <p:pic>
        <p:nvPicPr>
          <p:cNvPr id="2050" name="Picture 2" descr="D:\채림이\2학기\일본 국가\하카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57166"/>
            <a:ext cx="1330325" cy="2967038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285720" y="3643314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err="1" smtClean="0"/>
              <a:t>히라바카마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밑위</a:t>
            </a:r>
            <a:r>
              <a:rPr lang="ko-KR" altLang="en-US" sz="2000" dirty="0" smtClean="0"/>
              <a:t> 길고 여유가 많음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견직물이나 줄무늬 면직물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상인용</a:t>
            </a:r>
          </a:p>
          <a:p>
            <a:pPr fontAlgn="base"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err="1" smtClean="0"/>
              <a:t>우마노리바카마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히라바카마를</a:t>
            </a:r>
            <a:r>
              <a:rPr lang="ko-KR" altLang="en-US" sz="2000" dirty="0" smtClean="0"/>
              <a:t> 승마에 적합하도록 </a:t>
            </a:r>
            <a:r>
              <a:rPr lang="ko-KR" altLang="en-US" sz="2000" dirty="0" err="1" smtClean="0"/>
              <a:t>밑위를</a:t>
            </a:r>
            <a:r>
              <a:rPr lang="ko-KR" altLang="en-US" sz="2000" dirty="0" smtClean="0"/>
              <a:t> 짧게 변형</a:t>
            </a:r>
          </a:p>
          <a:p>
            <a:pPr fontAlgn="base"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err="1" smtClean="0"/>
              <a:t>노바카마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히라바카마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형태</a:t>
            </a:r>
            <a:r>
              <a:rPr lang="ko-KR" altLang="en-US" sz="2000" dirty="0" smtClean="0"/>
              <a:t>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바짓부리에 검정벨벳 </a:t>
            </a:r>
            <a:r>
              <a:rPr lang="ko-KR" altLang="en-US" sz="2000" dirty="0" smtClean="0"/>
              <a:t>선장식이 있음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여행이나 위급한 상황에 착용</a:t>
            </a:r>
          </a:p>
          <a:p>
            <a:pPr fontAlgn="base">
              <a:buNone/>
            </a:pPr>
            <a:r>
              <a:rPr lang="en-US" altLang="ko-KR" sz="2000" dirty="0" smtClean="0"/>
              <a:t>• </a:t>
            </a:r>
            <a:r>
              <a:rPr lang="ko-KR" altLang="en-US" sz="2000" dirty="0" smtClean="0"/>
              <a:t>가루상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위는 넉넉하고 아래는 좁은 형태로 눈이 많은 지방에서 입는 방한 및 작업용 바지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남만풍의</a:t>
            </a:r>
            <a:r>
              <a:rPr lang="ko-KR" altLang="en-US" sz="2000" dirty="0" smtClean="0"/>
              <a:t> 영향으로 포르투갈 사람들이 입던 </a:t>
            </a:r>
            <a:r>
              <a:rPr lang="ko-KR" altLang="en-US" sz="2000" dirty="0" err="1" smtClean="0"/>
              <a:t>칼쏜을</a:t>
            </a:r>
            <a:r>
              <a:rPr lang="ko-KR" altLang="en-US" sz="2000" dirty="0" smtClean="0"/>
              <a:t> 차용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활동성과 편리함 때문에 무사들 사이에서 </a:t>
            </a:r>
            <a:r>
              <a:rPr lang="ko-KR" altLang="en-US" sz="2000" dirty="0" smtClean="0"/>
              <a:t>유행</a:t>
            </a:r>
            <a:endParaRPr lang="ko-KR" altLang="en-US" sz="2000" dirty="0" smtClean="0"/>
          </a:p>
        </p:txBody>
      </p:sp>
      <p:pic>
        <p:nvPicPr>
          <p:cNvPr id="2051" name="Picture 3" descr="D:\채림이\2학기\일본 국가\우마노리바카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00438"/>
            <a:ext cx="4786346" cy="264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smtClean="0"/>
              <a:t>가빠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히후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928671"/>
            <a:ext cx="8229600" cy="22145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sz="3100" b="1" dirty="0" err="1" smtClean="0"/>
              <a:t>가빠</a:t>
            </a:r>
            <a:r>
              <a:rPr lang="ko-KR" altLang="en-US" sz="3100" dirty="0" err="1" smtClean="0"/>
              <a:t>란</a:t>
            </a:r>
            <a:r>
              <a:rPr lang="ko-KR" altLang="en-US" sz="3800" dirty="0" smtClean="0"/>
              <a:t> </a:t>
            </a:r>
            <a:endParaRPr lang="en-US" altLang="ko-KR" sz="3800" dirty="0" smtClean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스페인어 </a:t>
            </a:r>
            <a:r>
              <a:rPr lang="ko-KR" altLang="en-US" dirty="0" err="1" smtClean="0"/>
              <a:t>카파</a:t>
            </a:r>
            <a:r>
              <a:rPr lang="en-US" altLang="ko-KR" dirty="0" err="1" smtClean="0"/>
              <a:t>capa</a:t>
            </a:r>
            <a:r>
              <a:rPr lang="ko-KR" altLang="en-US" dirty="0" smtClean="0"/>
              <a:t>에서 유래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근세초기 스페인 선교사들의 망토를 모방한 것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스탠드 형태의 깃에 갈고리 단추의 일종인 고리단추로 실용성과 장식성을 추가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종이에 기름먹인 붉은색 가빠는 하급무사들이 착용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견이나 무명으로 짠 </a:t>
            </a:r>
            <a:r>
              <a:rPr lang="ko-KR" altLang="en-US" dirty="0" err="1" smtClean="0"/>
              <a:t>가스리로</a:t>
            </a:r>
            <a:r>
              <a:rPr lang="ko-KR" altLang="en-US" dirty="0" smtClean="0"/>
              <a:t> 만든 가빠는 일반인의 여행용으로 사용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3074" name="Picture 2" descr="D:\채림이\2학기\일본 국가\히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643446"/>
            <a:ext cx="1785950" cy="1930872"/>
          </a:xfrm>
          <a:prstGeom prst="rect">
            <a:avLst/>
          </a:prstGeom>
          <a:noFill/>
        </p:spPr>
      </p:pic>
      <p:pic>
        <p:nvPicPr>
          <p:cNvPr id="3075" name="Picture 3" descr="D:\채림이\2학기\일본 국가\가빠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1330325" cy="1746250"/>
          </a:xfrm>
          <a:prstGeom prst="rect">
            <a:avLst/>
          </a:prstGeom>
          <a:noFill/>
        </p:spPr>
      </p:pic>
      <p:pic>
        <p:nvPicPr>
          <p:cNvPr id="3076" name="Picture 4" descr="D:\채림이\2학기\일본 국가\가스리 가빠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857760"/>
            <a:ext cx="1603306" cy="1785950"/>
          </a:xfrm>
          <a:prstGeom prst="rect">
            <a:avLst/>
          </a:prstGeom>
          <a:noFill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7858148" y="5429264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err="1" smtClean="0">
                <a:latin typeface="+mj-lt"/>
                <a:ea typeface="+mj-ea"/>
                <a:cs typeface="+mj-cs"/>
              </a:rPr>
              <a:t>히후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43042" y="4929198"/>
            <a:ext cx="8572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가빠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214810" y="6143644"/>
            <a:ext cx="1838340" cy="481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가스리 가빠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428596" y="3286124"/>
            <a:ext cx="8229600" cy="164307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히후</a:t>
            </a:r>
            <a:r>
              <a:rPr kumimoji="0" lang="ko-KR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란</a:t>
            </a:r>
            <a:r>
              <a:rPr kumimoji="0" lang="ko-KR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가빠와 </a:t>
            </a: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하오리를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혼합한 형태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넓은 소매가 달린 품이 넉넉한 겉옷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- 18C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초 예능에 종사하는 특수한 계층이 사용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- 19C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초 검정벨벳으로 깃을 만들고 금사 매듭장식을 한 면 지지미로 만든 </a:t>
            </a: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히후가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조닌계급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사이에 유행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9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- </a:t>
            </a:r>
            <a:r>
              <a:rPr lang="ko-KR" altLang="en-US" sz="3600" dirty="0" err="1" smtClean="0"/>
              <a:t>도테라</a:t>
            </a:r>
            <a:r>
              <a:rPr lang="ko-KR" altLang="en-US" sz="3600" dirty="0" smtClean="0"/>
              <a:t> </a:t>
            </a:r>
            <a:r>
              <a:rPr lang="en-US" sz="3600" dirty="0" smtClean="0"/>
              <a:t>· </a:t>
            </a:r>
            <a:r>
              <a:rPr lang="ko-KR" altLang="en-US" sz="3600" dirty="0" err="1" smtClean="0"/>
              <a:t>단젠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17859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b="1" dirty="0" err="1" smtClean="0"/>
              <a:t>도테라</a:t>
            </a:r>
            <a:r>
              <a:rPr lang="ko-KR" altLang="en-US" dirty="0" err="1" smtClean="0"/>
              <a:t>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평상시에 방한용으로 덧입는 외투의 일종</a:t>
            </a:r>
          </a:p>
          <a:p>
            <a:pPr>
              <a:buNone/>
            </a:pPr>
            <a:r>
              <a:rPr lang="en-US" altLang="ko-KR" sz="2400" dirty="0" smtClean="0"/>
              <a:t>- </a:t>
            </a:r>
            <a:r>
              <a:rPr lang="ko-KR" altLang="en-US" sz="2400" dirty="0" err="1" smtClean="0"/>
              <a:t>고소데와</a:t>
            </a:r>
            <a:r>
              <a:rPr lang="ko-KR" altLang="en-US" sz="2400" dirty="0" smtClean="0"/>
              <a:t> 비슷하지만 크고 여유가 있으며 넓은 </a:t>
            </a:r>
            <a:r>
              <a:rPr lang="ko-KR" altLang="en-US" sz="2400" dirty="0" err="1" smtClean="0"/>
              <a:t>소매폭이</a:t>
            </a:r>
            <a:r>
              <a:rPr lang="ko-KR" altLang="en-US" sz="2400" dirty="0" smtClean="0"/>
              <a:t> 있음</a:t>
            </a:r>
          </a:p>
          <a:p>
            <a:pPr>
              <a:buNone/>
            </a:pPr>
            <a:r>
              <a:rPr lang="en-US" altLang="ko-KR" sz="2400" dirty="0" smtClean="0"/>
              <a:t>- </a:t>
            </a:r>
            <a:r>
              <a:rPr lang="ko-KR" altLang="en-US" sz="2400" dirty="0" smtClean="0"/>
              <a:t>안쪽에 솜을 넣음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간혹 </a:t>
            </a:r>
            <a:r>
              <a:rPr lang="ko-KR" altLang="en-US" sz="2400" dirty="0" err="1" smtClean="0"/>
              <a:t>가빠대신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착용</a:t>
            </a:r>
            <a:endParaRPr lang="ko-KR" altLang="en-US" sz="2400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28596" y="3643314"/>
            <a:ext cx="8229600" cy="150019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단젠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이란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도테라와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비슷하지만 솜을 넣고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군데군데 징거서 만든 외투의 일종 </a:t>
            </a: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탄젠저택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앞 온천여관에서 유래</a:t>
            </a: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739</TotalTime>
  <Words>1284</Words>
  <Application>Microsoft Office PowerPoint</Application>
  <PresentationFormat>화면 슬라이드 쇼(4:3)</PresentationFormat>
  <Paragraphs>190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균형</vt:lpstr>
      <vt:lpstr>근세 시대의 문화</vt:lpstr>
      <vt:lpstr>목차</vt:lpstr>
      <vt:lpstr>1. 에도 시대의 의복 -조닌</vt:lpstr>
      <vt:lpstr>       - 가미시모</vt:lpstr>
      <vt:lpstr>  - 고소데</vt:lpstr>
      <vt:lpstr>- 하오리 · 하카마</vt:lpstr>
      <vt:lpstr>- 하오리 · 하카마</vt:lpstr>
      <vt:lpstr>- 가빠 · 히후</vt:lpstr>
      <vt:lpstr>- 도테라 · 단젠</vt:lpstr>
      <vt:lpstr>- 여성복식의 기본, 고소데</vt:lpstr>
      <vt:lpstr>- 여성복식의 기본, 고소데</vt:lpstr>
      <vt:lpstr>- 오비</vt:lpstr>
      <vt:lpstr>  - 예복용 고소데와 우치카케의 변천</vt:lpstr>
      <vt:lpstr>- 예복용 고소데와 우치카케의 변천</vt:lpstr>
      <vt:lpstr>- 시로무쿠와 이로우치카케의 전통</vt:lpstr>
      <vt:lpstr>2. 에도 시대의 식생활</vt:lpstr>
      <vt:lpstr>2. 에도 시대의 식생활</vt:lpstr>
      <vt:lpstr>2. 에도 시대의 식생활</vt:lpstr>
      <vt:lpstr>3. 에도 시대의 주거</vt:lpstr>
      <vt:lpstr>3. 에도 시대의 주거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 시대의 문화</dc:title>
  <dc:creator>Owner</dc:creator>
  <cp:lastModifiedBy>Owner</cp:lastModifiedBy>
  <cp:revision>105</cp:revision>
  <dcterms:created xsi:type="dcterms:W3CDTF">2018-10-29T14:26:47Z</dcterms:created>
  <dcterms:modified xsi:type="dcterms:W3CDTF">2018-11-04T16:53:59Z</dcterms:modified>
</cp:coreProperties>
</file>