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0"/>
  </p:notesMasterIdLst>
  <p:sldIdLst>
    <p:sldId id="394" r:id="rId3"/>
    <p:sldId id="396" r:id="rId4"/>
    <p:sldId id="398" r:id="rId5"/>
    <p:sldId id="276" r:id="rId6"/>
    <p:sldId id="311" r:id="rId7"/>
    <p:sldId id="399" r:id="rId8"/>
    <p:sldId id="403" r:id="rId9"/>
    <p:sldId id="341" r:id="rId10"/>
    <p:sldId id="400" r:id="rId11"/>
    <p:sldId id="401" r:id="rId12"/>
    <p:sldId id="389" r:id="rId13"/>
    <p:sldId id="402" r:id="rId14"/>
    <p:sldId id="390" r:id="rId15"/>
    <p:sldId id="337" r:id="rId16"/>
    <p:sldId id="339" r:id="rId17"/>
    <p:sldId id="393" r:id="rId18"/>
    <p:sldId id="312" r:id="rId19"/>
    <p:sldId id="392" r:id="rId20"/>
    <p:sldId id="391" r:id="rId21"/>
    <p:sldId id="404" r:id="rId22"/>
    <p:sldId id="338" r:id="rId23"/>
    <p:sldId id="406" r:id="rId24"/>
    <p:sldId id="345" r:id="rId25"/>
    <p:sldId id="405" r:id="rId26"/>
    <p:sldId id="344" r:id="rId27"/>
    <p:sldId id="407" r:id="rId28"/>
    <p:sldId id="408" r:id="rId29"/>
    <p:sldId id="313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257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302" r:id="rId59"/>
  </p:sldIdLst>
  <p:sldSz cx="9144000" cy="6858000" type="screen4x3"/>
  <p:notesSz cx="6858000" cy="9144000"/>
  <p:embeddedFontLst>
    <p:embeddedFont>
      <p:font typeface="10X10" panose="020B0600000101010101" charset="-127"/>
      <p:regular r:id="rId61"/>
    </p:embeddedFont>
    <p:embeddedFont>
      <p:font typeface="나눔고딕" panose="020B0600000101010101" charset="-127"/>
      <p:regular r:id="rId62"/>
      <p:bold r:id="rId63"/>
    </p:embeddedFont>
    <p:embeddedFont>
      <p:font typeface="나눔스퀘어라운드 Bold" panose="020B0600000101010101" charset="-127"/>
      <p:bold r:id="rId64"/>
    </p:embeddedFont>
    <p:embeddedFont>
      <p:font typeface="나눔스퀘어라운드 ExtraBold" panose="020B0600000101010101" charset="-127"/>
      <p:bold r:id="rId65"/>
    </p:embeddedFont>
    <p:embeddedFont>
      <p:font typeface="HY견고딕" panose="02030600000101010101" pitchFamily="18" charset="-127"/>
      <p:regular r:id="rId66"/>
    </p:embeddedFont>
    <p:embeddedFont>
      <p:font typeface="HY목각파임B" panose="02030600000101010101" pitchFamily="18" charset="-127"/>
      <p:regular r:id="rId67"/>
    </p:embeddedFont>
    <p:embeddedFont>
      <p:font typeface="HY신명조" panose="02030600000101010101" pitchFamily="18" charset="-127"/>
      <p:regular r:id="rId68"/>
    </p:embeddedFont>
    <p:embeddedFont>
      <p:font typeface="나눔스퀘어 Bold" panose="020B0600000101010101" pitchFamily="50" charset="-127"/>
      <p:bold r:id="rId69"/>
    </p:embeddedFont>
    <p:embeddedFont>
      <p:font typeface="맑은 고딕" panose="020B0503020000020004" pitchFamily="50" charset="-127"/>
      <p:regular r:id="rId70"/>
      <p:bold r:id="rId71"/>
    </p:embeddedFont>
    <p:embeddedFont>
      <p:font typeface="타이포_도담체 M" panose="02020503020101020101" pitchFamily="18" charset="-127"/>
      <p:regular r:id="rId72"/>
    </p:embeddedFont>
    <p:embeddedFont>
      <p:font typeface="함초롬바탕" panose="02030504000101010101" pitchFamily="18" charset="-127"/>
      <p:regular r:id="rId73"/>
      <p:bold r:id="rId7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81E"/>
    <a:srgbClr val="272123"/>
    <a:srgbClr val="1B13B7"/>
    <a:srgbClr val="38A9B7"/>
    <a:srgbClr val="AF9061"/>
    <a:srgbClr val="FDA800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6" autoAdjust="0"/>
    <p:restoredTop sz="83465" autoAdjust="0"/>
  </p:normalViewPr>
  <p:slideViewPr>
    <p:cSldViewPr snapToGrid="0">
      <p:cViewPr varScale="1">
        <p:scale>
          <a:sx n="93" d="100"/>
          <a:sy n="93" d="100"/>
        </p:scale>
        <p:origin x="6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ko-KR"/>
              <a:t>중국 전역 거주 한국인 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한국인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w="med" len="med"/>
              <a:tailEnd w="med" len="me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길림성</c:v>
                </c:pt>
                <c:pt idx="1">
                  <c:v>흑룡강성</c:v>
                </c:pt>
                <c:pt idx="2">
                  <c:v>요령성</c:v>
                </c:pt>
                <c:pt idx="3">
                  <c:v>내몽고 자치주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1040000</c:v>
                </c:pt>
                <c:pt idx="1">
                  <c:v>430000</c:v>
                </c:pt>
                <c:pt idx="2">
                  <c:v>170000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8-4174-9B3E-904DEEE44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799761"/>
        <c:axId val="795023679"/>
      </c:barChart>
      <c:catAx>
        <c:axId val="2617997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l">
              <a:defRPr/>
            </a:pPr>
            <a:endParaRPr lang="ko-KR"/>
          </a:p>
        </c:txPr>
        <c:crossAx val="795023679"/>
        <c:crosses val="autoZero"/>
        <c:auto val="1"/>
        <c:lblAlgn val="ctr"/>
        <c:lblOffset val="100"/>
        <c:tickMarkSkip val="1"/>
        <c:noMultiLvlLbl val="0"/>
      </c:catAx>
      <c:valAx>
        <c:axId val="795023679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799761"/>
        <c:crosses val="autoZero"/>
        <c:crossBetween val="between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legend>
      <c:legendPos val="r"/>
      <c:layout>
        <c:manualLayout>
          <c:xMode val="edge"/>
          <c:yMode val="edge"/>
          <c:x val="0.88184410333633423"/>
          <c:y val="0.5222165584564209"/>
          <c:w val="0.11815587431192398"/>
          <c:h val="5.0301607698202133E-2"/>
        </c:manualLayout>
      </c:layout>
      <c:overlay val="0"/>
    </c:legend>
    <c:plotVisOnly val="1"/>
    <c:dispBlanksAs val="gap"/>
    <c:showDLblsOverMax val="1"/>
  </c:chart>
  <c:txPr>
    <a:bodyPr rot="0" vert="horz" wrap="none" lIns="0" tIns="0" rIns="0" bIns="0" anchor="ctr" anchorCtr="1"/>
    <a:lstStyle/>
    <a:p>
      <a:pPr algn="l">
        <a:defRPr sz="1200" b="0" i="0" u="none">
          <a:latin typeface="타이포_도담체 M" panose="02020503020101020101" pitchFamily="18" charset="-127"/>
          <a:ea typeface="타이포_도담체 M" panose="02020503020101020101" pitchFamily="18" charset="-127"/>
          <a:cs typeface="함초롬돋움"/>
          <a:sym typeface="함초롬돋움"/>
        </a:defRPr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0"/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13AAE-F231-4FA0-8357-C2BDE18B4A82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51A71-542B-4013-8639-769ACBAA5D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80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92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78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016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945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88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46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906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35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297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001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774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366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478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981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697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313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516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846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39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150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453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044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798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493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04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동영상 </a:t>
            </a:r>
            <a:r>
              <a:rPr lang="en-US" altLang="ko-KR" dirty="0"/>
              <a:t>2</a:t>
            </a:r>
            <a:r>
              <a:rPr lang="ko-KR" altLang="en-US" dirty="0"/>
              <a:t>분 까지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18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86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98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79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98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6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25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38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56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29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431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373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pPr/>
              <a:t>2019-06-16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8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Xika6IDsWaU&amp;feature=sha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aver.com/v/33139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7.jpeg"/><Relationship Id="rId4" Type="http://schemas.openxmlformats.org/officeDocument/2006/relationships/hyperlink" Target="https://ko.wikipedia.org/wiki/%EB%B0%B1%EB%91%90%EC%82%B0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D%86%A0%EB%AC%B8%EA%B0%95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ko.wikipedia.org/wiki/%EC%95%95%EB%A1%9D%EA%B0%9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B%AA%A9%EA%B7%B9%EB%93%B1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ko.wikipedia.org/wiki/%EC%98%A4%EB%9D%BC%EC%B4%9D%EA%B4%80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9.jpeg"/><Relationship Id="rId9" Type="http://schemas.openxmlformats.org/officeDocument/2006/relationships/hyperlink" Target="https://ko.wikipedia.org/wiki/%EA%B0%95%ED%9D%AC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VePrX2zzM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8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naver.com/main/read.nhn?mode=LPOD&amp;mid=tvh&amp;oid=056&amp;aid=0010357173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m.hani.co.kr/arti/culture/book/215607.html#cb" TargetMode="External"/><Relationship Id="rId3" Type="http://schemas.openxmlformats.org/officeDocument/2006/relationships/hyperlink" Target="https://m.terms.naver.com/entry.nhn?docId=564842&amp;cid=46623&amp;categoryId=46623" TargetMode="External"/><Relationship Id="rId7" Type="http://schemas.openxmlformats.org/officeDocument/2006/relationships/hyperlink" Target="https://m.terms.naver.com/entry.nhn?docId=4180072&amp;cid=47306&amp;categoryId=4730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.blog.naver.com/swhy7/221143385677" TargetMode="External"/><Relationship Id="rId5" Type="http://schemas.openxmlformats.org/officeDocument/2006/relationships/hyperlink" Target="https://blog.naver.com/lsk8372/221442005358" TargetMode="External"/><Relationship Id="rId10" Type="http://schemas.openxmlformats.org/officeDocument/2006/relationships/hyperlink" Target="http://study.zum.com/book/13374" TargetMode="External"/><Relationship Id="rId4" Type="http://schemas.openxmlformats.org/officeDocument/2006/relationships/hyperlink" Target="https://m.blog.naver.com/PostView.nhn?blogId=jsdlus7830&amp;logNo=120021650404&amp;targetKeyword=%EA%B0%84%EB%8F%84%EB%8A%94%20%EC%99%9C%20%EC%9A%B0%EB%A6%AC%20%EB%95%85%EC%9D%B8%EA%B0%80%3F&amp;targetRecommendationCode=1&amp;keywordSearchType=TEXT" TargetMode="External"/><Relationship Id="rId9" Type="http://schemas.openxmlformats.org/officeDocument/2006/relationships/hyperlink" Target="https://namu.wiki/w/%EA%B0%84%EB%8F%84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ko.m.wikipedia.org/wiki" TargetMode="External"/><Relationship Id="rId3" Type="http://schemas.openxmlformats.org/officeDocument/2006/relationships/hyperlink" Target="https://terms.naver.com/entry.nhn?docId=564842&amp;cid=46623&amp;categoryId=46623#TABLE_OF_CONTENT3" TargetMode="External"/><Relationship Id="rId7" Type="http://schemas.openxmlformats.org/officeDocument/2006/relationships/hyperlink" Target="https://blog.naver.com/braveattack/10125881905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entry.nhn?docId=2457772&amp;cid=46629&amp;categoryId=46629" TargetMode="External"/><Relationship Id="rId5" Type="http://schemas.openxmlformats.org/officeDocument/2006/relationships/hyperlink" Target="https://terms.naver.com/entry.nhn?docId=1055780&amp;cid=40942&amp;categoryId=33398" TargetMode="External"/><Relationship Id="rId4" Type="http://schemas.openxmlformats.org/officeDocument/2006/relationships/hyperlink" Target="http://www.gando.or.kr/" TargetMode="External"/><Relationship Id="rId9" Type="http://schemas.openxmlformats.org/officeDocument/2006/relationships/hyperlink" Target="https://blog.naver.com/hyuni486a/221271361458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tv.naver.com/v/2834309" TargetMode="Externa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9505" y="634454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500" dirty="0">
                <a:solidFill>
                  <a:srgbClr val="F79646">
                    <a:lumMod val="20000"/>
                    <a:lumOff val="80000"/>
                  </a:srgb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독도영토학</a:t>
            </a:r>
            <a:endParaRPr kumimoji="0" lang="ko-KR" altLang="en-US" sz="250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150" y="175161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간도는 왜 우리 영토 인가</a:t>
            </a:r>
            <a:r>
              <a:rPr kumimoji="0" lang="en-US" altLang="ko-KR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4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역사적 증거</a:t>
            </a:r>
            <a:r>
              <a:rPr lang="en-US" altLang="ko-KR" sz="4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kumimoji="0" lang="en-US" altLang="ko-KR" sz="4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981750" y="3480459"/>
            <a:ext cx="7036067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8BF4F2-5A07-453C-A6D8-07229973C9DA}"/>
              </a:ext>
            </a:extLst>
          </p:cNvPr>
          <p:cNvSpPr txBox="1"/>
          <p:nvPr/>
        </p:nvSpPr>
        <p:spPr>
          <a:xfrm>
            <a:off x="1537097" y="3999855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21409317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오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602606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황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원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21801973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준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21602758 </a:t>
            </a:r>
            <a:r>
              <a:rPr kumimoji="0" lang="ko-KR" altLang="en-US" sz="2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</a:t>
            </a:r>
            <a:r>
              <a:rPr kumimoji="0" lang="en-US" altLang="ko-KR" sz="2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kumimoji="0" lang="ko-KR" altLang="en-US" sz="2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휘</a:t>
            </a:r>
            <a:endParaRPr kumimoji="0" lang="en-US" altLang="ko-KR" sz="2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21604798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창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21604688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김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석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21514817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호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9C6E2-851D-4400-9403-984F75AF9554}"/>
              </a:ext>
            </a:extLst>
          </p:cNvPr>
          <p:cNvSpPr txBox="1"/>
          <p:nvPr/>
        </p:nvSpPr>
        <p:spPr>
          <a:xfrm>
            <a:off x="-771327" y="465236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kumimoji="0" lang="ko-KR" altLang="en-US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  <a:endParaRPr kumimoji="0" lang="en-US" altLang="ko-KR" sz="4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845470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7867" y="1809642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간도에 대한 인식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5966" y="4957971"/>
            <a:ext cx="3988034" cy="13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일본어일본학과 </a:t>
            </a:r>
            <a:r>
              <a:rPr lang="en-US" altLang="ko-KR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21602606  </a:t>
            </a:r>
            <a:r>
              <a: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황</a:t>
            </a:r>
            <a:r>
              <a:rPr lang="en-US" altLang="ko-KR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x</a:t>
            </a:r>
            <a:r>
              <a: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원</a:t>
            </a:r>
            <a:endParaRPr lang="en-US" altLang="ko-KR" sz="28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6041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>
          <a:xfrm>
            <a:off x="331304" y="2585928"/>
            <a:ext cx="3542791" cy="13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2.</a:t>
            </a:r>
            <a:r>
              <a: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331304" y="1310680"/>
            <a:ext cx="4666739" cy="13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</a:t>
            </a:r>
            <a:r>
              <a:rPr lang="en-US" altLang="ko-KR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3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대한제국</a:t>
            </a:r>
            <a:r>
              <a:rPr lang="ko-KR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의 인식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D88210-615F-41DA-A50F-58AE14E22964}"/>
              </a:ext>
            </a:extLst>
          </p:cNvPr>
          <p:cNvSpPr/>
          <p:nvPr/>
        </p:nvSpPr>
        <p:spPr>
          <a:xfrm>
            <a:off x="3126732" y="319113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CONTENTS</a:t>
            </a: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8133F-A67F-48B3-9B26-805B3A4725C8}"/>
              </a:ext>
            </a:extLst>
          </p:cNvPr>
          <p:cNvSpPr txBox="1"/>
          <p:nvPr/>
        </p:nvSpPr>
        <p:spPr>
          <a:xfrm>
            <a:off x="331304" y="4178743"/>
            <a:ext cx="489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3.</a:t>
            </a:r>
            <a:r>
              <a:rPr lang="en-US" altLang="ko-KR" sz="54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교과서의 인식</a:t>
            </a:r>
            <a:endParaRPr lang="ko-KR" altLang="en-US" sz="32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A4F7C-72E6-438C-985A-60B70C88F4E2}"/>
              </a:ext>
            </a:extLst>
          </p:cNvPr>
          <p:cNvSpPr txBox="1"/>
          <p:nvPr/>
        </p:nvSpPr>
        <p:spPr>
          <a:xfrm>
            <a:off x="331304" y="5443922"/>
            <a:ext cx="386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4.</a:t>
            </a:r>
            <a:r>
              <a:rPr lang="en-US" altLang="ko-KR" sz="3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  <a:r>
              <a:rPr lang="ko-KR" altLang="en-US" sz="3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인식의 중요성</a:t>
            </a:r>
          </a:p>
        </p:txBody>
      </p: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75329982-4C2E-46F5-B157-4FB0C9F92CDD}"/>
              </a:ext>
            </a:extLst>
          </p:cNvPr>
          <p:cNvCxnSpPr/>
          <p:nvPr/>
        </p:nvCxnSpPr>
        <p:spPr>
          <a:xfrm flipH="1">
            <a:off x="0" y="1190365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68B0FA1-6DF9-45BA-AFB2-F7100256590C}"/>
              </a:ext>
            </a:extLst>
          </p:cNvPr>
          <p:cNvSpPr txBox="1"/>
          <p:nvPr/>
        </p:nvSpPr>
        <p:spPr>
          <a:xfrm>
            <a:off x="1283368" y="3015916"/>
            <a:ext cx="3288632" cy="80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36976FF-7929-4B70-8A17-8F1E75EF10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0" y="3143903"/>
            <a:ext cx="395664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대한제국의 인식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C5FAE35-12E5-48CF-BC70-40181A659E67}"/>
              </a:ext>
            </a:extLst>
          </p:cNvPr>
          <p:cNvCxnSpPr>
            <a:cxnSpLocks/>
          </p:cNvCxnSpPr>
          <p:nvPr/>
        </p:nvCxnSpPr>
        <p:spPr>
          <a:xfrm flipV="1">
            <a:off x="0" y="4019703"/>
            <a:ext cx="9144000" cy="18656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5F5A5242-8446-4FBE-B4F6-C5911EA16786}"/>
              </a:ext>
            </a:extLst>
          </p:cNvPr>
          <p:cNvGrpSpPr/>
          <p:nvPr/>
        </p:nvGrpSpPr>
        <p:grpSpPr>
          <a:xfrm>
            <a:off x="2096366" y="3698484"/>
            <a:ext cx="5560016" cy="588502"/>
            <a:chOff x="2072086" y="3452967"/>
            <a:chExt cx="5560016" cy="588502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3709286F-9556-4061-851E-32F29FA6C825}"/>
                </a:ext>
              </a:extLst>
            </p:cNvPr>
            <p:cNvSpPr/>
            <p:nvPr/>
          </p:nvSpPr>
          <p:spPr>
            <a:xfrm>
              <a:off x="2072086" y="3452967"/>
              <a:ext cx="576064" cy="576064"/>
            </a:xfrm>
            <a:prstGeom prst="ellipse">
              <a:avLst/>
            </a:prstGeom>
            <a:solidFill>
              <a:srgbClr val="C00000"/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4EA1D994-9C16-4C77-A439-0D57EF597B1A}"/>
                </a:ext>
              </a:extLst>
            </p:cNvPr>
            <p:cNvSpPr/>
            <p:nvPr/>
          </p:nvSpPr>
          <p:spPr>
            <a:xfrm>
              <a:off x="7056038" y="3465405"/>
              <a:ext cx="576064" cy="576064"/>
            </a:xfrm>
            <a:prstGeom prst="ellipse">
              <a:avLst/>
            </a:prstGeom>
            <a:solidFill>
              <a:srgbClr val="C00000"/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>
                  <a:latin typeface="HY견고딕" pitchFamily="18" charset="-127"/>
                  <a:ea typeface="HY견고딕" pitchFamily="18" charset="-127"/>
                </a:rPr>
                <a:t>3</a:t>
              </a:r>
              <a:endParaRPr lang="ko-KR" altLang="en-US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33096B26-5D5D-4F9F-8114-C87EB406401A}"/>
                </a:ext>
              </a:extLst>
            </p:cNvPr>
            <p:cNvSpPr/>
            <p:nvPr/>
          </p:nvSpPr>
          <p:spPr>
            <a:xfrm>
              <a:off x="4506493" y="3459186"/>
              <a:ext cx="571184" cy="576064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B39D1523-893F-43D4-9BAE-99705E6450BC}"/>
              </a:ext>
            </a:extLst>
          </p:cNvPr>
          <p:cNvSpPr/>
          <p:nvPr/>
        </p:nvSpPr>
        <p:spPr>
          <a:xfrm rot="10800000">
            <a:off x="4660450" y="4484541"/>
            <a:ext cx="28559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5D8ACB3E-38BF-4F00-B88E-3DF130335AF2}"/>
              </a:ext>
            </a:extLst>
          </p:cNvPr>
          <p:cNvSpPr/>
          <p:nvPr/>
        </p:nvSpPr>
        <p:spPr>
          <a:xfrm>
            <a:off x="2249102" y="3320095"/>
            <a:ext cx="28559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777B42CB-BEDA-4588-98D7-6F43DB4B0A43}"/>
              </a:ext>
            </a:extLst>
          </p:cNvPr>
          <p:cNvSpPr/>
          <p:nvPr/>
        </p:nvSpPr>
        <p:spPr>
          <a:xfrm>
            <a:off x="7241596" y="3321476"/>
            <a:ext cx="285592" cy="21464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39D2236-8947-4983-9ECC-87514B1D4B52}"/>
              </a:ext>
            </a:extLst>
          </p:cNvPr>
          <p:cNvSpPr/>
          <p:nvPr/>
        </p:nvSpPr>
        <p:spPr>
          <a:xfrm>
            <a:off x="1384837" y="1819503"/>
            <a:ext cx="2820305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1897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대한제국으로 국호를 바꾼 뒤 간도 영유권 </a:t>
            </a:r>
            <a:r>
              <a:rPr lang="ko-KR" altLang="en-US" kern="0" dirty="0" err="1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주장더욱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강화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ko-KR" altLang="en-US" kern="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9F45690-D9BE-4BEC-970B-6765550CB75D}"/>
              </a:ext>
            </a:extLst>
          </p:cNvPr>
          <p:cNvSpPr/>
          <p:nvPr/>
        </p:nvSpPr>
        <p:spPr>
          <a:xfrm>
            <a:off x="3268348" y="4760201"/>
            <a:ext cx="3166046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1902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년에는 </a:t>
            </a:r>
            <a:r>
              <a:rPr lang="ko-KR" altLang="en-US" kern="0" dirty="0" err="1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이범윤을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간도시찰사로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이듬해에는 간도관리사로 임명해 간도를 관리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A67DAA-D464-4EE4-8B57-5E2EF8232250}"/>
              </a:ext>
            </a:extLst>
          </p:cNvPr>
          <p:cNvSpPr/>
          <p:nvPr/>
        </p:nvSpPr>
        <p:spPr>
          <a:xfrm>
            <a:off x="4312222" y="722743"/>
            <a:ext cx="3985386" cy="620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통감부 지배정책기의 간도인식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6B40A22-4559-403A-ACDD-6115CDF6CF9F}"/>
              </a:ext>
            </a:extLst>
          </p:cNvPr>
          <p:cNvSpPr/>
          <p:nvPr/>
        </p:nvSpPr>
        <p:spPr>
          <a:xfrm>
            <a:off x="5330771" y="1815289"/>
            <a:ext cx="3705725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1909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청과 일본 사이에 간도의 청국령을 인정하는 간도협약이 체결될 때는 아무런 반응을 보이지 않음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0A407F7-2537-43FB-A921-1826A684C6A7}"/>
              </a:ext>
            </a:extLst>
          </p:cNvPr>
          <p:cNvGrpSpPr/>
          <p:nvPr/>
        </p:nvGrpSpPr>
        <p:grpSpPr>
          <a:xfrm rot="20501809">
            <a:off x="2368920" y="2785023"/>
            <a:ext cx="4964901" cy="2007965"/>
            <a:chOff x="2624258" y="4439380"/>
            <a:chExt cx="4824766" cy="1913663"/>
          </a:xfrm>
          <a:solidFill>
            <a:schemeClr val="bg1"/>
          </a:solidFill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4F35E02-4315-4706-BA4A-D9451006F20C}"/>
                </a:ext>
              </a:extLst>
            </p:cNvPr>
            <p:cNvSpPr/>
            <p:nvPr/>
          </p:nvSpPr>
          <p:spPr>
            <a:xfrm>
              <a:off x="2624258" y="4439380"/>
              <a:ext cx="4824766" cy="1913663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05525C-28E9-4BCD-8D77-74CFCB1CE139}"/>
                </a:ext>
              </a:extLst>
            </p:cNvPr>
            <p:cNvSpPr txBox="1"/>
            <p:nvPr/>
          </p:nvSpPr>
          <p:spPr>
            <a:xfrm>
              <a:off x="2879935" y="4729639"/>
              <a:ext cx="4454457" cy="12096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2600" kern="0" dirty="0">
                  <a:solidFill>
                    <a:srgbClr val="000000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간도에 대한 대한제국 정부의 </a:t>
              </a:r>
              <a:endParaRPr lang="en-US" altLang="ko-KR" sz="26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600" kern="0" dirty="0">
                  <a:solidFill>
                    <a:srgbClr val="000000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태도가 돌변한 이유는 무엇</a:t>
              </a:r>
              <a:r>
                <a:rPr lang="en-US" altLang="ko-KR" sz="2600" kern="0" dirty="0">
                  <a:solidFill>
                    <a:srgbClr val="000000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?</a:t>
              </a:r>
              <a:endParaRPr lang="ko-KR" altLang="en-US" sz="26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757360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3B84D641-FB03-47FE-8BCD-097886B6E03A}"/>
              </a:ext>
            </a:extLst>
          </p:cNvPr>
          <p:cNvSpPr/>
          <p:nvPr/>
        </p:nvSpPr>
        <p:spPr>
          <a:xfrm>
            <a:off x="917130" y="1770529"/>
            <a:ext cx="4356541" cy="49825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61267" y="817397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54999" y="860857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대한제국의 인식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A67DAA-D464-4EE4-8B57-5E2EF8232250}"/>
              </a:ext>
            </a:extLst>
          </p:cNvPr>
          <p:cNvSpPr/>
          <p:nvPr/>
        </p:nvSpPr>
        <p:spPr>
          <a:xfrm>
            <a:off x="4345075" y="600193"/>
            <a:ext cx="3985386" cy="620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통감부 지배정책기의 간도인식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E7BCB9F-C7AD-400B-B3AB-4E7D54C53C14}"/>
              </a:ext>
            </a:extLst>
          </p:cNvPr>
          <p:cNvSpPr/>
          <p:nvPr/>
        </p:nvSpPr>
        <p:spPr>
          <a:xfrm>
            <a:off x="5459249" y="2353819"/>
            <a:ext cx="3529263" cy="250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ko-KR" altLang="en-US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을사조약 체결 이후</a:t>
            </a:r>
            <a:r>
              <a:rPr lang="en-US" altLang="ko-KR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  <a:r>
              <a:rPr lang="ko-KR" altLang="en-US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0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r>
              <a:rPr lang="ko-KR" altLang="en-US" sz="2000" kern="0" dirty="0">
                <a:solidFill>
                  <a:schemeClr val="accent2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한반도 전체가 일본의 지배하에 놓인 상황에서 간도 영유권을 확보할 지라도 일본의 영토를 확장하는 결과에 지나지 않을 것</a:t>
            </a:r>
            <a:r>
              <a:rPr lang="en-US" altLang="ko-KR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C7B6138-0462-4524-A331-AFFB6EF36B06}"/>
              </a:ext>
            </a:extLst>
          </p:cNvPr>
          <p:cNvSpPr/>
          <p:nvPr/>
        </p:nvSpPr>
        <p:spPr>
          <a:xfrm>
            <a:off x="1126617" y="1482537"/>
            <a:ext cx="3985384" cy="1052473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1905</a:t>
            </a:r>
            <a:r>
              <a:rPr lang="ko-KR" altLang="en-US" sz="20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이후 간도에 관한 대한제국    정부의 무관심은    </a:t>
            </a:r>
            <a:r>
              <a:rPr lang="en-US" altLang="ko-KR" sz="2000" kern="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r>
              <a:rPr lang="ko-KR" altLang="en-US" sz="2000" kern="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전략적 외면</a:t>
            </a:r>
            <a:r>
              <a:rPr lang="en-US" altLang="ko-KR" sz="2000" kern="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endParaRPr lang="ko-KR" altLang="en-US" sz="2000" kern="0" dirty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09DFBD7-980E-40F7-AEC8-41D482E142B5}"/>
              </a:ext>
            </a:extLst>
          </p:cNvPr>
          <p:cNvSpPr/>
          <p:nvPr/>
        </p:nvSpPr>
        <p:spPr>
          <a:xfrm>
            <a:off x="1102708" y="2449696"/>
            <a:ext cx="4033202" cy="416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일본의 간도 진출을 한국의 영토문제 해결을 위한 것이 아닌 침략행위로 인식</a:t>
            </a:r>
            <a:endParaRPr lang="en-US" altLang="ko-KR" sz="24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24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일본을 옹호할 경우 일본의 한국침략 마저 정당화할 수 있어 간도에 대한 인식 급변</a:t>
            </a:r>
            <a:endParaRPr lang="en-US" altLang="ko-KR" sz="24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56" name="任意多边形 53">
            <a:extLst>
              <a:ext uri="{FF2B5EF4-FFF2-40B4-BE49-F238E27FC236}">
                <a16:creationId xmlns:a16="http://schemas.microsoft.com/office/drawing/2014/main" id="{8E730CC3-0A86-4BB5-B6BC-8D04C6A75A55}"/>
              </a:ext>
            </a:extLst>
          </p:cNvPr>
          <p:cNvSpPr/>
          <p:nvPr/>
        </p:nvSpPr>
        <p:spPr>
          <a:xfrm flipH="1">
            <a:off x="5088092" y="5073677"/>
            <a:ext cx="3600400" cy="38833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맑은 고딕" panose="020F0502020204030204"/>
              <a:ea typeface="宋体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0703EAA-6515-4392-B084-03CB3AC14B92}"/>
              </a:ext>
            </a:extLst>
          </p:cNvPr>
          <p:cNvSpPr/>
          <p:nvPr/>
        </p:nvSpPr>
        <p:spPr>
          <a:xfrm>
            <a:off x="104968" y="3732185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941173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1319990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2E6D6B2D-5783-4DAB-8182-B0868E45E356}"/>
              </a:ext>
            </a:extLst>
          </p:cNvPr>
          <p:cNvSpPr/>
          <p:nvPr/>
        </p:nvSpPr>
        <p:spPr>
          <a:xfrm>
            <a:off x="1953172" y="1669036"/>
            <a:ext cx="6629349" cy="21939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FE6EF212-8E68-4387-B723-534C86E23767}"/>
              </a:ext>
            </a:extLst>
          </p:cNvPr>
          <p:cNvSpPr/>
          <p:nvPr/>
        </p:nvSpPr>
        <p:spPr>
          <a:xfrm>
            <a:off x="1997053" y="4581203"/>
            <a:ext cx="6585471" cy="207605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974841" y="767205"/>
            <a:ext cx="2994253" cy="52478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1633" y="802898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 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vs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중국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548" y="1818489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D0C8297-78B6-44C3-AF3E-CD31E3F44F69}"/>
              </a:ext>
            </a:extLst>
          </p:cNvPr>
          <p:cNvSpPr/>
          <p:nvPr/>
        </p:nvSpPr>
        <p:spPr>
          <a:xfrm>
            <a:off x="2415789" y="2768170"/>
            <a:ext cx="7048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자신의 영토인 간도를 중국에게 넘겨 주었다는 생각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D60CA3A-5BA2-4AB8-B8B1-E8862086F509}"/>
              </a:ext>
            </a:extLst>
          </p:cNvPr>
          <p:cNvSpPr/>
          <p:nvPr/>
        </p:nvSpPr>
        <p:spPr>
          <a:xfrm>
            <a:off x="4139952" y="784546"/>
            <a:ext cx="4881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간도협약 당시 간도 문제에 대해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상반된 입장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88174E5-8248-4E55-AA9F-6EC3A0166425}"/>
              </a:ext>
            </a:extLst>
          </p:cNvPr>
          <p:cNvSpPr/>
          <p:nvPr/>
        </p:nvSpPr>
        <p:spPr>
          <a:xfrm>
            <a:off x="2364842" y="5037013"/>
            <a:ext cx="7150661" cy="97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일본이 만주 침략을 위해 간도 문제를 날조했다고 생각</a:t>
            </a: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8FEEA4E-A7C2-4562-8845-3D76514F307C}"/>
              </a:ext>
            </a:extLst>
          </p:cNvPr>
          <p:cNvGrpSpPr/>
          <p:nvPr/>
        </p:nvGrpSpPr>
        <p:grpSpPr>
          <a:xfrm>
            <a:off x="2658639" y="3610989"/>
            <a:ext cx="6517063" cy="1031604"/>
            <a:chOff x="1714607" y="3719758"/>
            <a:chExt cx="6517063" cy="735401"/>
          </a:xfrm>
        </p:grpSpPr>
        <p:sp>
          <p:nvSpPr>
            <p:cNvPr id="35" name="갈매기형 수장 20">
              <a:extLst>
                <a:ext uri="{FF2B5EF4-FFF2-40B4-BE49-F238E27FC236}">
                  <a16:creationId xmlns:a16="http://schemas.microsoft.com/office/drawing/2014/main" id="{1F7A4009-5D9E-415B-AA5A-32AA3464D337}"/>
                </a:ext>
              </a:extLst>
            </p:cNvPr>
            <p:cNvSpPr/>
            <p:nvPr/>
          </p:nvSpPr>
          <p:spPr>
            <a:xfrm>
              <a:off x="1714607" y="3719758"/>
              <a:ext cx="5528232" cy="735401"/>
            </a:xfrm>
            <a:prstGeom prst="chevron">
              <a:avLst>
                <a:gd name="adj" fmla="val 3827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endParaRPr lang="en-US" altLang="ko-KR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CCB5DAB-7EEA-472C-82A1-ED69328493BD}"/>
                </a:ext>
              </a:extLst>
            </p:cNvPr>
            <p:cNvSpPr/>
            <p:nvPr/>
          </p:nvSpPr>
          <p:spPr>
            <a:xfrm>
              <a:off x="2235485" y="3955337"/>
              <a:ext cx="5996185" cy="285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solidFill>
                    <a:srgbClr val="FF0000"/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간도협약</a:t>
              </a:r>
              <a:r>
                <a:rPr lang="ko-KR" altLang="en-US" sz="2000" dirty="0">
                  <a:solidFill>
                    <a:srgbClr val="000000"/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으로 간도의 영유권은 </a:t>
              </a:r>
              <a:r>
                <a:rPr lang="ko-KR" altLang="en-US" sz="2000" dirty="0">
                  <a:solidFill>
                    <a:srgbClr val="FF0000"/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중국으로 귀속  </a:t>
              </a:r>
              <a:endParaRPr lang="en-US" altLang="ko-KR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A19881-6434-46D3-B2D0-9BB223C53830}"/>
              </a:ext>
            </a:extLst>
          </p:cNvPr>
          <p:cNvSpPr/>
          <p:nvPr/>
        </p:nvSpPr>
        <p:spPr>
          <a:xfrm>
            <a:off x="2306410" y="5808250"/>
            <a:ext cx="6166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일본의 영토 침략에 맞서 영토 주권을 수호했다는 생각</a:t>
            </a: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4E110E6-A465-4E2A-9592-D28BE82ACC77}"/>
              </a:ext>
            </a:extLst>
          </p:cNvPr>
          <p:cNvSpPr/>
          <p:nvPr/>
        </p:nvSpPr>
        <p:spPr>
          <a:xfrm>
            <a:off x="2495892" y="1986358"/>
            <a:ext cx="6421311" cy="97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조선 점령과 만주 침략의 발판으로 생각</a:t>
            </a: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0DA3B5E-1357-4D25-BAAE-BBBFE62906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26" y="5115467"/>
            <a:ext cx="1403984" cy="89283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FF2C853-D8DC-4CA7-87C7-5B5FADD8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26" y="2194845"/>
            <a:ext cx="1444747" cy="101165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FC35FFB-62CC-4000-83BB-601FA3CAC465}"/>
              </a:ext>
            </a:extLst>
          </p:cNvPr>
          <p:cNvSpPr/>
          <p:nvPr/>
        </p:nvSpPr>
        <p:spPr>
          <a:xfrm>
            <a:off x="107504" y="3692732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EB543E-B37A-45E5-A56D-F52718F4F8C3}"/>
              </a:ext>
            </a:extLst>
          </p:cNvPr>
          <p:cNvSpPr/>
          <p:nvPr/>
        </p:nvSpPr>
        <p:spPr>
          <a:xfrm>
            <a:off x="104156" y="3228495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76375C2-BEF5-4A75-9AAE-4186CA0779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3" y="1800084"/>
            <a:ext cx="710371" cy="432854"/>
          </a:xfrm>
          <a:prstGeom prst="rect">
            <a:avLst/>
          </a:prstGeom>
        </p:spPr>
      </p:pic>
      <p:grpSp>
        <p:nvGrpSpPr>
          <p:cNvPr id="95" name="그룹 94">
            <a:extLst>
              <a:ext uri="{FF2B5EF4-FFF2-40B4-BE49-F238E27FC236}">
                <a16:creationId xmlns:a16="http://schemas.microsoft.com/office/drawing/2014/main" id="{0B7F31CD-A5BD-479C-8A55-8425C96DEFFA}"/>
              </a:ext>
            </a:extLst>
          </p:cNvPr>
          <p:cNvGrpSpPr/>
          <p:nvPr/>
        </p:nvGrpSpPr>
        <p:grpSpPr>
          <a:xfrm>
            <a:off x="1057378" y="2460925"/>
            <a:ext cx="7335953" cy="3355347"/>
            <a:chOff x="888094" y="1443444"/>
            <a:chExt cx="7335953" cy="3355347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A0158ECF-9D30-46A4-8A6C-1B20FB7EAB3A}"/>
                </a:ext>
              </a:extLst>
            </p:cNvPr>
            <p:cNvGrpSpPr/>
            <p:nvPr/>
          </p:nvGrpSpPr>
          <p:grpSpPr>
            <a:xfrm>
              <a:off x="888094" y="1443444"/>
              <a:ext cx="5691101" cy="1152525"/>
              <a:chOff x="750510" y="545733"/>
              <a:chExt cx="7588134" cy="153670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모서리가 둥근 직사각형 7">
                <a:extLst>
                  <a:ext uri="{FF2B5EF4-FFF2-40B4-BE49-F238E27FC236}">
                    <a16:creationId xmlns:a16="http://schemas.microsoft.com/office/drawing/2014/main" id="{F0D26C38-4075-4FAB-BAEB-A36029D7D616}"/>
                  </a:ext>
                </a:extLst>
              </p:cNvPr>
              <p:cNvSpPr/>
              <p:nvPr/>
            </p:nvSpPr>
            <p:spPr>
              <a:xfrm>
                <a:off x="750510" y="545733"/>
                <a:ext cx="7308182" cy="15367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116" name="이등변 삼각형 115">
                <a:extLst>
                  <a:ext uri="{FF2B5EF4-FFF2-40B4-BE49-F238E27FC236}">
                    <a16:creationId xmlns:a16="http://schemas.microsoft.com/office/drawing/2014/main" id="{92770E4F-7DE3-4601-9611-FDD4E4BAB962}"/>
                  </a:ext>
                </a:extLst>
              </p:cNvPr>
              <p:cNvSpPr/>
              <p:nvPr/>
            </p:nvSpPr>
            <p:spPr>
              <a:xfrm rot="5400000">
                <a:off x="7960272" y="1545468"/>
                <a:ext cx="406400" cy="3503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97DA59F8-3E40-4D9F-BFFA-5E565BA513E1}"/>
                </a:ext>
              </a:extLst>
            </p:cNvPr>
            <p:cNvGrpSpPr/>
            <p:nvPr/>
          </p:nvGrpSpPr>
          <p:grpSpPr>
            <a:xfrm>
              <a:off x="2512236" y="3646266"/>
              <a:ext cx="5711811" cy="1152525"/>
              <a:chOff x="376034" y="1609837"/>
              <a:chExt cx="7615748" cy="1536700"/>
            </a:xfr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모서리가 둥근 직사각형 20">
                <a:extLst>
                  <a:ext uri="{FF2B5EF4-FFF2-40B4-BE49-F238E27FC236}">
                    <a16:creationId xmlns:a16="http://schemas.microsoft.com/office/drawing/2014/main" id="{F3BAC2E1-94BE-45D2-81C8-7CEF2CA6E33C}"/>
                  </a:ext>
                </a:extLst>
              </p:cNvPr>
              <p:cNvSpPr/>
              <p:nvPr/>
            </p:nvSpPr>
            <p:spPr>
              <a:xfrm>
                <a:off x="683599" y="1609837"/>
                <a:ext cx="7308183" cy="15367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112" name="이등변 삼각형 111">
                <a:extLst>
                  <a:ext uri="{FF2B5EF4-FFF2-40B4-BE49-F238E27FC236}">
                    <a16:creationId xmlns:a16="http://schemas.microsoft.com/office/drawing/2014/main" id="{70D53373-31FB-42AA-97A1-7F2B06D0F456}"/>
                  </a:ext>
                </a:extLst>
              </p:cNvPr>
              <p:cNvSpPr/>
              <p:nvPr/>
            </p:nvSpPr>
            <p:spPr>
              <a:xfrm rot="16200000" flipH="1">
                <a:off x="348007" y="1851488"/>
                <a:ext cx="406400" cy="3503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</p:grpSp>
      </p:grp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79936" y="798566"/>
            <a:ext cx="3096344" cy="550527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63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442" y="835302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한국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vs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203BFAE-4E5E-41BD-AB6E-11DA8FA7793C}"/>
              </a:ext>
            </a:extLst>
          </p:cNvPr>
          <p:cNvSpPr/>
          <p:nvPr/>
        </p:nvSpPr>
        <p:spPr>
          <a:xfrm>
            <a:off x="4209961" y="820830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간도에 대한 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다른 인식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endParaRPr lang="ko-KR" altLang="en-US" sz="24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C9CAE6-193E-4F91-A927-43DABC87A0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238" y="2451736"/>
            <a:ext cx="1747745" cy="122166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2A3F56E-18E2-488E-ACDC-48FA7EDCF787}"/>
              </a:ext>
            </a:extLst>
          </p:cNvPr>
          <p:cNvSpPr/>
          <p:nvPr/>
        </p:nvSpPr>
        <p:spPr>
          <a:xfrm>
            <a:off x="1642794" y="2776720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두만강 대안지역의 조선인 개간지</a:t>
            </a:r>
            <a:endParaRPr lang="en-US" altLang="ko-KR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FDF5FE-391D-4DA1-A257-FDD2C148490E}"/>
              </a:ext>
            </a:extLst>
          </p:cNvPr>
          <p:cNvSpPr/>
          <p:nvPr/>
        </p:nvSpPr>
        <p:spPr>
          <a:xfrm>
            <a:off x="3048365" y="4859146"/>
            <a:ext cx="524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조선인 ‘보호’ </a:t>
            </a:r>
            <a:r>
              <a:rPr lang="ko-KR" altLang="en-US" sz="2400" dirty="0" err="1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를</a:t>
            </a: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구실로 세력을 확장할 수 있는 범위</a:t>
            </a:r>
            <a:endParaRPr lang="en-US" altLang="ko-KR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E7762BE-5B3B-46B8-A33F-792832CEC5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37" y="4663748"/>
            <a:ext cx="1583828" cy="115252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952FE45B-8643-46F7-8706-F0FD05960DCF}"/>
              </a:ext>
            </a:extLst>
          </p:cNvPr>
          <p:cNvSpPr/>
          <p:nvPr/>
        </p:nvSpPr>
        <p:spPr>
          <a:xfrm>
            <a:off x="952407" y="1740615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국경분쟁이 제기되던 당시</a:t>
            </a:r>
            <a:r>
              <a:rPr lang="en-US" altLang="ko-KR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  <a:r>
              <a:rPr lang="ko-KR" altLang="en-US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000" dirty="0">
              <a:solidFill>
                <a:srgbClr val="FF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CFD0BAA-A77F-410F-976F-FF497FA8AD82}"/>
              </a:ext>
            </a:extLst>
          </p:cNvPr>
          <p:cNvSpPr/>
          <p:nvPr/>
        </p:nvSpPr>
        <p:spPr>
          <a:xfrm>
            <a:off x="110353" y="3772998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2454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91B3F42-6F6D-4105-BBE0-3C557E7F4744}"/>
              </a:ext>
            </a:extLst>
          </p:cNvPr>
          <p:cNvGrpSpPr/>
          <p:nvPr/>
        </p:nvGrpSpPr>
        <p:grpSpPr>
          <a:xfrm>
            <a:off x="1316534" y="2011484"/>
            <a:ext cx="7271880" cy="2767945"/>
            <a:chOff x="1357807" y="1510606"/>
            <a:chExt cx="7271880" cy="2767945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F4BB470B-E709-4A8A-9CF3-220DEB346B1B}"/>
                </a:ext>
              </a:extLst>
            </p:cNvPr>
            <p:cNvSpPr/>
            <p:nvPr/>
          </p:nvSpPr>
          <p:spPr>
            <a:xfrm>
              <a:off x="1357807" y="1963340"/>
              <a:ext cx="3297638" cy="23152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한국의 역사교과서</a:t>
              </a:r>
              <a:r>
                <a:rPr lang="en-US" altLang="ko-KR" dirty="0"/>
                <a:t>: </a:t>
              </a:r>
              <a:r>
                <a:rPr lang="ko-KR" altLang="en-US" dirty="0"/>
                <a:t>간도는 우리 </a:t>
              </a:r>
              <a:r>
                <a:rPr lang="ko-KR" altLang="en-US" dirty="0" err="1"/>
                <a:t>땅’이라고</a:t>
              </a:r>
              <a:r>
                <a:rPr lang="ko-KR" altLang="en-US" dirty="0"/>
                <a:t> 주장</a:t>
              </a:r>
              <a:endParaRPr lang="en-US" altLang="ko-KR" dirty="0"/>
            </a:p>
            <a:p>
              <a:pPr algn="ctr"/>
              <a:r>
                <a:rPr lang="ko-KR" altLang="en-US" dirty="0"/>
                <a:t>중국 역사교과서</a:t>
              </a:r>
              <a:r>
                <a:rPr lang="en-US" altLang="ko-KR" dirty="0"/>
                <a:t>:</a:t>
              </a:r>
              <a:r>
                <a:rPr lang="ko-KR" altLang="en-US" dirty="0"/>
                <a:t> ‘간도는 </a:t>
              </a:r>
              <a:r>
                <a:rPr lang="ko-KR" altLang="en-US" dirty="0" err="1"/>
                <a:t>없다’라는</a:t>
              </a:r>
              <a:r>
                <a:rPr lang="ko-KR" altLang="en-US" dirty="0"/>
                <a:t> 생각에서 간도를 고려하지 않음</a:t>
              </a:r>
              <a:endParaRPr lang="en-US" altLang="ko-KR" dirty="0"/>
            </a:p>
            <a:p>
              <a:pPr algn="ctr"/>
              <a:r>
                <a:rPr lang="ko-KR" altLang="en-US" dirty="0"/>
                <a:t>이러듯</a:t>
              </a:r>
              <a:r>
                <a:rPr lang="en-US" altLang="ko-KR" dirty="0"/>
                <a:t>, </a:t>
              </a:r>
              <a:r>
                <a:rPr lang="ko-KR" altLang="en-US" dirty="0"/>
                <a:t>각 국의 서로 다른 인식은 소통이 불가능할 정도로 현격한 차이가 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08337207-A7F3-406E-8820-B3078940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9394" y="1931393"/>
              <a:ext cx="3312240" cy="2347158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ACE9C63-BB69-4CE5-9405-702E6B259594}"/>
                </a:ext>
              </a:extLst>
            </p:cNvPr>
            <p:cNvSpPr/>
            <p:nvPr/>
          </p:nvSpPr>
          <p:spPr>
            <a:xfrm>
              <a:off x="1479756" y="2533156"/>
              <a:ext cx="348808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간도는 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‘</a:t>
              </a: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우리 땅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’ </a:t>
              </a: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이라고 </a:t>
              </a:r>
              <a:endPara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주장 </a:t>
              </a:r>
              <a:endPara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pPr algn="ctr"/>
              <a:endParaRPr lang="en-US" altLang="ko-KR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433FE17-84F0-4A9D-AE3D-C27A00581BAD}"/>
                </a:ext>
              </a:extLst>
            </p:cNvPr>
            <p:cNvSpPr/>
            <p:nvPr/>
          </p:nvSpPr>
          <p:spPr>
            <a:xfrm>
              <a:off x="5438719" y="2530424"/>
              <a:ext cx="3190968" cy="1147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‘간도는 없다’ 라는 생각에서 간도를 고려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X</a:t>
              </a: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C9AADCE6-2DEB-453A-B0AD-5C90F4444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1" y="1537442"/>
              <a:ext cx="2706859" cy="688908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2175688-C33C-43F0-AD07-5050F619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725" y="1510606"/>
              <a:ext cx="2706859" cy="68890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46C0B0-7EFB-41E4-A6CE-4177BE95C519}"/>
                </a:ext>
              </a:extLst>
            </p:cNvPr>
            <p:cNvSpPr txBox="1"/>
            <p:nvPr/>
          </p:nvSpPr>
          <p:spPr>
            <a:xfrm>
              <a:off x="1741437" y="1695087"/>
              <a:ext cx="2506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한국의 역사교과서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B010A1-F38D-4FBD-A030-16E8CC19C5BF}"/>
                </a:ext>
              </a:extLst>
            </p:cNvPr>
            <p:cNvSpPr txBox="1"/>
            <p:nvPr/>
          </p:nvSpPr>
          <p:spPr>
            <a:xfrm>
              <a:off x="5583087" y="1616884"/>
              <a:ext cx="2588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중국의 역사교과서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3EF293AB-193F-4E31-97BC-2AA9BB8C82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5323"/>
            <a:ext cx="694580" cy="432854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36711"/>
            <a:ext cx="3096344" cy="58594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3240"/>
            <a:ext cx="58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581" y="88238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한국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vs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중국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9A58D-3EAE-44C8-829C-DEDA1347CE62}"/>
              </a:ext>
            </a:extLst>
          </p:cNvPr>
          <p:cNvSpPr txBox="1"/>
          <p:nvPr/>
        </p:nvSpPr>
        <p:spPr>
          <a:xfrm>
            <a:off x="4381631" y="836712"/>
            <a:ext cx="353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역사 교과서의 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현격한 차이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</a:t>
            </a:r>
            <a:endParaRPr lang="ko-KR" altLang="en-US" sz="24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F5501D5-C27D-4C91-9708-337EAB11256B}"/>
              </a:ext>
            </a:extLst>
          </p:cNvPr>
          <p:cNvGrpSpPr/>
          <p:nvPr/>
        </p:nvGrpSpPr>
        <p:grpSpPr>
          <a:xfrm>
            <a:off x="2111451" y="4447205"/>
            <a:ext cx="5678022" cy="2080622"/>
            <a:chOff x="2446765" y="4968308"/>
            <a:chExt cx="5678022" cy="2080622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DB22658-9863-4BEC-8F6D-7C6D8D0AEC73}"/>
                </a:ext>
              </a:extLst>
            </p:cNvPr>
            <p:cNvSpPr/>
            <p:nvPr/>
          </p:nvSpPr>
          <p:spPr>
            <a:xfrm>
              <a:off x="2446765" y="4968308"/>
              <a:ext cx="5678022" cy="208062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12DA472-8D88-4AAA-A6D9-F2FE9C400C05}"/>
                </a:ext>
              </a:extLst>
            </p:cNvPr>
            <p:cNvSpPr/>
            <p:nvPr/>
          </p:nvSpPr>
          <p:spPr>
            <a:xfrm>
              <a:off x="3279421" y="5326039"/>
              <a:ext cx="4344640" cy="1147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영유권 주장을 뒷받침 할 수 있는 탄탄한 논리 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+ </a:t>
              </a: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사료적 근거 필요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F0BF4226-7E3E-4FAF-833E-7823300B3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40" y="550736"/>
            <a:ext cx="9144000" cy="1198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2E0F2F2-B427-436B-951D-E28A7366440B}"/>
              </a:ext>
            </a:extLst>
          </p:cNvPr>
          <p:cNvSpPr/>
          <p:nvPr/>
        </p:nvSpPr>
        <p:spPr>
          <a:xfrm>
            <a:off x="121927" y="3789040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8886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CACD2C-F886-435E-AAF5-25E966A38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64" y="841231"/>
            <a:ext cx="4887832" cy="3443647"/>
          </a:xfrm>
          <a:prstGeom prst="rect">
            <a:avLst/>
          </a:prstGeom>
        </p:spPr>
      </p:pic>
      <p:sp>
        <p:nvSpPr>
          <p:cNvPr id="17" name="두루마리 모양: 가로로 말림 16">
            <a:extLst>
              <a:ext uri="{FF2B5EF4-FFF2-40B4-BE49-F238E27FC236}">
                <a16:creationId xmlns:a16="http://schemas.microsoft.com/office/drawing/2014/main" id="{B892BE6D-7DFE-476B-8EA3-AFC6A081C64A}"/>
              </a:ext>
            </a:extLst>
          </p:cNvPr>
          <p:cNvSpPr/>
          <p:nvPr/>
        </p:nvSpPr>
        <p:spPr>
          <a:xfrm>
            <a:off x="899592" y="2331367"/>
            <a:ext cx="4470163" cy="3217019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36712"/>
            <a:ext cx="3132000" cy="538377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4843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31760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0233" y="875211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교과서의 인식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2744960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04893" y="1375089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86113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04" y="334142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81A72D6-8007-4193-8377-D409FEDF7CC6}"/>
              </a:ext>
            </a:extLst>
          </p:cNvPr>
          <p:cNvGrpSpPr/>
          <p:nvPr/>
        </p:nvGrpSpPr>
        <p:grpSpPr>
          <a:xfrm>
            <a:off x="2760387" y="5176221"/>
            <a:ext cx="6212713" cy="1487057"/>
            <a:chOff x="2760387" y="5176221"/>
            <a:chExt cx="6212713" cy="1487057"/>
          </a:xfrm>
        </p:grpSpPr>
        <p:sp>
          <p:nvSpPr>
            <p:cNvPr id="78" name="任意多边形 53">
              <a:extLst>
                <a:ext uri="{FF2B5EF4-FFF2-40B4-BE49-F238E27FC236}">
                  <a16:creationId xmlns:a16="http://schemas.microsoft.com/office/drawing/2014/main" id="{7085E991-24F0-4090-B081-8305161A0379}"/>
                </a:ext>
              </a:extLst>
            </p:cNvPr>
            <p:cNvSpPr/>
            <p:nvPr/>
          </p:nvSpPr>
          <p:spPr>
            <a:xfrm rot="10800000" flipH="1">
              <a:off x="2760387" y="5926222"/>
              <a:ext cx="6212713" cy="737056"/>
            </a:xfrm>
            <a:custGeom>
              <a:avLst/>
              <a:gdLst>
                <a:gd name="connsiteX0" fmla="*/ 0 w 3611880"/>
                <a:gd name="connsiteY0" fmla="*/ 0 h 678180"/>
                <a:gd name="connsiteX1" fmla="*/ 2933700 w 3611880"/>
                <a:gd name="connsiteY1" fmla="*/ 0 h 678180"/>
                <a:gd name="connsiteX2" fmla="*/ 3611880 w 3611880"/>
                <a:gd name="connsiteY2" fmla="*/ 678180 h 6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1880" h="678180">
                  <a:moveTo>
                    <a:pt x="0" y="0"/>
                  </a:moveTo>
                  <a:lnTo>
                    <a:pt x="2933700" y="0"/>
                  </a:lnTo>
                  <a:lnTo>
                    <a:pt x="3611880" y="678180"/>
                  </a:lnTo>
                </a:path>
              </a:pathLst>
            </a:custGeom>
            <a:noFill/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black"/>
                </a:solidFill>
                <a:latin typeface="맑은 고딕" panose="020F0502020204030204"/>
                <a:ea typeface="宋体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E9554DB-8109-4C21-BD52-A64168D0B147}"/>
                </a:ext>
              </a:extLst>
            </p:cNvPr>
            <p:cNvSpPr/>
            <p:nvPr/>
          </p:nvSpPr>
          <p:spPr>
            <a:xfrm>
              <a:off x="2979326" y="5176221"/>
              <a:ext cx="5266227" cy="1432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을사늑약과</a:t>
              </a:r>
              <a:r>
                <a:rPr lang="ko-KR" altLang="en-US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 간도 협약이 무효라는 점에만 초점</a:t>
              </a:r>
              <a:r>
                <a:rPr lang="en-US" altLang="ko-KR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다른 근거들은 배우지 못한 채 평등한 시선을 가지고 역사를 바라볼 수 없게 됨</a:t>
              </a:r>
              <a:r>
                <a:rPr lang="en-US" altLang="ko-KR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.</a:t>
              </a:r>
              <a:endPara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727A2D-0FDF-4433-A0DE-623A022BBF80}"/>
              </a:ext>
            </a:extLst>
          </p:cNvPr>
          <p:cNvSpPr/>
          <p:nvPr/>
        </p:nvSpPr>
        <p:spPr>
          <a:xfrm>
            <a:off x="1403053" y="3053605"/>
            <a:ext cx="4054383" cy="189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간도가 중국에게 돌려받아야만 하는 우리땅이라고 주장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을사늑약이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무효이므로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그에 따른 간도 협약 또한 무효라는 것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4AEFF8F-A27E-43BB-8897-405667E4D242}"/>
              </a:ext>
            </a:extLst>
          </p:cNvPr>
          <p:cNvCxnSpPr/>
          <p:nvPr/>
        </p:nvCxnSpPr>
        <p:spPr>
          <a:xfrm>
            <a:off x="2979326" y="5698539"/>
            <a:ext cx="49928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B7473E3B-943A-4CAB-BA2D-E012DD88C982}"/>
              </a:ext>
            </a:extLst>
          </p:cNvPr>
          <p:cNvSpPr/>
          <p:nvPr/>
        </p:nvSpPr>
        <p:spPr>
          <a:xfrm>
            <a:off x="104893" y="3816249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0941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14EA3D-CF43-489E-B121-870D6CE73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43" y="3551261"/>
            <a:ext cx="7875800" cy="3095231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1A5A2D69-4A67-482E-A381-640C077B0C66}"/>
              </a:ext>
            </a:extLst>
          </p:cNvPr>
          <p:cNvSpPr/>
          <p:nvPr/>
        </p:nvSpPr>
        <p:spPr>
          <a:xfrm>
            <a:off x="-14027" y="3216226"/>
            <a:ext cx="706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82385"/>
            <a:ext cx="3096344" cy="51845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9651" y="882386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인식의 중요성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5958CF6-E99D-47F8-93A9-3D37CFE0EA8D}"/>
              </a:ext>
            </a:extLst>
          </p:cNvPr>
          <p:cNvSpPr/>
          <p:nvPr/>
        </p:nvSpPr>
        <p:spPr>
          <a:xfrm>
            <a:off x="1402536" y="3630188"/>
            <a:ext cx="7875803" cy="280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오늘날 간도 되찾기를 주장하는 이들은 일본의 침략성</a:t>
            </a:r>
            <a:endParaRPr lang="en-US" altLang="ko-KR" sz="2400" dirty="0">
              <a:solidFill>
                <a:schemeClr val="tx2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즉</a:t>
            </a:r>
            <a:r>
              <a:rPr lang="en-US" altLang="ko-KR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일본이 우리나라를 침략해서 멋대로 간도를 줬다는 것</a:t>
            </a:r>
            <a:endParaRPr lang="en-US" altLang="ko-KR" sz="2400" dirty="0">
              <a:solidFill>
                <a:schemeClr val="tx2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을</a:t>
            </a:r>
            <a:r>
              <a:rPr lang="en-US" altLang="ko-KR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근거로 간도협약 무효</a:t>
            </a: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를 제기했다고 하지만</a:t>
            </a:r>
            <a:r>
              <a:rPr lang="en-US" altLang="ko-KR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사실 그들의 인식 속에 있는 간도는 통감부 간도 파출소에서 </a:t>
            </a:r>
            <a:endParaRPr lang="en-US" altLang="ko-KR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 점령을 위하여 만들어낸 간도의 이미지인 것</a:t>
            </a:r>
            <a:r>
              <a:rPr lang="en-US" altLang="ko-KR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B8E54-50AE-44BE-9B03-45BDFCFA9C43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996ECCA-174D-4282-90C8-B6ED956F73C8}"/>
              </a:ext>
            </a:extLst>
          </p:cNvPr>
          <p:cNvSpPr/>
          <p:nvPr/>
        </p:nvSpPr>
        <p:spPr>
          <a:xfrm>
            <a:off x="102977" y="3807684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D361D3-7E77-48E9-8779-EDE9CD3EF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752" y="718187"/>
            <a:ext cx="4189736" cy="25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0247474-CA57-4BF8-815B-703D9CD8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54967"/>
            <a:ext cx="5292660" cy="5149283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36712"/>
            <a:ext cx="3096344" cy="504056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3608" y="836711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동영상</a:t>
            </a:r>
            <a:r>
              <a:rPr lang="ko-KR" altLang="en-US" sz="2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endParaRPr lang="en-US" altLang="ko-KR" sz="20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5681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3834713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FEF11B3-DB11-423B-8367-DDA448EABE1A}"/>
              </a:ext>
            </a:extLst>
          </p:cNvPr>
          <p:cNvSpPr/>
          <p:nvPr/>
        </p:nvSpPr>
        <p:spPr>
          <a:xfrm>
            <a:off x="6352317" y="3758929"/>
            <a:ext cx="2791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hlinkClick r:id="rId4"/>
              </a:rPr>
              <a:t>https://www.youtube.com/watch?v=Xika6IDsWaU&amp;feature=share</a:t>
            </a:r>
            <a:endParaRPr lang="ko-KR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F89D2-FE00-4009-80BE-C910B359B622}"/>
              </a:ext>
            </a:extLst>
          </p:cNvPr>
          <p:cNvSpPr txBox="1"/>
          <p:nvPr/>
        </p:nvSpPr>
        <p:spPr>
          <a:xfrm>
            <a:off x="108840" y="385834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  <p:pic>
        <p:nvPicPr>
          <p:cNvPr id="5" name="그래픽 4" descr="텔레비전">
            <a:extLst>
              <a:ext uri="{FF2B5EF4-FFF2-40B4-BE49-F238E27FC236}">
                <a16:creationId xmlns:a16="http://schemas.microsoft.com/office/drawing/2014/main" id="{40CE1316-2171-4E11-A8E5-1FAC40D76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5970" y="28234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91173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목 차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09E7415-3597-4D6D-A6C9-66D3887FDBFF}"/>
              </a:ext>
            </a:extLst>
          </p:cNvPr>
          <p:cNvCxnSpPr>
            <a:cxnSpLocks/>
          </p:cNvCxnSpPr>
          <p:nvPr/>
        </p:nvCxnSpPr>
        <p:spPr>
          <a:xfrm>
            <a:off x="638890" y="3249343"/>
            <a:ext cx="10997" cy="9717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D717AEA-774B-4DAA-ADF2-3EAB314A79ED}"/>
              </a:ext>
            </a:extLst>
          </p:cNvPr>
          <p:cNvCxnSpPr>
            <a:cxnSpLocks/>
          </p:cNvCxnSpPr>
          <p:nvPr/>
        </p:nvCxnSpPr>
        <p:spPr>
          <a:xfrm flipH="1">
            <a:off x="3188959" y="2587583"/>
            <a:ext cx="14642" cy="17141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0CD1528-2C33-498D-858D-1CA43D5A4D1C}"/>
              </a:ext>
            </a:extLst>
          </p:cNvPr>
          <p:cNvGrpSpPr/>
          <p:nvPr/>
        </p:nvGrpSpPr>
        <p:grpSpPr>
          <a:xfrm>
            <a:off x="5555186" y="2126214"/>
            <a:ext cx="2783560" cy="988365"/>
            <a:chOff x="5918770" y="2327561"/>
            <a:chExt cx="1363026" cy="491280"/>
          </a:xfrm>
          <a:solidFill>
            <a:schemeClr val="bg1">
              <a:lumMod val="65000"/>
            </a:schemeClr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E247D57-5909-4A5E-8027-1A8E4E63830B}"/>
                </a:ext>
              </a:extLst>
            </p:cNvPr>
            <p:cNvSpPr/>
            <p:nvPr/>
          </p:nvSpPr>
          <p:spPr>
            <a:xfrm rot="20700000">
              <a:off x="6016260" y="2508134"/>
              <a:ext cx="1112550" cy="147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A67F7206-7A34-4D73-99E4-2FD7AC252C9A}"/>
                </a:ext>
              </a:extLst>
            </p:cNvPr>
            <p:cNvGrpSpPr/>
            <p:nvPr/>
          </p:nvGrpSpPr>
          <p:grpSpPr>
            <a:xfrm>
              <a:off x="5918770" y="2327561"/>
              <a:ext cx="1363026" cy="491280"/>
              <a:chOff x="330719" y="1482515"/>
              <a:chExt cx="1363026" cy="491280"/>
            </a:xfrm>
            <a:grpFill/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CE5C64F2-2402-4797-95FD-FF5AD41B9390}"/>
                  </a:ext>
                </a:extLst>
              </p:cNvPr>
              <p:cNvSpPr/>
              <p:nvPr/>
            </p:nvSpPr>
            <p:spPr>
              <a:xfrm>
                <a:off x="1479035" y="1482515"/>
                <a:ext cx="214710" cy="2097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34CD985E-9C27-42AE-8ACA-0E9B046F8833}"/>
                  </a:ext>
                </a:extLst>
              </p:cNvPr>
              <p:cNvSpPr/>
              <p:nvPr/>
            </p:nvSpPr>
            <p:spPr>
              <a:xfrm>
                <a:off x="1507856" y="148852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B9902502-79C0-4214-AA2A-B784D18F6B19}"/>
                  </a:ext>
                </a:extLst>
              </p:cNvPr>
              <p:cNvSpPr/>
              <p:nvPr/>
            </p:nvSpPr>
            <p:spPr>
              <a:xfrm>
                <a:off x="330719" y="179827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F94CC4-5600-4F48-B67F-4FE4F1E88ECE}"/>
              </a:ext>
            </a:extLst>
          </p:cNvPr>
          <p:cNvGrpSpPr/>
          <p:nvPr/>
        </p:nvGrpSpPr>
        <p:grpSpPr>
          <a:xfrm>
            <a:off x="470745" y="2542893"/>
            <a:ext cx="5453754" cy="714141"/>
            <a:chOff x="1535551" y="2535364"/>
            <a:chExt cx="4559617" cy="486419"/>
          </a:xfrm>
          <a:solidFill>
            <a:schemeClr val="bg1">
              <a:lumMod val="65000"/>
            </a:schemeClr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24FCCD2-C8D5-4E70-918F-6D9970882072}"/>
                </a:ext>
              </a:extLst>
            </p:cNvPr>
            <p:cNvSpPr/>
            <p:nvPr/>
          </p:nvSpPr>
          <p:spPr>
            <a:xfrm rot="900000">
              <a:off x="3852250" y="2535364"/>
              <a:ext cx="2083600" cy="1765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D477FDB-E032-41B3-B849-7A29914299EE}"/>
                </a:ext>
              </a:extLst>
            </p:cNvPr>
            <p:cNvSpPr/>
            <p:nvPr/>
          </p:nvSpPr>
          <p:spPr>
            <a:xfrm rot="1800000">
              <a:off x="5807136" y="2695236"/>
              <a:ext cx="288032" cy="2298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3F7E3E78-5F9F-40F3-87EA-75CD68F240A1}"/>
                </a:ext>
              </a:extLst>
            </p:cNvPr>
            <p:cNvSpPr/>
            <p:nvPr/>
          </p:nvSpPr>
          <p:spPr>
            <a:xfrm rot="1800000">
              <a:off x="1535551" y="2773589"/>
              <a:ext cx="288032" cy="248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49F250-0A39-4BE4-889B-B9592C4E8111}"/>
              </a:ext>
            </a:extLst>
          </p:cNvPr>
          <p:cNvGrpSpPr/>
          <p:nvPr/>
        </p:nvGrpSpPr>
        <p:grpSpPr>
          <a:xfrm>
            <a:off x="700436" y="2174605"/>
            <a:ext cx="5210547" cy="949814"/>
            <a:chOff x="1893691" y="2448400"/>
            <a:chExt cx="3818081" cy="441497"/>
          </a:xfrm>
          <a:solidFill>
            <a:schemeClr val="bg1">
              <a:lumMod val="65000"/>
            </a:schemeClr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22A2E87-C7F1-40E2-9A58-2B23F2894680}"/>
                </a:ext>
              </a:extLst>
            </p:cNvPr>
            <p:cNvSpPr/>
            <p:nvPr/>
          </p:nvSpPr>
          <p:spPr>
            <a:xfrm rot="20700000">
              <a:off x="1893691" y="2637540"/>
              <a:ext cx="1800000" cy="128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72B2B3C-961E-4314-9562-F230175FBB59}"/>
                </a:ext>
              </a:extLst>
            </p:cNvPr>
            <p:cNvGrpSpPr/>
            <p:nvPr/>
          </p:nvGrpSpPr>
          <p:grpSpPr>
            <a:xfrm>
              <a:off x="3571176" y="2448400"/>
              <a:ext cx="2140596" cy="441497"/>
              <a:chOff x="1429986" y="1608687"/>
              <a:chExt cx="2140596" cy="441497"/>
            </a:xfrm>
            <a:grpFill/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068386EC-BCC5-4F66-970D-309D078EB93E}"/>
                  </a:ext>
                </a:extLst>
              </p:cNvPr>
              <p:cNvSpPr/>
              <p:nvPr/>
            </p:nvSpPr>
            <p:spPr>
              <a:xfrm>
                <a:off x="3282550" y="1848339"/>
                <a:ext cx="288032" cy="20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 dirty="0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A415D5A4-B6ED-48CA-8D62-22D39A6A82EF}"/>
                  </a:ext>
                </a:extLst>
              </p:cNvPr>
              <p:cNvSpPr/>
              <p:nvPr/>
            </p:nvSpPr>
            <p:spPr>
              <a:xfrm>
                <a:off x="1429986" y="1608687"/>
                <a:ext cx="321299" cy="196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8C64144-E545-4D80-8E83-C44CCA68379A}"/>
              </a:ext>
            </a:extLst>
          </p:cNvPr>
          <p:cNvSpPr txBox="1"/>
          <p:nvPr/>
        </p:nvSpPr>
        <p:spPr>
          <a:xfrm>
            <a:off x="295766" y="4271546"/>
            <a:ext cx="22317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01.</a:t>
            </a:r>
          </a:p>
          <a:p>
            <a:pPr lvl="0">
              <a:defRPr lang="ko-KR"/>
            </a:pPr>
            <a:r>
              <a:rPr lang="ko-KR" altLang="en-US" sz="30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간도란</a:t>
            </a: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?</a:t>
            </a:r>
            <a:endParaRPr lang="ko-KR" altLang="en-US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263757-076B-47A5-8A77-25A7D020181B}"/>
              </a:ext>
            </a:extLst>
          </p:cNvPr>
          <p:cNvSpPr txBox="1"/>
          <p:nvPr/>
        </p:nvSpPr>
        <p:spPr>
          <a:xfrm>
            <a:off x="2735849" y="4288314"/>
            <a:ext cx="15841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02.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간도의 인식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63917-9EBE-41BB-A6CF-9A52603E2494}"/>
              </a:ext>
            </a:extLst>
          </p:cNvPr>
          <p:cNvSpPr txBox="1"/>
          <p:nvPr/>
        </p:nvSpPr>
        <p:spPr>
          <a:xfrm>
            <a:off x="5104755" y="4301730"/>
            <a:ext cx="13197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03.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간도의  현황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75F9D24-BD61-48BD-BF86-9F22C3B118E6}"/>
              </a:ext>
            </a:extLst>
          </p:cNvPr>
          <p:cNvCxnSpPr>
            <a:cxnSpLocks/>
          </p:cNvCxnSpPr>
          <p:nvPr/>
        </p:nvCxnSpPr>
        <p:spPr>
          <a:xfrm>
            <a:off x="5733086" y="3107533"/>
            <a:ext cx="0" cy="11640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55">
            <a:extLst>
              <a:ext uri="{FF2B5EF4-FFF2-40B4-BE49-F238E27FC236}">
                <a16:creationId xmlns:a16="http://schemas.microsoft.com/office/drawing/2014/main" id="{2FBC0746-6BB5-46FB-B963-2E1E4D6CFAC3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8098013" y="2548112"/>
            <a:ext cx="21494" cy="1459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8">
            <a:extLst>
              <a:ext uri="{FF2B5EF4-FFF2-40B4-BE49-F238E27FC236}">
                <a16:creationId xmlns:a16="http://schemas.microsoft.com/office/drawing/2014/main" id="{0E7F1581-F41B-4EFF-8AB7-EF6BADC5C2EE}"/>
              </a:ext>
            </a:extLst>
          </p:cNvPr>
          <p:cNvSpPr txBox="1"/>
          <p:nvPr/>
        </p:nvSpPr>
        <p:spPr>
          <a:xfrm>
            <a:off x="7412541" y="4106456"/>
            <a:ext cx="14079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04.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간도의 역사 </a:t>
            </a:r>
          </a:p>
        </p:txBody>
      </p:sp>
      <p:sp>
        <p:nvSpPr>
          <p:cNvPr id="36" name="타원 45">
            <a:extLst>
              <a:ext uri="{FF2B5EF4-FFF2-40B4-BE49-F238E27FC236}">
                <a16:creationId xmlns:a16="http://schemas.microsoft.com/office/drawing/2014/main" id="{08103C17-9952-4316-9760-00E82C958CEF}"/>
              </a:ext>
            </a:extLst>
          </p:cNvPr>
          <p:cNvSpPr/>
          <p:nvPr/>
        </p:nvSpPr>
        <p:spPr>
          <a:xfrm>
            <a:off x="8017195" y="2212953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7" name="타원 45">
            <a:extLst>
              <a:ext uri="{FF2B5EF4-FFF2-40B4-BE49-F238E27FC236}">
                <a16:creationId xmlns:a16="http://schemas.microsoft.com/office/drawing/2014/main" id="{C5F8D63C-0C24-4A29-8EE9-01C6418A17E5}"/>
              </a:ext>
            </a:extLst>
          </p:cNvPr>
          <p:cNvSpPr/>
          <p:nvPr/>
        </p:nvSpPr>
        <p:spPr>
          <a:xfrm>
            <a:off x="5594615" y="2787042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8" name="타원 45">
            <a:extLst>
              <a:ext uri="{FF2B5EF4-FFF2-40B4-BE49-F238E27FC236}">
                <a16:creationId xmlns:a16="http://schemas.microsoft.com/office/drawing/2014/main" id="{9ECEB154-C208-4756-AB68-BA165AFE2CBE}"/>
              </a:ext>
            </a:extLst>
          </p:cNvPr>
          <p:cNvSpPr/>
          <p:nvPr/>
        </p:nvSpPr>
        <p:spPr>
          <a:xfrm>
            <a:off x="536744" y="2946304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1" name="타원 45">
            <a:extLst>
              <a:ext uri="{FF2B5EF4-FFF2-40B4-BE49-F238E27FC236}">
                <a16:creationId xmlns:a16="http://schemas.microsoft.com/office/drawing/2014/main" id="{58828B0E-D5D4-4307-AC21-4044BC27980A}"/>
              </a:ext>
            </a:extLst>
          </p:cNvPr>
          <p:cNvSpPr/>
          <p:nvPr/>
        </p:nvSpPr>
        <p:spPr>
          <a:xfrm>
            <a:off x="3080937" y="2244359"/>
            <a:ext cx="246723" cy="247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5" grpId="0"/>
      <p:bldP spid="36" grpId="0" animBg="1"/>
      <p:bldP spid="37" grpId="0" animBg="1"/>
      <p:bldP spid="38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7867" y="1809642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현황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4304" y="4429343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스포츠레저학과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21604688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김</a:t>
            </a:r>
            <a:r>
              <a:rPr lang="en-US" altLang="ko-KR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석</a:t>
            </a:r>
          </a:p>
        </p:txBody>
      </p:sp>
    </p:spTree>
    <p:extLst>
      <p:ext uri="{BB962C8B-B14F-4D97-AF65-F5344CB8AC3E}">
        <p14:creationId xmlns:p14="http://schemas.microsoft.com/office/powerpoint/2010/main" val="56713294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838600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012366" y="636998"/>
            <a:ext cx="3368840" cy="63365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3704" y="715202"/>
            <a:ext cx="4080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문화적 전통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821" y="13716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98633" y="1371603"/>
            <a:ext cx="761474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간도에 살고 있는 한인들은 다른 해외에 거주하고 있는 한인들에 비해 전통적인 생활양식과 문화를 비교적 많이 유지하고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그들은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음력설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정월대보름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단오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추석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동지 등 절기에 따른 명절을 지키며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남녀 모두 전통적인 의상을 입고 윷놀이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그네뛰기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널뛰기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축구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씨름판을 벌이고 엿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떡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찰밥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팥죽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떡국 등을 즐긴다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또한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돌날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환갑날은 잔치를 벌이는 등 통과의례 생활도 비교적 잘 지켜진다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pic>
        <p:nvPicPr>
          <p:cNvPr id="38" name="Picture 2" descr="ì°ë³ íì¸ì¬í / ê·¸ë¤íê¸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17" y="3714094"/>
            <a:ext cx="3543994" cy="2308334"/>
          </a:xfrm>
          <a:prstGeom prst="rect">
            <a:avLst/>
          </a:prstGeom>
          <a:noFill/>
        </p:spPr>
      </p:pic>
      <p:pic>
        <p:nvPicPr>
          <p:cNvPr id="40" name="Picture 4" descr="ì°ë³ íì¸ì¬í / íê°ìì¹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216" y="3716831"/>
            <a:ext cx="3536618" cy="2289775"/>
          </a:xfrm>
          <a:prstGeom prst="rect">
            <a:avLst/>
          </a:prstGeom>
          <a:noFill/>
        </p:spPr>
      </p:pic>
      <p:sp>
        <p:nvSpPr>
          <p:cNvPr id="42" name="직사각형 41"/>
          <p:cNvSpPr/>
          <p:nvPr/>
        </p:nvSpPr>
        <p:spPr>
          <a:xfrm>
            <a:off x="1012366" y="6138249"/>
            <a:ext cx="3563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</a:t>
            </a:r>
            <a:r>
              <a:rPr lang="ko-KR" altLang="en-US" sz="14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길림성</a:t>
            </a:r>
            <a:r>
              <a:rPr lang="ko-KR" altLang="en-US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연길시립공원에서 펼쳐진 </a:t>
            </a:r>
            <a:r>
              <a:rPr lang="ko-KR" altLang="en-US" sz="14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노인절</a:t>
            </a:r>
            <a:r>
              <a:rPr lang="ko-KR" altLang="en-US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행사 중 그네뛰기 장면</a:t>
            </a:r>
            <a:r>
              <a:rPr lang="en-US" altLang="ko-KR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14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943028" y="6138249"/>
            <a:ext cx="3200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한인 사회 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– 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환갑 잔치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E397F-FE3E-4E77-B2FD-CB9E15C98E1C}"/>
              </a:ext>
            </a:extLst>
          </p:cNvPr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58B44-CE08-4BC4-BDDA-AED5DAE9F567}"/>
              </a:ext>
            </a:extLst>
          </p:cNvPr>
          <p:cNvSpPr txBox="1"/>
          <p:nvPr/>
        </p:nvSpPr>
        <p:spPr>
          <a:xfrm>
            <a:off x="95821" y="373851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AE61D5-4C88-477A-AD42-16A8B7AFEC5C}"/>
              </a:ext>
            </a:extLst>
          </p:cNvPr>
          <p:cNvSpPr txBox="1"/>
          <p:nvPr/>
        </p:nvSpPr>
        <p:spPr>
          <a:xfrm>
            <a:off x="106781" y="8890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4A14CA21-53AA-444E-8C01-7AA6BF00C4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8532" y="6047583"/>
            <a:ext cx="504496" cy="5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815776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112805" y="837351"/>
            <a:ext cx="2832466" cy="63562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459" y="910172"/>
            <a:ext cx="3575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문화적 전통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4" name="Picture 2" descr="ì°ë³ íì¸ì¬í / ìì ë¨ì êµ°ë¬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590" y="2898747"/>
            <a:ext cx="4495115" cy="3310760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5721815" y="4230961"/>
            <a:ext cx="3200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연변가무단의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군무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연변예술관에서의 공연 장면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08992" y="1553016"/>
            <a:ext cx="720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연변한인자치주에는 최대 규모의 연변가무단을 비롯해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13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개의 예술 단체가 있으며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각 현과 시에는 예술 극장과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문화관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등이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한인들은 중국의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인방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축출 이후 문예활동을 활발히 전개해 문학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음악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무용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미술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연극 등 다방면에 걸쳐서 큰 성과를 거두었다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859A49-BCCE-4700-9512-1AC4B9617C7B}"/>
              </a:ext>
            </a:extLst>
          </p:cNvPr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D1FDFA-41E5-4DBC-A647-C27DB479F58C}"/>
              </a:ext>
            </a:extLst>
          </p:cNvPr>
          <p:cNvSpPr txBox="1"/>
          <p:nvPr/>
        </p:nvSpPr>
        <p:spPr>
          <a:xfrm>
            <a:off x="95821" y="373851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B240A042-E5DE-46B4-BF28-A532026C0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9275" y="3281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947719" y="788486"/>
            <a:ext cx="2985291" cy="66284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57987" y="882386"/>
            <a:ext cx="3575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문화적 전통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21450" y="2172872"/>
            <a:ext cx="4212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3"/>
              </a:rPr>
              <a:t>https://tv.naver.com/v/331396</a:t>
            </a:r>
            <a:endParaRPr lang="en-US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296220" y="1816644"/>
            <a:ext cx="4200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연변가무단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백두산 음악 </a:t>
            </a:r>
            <a:r>
              <a:rPr lang="en-US" altLang="ko-KR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- 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진달래</a:t>
            </a:r>
            <a:endParaRPr lang="en-US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16385" name="Picture 1" descr="C:\Users\user\Desktop\연변가무단 백두산 음악 - 진달래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719" y="2983631"/>
            <a:ext cx="5564243" cy="2510092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B03D39-1090-4A1A-AA61-DCFF276479C4}"/>
              </a:ext>
            </a:extLst>
          </p:cNvPr>
          <p:cNvSpPr txBox="1"/>
          <p:nvPr/>
        </p:nvSpPr>
        <p:spPr>
          <a:xfrm>
            <a:off x="123549" y="32714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DC5FCC-9BD3-4376-A0F6-CB4A91B01BEF}"/>
              </a:ext>
            </a:extLst>
          </p:cNvPr>
          <p:cNvSpPr txBox="1"/>
          <p:nvPr/>
        </p:nvSpPr>
        <p:spPr>
          <a:xfrm>
            <a:off x="116142" y="373851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3" name="그래픽 2" descr="텔레비전">
            <a:extLst>
              <a:ext uri="{FF2B5EF4-FFF2-40B4-BE49-F238E27FC236}">
                <a16:creationId xmlns:a16="http://schemas.microsoft.com/office/drawing/2014/main" id="{065A35C0-B0A3-4695-9503-6E8304E07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79" y="1697136"/>
            <a:ext cx="1122559" cy="992427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C8F208F-7197-454D-B3EE-CAB70FBDDC66}"/>
              </a:ext>
            </a:extLst>
          </p:cNvPr>
          <p:cNvSpPr/>
          <p:nvPr/>
        </p:nvSpPr>
        <p:spPr>
          <a:xfrm>
            <a:off x="0" y="815776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5F8CB-CAF8-43CD-B572-12B5D9C0519F}"/>
              </a:ext>
            </a:extLst>
          </p:cNvPr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849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212356" y="836712"/>
            <a:ext cx="3060098" cy="59795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8437" y="1523613"/>
            <a:ext cx="7122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거주 한인 동포들의 교육열은 상당히 높은 것으로 알려지고 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 </a:t>
            </a:r>
            <a:r>
              <a:rPr lang="ko-KR" altLang="en-US" sz="2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길림성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연변한인자치주에는 유치원에서부터 대학에 이르기까지 교육기관들이 설치되어 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정규 대학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중등 직업 기술 학교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28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중학교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251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소학교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1,218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유치원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657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개소가 각각 설립되어 있다고 한다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8557" y="900749"/>
            <a:ext cx="3247696" cy="4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교육기관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101568392" descr="EMB00000dbc1b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586" y="3243780"/>
            <a:ext cx="5123792" cy="2997856"/>
          </a:xfrm>
          <a:prstGeom prst="rect">
            <a:avLst/>
          </a:prstGeom>
          <a:noFill/>
        </p:spPr>
      </p:pic>
      <p:sp>
        <p:nvSpPr>
          <p:cNvPr id="38" name="직사각형 37"/>
          <p:cNvSpPr/>
          <p:nvPr/>
        </p:nvSpPr>
        <p:spPr>
          <a:xfrm>
            <a:off x="6390172" y="4001207"/>
            <a:ext cx="2067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현지 조사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DF674511-5A73-4724-85A0-61C93A3A1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0172" y="308680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19274E7-D188-4766-BD69-0F84381E7F47}"/>
              </a:ext>
            </a:extLst>
          </p:cNvPr>
          <p:cNvSpPr txBox="1"/>
          <p:nvPr/>
        </p:nvSpPr>
        <p:spPr>
          <a:xfrm>
            <a:off x="89374" y="338862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BC190F-5DAA-4AA4-863B-525BEADDC1FE}"/>
              </a:ext>
            </a:extLst>
          </p:cNvPr>
          <p:cNvSpPr txBox="1"/>
          <p:nvPr/>
        </p:nvSpPr>
        <p:spPr>
          <a:xfrm>
            <a:off x="82931" y="382714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5435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058238" y="836712"/>
            <a:ext cx="2866490" cy="515554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5572" y="875211"/>
            <a:ext cx="3405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교육기관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360273" y="4346818"/>
            <a:ext cx="2837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길림성 연변 조선족자치주 연길시에 있는 한인대학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연변대학교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6" name="Picture 4" descr="ì°ë³ëíêµ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635" y="2971800"/>
            <a:ext cx="4067504" cy="2758966"/>
          </a:xfrm>
          <a:prstGeom prst="rect">
            <a:avLst/>
          </a:prstGeom>
          <a:noFill/>
        </p:spPr>
      </p:pic>
      <p:sp>
        <p:nvSpPr>
          <p:cNvPr id="37" name="직사각형 36"/>
          <p:cNvSpPr/>
          <p:nvPr/>
        </p:nvSpPr>
        <p:spPr>
          <a:xfrm>
            <a:off x="961696" y="1487751"/>
            <a:ext cx="7236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대학 교육기관으로는 종합대학인 연변대학교와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연변농학원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연변의학원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그리고 연변사범전과학교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연변예술학교 등을 들 수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연변대학교는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1949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월에 설립되었다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10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학부로 이루어져 있으며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재학 생수는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1,600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명으로 한인수는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％가 넘는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1,180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여명이다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1FDEF-836B-414D-9ED8-FFA790A4D2D4}"/>
              </a:ext>
            </a:extLst>
          </p:cNvPr>
          <p:cNvSpPr txBox="1"/>
          <p:nvPr/>
        </p:nvSpPr>
        <p:spPr>
          <a:xfrm>
            <a:off x="89374" y="338862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5046A-7F61-48E5-8C09-DFE3A0A84538}"/>
              </a:ext>
            </a:extLst>
          </p:cNvPr>
          <p:cNvSpPr txBox="1"/>
          <p:nvPr/>
        </p:nvSpPr>
        <p:spPr>
          <a:xfrm>
            <a:off x="82931" y="382714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F6C85-75EC-42AE-82FA-882001047098}"/>
              </a:ext>
            </a:extLst>
          </p:cNvPr>
          <p:cNvSpPr txBox="1"/>
          <p:nvPr/>
        </p:nvSpPr>
        <p:spPr>
          <a:xfrm>
            <a:off x="99743" y="9124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03C07B26-74FE-4826-8F96-BD0C6C7EF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5205" y="33651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0961" y="1774545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역사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4304" y="4429343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관광경영학과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21514817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</a:t>
            </a:r>
            <a:r>
              <a:rPr lang="en-US" altLang="ko-KR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8010312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8799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3161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7102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07116" y="800576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558" y="834347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삼국시대 이전</a:t>
            </a:r>
            <a:endParaRPr lang="en-US" altLang="ko-KR" sz="25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369" y="1886317"/>
            <a:ext cx="798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원래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읍루와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옥저의 땅이었다가 고구려가 이 지방으로 뻗어나면서 고구려의 영토가 되었고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고구려가 망한 뒤에는 발해의 영토가 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그 뒤 고려시대로부터 조선 전기에 걸쳐 여진족이 각지에 흩어져 살았다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산지가 발달해 땅이 기름지고 산림이 무성해 각종 자원도 풍부한 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방 이였기 때문에 여진족은 농경보다 유목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수렵에 종사하여서 이 비옥한 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역이 오랫동안 개척되지 못하였고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간도를 개척해 농경지로 만든 것은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우리 </a:t>
            </a:r>
            <a:endParaRPr lang="en-US" altLang="ko-KR" dirty="0">
              <a:solidFill>
                <a:srgbClr val="FF0000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나라 사람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1712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백두산 정계비를 건립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13661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9059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0724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13808" y="133791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92859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5834" y="840909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825" y="855730"/>
            <a:ext cx="3269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삼국시기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~19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238" y="1990364"/>
            <a:ext cx="798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▶간도에 우리 나라 사람이 이주하기 시작한 것은 철종 말에서 고종 초부터였다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세도정치의 학정과 수탈에 못 견딘 농민들이 관권이 미치지 않는 두만강 너머로 이주하는 사람들이 생겼고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1869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년을 전후한 함경도 지방의 대흉년으로 기민들이 압록강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두만강을 넘어 간도 지방에 들어가 새로운 삶의 터전을 마련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청이 간도지역에 조선인의 월경을 엄금하도록 조선 정부에 요청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이에 따라 국경을 넘어가는 자가 발생하면 즉시 왕명으로 사신을 파견하여 사건 진상을 파악 해명하고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범월자를 처벌함은 물론 범월지역의 관리까지도 처벌하도록 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간도 지역의 조선인 강제 추방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73AE8-D3CF-48EB-9A4D-4E679513CD5B}"/>
              </a:ext>
            </a:extLst>
          </p:cNvPr>
          <p:cNvSpPr txBox="1"/>
          <p:nvPr/>
        </p:nvSpPr>
        <p:spPr>
          <a:xfrm>
            <a:off x="99951" y="8836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3516C-0CF6-41E0-A035-2D8DF91CBAE5}"/>
              </a:ext>
            </a:extLst>
          </p:cNvPr>
          <p:cNvSpPr txBox="1"/>
          <p:nvPr/>
        </p:nvSpPr>
        <p:spPr>
          <a:xfrm>
            <a:off x="93921" y="3342800"/>
            <a:ext cx="45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7EA1E-601E-4065-AF3B-55D671D9FE52}"/>
              </a:ext>
            </a:extLst>
          </p:cNvPr>
          <p:cNvSpPr txBox="1"/>
          <p:nvPr/>
        </p:nvSpPr>
        <p:spPr>
          <a:xfrm>
            <a:off x="99959" y="3838245"/>
            <a:ext cx="45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9768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821409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192859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73AE8-D3CF-48EB-9A4D-4E679513CD5B}"/>
              </a:ext>
            </a:extLst>
          </p:cNvPr>
          <p:cNvSpPr txBox="1"/>
          <p:nvPr/>
        </p:nvSpPr>
        <p:spPr>
          <a:xfrm>
            <a:off x="99951" y="8836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3516C-0CF6-41E0-A035-2D8DF91CBAE5}"/>
              </a:ext>
            </a:extLst>
          </p:cNvPr>
          <p:cNvSpPr txBox="1"/>
          <p:nvPr/>
        </p:nvSpPr>
        <p:spPr>
          <a:xfrm>
            <a:off x="93921" y="3342800"/>
            <a:ext cx="45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7EA1E-601E-4065-AF3B-55D671D9FE52}"/>
              </a:ext>
            </a:extLst>
          </p:cNvPr>
          <p:cNvSpPr txBox="1"/>
          <p:nvPr/>
        </p:nvSpPr>
        <p:spPr>
          <a:xfrm>
            <a:off x="99959" y="3838245"/>
            <a:ext cx="45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5AC4E-8E85-474F-94A3-68A3A0DBC4AC}"/>
              </a:ext>
            </a:extLst>
          </p:cNvPr>
          <p:cNvSpPr txBox="1"/>
          <p:nvPr/>
        </p:nvSpPr>
        <p:spPr>
          <a:xfrm>
            <a:off x="107504" y="133432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5855CB8-8FF4-4716-8C73-3EEEF2FAB0DF}"/>
              </a:ext>
            </a:extLst>
          </p:cNvPr>
          <p:cNvSpPr/>
          <p:nvPr/>
        </p:nvSpPr>
        <p:spPr>
          <a:xfrm>
            <a:off x="917051" y="824025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264FFB-A193-4DC4-A109-A9A999425C94}"/>
              </a:ext>
            </a:extLst>
          </p:cNvPr>
          <p:cNvSpPr txBox="1"/>
          <p:nvPr/>
        </p:nvSpPr>
        <p:spPr>
          <a:xfrm>
            <a:off x="557899" y="800150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20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세기의 역사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22173E-20CA-4F3D-8655-6E0EE14D911B}"/>
              </a:ext>
            </a:extLst>
          </p:cNvPr>
          <p:cNvSpPr txBox="1"/>
          <p:nvPr/>
        </p:nvSpPr>
        <p:spPr>
          <a:xfrm>
            <a:off x="917051" y="1821409"/>
            <a:ext cx="798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관리사로임명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간도한인에 대한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순찰무유와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호수인구 조사를 맡은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년간의 활동 결과를 보고하면서 간도를 영토로서 ‘회복’할 것을 정부에 요청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1903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8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정부는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‘북간도관리사’로 명하였다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But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청 제국은 간도는 청 제국의 영토라며 오히려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간도활동이 불법이라며 그를 소환시킬 것을 한국에 요구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     이러한 청국의 요구에 대해서 한국은 백두산 정계로 “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이남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두만강안까지는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분명히 자국의 경내”라며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파견하여 간도를 관리하고 한국인의 생명과 재산을 보호하는 것은 청국에서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청인을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위해 ‘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설관보호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’하는 것과 같은 위민정책이라며 청국의 요청을 거부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이처럼 정부의 간도보호관 파견에는 간도가 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대한제국의 강역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이라는 인식이 깔려있었다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5" name="오른쪽 화살표 8">
            <a:extLst>
              <a:ext uri="{FF2B5EF4-FFF2-40B4-BE49-F238E27FC236}">
                <a16:creationId xmlns:a16="http://schemas.microsoft.com/office/drawing/2014/main" id="{E637A227-2807-442C-A900-B07ADD17A67B}"/>
              </a:ext>
            </a:extLst>
          </p:cNvPr>
          <p:cNvSpPr/>
          <p:nvPr/>
        </p:nvSpPr>
        <p:spPr>
          <a:xfrm>
            <a:off x="1063993" y="4072438"/>
            <a:ext cx="606287" cy="2087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6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91173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목 차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09E7415-3597-4D6D-A6C9-66D3887FDBFF}"/>
              </a:ext>
            </a:extLst>
          </p:cNvPr>
          <p:cNvCxnSpPr>
            <a:cxnSpLocks/>
          </p:cNvCxnSpPr>
          <p:nvPr/>
        </p:nvCxnSpPr>
        <p:spPr>
          <a:xfrm>
            <a:off x="638890" y="3249343"/>
            <a:ext cx="10997" cy="9717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D717AEA-774B-4DAA-ADF2-3EAB314A79ED}"/>
              </a:ext>
            </a:extLst>
          </p:cNvPr>
          <p:cNvCxnSpPr>
            <a:cxnSpLocks/>
          </p:cNvCxnSpPr>
          <p:nvPr/>
        </p:nvCxnSpPr>
        <p:spPr>
          <a:xfrm flipH="1">
            <a:off x="3188959" y="2587583"/>
            <a:ext cx="14642" cy="17141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0CD1528-2C33-498D-858D-1CA43D5A4D1C}"/>
              </a:ext>
            </a:extLst>
          </p:cNvPr>
          <p:cNvGrpSpPr/>
          <p:nvPr/>
        </p:nvGrpSpPr>
        <p:grpSpPr>
          <a:xfrm>
            <a:off x="5555186" y="2126214"/>
            <a:ext cx="2783560" cy="988365"/>
            <a:chOff x="5918770" y="2327561"/>
            <a:chExt cx="1363026" cy="491280"/>
          </a:xfrm>
          <a:solidFill>
            <a:schemeClr val="bg1">
              <a:lumMod val="65000"/>
            </a:schemeClr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E247D57-5909-4A5E-8027-1A8E4E63830B}"/>
                </a:ext>
              </a:extLst>
            </p:cNvPr>
            <p:cNvSpPr/>
            <p:nvPr/>
          </p:nvSpPr>
          <p:spPr>
            <a:xfrm rot="20700000">
              <a:off x="6016260" y="2508134"/>
              <a:ext cx="1112550" cy="147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A67F7206-7A34-4D73-99E4-2FD7AC252C9A}"/>
                </a:ext>
              </a:extLst>
            </p:cNvPr>
            <p:cNvGrpSpPr/>
            <p:nvPr/>
          </p:nvGrpSpPr>
          <p:grpSpPr>
            <a:xfrm>
              <a:off x="5918770" y="2327561"/>
              <a:ext cx="1363026" cy="491280"/>
              <a:chOff x="330719" y="1482515"/>
              <a:chExt cx="1363026" cy="491280"/>
            </a:xfrm>
            <a:grpFill/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CE5C64F2-2402-4797-95FD-FF5AD41B9390}"/>
                  </a:ext>
                </a:extLst>
              </p:cNvPr>
              <p:cNvSpPr/>
              <p:nvPr/>
            </p:nvSpPr>
            <p:spPr>
              <a:xfrm>
                <a:off x="1479035" y="1482515"/>
                <a:ext cx="214710" cy="2097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34CD985E-9C27-42AE-8ACA-0E9B046F8833}"/>
                  </a:ext>
                </a:extLst>
              </p:cNvPr>
              <p:cNvSpPr/>
              <p:nvPr/>
            </p:nvSpPr>
            <p:spPr>
              <a:xfrm>
                <a:off x="1507856" y="148852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B9902502-79C0-4214-AA2A-B784D18F6B19}"/>
                  </a:ext>
                </a:extLst>
              </p:cNvPr>
              <p:cNvSpPr/>
              <p:nvPr/>
            </p:nvSpPr>
            <p:spPr>
              <a:xfrm>
                <a:off x="330719" y="179827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F94CC4-5600-4F48-B67F-4FE4F1E88ECE}"/>
              </a:ext>
            </a:extLst>
          </p:cNvPr>
          <p:cNvGrpSpPr/>
          <p:nvPr/>
        </p:nvGrpSpPr>
        <p:grpSpPr>
          <a:xfrm>
            <a:off x="470745" y="2542893"/>
            <a:ext cx="5453754" cy="714141"/>
            <a:chOff x="1535551" y="2535364"/>
            <a:chExt cx="4559617" cy="486419"/>
          </a:xfrm>
          <a:solidFill>
            <a:schemeClr val="bg1">
              <a:lumMod val="65000"/>
            </a:schemeClr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24FCCD2-C8D5-4E70-918F-6D9970882072}"/>
                </a:ext>
              </a:extLst>
            </p:cNvPr>
            <p:cNvSpPr/>
            <p:nvPr/>
          </p:nvSpPr>
          <p:spPr>
            <a:xfrm rot="900000">
              <a:off x="3852250" y="2535364"/>
              <a:ext cx="2083600" cy="1765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D477FDB-E032-41B3-B849-7A29914299EE}"/>
                </a:ext>
              </a:extLst>
            </p:cNvPr>
            <p:cNvSpPr/>
            <p:nvPr/>
          </p:nvSpPr>
          <p:spPr>
            <a:xfrm rot="1800000">
              <a:off x="5807136" y="2695236"/>
              <a:ext cx="288032" cy="2298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3F7E3E78-5F9F-40F3-87EA-75CD68F240A1}"/>
                </a:ext>
              </a:extLst>
            </p:cNvPr>
            <p:cNvSpPr/>
            <p:nvPr/>
          </p:nvSpPr>
          <p:spPr>
            <a:xfrm rot="1800000">
              <a:off x="1535551" y="2773589"/>
              <a:ext cx="288032" cy="248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49F250-0A39-4BE4-889B-B9592C4E8111}"/>
              </a:ext>
            </a:extLst>
          </p:cNvPr>
          <p:cNvGrpSpPr/>
          <p:nvPr/>
        </p:nvGrpSpPr>
        <p:grpSpPr>
          <a:xfrm>
            <a:off x="700436" y="2174605"/>
            <a:ext cx="5251762" cy="988919"/>
            <a:chOff x="1893691" y="2448400"/>
            <a:chExt cx="3848282" cy="459674"/>
          </a:xfrm>
          <a:solidFill>
            <a:schemeClr val="bg1">
              <a:lumMod val="65000"/>
            </a:schemeClr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22A2E87-C7F1-40E2-9A58-2B23F2894680}"/>
                </a:ext>
              </a:extLst>
            </p:cNvPr>
            <p:cNvSpPr/>
            <p:nvPr/>
          </p:nvSpPr>
          <p:spPr>
            <a:xfrm rot="20700000">
              <a:off x="1893691" y="2637540"/>
              <a:ext cx="1800000" cy="128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72B2B3C-961E-4314-9562-F230175FBB59}"/>
                </a:ext>
              </a:extLst>
            </p:cNvPr>
            <p:cNvGrpSpPr/>
            <p:nvPr/>
          </p:nvGrpSpPr>
          <p:grpSpPr>
            <a:xfrm>
              <a:off x="3571176" y="2448400"/>
              <a:ext cx="2170797" cy="459674"/>
              <a:chOff x="1429986" y="1608687"/>
              <a:chExt cx="2170797" cy="459674"/>
            </a:xfrm>
            <a:grpFill/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068386EC-BCC5-4F66-970D-309D078EB93E}"/>
                  </a:ext>
                </a:extLst>
              </p:cNvPr>
              <p:cNvSpPr/>
              <p:nvPr/>
            </p:nvSpPr>
            <p:spPr>
              <a:xfrm>
                <a:off x="3312751" y="1866516"/>
                <a:ext cx="288032" cy="20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 dirty="0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A415D5A4-B6ED-48CA-8D62-22D39A6A82EF}"/>
                  </a:ext>
                </a:extLst>
              </p:cNvPr>
              <p:cNvSpPr/>
              <p:nvPr/>
            </p:nvSpPr>
            <p:spPr>
              <a:xfrm>
                <a:off x="1429986" y="1608687"/>
                <a:ext cx="321299" cy="196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2263757-076B-47A5-8A77-25A7D020181B}"/>
              </a:ext>
            </a:extLst>
          </p:cNvPr>
          <p:cNvSpPr txBox="1"/>
          <p:nvPr/>
        </p:nvSpPr>
        <p:spPr>
          <a:xfrm>
            <a:off x="370432" y="4272209"/>
            <a:ext cx="18077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05.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간도협약 </a:t>
            </a:r>
            <a:r>
              <a:rPr lang="ko-KR" altLang="en-US" sz="30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조중변계조약</a:t>
            </a:r>
            <a:endParaRPr lang="ko-KR" altLang="en-US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63917-9EBE-41BB-A6CF-9A52603E2494}"/>
              </a:ext>
            </a:extLst>
          </p:cNvPr>
          <p:cNvSpPr txBox="1"/>
          <p:nvPr/>
        </p:nvSpPr>
        <p:spPr>
          <a:xfrm>
            <a:off x="2698453" y="4301730"/>
            <a:ext cx="12584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06.</a:t>
            </a:r>
          </a:p>
          <a:p>
            <a:pPr lvl="0">
              <a:defRPr lang="ko-KR"/>
            </a:pPr>
            <a:r>
              <a:rPr lang="ko-KR" altLang="en-US" sz="30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백두산정계비</a:t>
            </a:r>
            <a:endParaRPr lang="ko-KR" altLang="en-US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75F9D24-BD61-48BD-BF86-9F22C3B118E6}"/>
              </a:ext>
            </a:extLst>
          </p:cNvPr>
          <p:cNvCxnSpPr>
            <a:cxnSpLocks/>
          </p:cNvCxnSpPr>
          <p:nvPr/>
        </p:nvCxnSpPr>
        <p:spPr>
          <a:xfrm>
            <a:off x="5733086" y="3107533"/>
            <a:ext cx="0" cy="11135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55">
            <a:extLst>
              <a:ext uri="{FF2B5EF4-FFF2-40B4-BE49-F238E27FC236}">
                <a16:creationId xmlns:a16="http://schemas.microsoft.com/office/drawing/2014/main" id="{2FBC0746-6BB5-46FB-B963-2E1E4D6CFAC3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8098013" y="2548112"/>
            <a:ext cx="21494" cy="1459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8">
            <a:extLst>
              <a:ext uri="{FF2B5EF4-FFF2-40B4-BE49-F238E27FC236}">
                <a16:creationId xmlns:a16="http://schemas.microsoft.com/office/drawing/2014/main" id="{0E7F1581-F41B-4EFF-8AB7-EF6BADC5C2EE}"/>
              </a:ext>
            </a:extLst>
          </p:cNvPr>
          <p:cNvSpPr txBox="1"/>
          <p:nvPr/>
        </p:nvSpPr>
        <p:spPr>
          <a:xfrm>
            <a:off x="5140388" y="4221088"/>
            <a:ext cx="15411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07.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</a:t>
            </a:r>
            <a:endParaRPr lang="en-US" altLang="ko-KR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우리의 땅인가</a:t>
            </a: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?</a:t>
            </a: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 </a:t>
            </a:r>
          </a:p>
        </p:txBody>
      </p:sp>
      <p:sp>
        <p:nvSpPr>
          <p:cNvPr id="36" name="타원 45">
            <a:extLst>
              <a:ext uri="{FF2B5EF4-FFF2-40B4-BE49-F238E27FC236}">
                <a16:creationId xmlns:a16="http://schemas.microsoft.com/office/drawing/2014/main" id="{08103C17-9952-4316-9760-00E82C958CEF}"/>
              </a:ext>
            </a:extLst>
          </p:cNvPr>
          <p:cNvSpPr/>
          <p:nvPr/>
        </p:nvSpPr>
        <p:spPr>
          <a:xfrm>
            <a:off x="8017195" y="2212953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7" name="타원 45">
            <a:extLst>
              <a:ext uri="{FF2B5EF4-FFF2-40B4-BE49-F238E27FC236}">
                <a16:creationId xmlns:a16="http://schemas.microsoft.com/office/drawing/2014/main" id="{C5F8D63C-0C24-4A29-8EE9-01C6418A17E5}"/>
              </a:ext>
            </a:extLst>
          </p:cNvPr>
          <p:cNvSpPr/>
          <p:nvPr/>
        </p:nvSpPr>
        <p:spPr>
          <a:xfrm>
            <a:off x="5622844" y="2837694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8" name="타원 45">
            <a:extLst>
              <a:ext uri="{FF2B5EF4-FFF2-40B4-BE49-F238E27FC236}">
                <a16:creationId xmlns:a16="http://schemas.microsoft.com/office/drawing/2014/main" id="{9ECEB154-C208-4756-AB68-BA165AFE2CBE}"/>
              </a:ext>
            </a:extLst>
          </p:cNvPr>
          <p:cNvSpPr/>
          <p:nvPr/>
        </p:nvSpPr>
        <p:spPr>
          <a:xfrm>
            <a:off x="536744" y="2946304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1" name="타원 45">
            <a:extLst>
              <a:ext uri="{FF2B5EF4-FFF2-40B4-BE49-F238E27FC236}">
                <a16:creationId xmlns:a16="http://schemas.microsoft.com/office/drawing/2014/main" id="{58828B0E-D5D4-4307-AC21-4044BC27980A}"/>
              </a:ext>
            </a:extLst>
          </p:cNvPr>
          <p:cNvSpPr/>
          <p:nvPr/>
        </p:nvSpPr>
        <p:spPr>
          <a:xfrm>
            <a:off x="3080937" y="2244359"/>
            <a:ext cx="246723" cy="247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440231E9-5339-481E-B8BC-3FFC4577CF36}"/>
              </a:ext>
            </a:extLst>
          </p:cNvPr>
          <p:cNvSpPr txBox="1"/>
          <p:nvPr/>
        </p:nvSpPr>
        <p:spPr>
          <a:xfrm>
            <a:off x="7366428" y="4106456"/>
            <a:ext cx="1541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08.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마무리</a:t>
            </a:r>
            <a:endParaRPr lang="en-US" altLang="ko-KR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</p:spTree>
    <p:extLst>
      <p:ext uri="{BB962C8B-B14F-4D97-AF65-F5344CB8AC3E}">
        <p14:creationId xmlns:p14="http://schemas.microsoft.com/office/powerpoint/2010/main" val="6266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5" grpId="0"/>
      <p:bldP spid="36" grpId="0" animBg="1"/>
      <p:bldP spid="37" grpId="0" animBg="1"/>
      <p:bldP spid="38" grpId="0" animBg="1"/>
      <p:bldP spid="41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821409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192859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73AE8-D3CF-48EB-9A4D-4E679513CD5B}"/>
              </a:ext>
            </a:extLst>
          </p:cNvPr>
          <p:cNvSpPr txBox="1"/>
          <p:nvPr/>
        </p:nvSpPr>
        <p:spPr>
          <a:xfrm>
            <a:off x="99951" y="8836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3516C-0CF6-41E0-A035-2D8DF91CBAE5}"/>
              </a:ext>
            </a:extLst>
          </p:cNvPr>
          <p:cNvSpPr txBox="1"/>
          <p:nvPr/>
        </p:nvSpPr>
        <p:spPr>
          <a:xfrm>
            <a:off x="93921" y="3342800"/>
            <a:ext cx="45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7EA1E-601E-4065-AF3B-55D671D9FE52}"/>
              </a:ext>
            </a:extLst>
          </p:cNvPr>
          <p:cNvSpPr txBox="1"/>
          <p:nvPr/>
        </p:nvSpPr>
        <p:spPr>
          <a:xfrm>
            <a:off x="99959" y="3838245"/>
            <a:ext cx="45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5AC4E-8E85-474F-94A3-68A3A0DBC4AC}"/>
              </a:ext>
            </a:extLst>
          </p:cNvPr>
          <p:cNvSpPr txBox="1"/>
          <p:nvPr/>
        </p:nvSpPr>
        <p:spPr>
          <a:xfrm>
            <a:off x="107504" y="133432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5855CB8-8FF4-4716-8C73-3EEEF2FAB0DF}"/>
              </a:ext>
            </a:extLst>
          </p:cNvPr>
          <p:cNvSpPr/>
          <p:nvPr/>
        </p:nvSpPr>
        <p:spPr>
          <a:xfrm>
            <a:off x="917051" y="90905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264FFB-A193-4DC4-A109-A9A999425C94}"/>
              </a:ext>
            </a:extLst>
          </p:cNvPr>
          <p:cNvSpPr txBox="1"/>
          <p:nvPr/>
        </p:nvSpPr>
        <p:spPr>
          <a:xfrm>
            <a:off x="557899" y="885176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20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세기의 역사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B1E44-3ABF-4240-B807-5A348F735118}"/>
              </a:ext>
            </a:extLst>
          </p:cNvPr>
          <p:cNvSpPr txBox="1"/>
          <p:nvPr/>
        </p:nvSpPr>
        <p:spPr>
          <a:xfrm>
            <a:off x="816567" y="1598601"/>
            <a:ext cx="798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을사보호조약 강제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 제국이 을사조약을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늑약하여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대한제국의 외교권을 불법적으로 강탈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간도협약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1909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9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은 청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 간도협약을 체결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협약을 통해 일본과 청은 조선과 청의 국경을 두만강과 압록강 경계선으로 확정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pic>
        <p:nvPicPr>
          <p:cNvPr id="19" name="Picture 2" descr="https://post-phinf.pstatic.net/20160904_7/1472953814568TH52B_JPEG/%B0%A3%B5%B51-650.jpg?type=w1200">
            <a:extLst>
              <a:ext uri="{FF2B5EF4-FFF2-40B4-BE49-F238E27FC236}">
                <a16:creationId xmlns:a16="http://schemas.microsoft.com/office/drawing/2014/main" id="{432BDEFE-BD4D-43BF-8ECC-BC364B5D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760" y="3703506"/>
            <a:ext cx="3923807" cy="26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post-phinf.pstatic.net/20160904_86/1472953768261GqBir_JPEG/%B0%A3%B5%B5-650.jpg?type=w1200">
            <a:extLst>
              <a:ext uri="{FF2B5EF4-FFF2-40B4-BE49-F238E27FC236}">
                <a16:creationId xmlns:a16="http://schemas.microsoft.com/office/drawing/2014/main" id="{DC288978-B2C4-462F-8DD3-9FD3848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81" y="3703506"/>
            <a:ext cx="3739566" cy="26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0BDCF0-A3E9-4D09-B484-5615E746AEF6}"/>
              </a:ext>
            </a:extLst>
          </p:cNvPr>
          <p:cNvSpPr txBox="1"/>
          <p:nvPr/>
        </p:nvSpPr>
        <p:spPr>
          <a:xfrm>
            <a:off x="7160843" y="6442649"/>
            <a:ext cx="171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</a:t>
            </a:r>
            <a:r>
              <a:rPr lang="ko-KR" altLang="en-US" sz="12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체결 후 사진</a:t>
            </a:r>
            <a:endParaRPr lang="en-US" altLang="ko-KR" sz="12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988CF0-943F-41BD-AC0C-321196A11A8F}"/>
              </a:ext>
            </a:extLst>
          </p:cNvPr>
          <p:cNvSpPr txBox="1"/>
          <p:nvPr/>
        </p:nvSpPr>
        <p:spPr>
          <a:xfrm>
            <a:off x="2881598" y="6454353"/>
            <a:ext cx="204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위치 지도와 태극사진</a:t>
            </a:r>
            <a:endParaRPr lang="en-US" altLang="ko-KR" sz="12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9F707E64-AA14-4693-AC83-806DBA03AD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440" y="6356913"/>
            <a:ext cx="471877" cy="471877"/>
          </a:xfrm>
          <a:prstGeom prst="rect">
            <a:avLst/>
          </a:prstGeom>
        </p:spPr>
      </p:pic>
      <p:pic>
        <p:nvPicPr>
          <p:cNvPr id="31" name="그래픽 30" descr="카메라">
            <a:extLst>
              <a:ext uri="{FF2B5EF4-FFF2-40B4-BE49-F238E27FC236}">
                <a16:creationId xmlns:a16="http://schemas.microsoft.com/office/drawing/2014/main" id="{399E3D33-04C3-40B4-9F64-0325AD9003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8966" y="6386123"/>
            <a:ext cx="471877" cy="4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85906" y="1512935"/>
            <a:ext cx="4547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 </a:t>
            </a:r>
            <a:endParaRPr lang="en-US" altLang="ko-KR" sz="5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sz="5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조중변계조약</a:t>
            </a:r>
            <a:endParaRPr lang="ko-KR" altLang="en-US" sz="5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304" y="4364868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일본어일본과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21602758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</a:t>
            </a:r>
            <a:r>
              <a:rPr lang="en-US" altLang="ko-KR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휘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34692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89996D36-A83E-4BC8-92D3-3DD941EC4575}"/>
              </a:ext>
            </a:extLst>
          </p:cNvPr>
          <p:cNvSpPr/>
          <p:nvPr/>
        </p:nvSpPr>
        <p:spPr>
          <a:xfrm>
            <a:off x="796425" y="746232"/>
            <a:ext cx="3609320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EA7D7-055F-4216-BE66-26426EB12ACD}"/>
              </a:ext>
            </a:extLst>
          </p:cNvPr>
          <p:cNvSpPr txBox="1"/>
          <p:nvPr/>
        </p:nvSpPr>
        <p:spPr>
          <a:xfrm>
            <a:off x="793192" y="763117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체결 전 상황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C2817E5-3D9E-44E3-88B7-E5BAED01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66" y="3180556"/>
            <a:ext cx="2954485" cy="34303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1FB307-1188-41BC-A93B-8A42E1BD6680}"/>
              </a:ext>
            </a:extLst>
          </p:cNvPr>
          <p:cNvSpPr txBox="1"/>
          <p:nvPr/>
        </p:nvSpPr>
        <p:spPr>
          <a:xfrm>
            <a:off x="748513" y="1337488"/>
            <a:ext cx="79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옛 고구려와 발해의 영토였던 간도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시간이 지나면서 간도의 주인은 계속 바뀌어 왔고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조선과 청은 간도 문제를 해결하기 위해 교섭을 시도했다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 결과가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서로는 압록강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동으로는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분수령에 경계비를 세우는 것으로 명시했다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816CC3D-E965-4D7D-A8C2-91F5E8C3A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6" y="4094288"/>
            <a:ext cx="4533054" cy="25166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2BAF02-B36E-499E-95FD-65EB51CFD259}"/>
              </a:ext>
            </a:extLst>
          </p:cNvPr>
          <p:cNvSpPr txBox="1"/>
          <p:nvPr/>
        </p:nvSpPr>
        <p:spPr>
          <a:xfrm>
            <a:off x="796425" y="2454636"/>
            <a:ext cx="839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그러나 청은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위치를 두만강의 상류로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보았고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만주 내륙의 송화강 상류로 보았기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때문에 후에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영유권 문제에 대한 시발점이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8653135B-6515-4059-83F5-FC332C3E4D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3635" y="3429000"/>
            <a:ext cx="668602" cy="6686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6642F8E-8C62-4148-9567-8D3FAA097A73}"/>
              </a:ext>
            </a:extLst>
          </p:cNvPr>
          <p:cNvSpPr txBox="1"/>
          <p:nvPr/>
        </p:nvSpPr>
        <p:spPr>
          <a:xfrm>
            <a:off x="4095877" y="3603623"/>
            <a:ext cx="241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 전 그림</a:t>
            </a:r>
          </a:p>
        </p:txBody>
      </p:sp>
    </p:spTree>
    <p:extLst>
      <p:ext uri="{BB962C8B-B14F-4D97-AF65-F5344CB8AC3E}">
        <p14:creationId xmlns:p14="http://schemas.microsoft.com/office/powerpoint/2010/main" val="9565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89996D36-A83E-4BC8-92D3-3DD941EC4575}"/>
              </a:ext>
            </a:extLst>
          </p:cNvPr>
          <p:cNvSpPr/>
          <p:nvPr/>
        </p:nvSpPr>
        <p:spPr>
          <a:xfrm>
            <a:off x="796425" y="746232"/>
            <a:ext cx="3609320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EA7D7-055F-4216-BE66-26426EB12ACD}"/>
              </a:ext>
            </a:extLst>
          </p:cNvPr>
          <p:cNvSpPr txBox="1"/>
          <p:nvPr/>
        </p:nvSpPr>
        <p:spPr>
          <a:xfrm>
            <a:off x="793192" y="763117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체결 전 상황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7E4755-C543-4902-8E77-2D3309C8B7E7}"/>
              </a:ext>
            </a:extLst>
          </p:cNvPr>
          <p:cNvSpPr txBox="1"/>
          <p:nvPr/>
        </p:nvSpPr>
        <p:spPr>
          <a:xfrm>
            <a:off x="815792" y="1362992"/>
            <a:ext cx="76446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1882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청은 간도를 청의 영토라 주장하며 조선인의 월경을 금지     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할 것을 조선 정부에게 요구하였다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1883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청은 간도의 조선인들을 조선으로 강제 송환하라 요구하였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</a:t>
            </a:r>
            <a:r>
              <a:rPr lang="ko-KR" altLang="en-US" sz="19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토문강은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송화강 상류이며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지방은 조선 영토임을 주장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하면서 백두산정계비와 </a:t>
            </a:r>
            <a:r>
              <a:rPr lang="ko-KR" altLang="en-US" sz="19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발원지에 대한 공동조사를 통해 국경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 확정할 것을 청하였다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1885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결국 청은 간도의 조선인들을 강제로 추방하기 시작하였다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16E300DD-BD4A-43F7-A332-349956E8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30" y="4132981"/>
            <a:ext cx="6281366" cy="2535448"/>
          </a:xfrm>
          <a:prstGeom prst="rect">
            <a:avLst/>
          </a:prstGeom>
        </p:spPr>
      </p:pic>
      <p:pic>
        <p:nvPicPr>
          <p:cNvPr id="4" name="그래픽 3" descr="표">
            <a:extLst>
              <a:ext uri="{FF2B5EF4-FFF2-40B4-BE49-F238E27FC236}">
                <a16:creationId xmlns:a16="http://schemas.microsoft.com/office/drawing/2014/main" id="{8FED1FF0-3464-401A-B00A-42DC4A32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56" y="403289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EEA848-34EA-4617-BD80-FA3D40B94BE9}"/>
              </a:ext>
            </a:extLst>
          </p:cNvPr>
          <p:cNvSpPr txBox="1"/>
          <p:nvPr/>
        </p:nvSpPr>
        <p:spPr>
          <a:xfrm>
            <a:off x="903346" y="5043617"/>
            <a:ext cx="241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영유권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문제 연표</a:t>
            </a:r>
          </a:p>
        </p:txBody>
      </p:sp>
    </p:spTree>
    <p:extLst>
      <p:ext uri="{BB962C8B-B14F-4D97-AF65-F5344CB8AC3E}">
        <p14:creationId xmlns:p14="http://schemas.microsoft.com/office/powerpoint/2010/main" val="18634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937432"/>
            <a:ext cx="2878584" cy="518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2052" y="10121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</a:t>
            </a:r>
            <a:endParaRPr lang="en-US" altLang="ko-KR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052" y="1602658"/>
            <a:ext cx="77576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1897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대한제국으로 국호를 변경하였다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그러나 일제의 러일전쟁 승리 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1905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강제로 체결했다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을사늑약으로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외교권을 박탈당한 대한제국을 대신해 일본은 청과 간도를 둘러싼 문제들에 교섭을 벌인다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그러나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일본은 남만주철도 부설권과 무순 탄광의 채굴권을 얻는 대가로 청과 간도 협약을 체결하였다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82" y="3965689"/>
            <a:ext cx="3313471" cy="27785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55550"/>
            <a:ext cx="3810000" cy="27886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6" name="그래픽 5" descr="카메라">
            <a:extLst>
              <a:ext uri="{FF2B5EF4-FFF2-40B4-BE49-F238E27FC236}">
                <a16:creationId xmlns:a16="http://schemas.microsoft.com/office/drawing/2014/main" id="{E6E87FAB-71C6-4B22-9719-58419DE27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82" y="3232411"/>
            <a:ext cx="774979" cy="7749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F2F2E2-719E-4830-84BB-9B647BAAA5A9}"/>
              </a:ext>
            </a:extLst>
          </p:cNvPr>
          <p:cNvSpPr txBox="1"/>
          <p:nvPr/>
        </p:nvSpPr>
        <p:spPr>
          <a:xfrm>
            <a:off x="1701361" y="3586218"/>
            <a:ext cx="775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간도를 둘러싼 삼국의 관계</a:t>
            </a:r>
          </a:p>
        </p:txBody>
      </p:sp>
    </p:spTree>
    <p:extLst>
      <p:ext uri="{BB962C8B-B14F-4D97-AF65-F5344CB8AC3E}">
        <p14:creationId xmlns:p14="http://schemas.microsoft.com/office/powerpoint/2010/main" val="296206603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C70579C-BBC1-4F33-9B0D-4317F95F5E8B}"/>
              </a:ext>
            </a:extLst>
          </p:cNvPr>
          <p:cNvSpPr/>
          <p:nvPr/>
        </p:nvSpPr>
        <p:spPr>
          <a:xfrm>
            <a:off x="998791" y="895285"/>
            <a:ext cx="3132000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CD116-17C8-4700-BDF2-9398F253334E}"/>
              </a:ext>
            </a:extLst>
          </p:cNvPr>
          <p:cNvSpPr txBox="1"/>
          <p:nvPr/>
        </p:nvSpPr>
        <p:spPr>
          <a:xfrm>
            <a:off x="1268647" y="882386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본문 </a:t>
            </a:r>
            <a:endParaRPr lang="en-US" altLang="ko-KR" sz="2500" b="1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B00B3D5-CFCC-4A57-857D-2958E9D5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1524074"/>
            <a:ext cx="7108944" cy="45297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DFD85F-6634-45A6-8DDE-DCF7A27D073B}"/>
              </a:ext>
            </a:extLst>
          </p:cNvPr>
          <p:cNvSpPr txBox="1"/>
          <p:nvPr/>
        </p:nvSpPr>
        <p:spPr>
          <a:xfrm>
            <a:off x="4989682" y="6260673"/>
            <a:ext cx="46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 원문 </a:t>
            </a:r>
          </a:p>
        </p:txBody>
      </p:sp>
      <p:pic>
        <p:nvPicPr>
          <p:cNvPr id="6" name="그래픽 5" descr="카메라">
            <a:extLst>
              <a:ext uri="{FF2B5EF4-FFF2-40B4-BE49-F238E27FC236}">
                <a16:creationId xmlns:a16="http://schemas.microsoft.com/office/drawing/2014/main" id="{46AF06B3-BFE6-419A-A80D-9C800160E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282" y="5922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9051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5FE1EA3-EDBA-4E05-BEA6-D41CB4FDAD95}"/>
              </a:ext>
            </a:extLst>
          </p:cNvPr>
          <p:cNvSpPr/>
          <p:nvPr/>
        </p:nvSpPr>
        <p:spPr>
          <a:xfrm>
            <a:off x="899592" y="836712"/>
            <a:ext cx="3132000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595DB7-DA64-4E07-A2CC-6F04D0A68DDE}"/>
              </a:ext>
            </a:extLst>
          </p:cNvPr>
          <p:cNvSpPr txBox="1"/>
          <p:nvPr/>
        </p:nvSpPr>
        <p:spPr>
          <a:xfrm>
            <a:off x="1130233" y="875211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전문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D759B7-791F-48B7-BDAA-31D956942E9F}"/>
              </a:ext>
            </a:extLst>
          </p:cNvPr>
          <p:cNvSpPr txBox="1"/>
          <p:nvPr/>
        </p:nvSpPr>
        <p:spPr>
          <a:xfrm>
            <a:off x="807115" y="1412906"/>
            <a:ext cx="828784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두만강을 양국의 국경으로 하고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상류는 정계비를 지점으로 하여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석을수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石乙水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로써 국경을 삼는다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용정촌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국자가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局子街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),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두도구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頭道溝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),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면초구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面草溝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등 네 곳에 영사관이나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영사 분관을 설치한다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청나라는 간도 지방에 한민족의 거주를 승준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承准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지방에 거주하는 한민족은 청나라의 법권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法權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관할 하에 두며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납세와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행정상 처분도 청국인 과 같이 취급한다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거주 한국인의 재산은 청국인과 같이 보호되며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선정된 장소를 통해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두만강을 출입할 수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길회선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吉會線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: 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延吉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에서 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會寧間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철도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부설권을 가진다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가급적 속히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통감부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파출소와 관계 관원을 철수하고 영사관을 설치한다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33205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1919588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0A3232-56B4-4DF0-9C06-A883CCA04BD5}"/>
              </a:ext>
            </a:extLst>
          </p:cNvPr>
          <p:cNvSpPr/>
          <p:nvPr/>
        </p:nvSpPr>
        <p:spPr>
          <a:xfrm>
            <a:off x="851406" y="909540"/>
            <a:ext cx="3127725" cy="58617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C7784-38FE-45A6-9C1E-19BBFB50B286}"/>
              </a:ext>
            </a:extLst>
          </p:cNvPr>
          <p:cNvSpPr txBox="1"/>
          <p:nvPr/>
        </p:nvSpPr>
        <p:spPr>
          <a:xfrm>
            <a:off x="1011112" y="964098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간도협약의 문제점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EAFE2-19C8-4184-8524-B5A4F758A883}"/>
              </a:ext>
            </a:extLst>
          </p:cNvPr>
          <p:cNvSpPr txBox="1"/>
          <p:nvPr/>
        </p:nvSpPr>
        <p:spPr>
          <a:xfrm>
            <a:off x="851407" y="1919588"/>
            <a:ext cx="8444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 협약은 당사자인 대한제국 정부가 참여하지 않은 가운데 취해진 한국영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토의 할양이다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 협약에 의해 일제는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안봉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철도의 개설 문제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무순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연대의 탄광 문제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영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구지선의 철수 문제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관외 철도의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법고문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연장 문제 등 만주에서의 몇 가지를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교환하는 조건으로 중국에 간도를 할양하였던 것이다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이를 통해 오랫동안 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 양국 사이에 귀속 문제를 두고 논란이 되어 온 간도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이후 대한민국의 관할로부터 멀어지게 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그러나 간도 협약은 한국의 위기상황을 이용한 일본과 청국의 불법 침탈 행위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이며 협약 내용 자체가 양국의 불법행위를 입증하는 역사적 문증이라고 평가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따라서 간도의 귀속 문제는 현대 한국과 중국 사이의 여전한 미해결 문제이다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023582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3C22ED6-9A26-46CD-8CEE-50FA6B61C805}"/>
              </a:ext>
            </a:extLst>
          </p:cNvPr>
          <p:cNvSpPr/>
          <p:nvPr/>
        </p:nvSpPr>
        <p:spPr>
          <a:xfrm>
            <a:off x="899592" y="936943"/>
            <a:ext cx="2848441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06F3F28-FA23-45A6-8D24-E7A3C73CB38B}"/>
              </a:ext>
            </a:extLst>
          </p:cNvPr>
          <p:cNvSpPr/>
          <p:nvPr/>
        </p:nvSpPr>
        <p:spPr>
          <a:xfrm>
            <a:off x="874736" y="1495658"/>
            <a:ext cx="838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 조약은 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1964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20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 조선 민주주의 인민 공화국 전권 대표 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김일</a:t>
            </a:r>
            <a:endParaRPr lang="en-US" altLang="ko-KR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성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과 중화 인민 공화국 전권 대표 </a:t>
            </a:r>
            <a:r>
              <a:rPr lang="ko-KR" altLang="en-US" sz="2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저우언라이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2000" dirty="0" err="1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주은래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사이에서 체결되었</a:t>
            </a:r>
            <a:endParaRPr lang="en-US" altLang="ko-KR" sz="2000" dirty="0">
              <a:solidFill>
                <a:srgbClr val="373A3C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다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b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</a:b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천지의 서남쪽 마루와 동남쪽 마루를 잇는 선을 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백두산의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국경으로 하</a:t>
            </a:r>
            <a:endParaRPr lang="en-US" altLang="ko-KR" sz="2000" dirty="0">
              <a:solidFill>
                <a:srgbClr val="373A3C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고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 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하중도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경우 이미 국민이 사는 섬은 그쪽에 넘기는 원칙으로 결정</a:t>
            </a:r>
            <a:endParaRPr lang="en-US" altLang="ko-KR" sz="2000" dirty="0">
              <a:solidFill>
                <a:srgbClr val="373A3C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하였다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b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</a:br>
            <a:endParaRPr lang="ko-KR" altLang="en-US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8FD3122-AD9B-42BA-88E2-DF3CA1BA3B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55" y="3423705"/>
            <a:ext cx="5889129" cy="24501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16EECF1-F892-4E0F-9577-53A6C45EC4D1}"/>
              </a:ext>
            </a:extLst>
          </p:cNvPr>
          <p:cNvSpPr txBox="1"/>
          <p:nvPr/>
        </p:nvSpPr>
        <p:spPr>
          <a:xfrm>
            <a:off x="3277861" y="6279124"/>
            <a:ext cx="36811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 북한과 중국의 국경선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출처 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: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위키피디아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2FF3D3-FBF7-4DFC-9601-1EF5A6E62A40}"/>
              </a:ext>
            </a:extLst>
          </p:cNvPr>
          <p:cNvSpPr txBox="1"/>
          <p:nvPr/>
        </p:nvSpPr>
        <p:spPr>
          <a:xfrm>
            <a:off x="1098232" y="907806"/>
            <a:ext cx="2451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2500" b="1" dirty="0"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변계조약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D224E65D-C596-4C3D-9ADA-6415CD4FC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0299" y="5893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8004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EBA844D9-6632-4654-9F9B-FF7A4D2516E0}"/>
              </a:ext>
            </a:extLst>
          </p:cNvPr>
          <p:cNvSpPr/>
          <p:nvPr/>
        </p:nvSpPr>
        <p:spPr>
          <a:xfrm>
            <a:off x="899591" y="973137"/>
            <a:ext cx="459684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" y="2824580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9523FC-41E8-4C86-94DE-6648DDC72640}"/>
              </a:ext>
            </a:extLst>
          </p:cNvPr>
          <p:cNvSpPr txBox="1"/>
          <p:nvPr/>
        </p:nvSpPr>
        <p:spPr>
          <a:xfrm>
            <a:off x="104257" y="233969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19A6E-C6C4-4761-9805-6F97D8637A8C}"/>
              </a:ext>
            </a:extLst>
          </p:cNvPr>
          <p:cNvSpPr txBox="1"/>
          <p:nvPr/>
        </p:nvSpPr>
        <p:spPr>
          <a:xfrm>
            <a:off x="89887" y="983002"/>
            <a:ext cx="6153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>
                <a:solidFill>
                  <a:prstClr val="white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2500" b="1" dirty="0">
                <a:solidFill>
                  <a:prstClr val="white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변계조약의 의의와 한계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7E25432-A2F4-4FC3-898D-E99075484284}"/>
              </a:ext>
            </a:extLst>
          </p:cNvPr>
          <p:cNvSpPr/>
          <p:nvPr/>
        </p:nvSpPr>
        <p:spPr>
          <a:xfrm>
            <a:off x="809237" y="1714454"/>
            <a:ext cx="84790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b="1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b="1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 조약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백두산의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국경을 자연 경계인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천지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 하고 그 동쪽 국경을 천지에서 가장 가까운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상류인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홍토수</a:t>
            </a:r>
            <a:r>
              <a:rPr lang="ko-KR" altLang="en-US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하는 자연스러운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 정함으로써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후반부터 한세기 동안 논란을 이어 온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백두산과 두만강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상류의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국경선을 명확히 획정했다는 데에 의의가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b="1" dirty="0">
              <a:solidFill>
                <a:srgbClr val="000000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b="1" dirty="0">
                <a:solidFill>
                  <a:srgbClr val="00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조약의 한계</a:t>
            </a:r>
          </a:p>
          <a:p>
            <a:r>
              <a:rPr lang="ko-KR" altLang="en-US" b="1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b="1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 조약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은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조선민주주의 인민공화국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과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중화인민공화국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양측이 모두 비밀로 하였기 때문에 그 구체적 내용은 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1999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년까지 세상에 알려지지 않았다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 조약은 양국이 모두 그 체결을 공식적으로 인정한 바 없는 비밀 조약이므로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한반도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통일 과정이나 그 이후에 국경 분쟁의 불씨가 될 가능성을 배제할 수 없다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냉전시대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였던 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1980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년대 초에 백두산 천지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天池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를 북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 양측이 분할했다는 사실이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한국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사회에 알려진 후 한동안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한국전쟁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참전의 대가로 북측이 천지의 절반을 중국측에 할양했다는 주장이 신뢰할 만한 근거 제시 없이 대북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對北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불신감에 의존해 사실처럼 받아들여지기도 했으며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en-US" altLang="ko-KR" baseline="30000" dirty="0">
                <a:solidFill>
                  <a:srgbClr val="0B008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현재도 북측이 </a:t>
            </a:r>
            <a:r>
              <a:rPr lang="ko-KR" altLang="en-US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土門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으로 주장하지 않고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영유권을 포기했다는 부정적인 평가가 있다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6" name="그래픽 5" descr="전구">
            <a:extLst>
              <a:ext uri="{FF2B5EF4-FFF2-40B4-BE49-F238E27FC236}">
                <a16:creationId xmlns:a16="http://schemas.microsoft.com/office/drawing/2014/main" id="{B1279708-8349-40E3-A348-030D1B681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232" y="5758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59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7867" y="1809642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간도란</a:t>
            </a:r>
            <a:r>
              <a:rPr lang="en-US" altLang="ko-KR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  <a:endParaRPr lang="ko-KR" altLang="en-US" sz="6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304" y="4425814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스포츠레저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21604798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</a:t>
            </a:r>
            <a:r>
              <a:rPr lang="en-US" altLang="ko-KR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창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8337327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6192" y="1808161"/>
            <a:ext cx="541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</a:t>
            </a:r>
            <a:endParaRPr lang="en-US" altLang="ko-KR" sz="6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304" y="4364868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일본어일본과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21801973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</a:t>
            </a:r>
            <a:r>
              <a:rPr lang="en-US" altLang="ko-KR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준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0174375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D94342C-B4F9-49E7-8519-07279B928ED2}"/>
              </a:ext>
            </a:extLst>
          </p:cNvPr>
          <p:cNvGrpSpPr/>
          <p:nvPr/>
        </p:nvGrpSpPr>
        <p:grpSpPr>
          <a:xfrm>
            <a:off x="632178" y="1501422"/>
            <a:ext cx="2979521" cy="2444873"/>
            <a:chOff x="632178" y="1501422"/>
            <a:chExt cx="2979521" cy="2444873"/>
          </a:xfrm>
        </p:grpSpPr>
        <p:sp>
          <p:nvSpPr>
            <p:cNvPr id="18" name="TextBox 17"/>
            <p:cNvSpPr txBox="1"/>
            <p:nvPr/>
          </p:nvSpPr>
          <p:spPr>
            <a:xfrm>
              <a:off x="834632" y="2007303"/>
              <a:ext cx="277706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백두산</a:t>
              </a:r>
              <a:endPara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정계비란?</a:t>
              </a:r>
            </a:p>
            <a:p>
              <a:pPr algn="ctr">
                <a:defRPr lang="ko-KR" altLang="en-US"/>
              </a:pP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A9BE683-EE24-48F3-86FC-9DA6B65102AD}"/>
                </a:ext>
              </a:extLst>
            </p:cNvPr>
            <p:cNvGrpSpPr/>
            <p:nvPr/>
          </p:nvGrpSpPr>
          <p:grpSpPr>
            <a:xfrm>
              <a:off x="632178" y="1501422"/>
              <a:ext cx="2793160" cy="1650108"/>
              <a:chOff x="632178" y="1501422"/>
              <a:chExt cx="2793160" cy="1650108"/>
            </a:xfrm>
          </p:grpSpPr>
          <p:cxnSp>
            <p:nvCxnSpPr>
              <p:cNvPr id="24" name="직선 연결선 23"/>
              <p:cNvCxnSpPr>
                <a:cxnSpLocks/>
              </p:cNvCxnSpPr>
              <p:nvPr/>
            </p:nvCxnSpPr>
            <p:spPr>
              <a:xfrm>
                <a:off x="1021756" y="1748182"/>
                <a:ext cx="2403582" cy="19113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>
                <a:cxnSpLocks/>
              </p:cNvCxnSpPr>
              <p:nvPr/>
            </p:nvCxnSpPr>
            <p:spPr>
              <a:xfrm flipV="1">
                <a:off x="1021756" y="3151529"/>
                <a:ext cx="2359620" cy="1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32178" y="1501422"/>
                <a:ext cx="49671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3000" b="1" dirty="0">
                    <a:latin typeface="타이포_도담체 M" panose="02020503020101020101" pitchFamily="18" charset="-127"/>
                    <a:ea typeface="타이포_도담체 M" panose="02020503020101020101" pitchFamily="18" charset="-127"/>
                  </a:rPr>
                  <a:t>1</a:t>
                </a:r>
                <a:endPara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8A90D12-7639-45B8-BE1D-2CAB496DF99D}"/>
              </a:ext>
            </a:extLst>
          </p:cNvPr>
          <p:cNvGrpSpPr/>
          <p:nvPr/>
        </p:nvGrpSpPr>
        <p:grpSpPr>
          <a:xfrm>
            <a:off x="5858816" y="1505013"/>
            <a:ext cx="2884271" cy="2307854"/>
            <a:chOff x="5858816" y="1505013"/>
            <a:chExt cx="2884271" cy="2307854"/>
          </a:xfrm>
        </p:grpSpPr>
        <p:sp>
          <p:nvSpPr>
            <p:cNvPr id="53" name="TextBox 52"/>
            <p:cNvSpPr txBox="1"/>
            <p:nvPr/>
          </p:nvSpPr>
          <p:spPr>
            <a:xfrm>
              <a:off x="5966019" y="1873875"/>
              <a:ext cx="2777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백두산</a:t>
              </a:r>
              <a:endPara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정계비의</a:t>
              </a:r>
              <a:endPara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위치</a:t>
              </a:r>
            </a:p>
            <a:p>
              <a:pPr algn="ctr">
                <a:defRPr lang="ko-KR" altLang="en-US"/>
              </a:pP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cxnSp>
          <p:nvCxnSpPr>
            <p:cNvPr id="54" name="직선 연결선 53"/>
            <p:cNvCxnSpPr>
              <a:cxnSpLocks/>
            </p:cNvCxnSpPr>
            <p:nvPr/>
          </p:nvCxnSpPr>
          <p:spPr>
            <a:xfrm flipV="1">
              <a:off x="6298843" y="1778421"/>
              <a:ext cx="2111420" cy="2353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>
              <a:cxnSpLocks/>
            </p:cNvCxnSpPr>
            <p:nvPr/>
          </p:nvCxnSpPr>
          <p:spPr>
            <a:xfrm flipV="1">
              <a:off x="6298843" y="3400783"/>
              <a:ext cx="2111420" cy="1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858816" y="1505013"/>
              <a:ext cx="49671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2</a:t>
              </a: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64838" y="4327667"/>
            <a:ext cx="2777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내용</a:t>
            </a:r>
          </a:p>
        </p:txBody>
      </p:sp>
      <p:cxnSp>
        <p:nvCxnSpPr>
          <p:cNvPr id="57" name="직선 연결선 56"/>
          <p:cNvCxnSpPr>
            <a:cxnSpLocks/>
          </p:cNvCxnSpPr>
          <p:nvPr/>
        </p:nvCxnSpPr>
        <p:spPr>
          <a:xfrm flipV="1">
            <a:off x="951705" y="4102731"/>
            <a:ext cx="2403334" cy="16519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cxnSpLocks/>
          </p:cNvCxnSpPr>
          <p:nvPr/>
        </p:nvCxnSpPr>
        <p:spPr>
          <a:xfrm flipV="1">
            <a:off x="951705" y="5839586"/>
            <a:ext cx="2193429" cy="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5044" y="3877795"/>
            <a:ext cx="4967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endParaRPr lang="ko-KR" altLang="en-US" sz="3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8" name="TextBox 55"/>
          <p:cNvSpPr txBox="1"/>
          <p:nvPr/>
        </p:nvSpPr>
        <p:spPr>
          <a:xfrm>
            <a:off x="6087790" y="4370278"/>
            <a:ext cx="27770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간도와 </a:t>
            </a:r>
            <a:r>
              <a:rPr lang="ko-KR" altLang="en-US" sz="30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lang="en-US" altLang="ko-KR" sz="3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>
              <a:defRPr lang="ko-KR" altLang="en-US"/>
            </a:pP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연관성</a:t>
            </a:r>
          </a:p>
          <a:p>
            <a:pPr algn="ctr">
              <a:defRPr lang="ko-KR" altLang="en-US"/>
            </a:pPr>
            <a:endParaRPr lang="ko-KR" altLang="en-US" sz="3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09" name="직선 연결선 56"/>
          <p:cNvCxnSpPr>
            <a:cxnSpLocks/>
          </p:cNvCxnSpPr>
          <p:nvPr/>
        </p:nvCxnSpPr>
        <p:spPr>
          <a:xfrm flipV="1">
            <a:off x="6361172" y="4282550"/>
            <a:ext cx="2149782" cy="929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57"/>
          <p:cNvCxnSpPr>
            <a:cxnSpLocks/>
          </p:cNvCxnSpPr>
          <p:nvPr/>
        </p:nvCxnSpPr>
        <p:spPr>
          <a:xfrm flipV="1">
            <a:off x="6355528" y="5839586"/>
            <a:ext cx="2054735" cy="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76"/>
          <p:cNvSpPr txBox="1"/>
          <p:nvPr/>
        </p:nvSpPr>
        <p:spPr>
          <a:xfrm>
            <a:off x="5858816" y="4089842"/>
            <a:ext cx="4967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C4F5B58-6C59-4223-A5D7-4D8F2AB6784B}"/>
              </a:ext>
            </a:extLst>
          </p:cNvPr>
          <p:cNvSpPr/>
          <p:nvPr/>
        </p:nvSpPr>
        <p:spPr>
          <a:xfrm>
            <a:off x="3368802" y="397420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CONTENTS</a:t>
            </a: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7" grpId="0"/>
      <p:bldP spid="108" grpId="0"/>
      <p:bldP spid="1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47FACCE-B63B-4616-A679-E145E0444573}"/>
              </a:ext>
            </a:extLst>
          </p:cNvPr>
          <p:cNvSpPr/>
          <p:nvPr/>
        </p:nvSpPr>
        <p:spPr>
          <a:xfrm>
            <a:off x="938740" y="746232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CD444B-B170-4918-B08D-603B8BE63624}"/>
              </a:ext>
            </a:extLst>
          </p:cNvPr>
          <p:cNvSpPr txBox="1"/>
          <p:nvPr/>
        </p:nvSpPr>
        <p:spPr>
          <a:xfrm>
            <a:off x="1082756" y="746232"/>
            <a:ext cx="27363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 err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백두산정계비란</a:t>
            </a:r>
            <a:r>
              <a:rPr lang="en-US" altLang="ko-KR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 </a:t>
            </a: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ACCE96A5-18F6-4CEF-8D64-6734170C7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58638" y="1468429"/>
            <a:ext cx="3741273" cy="4362597"/>
          </a:xfrm>
          <a:prstGeom prst="rect">
            <a:avLst/>
          </a:prstGeom>
        </p:spPr>
      </p:pic>
      <p:sp>
        <p:nvSpPr>
          <p:cNvPr id="37" name="내용 개체 틀 2">
            <a:extLst>
              <a:ext uri="{FF2B5EF4-FFF2-40B4-BE49-F238E27FC236}">
                <a16:creationId xmlns:a16="http://schemas.microsoft.com/office/drawing/2014/main" id="{8EECFB21-9BBE-41C7-AF27-99B07D1F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168" y="2240156"/>
            <a:ext cx="4176000" cy="2520000"/>
          </a:xfrm>
        </p:spPr>
        <p:txBody>
          <a:bodyPr vert="horz" wrap="square" lIns="199453" tIns="153733" rIns="199453" bIns="153733" anchor="t">
            <a:normAutofit lnSpcReduction="10000"/>
          </a:bodyPr>
          <a:lstStyle/>
          <a:p>
            <a:pPr lvl="0">
              <a:buNone/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1712년(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숙종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38년)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비석으로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조선과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청나라의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국경선을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표시한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경계비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lvl="0"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grpSp>
        <p:nvGrpSpPr>
          <p:cNvPr id="5" name="그래픽 3" descr="카메라">
            <a:extLst>
              <a:ext uri="{FF2B5EF4-FFF2-40B4-BE49-F238E27FC236}">
                <a16:creationId xmlns:a16="http://schemas.microsoft.com/office/drawing/2014/main" id="{4C518262-F7F4-41AE-9B02-1E2BD9507705}"/>
              </a:ext>
            </a:extLst>
          </p:cNvPr>
          <p:cNvGrpSpPr/>
          <p:nvPr/>
        </p:nvGrpSpPr>
        <p:grpSpPr>
          <a:xfrm>
            <a:off x="5290458" y="1293307"/>
            <a:ext cx="914400" cy="914400"/>
            <a:chOff x="5290458" y="1293307"/>
            <a:chExt cx="914400" cy="914400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90FD668-8100-4BE8-AC1A-D9ADA31AB4C2}"/>
                </a:ext>
              </a:extLst>
            </p:cNvPr>
            <p:cNvSpPr/>
            <p:nvPr/>
          </p:nvSpPr>
          <p:spPr>
            <a:xfrm>
              <a:off x="5366658" y="1436182"/>
              <a:ext cx="762000" cy="628650"/>
            </a:xfrm>
            <a:custGeom>
              <a:avLst/>
              <a:gdLst>
                <a:gd name="connsiteX0" fmla="*/ 381000 w 762000"/>
                <a:gd name="connsiteY0" fmla="*/ 552450 h 628650"/>
                <a:gd name="connsiteX1" fmla="*/ 209550 w 762000"/>
                <a:gd name="connsiteY1" fmla="*/ 381000 h 628650"/>
                <a:gd name="connsiteX2" fmla="*/ 381000 w 762000"/>
                <a:gd name="connsiteY2" fmla="*/ 209550 h 628650"/>
                <a:gd name="connsiteX3" fmla="*/ 552450 w 762000"/>
                <a:gd name="connsiteY3" fmla="*/ 381000 h 628650"/>
                <a:gd name="connsiteX4" fmla="*/ 381000 w 762000"/>
                <a:gd name="connsiteY4" fmla="*/ 552450 h 628650"/>
                <a:gd name="connsiteX5" fmla="*/ 190500 w 762000"/>
                <a:gd name="connsiteY5" fmla="*/ 247650 h 628650"/>
                <a:gd name="connsiteX6" fmla="*/ 76200 w 762000"/>
                <a:gd name="connsiteY6" fmla="*/ 247650 h 628650"/>
                <a:gd name="connsiteX7" fmla="*/ 76200 w 762000"/>
                <a:gd name="connsiteY7" fmla="*/ 171450 h 628650"/>
                <a:gd name="connsiteX8" fmla="*/ 190500 w 762000"/>
                <a:gd name="connsiteY8" fmla="*/ 171450 h 628650"/>
                <a:gd name="connsiteX9" fmla="*/ 190500 w 762000"/>
                <a:gd name="connsiteY9" fmla="*/ 247650 h 628650"/>
                <a:gd name="connsiteX10" fmla="*/ 723900 w 762000"/>
                <a:gd name="connsiteY10" fmla="*/ 95250 h 628650"/>
                <a:gd name="connsiteX11" fmla="*/ 533400 w 762000"/>
                <a:gd name="connsiteY11" fmla="*/ 95250 h 628650"/>
                <a:gd name="connsiteX12" fmla="*/ 476250 w 762000"/>
                <a:gd name="connsiteY12" fmla="*/ 0 h 628650"/>
                <a:gd name="connsiteX13" fmla="*/ 285750 w 762000"/>
                <a:gd name="connsiteY13" fmla="*/ 0 h 628650"/>
                <a:gd name="connsiteX14" fmla="*/ 228600 w 762000"/>
                <a:gd name="connsiteY14" fmla="*/ 95250 h 628650"/>
                <a:gd name="connsiteX15" fmla="*/ 38100 w 762000"/>
                <a:gd name="connsiteY15" fmla="*/ 95250 h 628650"/>
                <a:gd name="connsiteX16" fmla="*/ 0 w 762000"/>
                <a:gd name="connsiteY16" fmla="*/ 133350 h 628650"/>
                <a:gd name="connsiteX17" fmla="*/ 0 w 762000"/>
                <a:gd name="connsiteY17" fmla="*/ 590550 h 628650"/>
                <a:gd name="connsiteX18" fmla="*/ 38100 w 762000"/>
                <a:gd name="connsiteY18" fmla="*/ 628650 h 628650"/>
                <a:gd name="connsiteX19" fmla="*/ 723900 w 762000"/>
                <a:gd name="connsiteY19" fmla="*/ 628650 h 628650"/>
                <a:gd name="connsiteX20" fmla="*/ 762000 w 762000"/>
                <a:gd name="connsiteY20" fmla="*/ 590550 h 628650"/>
                <a:gd name="connsiteX21" fmla="*/ 762000 w 762000"/>
                <a:gd name="connsiteY21" fmla="*/ 133350 h 628650"/>
                <a:gd name="connsiteX22" fmla="*/ 723900 w 762000"/>
                <a:gd name="connsiteY22" fmla="*/ 952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0" h="628650">
                  <a:moveTo>
                    <a:pt x="381000" y="552450"/>
                  </a:moveTo>
                  <a:cubicBezTo>
                    <a:pt x="285750" y="552450"/>
                    <a:pt x="209550" y="476250"/>
                    <a:pt x="209550" y="381000"/>
                  </a:cubicBezTo>
                  <a:cubicBezTo>
                    <a:pt x="209550" y="285750"/>
                    <a:pt x="285750" y="209550"/>
                    <a:pt x="381000" y="209550"/>
                  </a:cubicBezTo>
                  <a:cubicBezTo>
                    <a:pt x="476250" y="209550"/>
                    <a:pt x="552450" y="285750"/>
                    <a:pt x="552450" y="381000"/>
                  </a:cubicBezTo>
                  <a:cubicBezTo>
                    <a:pt x="552450" y="476250"/>
                    <a:pt x="476250" y="552450"/>
                    <a:pt x="381000" y="552450"/>
                  </a:cubicBezTo>
                  <a:close/>
                  <a:moveTo>
                    <a:pt x="190500" y="247650"/>
                  </a:moveTo>
                  <a:lnTo>
                    <a:pt x="76200" y="247650"/>
                  </a:lnTo>
                  <a:lnTo>
                    <a:pt x="76200" y="171450"/>
                  </a:lnTo>
                  <a:lnTo>
                    <a:pt x="190500" y="171450"/>
                  </a:lnTo>
                  <a:lnTo>
                    <a:pt x="190500" y="247650"/>
                  </a:lnTo>
                  <a:close/>
                  <a:moveTo>
                    <a:pt x="723900" y="95250"/>
                  </a:moveTo>
                  <a:lnTo>
                    <a:pt x="533400" y="95250"/>
                  </a:lnTo>
                  <a:lnTo>
                    <a:pt x="476250" y="0"/>
                  </a:lnTo>
                  <a:lnTo>
                    <a:pt x="285750" y="0"/>
                  </a:lnTo>
                  <a:lnTo>
                    <a:pt x="228600" y="95250"/>
                  </a:lnTo>
                  <a:lnTo>
                    <a:pt x="38100" y="95250"/>
                  </a:lnTo>
                  <a:cubicBezTo>
                    <a:pt x="17145" y="95250"/>
                    <a:pt x="0" y="112395"/>
                    <a:pt x="0" y="133350"/>
                  </a:cubicBezTo>
                  <a:lnTo>
                    <a:pt x="0" y="590550"/>
                  </a:lnTo>
                  <a:cubicBezTo>
                    <a:pt x="0" y="611505"/>
                    <a:pt x="17145" y="628650"/>
                    <a:pt x="38100" y="628650"/>
                  </a:cubicBezTo>
                  <a:lnTo>
                    <a:pt x="723900" y="628650"/>
                  </a:lnTo>
                  <a:cubicBezTo>
                    <a:pt x="744855" y="628650"/>
                    <a:pt x="762000" y="611505"/>
                    <a:pt x="762000" y="590550"/>
                  </a:cubicBezTo>
                  <a:lnTo>
                    <a:pt x="762000" y="133350"/>
                  </a:lnTo>
                  <a:cubicBezTo>
                    <a:pt x="762000" y="112395"/>
                    <a:pt x="744855" y="95250"/>
                    <a:pt x="723900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140F8A8-F1F7-467D-80E5-3E13802F5904}"/>
                </a:ext>
              </a:extLst>
            </p:cNvPr>
            <p:cNvSpPr/>
            <p:nvPr/>
          </p:nvSpPr>
          <p:spPr>
            <a:xfrm>
              <a:off x="5614308" y="1683832"/>
              <a:ext cx="266700" cy="266700"/>
            </a:xfrm>
            <a:custGeom>
              <a:avLst/>
              <a:gdLst>
                <a:gd name="connsiteX0" fmla="*/ 133350 w 266700"/>
                <a:gd name="connsiteY0" fmla="*/ 38100 h 266700"/>
                <a:gd name="connsiteX1" fmla="*/ 38100 w 266700"/>
                <a:gd name="connsiteY1" fmla="*/ 133350 h 266700"/>
                <a:gd name="connsiteX2" fmla="*/ 133350 w 266700"/>
                <a:gd name="connsiteY2" fmla="*/ 228600 h 266700"/>
                <a:gd name="connsiteX3" fmla="*/ 228600 w 266700"/>
                <a:gd name="connsiteY3" fmla="*/ 133350 h 266700"/>
                <a:gd name="connsiteX4" fmla="*/ 133350 w 266700"/>
                <a:gd name="connsiteY4" fmla="*/ 38100 h 266700"/>
                <a:gd name="connsiteX5" fmla="*/ 133350 w 266700"/>
                <a:gd name="connsiteY5" fmla="*/ 266700 h 266700"/>
                <a:gd name="connsiteX6" fmla="*/ 0 w 266700"/>
                <a:gd name="connsiteY6" fmla="*/ 133350 h 266700"/>
                <a:gd name="connsiteX7" fmla="*/ 133350 w 266700"/>
                <a:gd name="connsiteY7" fmla="*/ 0 h 266700"/>
                <a:gd name="connsiteX8" fmla="*/ 266700 w 266700"/>
                <a:gd name="connsiteY8" fmla="*/ 133350 h 266700"/>
                <a:gd name="connsiteX9" fmla="*/ 133350 w 266700"/>
                <a:gd name="connsiteY9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00" h="266700">
                  <a:moveTo>
                    <a:pt x="133350" y="38100"/>
                  </a:moveTo>
                  <a:cubicBezTo>
                    <a:pt x="80010" y="38100"/>
                    <a:pt x="38100" y="80010"/>
                    <a:pt x="38100" y="133350"/>
                  </a:cubicBezTo>
                  <a:cubicBezTo>
                    <a:pt x="38100" y="186690"/>
                    <a:pt x="80010" y="228600"/>
                    <a:pt x="133350" y="228600"/>
                  </a:cubicBezTo>
                  <a:cubicBezTo>
                    <a:pt x="186690" y="228600"/>
                    <a:pt x="228600" y="186690"/>
                    <a:pt x="228600" y="133350"/>
                  </a:cubicBezTo>
                  <a:cubicBezTo>
                    <a:pt x="228600" y="80010"/>
                    <a:pt x="186690" y="38100"/>
                    <a:pt x="133350" y="38100"/>
                  </a:cubicBezTo>
                  <a:close/>
                  <a:moveTo>
                    <a:pt x="133350" y="266700"/>
                  </a:moveTo>
                  <a:cubicBezTo>
                    <a:pt x="59055" y="266700"/>
                    <a:pt x="0" y="207645"/>
                    <a:pt x="0" y="133350"/>
                  </a:cubicBezTo>
                  <a:cubicBezTo>
                    <a:pt x="0" y="59055"/>
                    <a:pt x="59055" y="0"/>
                    <a:pt x="133350" y="0"/>
                  </a:cubicBezTo>
                  <a:cubicBezTo>
                    <a:pt x="207645" y="0"/>
                    <a:pt x="266700" y="59055"/>
                    <a:pt x="266700" y="133350"/>
                  </a:cubicBezTo>
                  <a:cubicBezTo>
                    <a:pt x="266700" y="207645"/>
                    <a:pt x="207645" y="266700"/>
                    <a:pt x="133350" y="2667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21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E8565729-A8CF-4A2D-91E7-E492827DB5C6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00EA-227D-4CD3-985C-30D2843B430F}"/>
              </a:ext>
            </a:extLst>
          </p:cNvPr>
          <p:cNvSpPr txBox="1"/>
          <p:nvPr/>
        </p:nvSpPr>
        <p:spPr>
          <a:xfrm>
            <a:off x="1014912" y="889722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 err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위치 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39ADABC-327C-4C9A-AA74-62BC0A8FD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57262" y="1590308"/>
            <a:ext cx="4207119" cy="40070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0DD50E-2DF8-412A-8432-01ACBEF7D54A}"/>
              </a:ext>
            </a:extLst>
          </p:cNvPr>
          <p:cNvSpPr txBox="1"/>
          <p:nvPr/>
        </p:nvSpPr>
        <p:spPr>
          <a:xfrm>
            <a:off x="5438074" y="1583656"/>
            <a:ext cx="3566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정계비가 세워진 곳은 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4" tooltip="백두산"/>
              </a:rPr>
              <a:t>백두산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장군봉과 </a:t>
            </a:r>
            <a:r>
              <a:rPr lang="ko-KR" altLang="en-US" sz="24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대연지봉</a:t>
            </a:r>
            <a:r>
              <a:rPr lang="en-US" altLang="ko-KR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사이 대략 중간지점인 해발 </a:t>
            </a:r>
            <a:r>
              <a:rPr lang="en-US" altLang="ko-KR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2,150m 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고지</a:t>
            </a:r>
          </a:p>
        </p:txBody>
      </p:sp>
      <p:pic>
        <p:nvPicPr>
          <p:cNvPr id="22" name="Picture 2" descr="ê´ë ¨ ì´ë¯¸ì§">
            <a:extLst>
              <a:ext uri="{FF2B5EF4-FFF2-40B4-BE49-F238E27FC236}">
                <a16:creationId xmlns:a16="http://schemas.microsoft.com/office/drawing/2014/main" id="{59D3B072-1E8B-4F57-8B3A-D6A45FDA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845" y="3448155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CD77F702-D462-496F-A285-3F3FC70C3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262" y="5552604"/>
            <a:ext cx="1005471" cy="10054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C1089D-B1F4-4A0E-8366-26C69867E2A6}"/>
              </a:ext>
            </a:extLst>
          </p:cNvPr>
          <p:cNvSpPr txBox="1"/>
          <p:nvPr/>
        </p:nvSpPr>
        <p:spPr>
          <a:xfrm>
            <a:off x="1996306" y="5611505"/>
            <a:ext cx="186184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정계비의 지도 상위치  </a:t>
            </a:r>
          </a:p>
        </p:txBody>
      </p:sp>
    </p:spTree>
    <p:extLst>
      <p:ext uri="{BB962C8B-B14F-4D97-AF65-F5344CB8AC3E}">
        <p14:creationId xmlns:p14="http://schemas.microsoft.com/office/powerpoint/2010/main" val="420437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1919588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E51916-0935-4875-9225-2D6F358FC945}"/>
              </a:ext>
            </a:extLst>
          </p:cNvPr>
          <p:cNvSpPr/>
          <p:nvPr/>
        </p:nvSpPr>
        <p:spPr>
          <a:xfrm>
            <a:off x="947719" y="889334"/>
            <a:ext cx="362427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EE330-4FEE-4F49-8420-E924A829A324}"/>
              </a:ext>
            </a:extLst>
          </p:cNvPr>
          <p:cNvSpPr txBox="1"/>
          <p:nvPr/>
        </p:nvSpPr>
        <p:spPr>
          <a:xfrm>
            <a:off x="1043607" y="879707"/>
            <a:ext cx="3319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내용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6" name="Picture 2" descr="ë°±ëì°ì ê³ë¹ íì ì ëí ì´ë¯¸ì§ ê²ìê²°ê³¼">
            <a:extLst>
              <a:ext uri="{FF2B5EF4-FFF2-40B4-BE49-F238E27FC236}">
                <a16:creationId xmlns:a16="http://schemas.microsoft.com/office/drawing/2014/main" id="{22DD031D-DD62-448A-A7A1-85BCB850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17" y="1534892"/>
            <a:ext cx="4315017" cy="46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C9A9AC-FE4F-41D0-9A70-D69EBA014F7E}"/>
              </a:ext>
            </a:extLst>
          </p:cNvPr>
          <p:cNvSpPr txBox="1"/>
          <p:nvPr/>
        </p:nvSpPr>
        <p:spPr>
          <a:xfrm>
            <a:off x="1357085" y="3085914"/>
            <a:ext cx="7859391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"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 tooltip="오라총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오라총관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6" tooltip="목극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목극등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황지를 받들어 변계를 조사하고 이곳에 이르러 살펴보니 서쪽은 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7" tooltip="압록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압록강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이고 동쪽은 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8" tooltip="토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토문강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이므로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분수령 상에 돌에 새겨 명기한다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 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9" tooltip="강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강희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51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15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"</a:t>
            </a:r>
            <a:endParaRPr lang="ko-KR" altLang="en-US" sz="32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F26037EF-55EC-4DC4-93CF-5D3ECAE64D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26882" y="1356761"/>
            <a:ext cx="1174395" cy="1174395"/>
          </a:xfrm>
          <a:prstGeom prst="rect">
            <a:avLst/>
          </a:prstGeom>
        </p:spPr>
      </p:pic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7E5560F0-2533-4106-B24B-9AC8381A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168" y="2240156"/>
            <a:ext cx="3556979" cy="764298"/>
          </a:xfrm>
        </p:spPr>
        <p:txBody>
          <a:bodyPr vert="horz" wrap="square" lIns="199453" tIns="153733" rIns="199453" bIns="153733" anchor="t">
            <a:normAutofit lnSpcReduction="10000"/>
          </a:bodyPr>
          <a:lstStyle/>
          <a:p>
            <a:pPr lvl="0">
              <a:buNone/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정계비의 해석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lvl="0"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6566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31CCF0C-216E-477E-B737-8D43E9AED3D1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C82C82-2124-4A9F-B2F8-BAF36510D47B}"/>
              </a:ext>
            </a:extLst>
          </p:cNvPr>
          <p:cNvSpPr/>
          <p:nvPr/>
        </p:nvSpPr>
        <p:spPr>
          <a:xfrm>
            <a:off x="899591" y="836712"/>
            <a:ext cx="4506598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776A4-4E35-4798-AE95-7CB25E4D6137}"/>
              </a:ext>
            </a:extLst>
          </p:cNvPr>
          <p:cNvSpPr txBox="1"/>
          <p:nvPr/>
        </p:nvSpPr>
        <p:spPr>
          <a:xfrm>
            <a:off x="871140" y="825560"/>
            <a:ext cx="4555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간도와 </a:t>
            </a:r>
            <a:r>
              <a:rPr lang="ko-KR" altLang="en-US" sz="2500" b="1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연관성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3" name="Picture 2" descr="http://weekly.chosun.com/up_fd/wc_news/2326/bimg_org/2326_40.jpg">
            <a:extLst>
              <a:ext uri="{FF2B5EF4-FFF2-40B4-BE49-F238E27FC236}">
                <a16:creationId xmlns:a16="http://schemas.microsoft.com/office/drawing/2014/main" id="{DDD29D4F-B80B-4817-B10B-39A02F85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440" y="1830899"/>
            <a:ext cx="3086100" cy="34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7A89497E-4D39-47DB-8BF0-E4BDCA5827C3}"/>
              </a:ext>
            </a:extLst>
          </p:cNvPr>
          <p:cNvSpPr/>
          <p:nvPr/>
        </p:nvSpPr>
        <p:spPr>
          <a:xfrm>
            <a:off x="871140" y="56963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400" dirty="0" err="1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목극등을</a:t>
            </a:r>
            <a:r>
              <a:rPr lang="ko-KR" altLang="en-US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파견해 </a:t>
            </a:r>
            <a:r>
              <a:rPr lang="ko-KR" altLang="en-US" sz="2400" dirty="0" err="1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백두산정계비를</a:t>
            </a:r>
            <a:r>
              <a:rPr lang="ko-KR" altLang="en-US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세우도록 한 강희제</a:t>
            </a:r>
            <a:r>
              <a:rPr lang="en-US" altLang="ko-KR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24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3" name="Picture 4" descr="ëìí ë¬¸ì ëí ì´ë¯¸ì§ ê²ìê²°ê³¼">
            <a:extLst>
              <a:ext uri="{FF2B5EF4-FFF2-40B4-BE49-F238E27FC236}">
                <a16:creationId xmlns:a16="http://schemas.microsoft.com/office/drawing/2014/main" id="{8C5B353E-2CF1-4DA3-B061-CF8124E9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380" y="1438983"/>
            <a:ext cx="4555071" cy="24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ê´ë ¨ ì´ë¯¸ì§">
            <a:extLst>
              <a:ext uri="{FF2B5EF4-FFF2-40B4-BE49-F238E27FC236}">
                <a16:creationId xmlns:a16="http://schemas.microsoft.com/office/drawing/2014/main" id="{AF2F2E5D-C212-49B3-AFA3-B0ED752D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105" y="3440063"/>
            <a:ext cx="3833391" cy="33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래픽 3" descr="카메라">
            <a:extLst>
              <a:ext uri="{FF2B5EF4-FFF2-40B4-BE49-F238E27FC236}">
                <a16:creationId xmlns:a16="http://schemas.microsoft.com/office/drawing/2014/main" id="{570139FE-1430-4A2A-AFAD-B2F4570DA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416" y="39659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2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31CCF0C-216E-477E-B737-8D43E9AED3D1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C82C82-2124-4A9F-B2F8-BAF36510D47B}"/>
              </a:ext>
            </a:extLst>
          </p:cNvPr>
          <p:cNvSpPr/>
          <p:nvPr/>
        </p:nvSpPr>
        <p:spPr>
          <a:xfrm>
            <a:off x="899591" y="836712"/>
            <a:ext cx="4506598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776A4-4E35-4798-AE95-7CB25E4D6137}"/>
              </a:ext>
            </a:extLst>
          </p:cNvPr>
          <p:cNvSpPr txBox="1"/>
          <p:nvPr/>
        </p:nvSpPr>
        <p:spPr>
          <a:xfrm>
            <a:off x="871140" y="825560"/>
            <a:ext cx="4555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간도와 </a:t>
            </a:r>
            <a:r>
              <a:rPr lang="ko-KR" altLang="en-US" sz="2500" b="1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연관성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4E3F310-4C69-453A-927B-2D17C36D0FF7}"/>
              </a:ext>
            </a:extLst>
          </p:cNvPr>
          <p:cNvSpPr/>
          <p:nvPr/>
        </p:nvSpPr>
        <p:spPr>
          <a:xfrm>
            <a:off x="2110495" y="1538653"/>
            <a:ext cx="570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hlinkClick r:id="rId3"/>
              </a:rPr>
              <a:t> 백두산 정계비 자료 영상</a:t>
            </a:r>
            <a:endParaRPr lang="en-US" altLang="ko-KR" sz="3600" dirty="0">
              <a:hlinkClick r:id="rId3"/>
            </a:endParaRPr>
          </a:p>
          <a:p>
            <a:r>
              <a:rPr lang="en-US" altLang="ko-KR" dirty="0">
                <a:hlinkClick r:id="rId3"/>
              </a:rPr>
              <a:t>      ://www.youtube.com/watch?v=MVePrX2zzMo</a:t>
            </a:r>
            <a:endParaRPr lang="ko-KR" altLang="en-US" dirty="0"/>
          </a:p>
        </p:txBody>
      </p:sp>
      <p:pic>
        <p:nvPicPr>
          <p:cNvPr id="3" name="그림 2" descr="하늘, 실외, 해변, 자연이(가) 표시된 사진&#10;&#10;자동 생성된 설명">
            <a:extLst>
              <a:ext uri="{FF2B5EF4-FFF2-40B4-BE49-F238E27FC236}">
                <a16:creationId xmlns:a16="http://schemas.microsoft.com/office/drawing/2014/main" id="{FBAC4EFE-2401-4EC2-8FEF-EE89126CA6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1" y="2641509"/>
            <a:ext cx="6939964" cy="3624023"/>
          </a:xfrm>
          <a:prstGeom prst="rect">
            <a:avLst/>
          </a:prstGeom>
        </p:spPr>
      </p:pic>
      <p:pic>
        <p:nvPicPr>
          <p:cNvPr id="6" name="그래픽 5" descr="텔레비전">
            <a:extLst>
              <a:ext uri="{FF2B5EF4-FFF2-40B4-BE49-F238E27FC236}">
                <a16:creationId xmlns:a16="http://schemas.microsoft.com/office/drawing/2014/main" id="{ED7E6472-F46A-4976-BA39-F46FE52C6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533" y="15053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1754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3975" y="1325236"/>
            <a:ext cx="5411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간도는 우리땅     </a:t>
            </a:r>
            <a:endParaRPr lang="en-US" altLang="ko-KR" sz="6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인가</a:t>
            </a:r>
            <a:r>
              <a:rPr lang="en-US" altLang="ko-KR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4304" y="4364868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지역사회개발복지학과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21409317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오</a:t>
            </a:r>
            <a:r>
              <a:rPr lang="en-US" altLang="ko-KR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x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12276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47FACCE-B63B-4616-A679-E145E0444573}"/>
              </a:ext>
            </a:extLst>
          </p:cNvPr>
          <p:cNvSpPr/>
          <p:nvPr/>
        </p:nvSpPr>
        <p:spPr>
          <a:xfrm>
            <a:off x="938740" y="746232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CD444B-B170-4918-B08D-603B8BE63624}"/>
              </a:ext>
            </a:extLst>
          </p:cNvPr>
          <p:cNvSpPr txBox="1"/>
          <p:nvPr/>
        </p:nvSpPr>
        <p:spPr>
          <a:xfrm>
            <a:off x="1082756" y="746232"/>
            <a:ext cx="27363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분쟁</a:t>
            </a: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7CA5B67-0496-4AA3-909F-CE87B1207479}"/>
              </a:ext>
            </a:extLst>
          </p:cNvPr>
          <p:cNvSpPr/>
          <p:nvPr/>
        </p:nvSpPr>
        <p:spPr>
          <a:xfrm>
            <a:off x="938740" y="1581230"/>
            <a:ext cx="5157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한국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 삼국의 세력의 접촉하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완충지대이자 동서를 장악하고 남북을 제어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할 수 있는 잠재력을 구비한 요지이기 때문이자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중요한 교통로 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1B4B26-946F-4B64-8388-AC93C5B0D331}"/>
              </a:ext>
            </a:extLst>
          </p:cNvPr>
          <p:cNvSpPr/>
          <p:nvPr/>
        </p:nvSpPr>
        <p:spPr>
          <a:xfrm>
            <a:off x="991685" y="2972726"/>
            <a:ext cx="5157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이에 따라 조선은 후기의 경우 간도 문제의 해결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 위해 조선과 청나라 사이의 회담인 </a:t>
            </a:r>
            <a:r>
              <a:rPr lang="ko-KR" altLang="en-US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제 </a:t>
            </a:r>
            <a:r>
              <a:rPr lang="en-US" altLang="ko-KR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차 을</a:t>
            </a:r>
            <a:endParaRPr lang="en-US" altLang="ko-KR" u="sng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유 </a:t>
            </a:r>
            <a:r>
              <a:rPr lang="ko-KR" altLang="en-US" u="sng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감계회담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우리 정보의 제안에 청나라가 응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함</a:t>
            </a: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1897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대한 제국을 선포한 뒤 한국은 간도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관련와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청나라와 새로운 관계를 모색</a:t>
            </a: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청나라 측과 충돌이 잦아지면서 대한제국 정부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분쟁의 확대를 꺼려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소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환했다</a:t>
            </a: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91098FB7-77B9-4717-9505-C7911A6AAA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122" y="1958822"/>
            <a:ext cx="2685329" cy="4610743"/>
          </a:xfrm>
          <a:prstGeom prst="rect">
            <a:avLst/>
          </a:prstGeom>
        </p:spPr>
      </p:pic>
      <p:pic>
        <p:nvPicPr>
          <p:cNvPr id="8" name="그래픽 7" descr="카메라">
            <a:extLst>
              <a:ext uri="{FF2B5EF4-FFF2-40B4-BE49-F238E27FC236}">
                <a16:creationId xmlns:a16="http://schemas.microsoft.com/office/drawing/2014/main" id="{97B766F6-1BA5-4C18-9CD1-E139DBE53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5122" y="99835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FED5CF-D8FD-4365-A1EF-BBE10C731E04}"/>
              </a:ext>
            </a:extLst>
          </p:cNvPr>
          <p:cNvSpPr txBox="1"/>
          <p:nvPr/>
        </p:nvSpPr>
        <p:spPr>
          <a:xfrm>
            <a:off x="6309634" y="1283649"/>
            <a:ext cx="27363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연표 </a:t>
            </a:r>
          </a:p>
        </p:txBody>
      </p:sp>
    </p:spTree>
    <p:extLst>
      <p:ext uri="{BB962C8B-B14F-4D97-AF65-F5344CB8AC3E}">
        <p14:creationId xmlns:p14="http://schemas.microsoft.com/office/powerpoint/2010/main" val="37735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E8565729-A8CF-4A2D-91E7-E492827DB5C6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00EA-227D-4CD3-985C-30D2843B430F}"/>
              </a:ext>
            </a:extLst>
          </p:cNvPr>
          <p:cNvSpPr txBox="1"/>
          <p:nvPr/>
        </p:nvSpPr>
        <p:spPr>
          <a:xfrm>
            <a:off x="1072582" y="911990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지도를 통한 증거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D9E81C1-8C7D-4DA1-A482-A7E116B46AB2}"/>
              </a:ext>
            </a:extLst>
          </p:cNvPr>
          <p:cNvSpPr/>
          <p:nvPr/>
        </p:nvSpPr>
        <p:spPr>
          <a:xfrm>
            <a:off x="938740" y="1581230"/>
            <a:ext cx="7652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재까지 중국에서 한국에서 혹은 세계의 다른 각국에서 그려진 다양한 지도들이 존재하는데 많은 지도들 중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지역을 우리나라의 영토로 표시한 지도들을 꽤 많이 찾을 수 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</a:endParaRP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329C89-FEFE-4247-8658-63772391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6" y="7234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_x227749984" descr="EMB00000bb41174">
            <a:extLst>
              <a:ext uri="{FF2B5EF4-FFF2-40B4-BE49-F238E27FC236}">
                <a16:creationId xmlns:a16="http://schemas.microsoft.com/office/drawing/2014/main" id="{F18FCABE-DF6E-4DD1-9FC2-3D066A5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54" y="2760164"/>
            <a:ext cx="3258072" cy="30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224478816" descr="EMB00000bb41175">
            <a:extLst>
              <a:ext uri="{FF2B5EF4-FFF2-40B4-BE49-F238E27FC236}">
                <a16:creationId xmlns:a16="http://schemas.microsoft.com/office/drawing/2014/main" id="{420417B7-4092-455E-A80C-E0C07907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943" y="2684744"/>
            <a:ext cx="3289489" cy="32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래픽 4" descr="카메라">
            <a:extLst>
              <a:ext uri="{FF2B5EF4-FFF2-40B4-BE49-F238E27FC236}">
                <a16:creationId xmlns:a16="http://schemas.microsoft.com/office/drawing/2014/main" id="{6356D2D5-067F-4C0A-87A7-5F17ED0D03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054" y="5930983"/>
            <a:ext cx="704098" cy="704098"/>
          </a:xfrm>
          <a:prstGeom prst="rect">
            <a:avLst/>
          </a:prstGeom>
        </p:spPr>
      </p:pic>
      <p:pic>
        <p:nvPicPr>
          <p:cNvPr id="26" name="그래픽 25" descr="카메라">
            <a:extLst>
              <a:ext uri="{FF2B5EF4-FFF2-40B4-BE49-F238E27FC236}">
                <a16:creationId xmlns:a16="http://schemas.microsoft.com/office/drawing/2014/main" id="{229422EB-4EBC-4FC7-BF65-75E04101B6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4257" y="5930983"/>
            <a:ext cx="704098" cy="704098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F2CCA8AF-435D-44C0-BFBD-8319941F47AC}"/>
              </a:ext>
            </a:extLst>
          </p:cNvPr>
          <p:cNvSpPr/>
          <p:nvPr/>
        </p:nvSpPr>
        <p:spPr>
          <a:xfrm>
            <a:off x="1667570" y="6134579"/>
            <a:ext cx="765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강희제 때 발행한 지도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(1719)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               프랑스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당빌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제작 지도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(1737)</a:t>
            </a:r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9987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 err="1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간도란</a:t>
            </a:r>
            <a:r>
              <a:rPr lang="en-US" altLang="ko-KR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kumimoji="0" lang="en-US" altLang="ko-KR" sz="25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30" name="그림 개체 틀 2">
            <a:extLst>
              <a:ext uri="{FF2B5EF4-FFF2-40B4-BE49-F238E27FC236}">
                <a16:creationId xmlns:a16="http://schemas.microsoft.com/office/drawing/2014/main" id="{1EA5D6B7-E463-453D-9FDF-04F4A62EB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0" b="2520"/>
          <a:stretch>
            <a:fillRect/>
          </a:stretch>
        </p:blipFill>
        <p:spPr>
          <a:xfrm>
            <a:off x="1030758" y="1813727"/>
            <a:ext cx="3073388" cy="3035003"/>
          </a:xfrm>
          <a:prstGeom prst="rect">
            <a:avLst/>
          </a:prstGeom>
        </p:spPr>
      </p:pic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A2FC9EED-C9DB-468E-A62E-75745949BCD8}"/>
              </a:ext>
            </a:extLst>
          </p:cNvPr>
          <p:cNvSpPr txBox="1">
            <a:spLocks/>
          </p:cNvSpPr>
          <p:nvPr/>
        </p:nvSpPr>
        <p:spPr>
          <a:xfrm>
            <a:off x="4239384" y="1746697"/>
            <a:ext cx="4723746" cy="4347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만주 길림성 동남부지역으로 중국 </a:t>
            </a:r>
          </a:p>
          <a:p>
            <a:pPr marL="0" indent="0">
              <a:buNone/>
              <a:defRPr/>
            </a:pP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현지에서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‘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연길도(</a:t>
            </a:r>
            <a:r>
              <a:rPr lang="ko-KR" altLang="en-US" sz="2000" b="1" dirty="0">
                <a:latin typeface="HY신명조"/>
                <a:ea typeface="HY신명조"/>
              </a:rPr>
              <a:t>延吉道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라 부르</a:t>
            </a:r>
            <a:endParaRPr lang="en-US" altLang="ko-KR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지역.</a:t>
            </a:r>
          </a:p>
          <a:p>
            <a:pPr marL="0" indent="0">
              <a:buNone/>
              <a:defRPr/>
            </a:pPr>
            <a:endParaRPr lang="ko-KR" altLang="en-US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▶‘</a:t>
            </a:r>
            <a:r>
              <a:rPr lang="ko-KR" altLang="en-US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사이 간, 섬 도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 자로 물이 두 갈   </a:t>
            </a: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1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래로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나뉘는 곳의 가운데에 위치해  </a:t>
            </a: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간도라고 함</a:t>
            </a:r>
            <a:r>
              <a:rPr lang="en-US" altLang="ko-KR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/>
            </a:pP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조선민족이 개간하였다 하여 </a:t>
            </a:r>
            <a:r>
              <a:rPr lang="ko-KR" altLang="en-US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개간     </a:t>
            </a:r>
            <a:endParaRPr lang="en-US" altLang="ko-KR" sz="21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할 간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간도라 부르기도 함</a:t>
            </a:r>
            <a:r>
              <a:rPr lang="en-US" altLang="ko-KR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E8ED8D82-0F04-45F1-8E2A-DC902334394C}"/>
              </a:ext>
            </a:extLst>
          </p:cNvPr>
          <p:cNvSpPr txBox="1">
            <a:spLocks/>
          </p:cNvSpPr>
          <p:nvPr/>
        </p:nvSpPr>
        <p:spPr>
          <a:xfrm>
            <a:off x="1824336" y="5038992"/>
            <a:ext cx="2315878" cy="7837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위치 구분</a:t>
            </a: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5" name="그래픽 4" descr="지구본 유럽-아프리카">
            <a:extLst>
              <a:ext uri="{FF2B5EF4-FFF2-40B4-BE49-F238E27FC236}">
                <a16:creationId xmlns:a16="http://schemas.microsoft.com/office/drawing/2014/main" id="{ECA19803-6CAB-4CE6-9C38-F00662C9A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592" y="49736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5107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E8565729-A8CF-4A2D-91E7-E492827DB5C6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00EA-227D-4CD3-985C-30D2843B430F}"/>
              </a:ext>
            </a:extLst>
          </p:cNvPr>
          <p:cNvSpPr txBox="1"/>
          <p:nvPr/>
        </p:nvSpPr>
        <p:spPr>
          <a:xfrm>
            <a:off x="1072582" y="911990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지도를 통한 증거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329C89-FEFE-4247-8658-63772391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6" y="7234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래픽 4" descr="카메라">
            <a:extLst>
              <a:ext uri="{FF2B5EF4-FFF2-40B4-BE49-F238E27FC236}">
                <a16:creationId xmlns:a16="http://schemas.microsoft.com/office/drawing/2014/main" id="{6356D2D5-067F-4C0A-87A7-5F17ED0D0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9698" y="1571012"/>
            <a:ext cx="704098" cy="704098"/>
          </a:xfrm>
          <a:prstGeom prst="rect">
            <a:avLst/>
          </a:prstGeom>
        </p:spPr>
      </p:pic>
      <p:pic>
        <p:nvPicPr>
          <p:cNvPr id="26" name="그래픽 25" descr="카메라">
            <a:extLst>
              <a:ext uri="{FF2B5EF4-FFF2-40B4-BE49-F238E27FC236}">
                <a16:creationId xmlns:a16="http://schemas.microsoft.com/office/drawing/2014/main" id="{229422EB-4EBC-4FC7-BF65-75E04101B6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1724" y="5977483"/>
            <a:ext cx="704098" cy="704098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D8BB1D4-0FB8-465E-9F5F-947C831F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511" y="-30548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27749024" descr="EMB00000bb41178">
            <a:extLst>
              <a:ext uri="{FF2B5EF4-FFF2-40B4-BE49-F238E27FC236}">
                <a16:creationId xmlns:a16="http://schemas.microsoft.com/office/drawing/2014/main" id="{299A13C6-8948-475E-876D-13D2B8A0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1" y="1697553"/>
            <a:ext cx="2993839" cy="21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35265368" descr="EMB00000bb41179">
            <a:extLst>
              <a:ext uri="{FF2B5EF4-FFF2-40B4-BE49-F238E27FC236}">
                <a16:creationId xmlns:a16="http://schemas.microsoft.com/office/drawing/2014/main" id="{7B3E2FB1-5397-4E1A-8656-A51C2D0C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368" y="1543874"/>
            <a:ext cx="3459632" cy="23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224479936" descr="EMB00000bb4117a">
            <a:extLst>
              <a:ext uri="{FF2B5EF4-FFF2-40B4-BE49-F238E27FC236}">
                <a16:creationId xmlns:a16="http://schemas.microsoft.com/office/drawing/2014/main" id="{18AA5FD8-155B-496F-9B3C-5F9010BC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1" y="4173431"/>
            <a:ext cx="3151885" cy="24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64357E0-1047-42B9-B6D5-77B4E677B9C2}"/>
              </a:ext>
            </a:extLst>
          </p:cNvPr>
          <p:cNvSpPr/>
          <p:nvPr/>
        </p:nvSpPr>
        <p:spPr>
          <a:xfrm>
            <a:off x="4025224" y="2162090"/>
            <a:ext cx="1303144" cy="160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 전도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정조시대 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1757)</a:t>
            </a:r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7" name="그래픽 26" descr="카메라">
            <a:extLst>
              <a:ext uri="{FF2B5EF4-FFF2-40B4-BE49-F238E27FC236}">
                <a16:creationId xmlns:a16="http://schemas.microsoft.com/office/drawing/2014/main" id="{BEA160DF-284B-4CD2-84D5-7B49F920F0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0882" y="4007390"/>
            <a:ext cx="704098" cy="704098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29545815-1CE5-4A71-8B08-97B6321B3DA3}"/>
              </a:ext>
            </a:extLst>
          </p:cNvPr>
          <p:cNvSpPr/>
          <p:nvPr/>
        </p:nvSpPr>
        <p:spPr>
          <a:xfrm>
            <a:off x="6066521" y="4192551"/>
            <a:ext cx="2721479" cy="80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 err="1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로마카톨릭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교회의 조선교구도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(1831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8A6BC17-19F7-490F-9D09-4184A159D0EA}"/>
              </a:ext>
            </a:extLst>
          </p:cNvPr>
          <p:cNvSpPr/>
          <p:nvPr/>
        </p:nvSpPr>
        <p:spPr>
          <a:xfrm>
            <a:off x="4858400" y="5945204"/>
            <a:ext cx="2721479" cy="80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대한제국 지도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(1907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220286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1919588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D6583B6-49E9-4266-8008-1A43F953650C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24C51-869F-4A42-A0F5-35AFDBC050DF}"/>
              </a:ext>
            </a:extLst>
          </p:cNvPr>
          <p:cNvSpPr txBox="1"/>
          <p:nvPr/>
        </p:nvSpPr>
        <p:spPr>
          <a:xfrm>
            <a:off x="1072582" y="911990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협약의 무효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E296DF-1CED-4477-8764-32474F3C107C}"/>
              </a:ext>
            </a:extLst>
          </p:cNvPr>
          <p:cNvSpPr txBox="1"/>
          <p:nvPr/>
        </p:nvSpPr>
        <p:spPr>
          <a:xfrm>
            <a:off x="5009771" y="1150517"/>
            <a:ext cx="401068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우리나라는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이루어진 한일 의정서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차 한일 협약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기유각서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한일합병조약 으로 대한제국의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국권을 피탈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외교권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의외로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일본은 간도에 통감부를 설치하여 대한제국의 영토임을 인정하였는데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불과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년만에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자국의 전략적 이해에 따라 간도의 영유권을 청국에게 주게 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).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▶ 이는 외교권을 강탈해간 일본과 청국간의 협약이라고 보아도 다를 빠 없는 내용이다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우리나라가 해방을 맞이하였을 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이미 한국의 위기 상황을 이용한 </a:t>
            </a:r>
            <a:r>
              <a:rPr lang="ko-KR" altLang="en-US" b="1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일본과 청국의 불법행위이며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협약 내용 자체가 양구의 불법행위를 입증하는 역사적 문증이라고 평가된다</a:t>
            </a:r>
          </a:p>
          <a:p>
            <a:pPr>
              <a:defRPr lang="ko-KR" altLang="en-US"/>
            </a:pPr>
            <a:endParaRPr lang="ko-KR" altLang="en-US" dirty="0"/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D5A87165-D3D4-47AC-ACB1-067439D83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43" y="1554925"/>
            <a:ext cx="3917978" cy="4540077"/>
          </a:xfrm>
          <a:prstGeom prst="rect">
            <a:avLst/>
          </a:prstGeom>
        </p:spPr>
      </p:pic>
      <p:pic>
        <p:nvPicPr>
          <p:cNvPr id="3" name="그래픽 2" descr="표">
            <a:extLst>
              <a:ext uri="{FF2B5EF4-FFF2-40B4-BE49-F238E27FC236}">
                <a16:creationId xmlns:a16="http://schemas.microsoft.com/office/drawing/2014/main" id="{F6CA8D41-03E8-499B-9489-B50AAF828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968" y="14023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965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31CCF0C-216E-477E-B737-8D43E9AED3D1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C82C82-2124-4A9F-B2F8-BAF36510D47B}"/>
              </a:ext>
            </a:extLst>
          </p:cNvPr>
          <p:cNvSpPr/>
          <p:nvPr/>
        </p:nvSpPr>
        <p:spPr>
          <a:xfrm>
            <a:off x="899590" y="836712"/>
            <a:ext cx="4045751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776A4-4E35-4798-AE95-7CB25E4D6137}"/>
              </a:ext>
            </a:extLst>
          </p:cNvPr>
          <p:cNvSpPr txBox="1"/>
          <p:nvPr/>
        </p:nvSpPr>
        <p:spPr>
          <a:xfrm>
            <a:off x="839145" y="841561"/>
            <a:ext cx="4153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</a:t>
            </a:r>
            <a:r>
              <a:rPr lang="ko-KR" altLang="en-US" sz="25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내용 근거</a:t>
            </a:r>
            <a:endParaRPr lang="en-US" altLang="ko-KR" sz="25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6274EE4-A049-4A3B-AFF4-10C27A2DA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42" y="2461983"/>
            <a:ext cx="3938506" cy="3448531"/>
          </a:xfrm>
          <a:prstGeom prst="rect">
            <a:avLst/>
          </a:prstGeom>
        </p:spPr>
      </p:pic>
      <p:pic>
        <p:nvPicPr>
          <p:cNvPr id="6" name="그래픽 5" descr="카메라">
            <a:extLst>
              <a:ext uri="{FF2B5EF4-FFF2-40B4-BE49-F238E27FC236}">
                <a16:creationId xmlns:a16="http://schemas.microsoft.com/office/drawing/2014/main" id="{87EBA293-DFA1-4961-B175-CDFDF8943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842" y="1453775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E45F35-B46F-435F-B000-B875F760D07E}"/>
              </a:ext>
            </a:extLst>
          </p:cNvPr>
          <p:cNvSpPr txBox="1"/>
          <p:nvPr/>
        </p:nvSpPr>
        <p:spPr>
          <a:xfrm>
            <a:off x="1511042" y="1863285"/>
            <a:ext cx="386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 내용에 의한 조선도</a:t>
            </a:r>
            <a:endParaRPr lang="en-US" altLang="ko-KR" sz="16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/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제작</a:t>
            </a:r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A1E466-5428-461A-A117-89CB3EE58F29}"/>
              </a:ext>
            </a:extLst>
          </p:cNvPr>
          <p:cNvSpPr txBox="1"/>
          <p:nvPr/>
        </p:nvSpPr>
        <p:spPr>
          <a:xfrm>
            <a:off x="4992348" y="2423506"/>
            <a:ext cx="401068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이처럼 보여지는 국경선이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간도협약 전까지 계속해서 지켜져 오고 있었음 확인 가능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중국 학계에서 말하길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조선인의 간도이주는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1870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년대 청나라의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봉금정책을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실시한 이후에 근대 이민을 간 것이라 주장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</a:t>
            </a: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이는 백두산 정계비가 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1712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만들어진 계기를 생각해 봤을 때 말이 되지 않는 주장</a:t>
            </a:r>
          </a:p>
          <a:p>
            <a:pPr>
              <a:defRPr lang="ko-KR" altLang="en-US"/>
            </a:pPr>
            <a:endParaRPr lang="ko-KR" altLang="en-US" dirty="0"/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026978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EBA844D9-6632-4654-9F9B-FF7A4D2516E0}"/>
              </a:ext>
            </a:extLst>
          </p:cNvPr>
          <p:cNvSpPr/>
          <p:nvPr/>
        </p:nvSpPr>
        <p:spPr>
          <a:xfrm>
            <a:off x="899591" y="973137"/>
            <a:ext cx="459684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" y="2824580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9523FC-41E8-4C86-94DE-6648DDC72640}"/>
              </a:ext>
            </a:extLst>
          </p:cNvPr>
          <p:cNvSpPr txBox="1"/>
          <p:nvPr/>
        </p:nvSpPr>
        <p:spPr>
          <a:xfrm>
            <a:off x="104257" y="233969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19A6E-C6C4-4761-9805-6F97D8637A8C}"/>
              </a:ext>
            </a:extLst>
          </p:cNvPr>
          <p:cNvSpPr txBox="1"/>
          <p:nvPr/>
        </p:nvSpPr>
        <p:spPr>
          <a:xfrm>
            <a:off x="89887" y="983002"/>
            <a:ext cx="6153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prstClr val="white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선점이론 과 행정권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2C7866-CFED-4048-8863-B3A720F3539C}"/>
              </a:ext>
            </a:extLst>
          </p:cNvPr>
          <p:cNvSpPr txBox="1"/>
          <p:nvPr/>
        </p:nvSpPr>
        <p:spPr>
          <a:xfrm>
            <a:off x="826854" y="2196042"/>
            <a:ext cx="401068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청은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 중반부터 간도지역에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봉금령을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내리고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 초까지 자국민이 들어가는 것을 막은 반면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정부의 금지에도 불구하고 많은 사람들이 이 지역에서 황무지를 개척해내고 농사를 짓고 산 것이 여러 기록을 통해 입증된다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  따라서 국제법상 영토취득 방법의 하나인 선점 원칙에 따르더라도 간도 영유권을 한국에 있다고 할 수 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ko-KR" altLang="en-US" dirty="0"/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62F31-8BFC-4F8E-B944-B6F676705A8C}"/>
              </a:ext>
            </a:extLst>
          </p:cNvPr>
          <p:cNvSpPr txBox="1"/>
          <p:nvPr/>
        </p:nvSpPr>
        <p:spPr>
          <a:xfrm>
            <a:off x="5018097" y="2132980"/>
            <a:ext cx="401068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조선이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시찰사로 임명했을 때 이 지역 인구는 무려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만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7400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여호에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만여명이나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됬다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이후 대한제국 정부는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북변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간도관리사로 임명하여 간도를 함경도 행정구역으로 편입하여 세금을 징수하는 등 주민에 대한 직접적인 관할권을 행사토록 조치하였다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>
              <a:defRPr lang="ko-KR" altLang="en-US"/>
            </a:pP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  이를 통해 행정적인 시행을 내렸다는 것으로 볼 수 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E871C97-059B-4DA7-9B9D-69733B64946C}"/>
              </a:ext>
            </a:extLst>
          </p:cNvPr>
          <p:cNvCxnSpPr/>
          <p:nvPr/>
        </p:nvCxnSpPr>
        <p:spPr>
          <a:xfrm>
            <a:off x="4819917" y="1460056"/>
            <a:ext cx="0" cy="5397944"/>
          </a:xfrm>
          <a:prstGeom prst="line">
            <a:avLst/>
          </a:prstGeom>
          <a:ln w="25400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87451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04664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마무리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B487CB4-F91A-4D93-B9FF-40529AC3DFBE}"/>
              </a:ext>
            </a:extLst>
          </p:cNvPr>
          <p:cNvSpPr txBox="1"/>
          <p:nvPr/>
        </p:nvSpPr>
        <p:spPr>
          <a:xfrm>
            <a:off x="133815" y="4413285"/>
            <a:ext cx="867550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우리나라의 영토의 라는 증거는 다수가 있지만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아직 까지 실질적으로 중국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에 소유되고 있는 것이 기정 사실이다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또한 우리가 지금 혼자서 중국과 이야기 하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는것은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큰 도움이 되지는 못한다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그에 따라 통일 원하지만 그 또한 그리 쉽게 되는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것이 아니라는 점이다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그러므로 우리가 할 수 있는 것은 간도에 대한 우리 땅임을 인식하고 널리 알리는 </a:t>
            </a:r>
            <a:endParaRPr lang="en-US" altLang="ko-KR" dirty="0">
              <a:solidFill>
                <a:schemeClr val="accent2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것이 좋은 방안이 될 것이라 생각합니다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림 2" descr="기차, 실외, 하늘, 트랙이(가) 표시된 사진&#10;&#10;자동 생성된 설명">
            <a:extLst>
              <a:ext uri="{FF2B5EF4-FFF2-40B4-BE49-F238E27FC236}">
                <a16:creationId xmlns:a16="http://schemas.microsoft.com/office/drawing/2014/main" id="{AA25621D-1C7D-4384-8F68-CDCC8EE2A5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27" y="1228079"/>
            <a:ext cx="5140712" cy="3038899"/>
          </a:xfrm>
          <a:prstGeom prst="rect">
            <a:avLst/>
          </a:prstGeom>
        </p:spPr>
      </p:pic>
      <p:pic>
        <p:nvPicPr>
          <p:cNvPr id="5" name="그래픽 4" descr="텔레비전">
            <a:extLst>
              <a:ext uri="{FF2B5EF4-FFF2-40B4-BE49-F238E27FC236}">
                <a16:creationId xmlns:a16="http://schemas.microsoft.com/office/drawing/2014/main" id="{51DCA07C-BCE6-430E-B6F9-679D0E6FC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308" y="1081772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5F810A7-BB4F-4D14-BA3A-72943F8069D8}"/>
              </a:ext>
            </a:extLst>
          </p:cNvPr>
          <p:cNvSpPr txBox="1"/>
          <p:nvPr/>
        </p:nvSpPr>
        <p:spPr>
          <a:xfrm>
            <a:off x="5386039" y="2004400"/>
            <a:ext cx="3289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800" b="1" dirty="0"/>
              <a:t>KBS </a:t>
            </a:r>
            <a:r>
              <a:rPr lang="ko-KR" altLang="en-US" sz="2800" b="1" dirty="0"/>
              <a:t>간도는 우리땅”</a:t>
            </a:r>
            <a:r>
              <a:rPr lang="en-US" altLang="ko-KR" sz="2800" b="1" dirty="0"/>
              <a:t>…</a:t>
            </a:r>
          </a:p>
          <a:p>
            <a:pPr>
              <a:defRPr lang="ko-KR" altLang="en-US"/>
            </a:pPr>
            <a:r>
              <a:rPr lang="en-US" altLang="ko-KR" sz="1600" b="1" dirty="0">
                <a:hlinkClick r:id="rId6"/>
              </a:rPr>
              <a:t>https://news.naver.com/main/read.nhn?mode=LPOD&amp;mid=tvh&amp;oid=056&amp;aid=0010357173</a:t>
            </a:r>
            <a:endParaRPr lang="en-US" altLang="ko-KR" sz="1600" b="1" dirty="0"/>
          </a:p>
          <a:p>
            <a:pPr>
              <a:defRPr lang="ko-KR" altLang="en-US"/>
            </a:pP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42555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04664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출  처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B0D239-4DC3-47A9-A4B7-460F43A2C39B}"/>
              </a:ext>
            </a:extLst>
          </p:cNvPr>
          <p:cNvSpPr txBox="1"/>
          <p:nvPr/>
        </p:nvSpPr>
        <p:spPr>
          <a:xfrm>
            <a:off x="323527" y="1336119"/>
            <a:ext cx="82406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ko-KR" altLang="en-US" sz="13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1.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간도란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3"/>
              </a:rPr>
              <a:t>https://m.terms.naver.com/entry.nhn?docId=564842&amp;cid=46623&amp;categoryId=46623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지식백과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한국민족문화대백과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4"/>
              </a:rPr>
              <a:t>https://m.blog.naver.com/PostView.nhn?blogId=jsdlus7830&amp;logNo=120021650404&amp;targetKeyword=%EA%B0%84%EB%8F%84%EB%8A%94%20%EC%99%9C%20%EC%9A%B0%EB%A6%AC%20%EB%95%85%EC%9D%B8%EA%B0%80%3F&amp;targetRecommendationCode=1&amp;keywordSearchType=TEXT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되찾기운동본부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정책국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/>
              </a:rPr>
              <a:t>https://blog.naver.com/lsk8372/221442005358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6"/>
              </a:rPr>
              <a:t>https://m.blog.naver.com/swhy7/221143385677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되찾기운동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관련 블로그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7"/>
              </a:rPr>
              <a:t>https://m.terms.naver.com/entry.nhn?docId=4180072&amp;cid=47306&amp;categoryId=47306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백과사전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인식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8"/>
              </a:rPr>
              <a:t>http://m.hani.co.kr/arti/culture/book/215607.html#cb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인식 관련 블로그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9"/>
              </a:rPr>
              <a:t>https://namu.wiki/w/%EA%B0%84%EB%8F%84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나무 위키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현황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10"/>
              </a:rPr>
              <a:t>http://study.zum.com/book/13374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줌 학습백과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현황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17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04664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출  처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B0D239-4DC3-47A9-A4B7-460F43A2C39B}"/>
              </a:ext>
            </a:extLst>
          </p:cNvPr>
          <p:cNvSpPr txBox="1"/>
          <p:nvPr/>
        </p:nvSpPr>
        <p:spPr>
          <a:xfrm>
            <a:off x="323527" y="1336119"/>
            <a:ext cx="824060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역사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3"/>
              </a:rPr>
              <a:t>https://terms.naver.com/entry.nhn?docId=564842&amp;cid=46623&amp;categoryId=46623#TABLE_OF_CONTENT3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역사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4"/>
              </a:rPr>
              <a:t>http://www.gando.or.kr/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되찾기 운동 홈페이지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 조약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/>
              </a:rPr>
              <a:t>https://terms.naver.com/entry.nhn?docId=1055780&amp;cid=40942&amp;categoryId=33398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지식백과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6"/>
              </a:rPr>
              <a:t>https://terms.naver.com/entry.nhn?docId=2457772&amp;cid=46629&amp;categoryId=46629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지식백과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조중변계조약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 latinLnBrk="0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7"/>
              </a:rPr>
              <a:t>https://blog.naver.com/braveattack/10125881905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 latinLnBrk="0"/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변계조약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관련 블로그</a:t>
            </a: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8"/>
              </a:rPr>
              <a:t>https://ko.m.wikipedia.org/wiki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나무 위키 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간도는 우리의 땅인가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9"/>
              </a:rPr>
              <a:t>https://blog.naver.com/hyuni486a/221271361458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영유권 분쟁 관련 블로그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>
              <a:defRPr lang="ko-KR" altLang="en-US"/>
            </a:pPr>
            <a:endParaRPr lang="ko-KR" altLang="en-US" sz="13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8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E796170-A3C2-4F55-A30C-3262442A020B}"/>
              </a:ext>
            </a:extLst>
          </p:cNvPr>
          <p:cNvGrpSpPr/>
          <p:nvPr/>
        </p:nvGrpSpPr>
        <p:grpSpPr>
          <a:xfrm>
            <a:off x="1664019" y="1148193"/>
            <a:ext cx="6487131" cy="4321346"/>
            <a:chOff x="3433483" y="1474988"/>
            <a:chExt cx="5638800" cy="3756238"/>
          </a:xfrm>
        </p:grpSpPr>
        <p:sp>
          <p:nvSpPr>
            <p:cNvPr id="5" name="자유형 3">
              <a:extLst>
                <a:ext uri="{FF2B5EF4-FFF2-40B4-BE49-F238E27FC236}">
                  <a16:creationId xmlns:a16="http://schemas.microsoft.com/office/drawing/2014/main" id="{BF1D38DA-4E15-482C-BC43-8D9A7B91F2EF}"/>
                </a:ext>
              </a:extLst>
            </p:cNvPr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7">
              <a:extLst>
                <a:ext uri="{FF2B5EF4-FFF2-40B4-BE49-F238E27FC236}">
                  <a16:creationId xmlns:a16="http://schemas.microsoft.com/office/drawing/2014/main" id="{1B8CD9B8-F064-48AE-B860-A9FC92C7B8B7}"/>
                </a:ext>
              </a:extLst>
            </p:cNvPr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F1FA0158-E730-458A-B0D8-2AB3D3469A39}"/>
                </a:ext>
              </a:extLst>
            </p:cNvPr>
            <p:cNvSpPr/>
            <p:nvPr/>
          </p:nvSpPr>
          <p:spPr>
            <a:xfrm>
              <a:off x="3519055" y="2084256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C5010431-A18A-4AC9-808F-0ABEF620462A}"/>
                </a:ext>
              </a:extLst>
            </p:cNvPr>
            <p:cNvSpPr/>
            <p:nvPr/>
          </p:nvSpPr>
          <p:spPr>
            <a:xfrm>
              <a:off x="3826435" y="423632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E148D30-BDA6-4546-8EEC-3EB184598743}"/>
                </a:ext>
              </a:extLst>
            </p:cNvPr>
            <p:cNvSpPr/>
            <p:nvPr/>
          </p:nvSpPr>
          <p:spPr>
            <a:xfrm>
              <a:off x="8231773" y="466554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7531727-F5FE-437B-874A-F2ED9949E0B6}"/>
                </a:ext>
              </a:extLst>
            </p:cNvPr>
            <p:cNvSpPr/>
            <p:nvPr/>
          </p:nvSpPr>
          <p:spPr>
            <a:xfrm>
              <a:off x="8845991" y="171914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AD05595-8A9C-4CA3-A512-4856AC7A7827}"/>
                </a:ext>
              </a:extLst>
            </p:cNvPr>
            <p:cNvGrpSpPr/>
            <p:nvPr/>
          </p:nvGrpSpPr>
          <p:grpSpPr>
            <a:xfrm>
              <a:off x="7501468" y="5143182"/>
              <a:ext cx="495091" cy="88044"/>
              <a:chOff x="7501468" y="5331072"/>
              <a:chExt cx="495091" cy="88044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E1FCF928-E40C-49B3-9D09-0AFC9A901DEC}"/>
                  </a:ext>
                </a:extLst>
              </p:cNvPr>
              <p:cNvSpPr/>
              <p:nvPr/>
            </p:nvSpPr>
            <p:spPr>
              <a:xfrm>
                <a:off x="7924559" y="5347116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9852A14-1AC1-4916-8A53-CCE0DF90528E}"/>
                  </a:ext>
                </a:extLst>
              </p:cNvPr>
              <p:cNvSpPr/>
              <p:nvPr/>
            </p:nvSpPr>
            <p:spPr>
              <a:xfrm>
                <a:off x="7818787" y="5343105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865878EE-7A6A-46A7-9E32-AC22451C0295}"/>
                  </a:ext>
                </a:extLst>
              </p:cNvPr>
              <p:cNvSpPr/>
              <p:nvPr/>
            </p:nvSpPr>
            <p:spPr>
              <a:xfrm>
                <a:off x="7713014" y="5339094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F99BCFB2-F074-47F1-83E6-0B4CCDEADC8A}"/>
                  </a:ext>
                </a:extLst>
              </p:cNvPr>
              <p:cNvSpPr/>
              <p:nvPr/>
            </p:nvSpPr>
            <p:spPr>
              <a:xfrm>
                <a:off x="7607241" y="5335083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13D8C2A0-FDCB-416C-91E7-E35118BD52C8}"/>
                  </a:ext>
                </a:extLst>
              </p:cNvPr>
              <p:cNvSpPr/>
              <p:nvPr/>
            </p:nvSpPr>
            <p:spPr>
              <a:xfrm>
                <a:off x="7501468" y="5331072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E4D2A30-4002-4755-893C-9F9B2E7399C1}"/>
                </a:ext>
              </a:extLst>
            </p:cNvPr>
            <p:cNvGrpSpPr/>
            <p:nvPr/>
          </p:nvGrpSpPr>
          <p:grpSpPr>
            <a:xfrm>
              <a:off x="4080661" y="1474988"/>
              <a:ext cx="283546" cy="80022"/>
              <a:chOff x="7501468" y="5331072"/>
              <a:chExt cx="283546" cy="80022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0077B9D1-A819-4336-9499-CF3901A2C08B}"/>
                  </a:ext>
                </a:extLst>
              </p:cNvPr>
              <p:cNvSpPr/>
              <p:nvPr/>
            </p:nvSpPr>
            <p:spPr>
              <a:xfrm>
                <a:off x="7713014" y="5339094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68BA2DD4-09B1-4A06-B4A4-93CA3273D337}"/>
                  </a:ext>
                </a:extLst>
              </p:cNvPr>
              <p:cNvSpPr/>
              <p:nvPr/>
            </p:nvSpPr>
            <p:spPr>
              <a:xfrm>
                <a:off x="7607241" y="5335083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2437F91B-0418-4195-925E-A5FFBCF069F8}"/>
                  </a:ext>
                </a:extLst>
              </p:cNvPr>
              <p:cNvSpPr/>
              <p:nvPr/>
            </p:nvSpPr>
            <p:spPr>
              <a:xfrm>
                <a:off x="7501468" y="5331072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571664" y="257985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감사합니다</a:t>
            </a:r>
            <a:r>
              <a:rPr lang="en-US" altLang="ko-KR" sz="6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9450" y="1269226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인구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kumimoji="0" lang="en-US" altLang="ko-KR" sz="25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462FA723-C95E-4851-83A2-CD5E96D6C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516117"/>
              </p:ext>
            </p:extLst>
          </p:nvPr>
        </p:nvGraphicFramePr>
        <p:xfrm>
          <a:off x="899592" y="1507038"/>
          <a:ext cx="5420815" cy="291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DC4374C9-CE70-4473-AF67-C13F06EC8510}"/>
              </a:ext>
            </a:extLst>
          </p:cNvPr>
          <p:cNvSpPr txBox="1">
            <a:spLocks/>
          </p:cNvSpPr>
          <p:nvPr/>
        </p:nvSpPr>
        <p:spPr>
          <a:xfrm>
            <a:off x="4205953" y="1741162"/>
            <a:ext cx="4723746" cy="4347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41674C9B-4B41-4C8E-8CD3-F5E12B4D1295}"/>
              </a:ext>
            </a:extLst>
          </p:cNvPr>
          <p:cNvSpPr txBox="1">
            <a:spLocks/>
          </p:cNvSpPr>
          <p:nvPr/>
        </p:nvSpPr>
        <p:spPr>
          <a:xfrm>
            <a:off x="1043608" y="4717478"/>
            <a:ext cx="4723746" cy="1963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BE6DBF86-5BC5-4AE6-A2DE-2172A59BE642}"/>
              </a:ext>
            </a:extLst>
          </p:cNvPr>
          <p:cNvSpPr txBox="1">
            <a:spLocks/>
          </p:cNvSpPr>
          <p:nvPr/>
        </p:nvSpPr>
        <p:spPr>
          <a:xfrm>
            <a:off x="1077934" y="4580776"/>
            <a:ext cx="4723746" cy="172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1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1982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년 중국 거주 한민족 1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763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000명</a:t>
            </a:r>
          </a:p>
          <a:p>
            <a:pPr>
              <a:defRPr/>
            </a:pPr>
            <a:endParaRPr lang="ko-KR" altLang="en-US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→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1990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년대 중국 거주 한민족 1,920,597명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              =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약</a:t>
            </a:r>
            <a:r>
              <a:rPr lang="ko-KR" altLang="en-US" sz="1600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20</a:t>
            </a:r>
            <a:r>
              <a:rPr lang="ko-KR" altLang="en-US" sz="1600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만명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가량 증가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1982년에 비하면 많은 동포들이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도시로 이동해 경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</a:t>
            </a:r>
            <a:r>
              <a:rPr lang="ko-KR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제활동에 종사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함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AF106BCB-F773-4BF2-A661-5091F11C493B}"/>
              </a:ext>
            </a:extLst>
          </p:cNvPr>
          <p:cNvSpPr txBox="1">
            <a:spLocks/>
          </p:cNvSpPr>
          <p:nvPr/>
        </p:nvSpPr>
        <p:spPr>
          <a:xfrm>
            <a:off x="6127393" y="3507933"/>
            <a:ext cx="2442929" cy="31728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지역에 따른 출신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길림성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-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충청도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경상도 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흑룡강성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-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en-US" sz="1600" dirty="0" err="1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남한출신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대 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             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부분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경상도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요령성의 심양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–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평안도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내몽고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-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한인은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100%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en-US" sz="1600" dirty="0" err="1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남한출신</a:t>
            </a:r>
            <a:endParaRPr lang="ko-KR" altLang="en-US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텍스트 개체 틀 2">
            <a:extLst>
              <a:ext uri="{FF2B5EF4-FFF2-40B4-BE49-F238E27FC236}">
                <a16:creationId xmlns:a16="http://schemas.microsoft.com/office/drawing/2014/main" id="{B9A6C3D5-D407-4742-ADB1-C21FE8500BCC}"/>
              </a:ext>
            </a:extLst>
          </p:cNvPr>
          <p:cNvSpPr txBox="1">
            <a:spLocks/>
          </p:cNvSpPr>
          <p:nvPr/>
        </p:nvSpPr>
        <p:spPr>
          <a:xfrm>
            <a:off x="5801680" y="1965714"/>
            <a:ext cx="3725157" cy="537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b="1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b="1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1982년에 실시한 제3회인구조사</a:t>
            </a:r>
          </a:p>
        </p:txBody>
      </p:sp>
      <p:pic>
        <p:nvPicPr>
          <p:cNvPr id="6" name="그래픽 5" descr="가로 막대형 차트">
            <a:extLst>
              <a:ext uri="{FF2B5EF4-FFF2-40B4-BE49-F238E27FC236}">
                <a16:creationId xmlns:a16="http://schemas.microsoft.com/office/drawing/2014/main" id="{646D09EE-9669-44D6-845D-71C7A98A1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0078" y="1269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19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9450" y="1329498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cxnSpLocks/>
          </p:cNvCxnSpPr>
          <p:nvPr/>
        </p:nvCxnSpPr>
        <p:spPr>
          <a:xfrm flipH="1">
            <a:off x="-9450" y="492971"/>
            <a:ext cx="971629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125" y="898549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13395" y="77778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708" y="781914"/>
            <a:ext cx="30611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90113" y="1469917"/>
            <a:ext cx="740549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 말기부터 한국인이 이주하여 개척한 곳으로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이전에는 북간도라고 불리던 이곳은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1952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9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일에 연변조선족자치구가 설립되고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1955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12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월에 연변조선족자치주로 변경되었다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ko-KR" altLang="en-US" sz="23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sz="2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1028" name="Picture 4" descr="C:\Users\user\Desktop\연변조선족자치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934" y="2670966"/>
            <a:ext cx="5509904" cy="3208713"/>
          </a:xfrm>
          <a:prstGeom prst="rect">
            <a:avLst/>
          </a:prstGeom>
          <a:noFill/>
        </p:spPr>
      </p:pic>
      <p:sp>
        <p:nvSpPr>
          <p:cNvPr id="23" name="갈매기형 수장 22"/>
          <p:cNvSpPr/>
          <p:nvPr/>
        </p:nvSpPr>
        <p:spPr>
          <a:xfrm>
            <a:off x="914400" y="1576714"/>
            <a:ext cx="182880" cy="218836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831495" y="3449410"/>
            <a:ext cx="19621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지린성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동부에 있는 자치주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15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41B9F7E8-D5CC-48F9-8A05-19D8324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7551" y="2450770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E28086-440C-49AD-993A-E5A8ED7A748E}"/>
              </a:ext>
            </a:extLst>
          </p:cNvPr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FA95F0-1243-40F4-95E9-18C1404D87BC}"/>
              </a:ext>
            </a:extLst>
          </p:cNvPr>
          <p:cNvSpPr/>
          <p:nvPr/>
        </p:nvSpPr>
        <p:spPr>
          <a:xfrm>
            <a:off x="106938" y="3637336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8521201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347536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949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  <a:p>
            <a:endParaRPr lang="en-US" altLang="ko-KR" sz="16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27089"/>
            <a:ext cx="3123768" cy="5204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96828" y="1478690"/>
            <a:ext cx="727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 연변조선족자치주에는 총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11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민족이 거주하고 있는데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 가운데 조선족이 전체의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41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％인 백만여 명에 달하고 있으며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나머지는 한족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만주족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2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후이족의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순으로 분포하고 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en-US" altLang="ko-KR" sz="24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914400" y="1609965"/>
            <a:ext cx="173421" cy="203070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 flipH="1">
            <a:off x="0" y="45824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94132" y="3281863"/>
            <a:ext cx="240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옌지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투먼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둔화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허룽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룽징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훈춘의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시와 </a:t>
            </a:r>
            <a:endParaRPr lang="en-US" altLang="ko-KR" sz="15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왕칭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안투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2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현으로 </a:t>
            </a:r>
            <a:endParaRPr lang="en-US" altLang="ko-KR" sz="15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이루어져 있다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pic>
        <p:nvPicPr>
          <p:cNvPr id="2050" name="Picture 2" descr="C:\Users\user\Desktop\연변조선족자치주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99" y="2575674"/>
            <a:ext cx="4865303" cy="3525582"/>
          </a:xfrm>
          <a:prstGeom prst="rect">
            <a:avLst/>
          </a:prstGeom>
          <a:noFill/>
        </p:spPr>
      </p:pic>
      <p:pic>
        <p:nvPicPr>
          <p:cNvPr id="20" name="그래픽 19" descr="카메라">
            <a:extLst>
              <a:ext uri="{FF2B5EF4-FFF2-40B4-BE49-F238E27FC236}">
                <a16:creationId xmlns:a16="http://schemas.microsoft.com/office/drawing/2014/main" id="{20E57F37-7E47-4276-964C-C19604B8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4132" y="2425244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9532FD-04E2-43C1-8DF8-ADB50AF0E0DE}"/>
              </a:ext>
            </a:extLst>
          </p:cNvPr>
          <p:cNvSpPr txBox="1"/>
          <p:nvPr/>
        </p:nvSpPr>
        <p:spPr>
          <a:xfrm>
            <a:off x="107503" y="336517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14034-7024-4F35-A7BE-E889BE12E14A}"/>
              </a:ext>
            </a:extLst>
          </p:cNvPr>
          <p:cNvSpPr txBox="1"/>
          <p:nvPr/>
        </p:nvSpPr>
        <p:spPr>
          <a:xfrm>
            <a:off x="107503" y="38629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759040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772489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의미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kumimoji="0" lang="en-US" altLang="ko-KR" sz="25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DC4374C9-CE70-4473-AF67-C13F06EC8510}"/>
              </a:ext>
            </a:extLst>
          </p:cNvPr>
          <p:cNvSpPr txBox="1">
            <a:spLocks/>
          </p:cNvSpPr>
          <p:nvPr/>
        </p:nvSpPr>
        <p:spPr>
          <a:xfrm>
            <a:off x="4312750" y="1746697"/>
            <a:ext cx="4723746" cy="4347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197C952E-AC12-4E7E-9F35-17F888D527CF}"/>
              </a:ext>
            </a:extLst>
          </p:cNvPr>
          <p:cNvSpPr txBox="1">
            <a:spLocks/>
          </p:cNvSpPr>
          <p:nvPr/>
        </p:nvSpPr>
        <p:spPr>
          <a:xfrm>
            <a:off x="962554" y="1480134"/>
            <a:ext cx="7497878" cy="177276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간도는 독립운동의 본거지로 많은 무장독립군들을 양성하던 </a:t>
            </a:r>
            <a:r>
              <a:rPr lang="ko-KR" altLang="en-US" sz="1600" dirty="0" err="1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곳이였다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그에 따라 일제 치하시대 때에 간도에 일본군이 들어와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참변을 일으킨 간도 참변으로 인해 다수의 조선인들이 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학살당했던 곳이기도 하다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</p:txBody>
      </p:sp>
      <p:pic>
        <p:nvPicPr>
          <p:cNvPr id="7" name="그래픽 6" descr="텔레비전">
            <a:extLst>
              <a:ext uri="{FF2B5EF4-FFF2-40B4-BE49-F238E27FC236}">
                <a16:creationId xmlns:a16="http://schemas.microsoft.com/office/drawing/2014/main" id="{6F92E3C6-9C0F-4389-BD48-E0DC98650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18" y="3432974"/>
            <a:ext cx="91440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C02D46C-EAFB-466D-85BD-12E2E544C957}"/>
              </a:ext>
            </a:extLst>
          </p:cNvPr>
          <p:cNvSpPr/>
          <p:nvPr/>
        </p:nvSpPr>
        <p:spPr>
          <a:xfrm>
            <a:off x="2252552" y="3605101"/>
            <a:ext cx="3955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다큐 시선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– 1920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/>
              </a:rPr>
              <a:t>https://tv.naver.com/v/2834309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10" name="그림 9" descr="실외이(가) 표시된 사진&#10;&#10;자동 생성된 설명">
            <a:extLst>
              <a:ext uri="{FF2B5EF4-FFF2-40B4-BE49-F238E27FC236}">
                <a16:creationId xmlns:a16="http://schemas.microsoft.com/office/drawing/2014/main" id="{E931C096-9FF9-4097-84A0-4CCDECEBA6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119" y="4450916"/>
            <a:ext cx="4723725" cy="20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94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3329</Words>
  <Application>Microsoft Office PowerPoint</Application>
  <PresentationFormat>화면 슬라이드 쇼(4:3)</PresentationFormat>
  <Paragraphs>766</Paragraphs>
  <Slides>57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57</vt:i4>
      </vt:variant>
    </vt:vector>
  </HeadingPairs>
  <TitlesOfParts>
    <vt:vector size="71" baseType="lpstr">
      <vt:lpstr>HY목각파임B</vt:lpstr>
      <vt:lpstr>Arial</vt:lpstr>
      <vt:lpstr>맑은 고딕</vt:lpstr>
      <vt:lpstr>나눔스퀘어라운드 Bold</vt:lpstr>
      <vt:lpstr>함초롬바탕</vt:lpstr>
      <vt:lpstr>HY견고딕</vt:lpstr>
      <vt:lpstr>HY신명조</vt:lpstr>
      <vt:lpstr>10X10</vt:lpstr>
      <vt:lpstr>나눔스퀘어라운드 ExtraBold</vt:lpstr>
      <vt:lpstr>타이포_도담체 M</vt:lpstr>
      <vt:lpstr>나눔스퀘어 Bold</vt:lpstr>
      <vt:lpstr>나눔고딕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B85M-D3H</cp:lastModifiedBy>
  <cp:revision>516</cp:revision>
  <dcterms:created xsi:type="dcterms:W3CDTF">2013-09-05T09:43:46Z</dcterms:created>
  <dcterms:modified xsi:type="dcterms:W3CDTF">2019-06-16T07:32:09Z</dcterms:modified>
</cp:coreProperties>
</file>