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0" r:id="rId3"/>
    <p:sldId id="287" r:id="rId4"/>
    <p:sldId id="289" r:id="rId5"/>
    <p:sldId id="261" r:id="rId6"/>
    <p:sldId id="288" r:id="rId7"/>
    <p:sldId id="290" r:id="rId8"/>
    <p:sldId id="291" r:id="rId9"/>
    <p:sldId id="292" r:id="rId10"/>
    <p:sldId id="293" r:id="rId11"/>
    <p:sldId id="296" r:id="rId12"/>
    <p:sldId id="295" r:id="rId13"/>
    <p:sldId id="294" r:id="rId14"/>
    <p:sldId id="297" r:id="rId15"/>
    <p:sldId id="299" r:id="rId16"/>
    <p:sldId id="298" r:id="rId17"/>
    <p:sldId id="302" r:id="rId18"/>
    <p:sldId id="274" r:id="rId19"/>
    <p:sldId id="300" r:id="rId20"/>
    <p:sldId id="259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0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71C21-3757-4199-83DE-22960358A2A5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4E647-5A0F-41E6-A0EF-B58D8C1C6C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27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http://minheeblog.tistory.com/category/PPT</a:t>
            </a: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5282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http://minheeblog.tistory.com/category/PPT</a:t>
            </a: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93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http://minheeblog.tistory.com/category/PPT</a:t>
            </a: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65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http://minheeblog.tistory.com/category/PPT</a:t>
            </a: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86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http://minheeblog.tistory.com/category/PPT</a:t>
            </a: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00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http://minheeblog.tistory.com/category/PPT</a:t>
            </a: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50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http://minheeblog.tistory.com/category/PPT</a:t>
            </a: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26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http://minheeblog.tistory.com/category/PPT</a:t>
            </a: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44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http://minheeblog.tistory.com/category/PPT</a:t>
            </a: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76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http://minheeblog.tistory.com/category/PPT</a:t>
            </a: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029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http://minheeblog.tistory.com/category/PPT</a:t>
            </a: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00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http://minheeblog.tistory.com/category/PPT</a:t>
            </a: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703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http://minheeblog.tistory.com/category/PPT</a:t>
            </a: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1976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http://minheeblog.tistory.com/category/PPT</a:t>
            </a: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8585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http://minheeblog.tistory.com/category/PPT</a:t>
            </a: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90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http://minheeblog.tistory.com/category/PPT</a:t>
            </a: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619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http://minheeblog.tistory.com/category/PPT</a:t>
            </a: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79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http://minheeblog.tistory.com/category/PPT</a:t>
            </a: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84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http://minheeblog.tistory.com/category/PPT</a:t>
            </a: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31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http://minheeblog.tistory.com/category/PPT</a:t>
            </a: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0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FE722-38C7-4231-8BB5-7A27D4E5977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kdo.mofa.go.kr/kor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muB4_LNZ2Rk" TargetMode="External"/><Relationship Id="rId4" Type="http://schemas.openxmlformats.org/officeDocument/2006/relationships/hyperlink" Target="http://www.dokdohistory.com/kor/gnb02/sub07.do?mode=view&amp;page=&amp;cid=4919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muB4_LNZ2Rk&amp;feature=emb_tit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vpy0ImH0ly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708920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spc="-150" dirty="0" smtClean="0">
                <a:solidFill>
                  <a:schemeClr val="bg1"/>
                </a:solidFill>
              </a:rPr>
              <a:t>독도 </a:t>
            </a:r>
            <a:r>
              <a:rPr lang="ko-KR" altLang="en-US" sz="4400" b="1" spc="-150" dirty="0" err="1" smtClean="0">
                <a:solidFill>
                  <a:schemeClr val="bg1"/>
                </a:solidFill>
              </a:rPr>
              <a:t>영토학</a:t>
            </a:r>
            <a:endParaRPr lang="ko-KR" altLang="en-US" sz="4400" b="1" spc="-15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417056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600" b="1" dirty="0" smtClean="0">
                <a:solidFill>
                  <a:schemeClr val="bg1"/>
                </a:solidFill>
              </a:rPr>
              <a:t>발표자 남희철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2276872"/>
            <a:ext cx="42564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중간고사 </a:t>
            </a:r>
            <a:r>
              <a:rPr lang="ko-KR" altLang="en-US" sz="1400" b="1" dirty="0" err="1" smtClean="0">
                <a:solidFill>
                  <a:schemeClr val="tx2">
                    <a:lumMod val="50000"/>
                  </a:schemeClr>
                </a:solidFill>
              </a:rPr>
              <a:t>레포트</a:t>
            </a:r>
            <a:endParaRPr lang="ko-KR" alt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5922421"/>
            <a:ext cx="36004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MINHEEBLOG</a:t>
            </a:r>
          </a:p>
          <a:p>
            <a:pPr algn="ctr"/>
            <a:r>
              <a:rPr lang="en-US" altLang="ko-KR" sz="1050" dirty="0" smtClean="0">
                <a:solidFill>
                  <a:schemeClr val="bg1"/>
                </a:solidFill>
              </a:rPr>
              <a:t>(</a:t>
            </a:r>
            <a:r>
              <a:rPr lang="ko-KR" altLang="en-US" sz="1050" dirty="0" smtClean="0">
                <a:solidFill>
                  <a:schemeClr val="bg1"/>
                </a:solidFill>
              </a:rPr>
              <a:t>여기에 로고를 넣어주세요</a:t>
            </a:r>
            <a:r>
              <a:rPr lang="en-US" altLang="ko-KR" sz="1050" dirty="0" smtClean="0">
                <a:solidFill>
                  <a:schemeClr val="bg1"/>
                </a:solidFill>
              </a:rPr>
              <a:t>)</a:t>
            </a:r>
            <a:endParaRPr lang="ko-KR" alt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654683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solidFill>
                  <a:prstClr val="white">
                    <a:lumMod val="75000"/>
                  </a:prstClr>
                </a:solidFill>
              </a:rPr>
              <a:t>MINHEEBLOG</a:t>
            </a:r>
            <a:endParaRPr lang="ko-KR" altLang="en-US" sz="1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400" dirty="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134487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solidFill>
                  <a:srgbClr val="1F497D">
                    <a:lumMod val="75000"/>
                  </a:srgbClr>
                </a:solidFill>
                <a:ea typeface="HY헤드라인M" pitchFamily="18" charset="-127"/>
              </a:rPr>
              <a:t>독도가 우리 땅인 이유</a:t>
            </a:r>
            <a:endParaRPr lang="ko-KR" altLang="en-US" sz="3200" b="1" spc="-150" dirty="0">
              <a:solidFill>
                <a:srgbClr val="1F497D">
                  <a:lumMod val="75000"/>
                </a:srgbClr>
              </a:solidFill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930" y="2468407"/>
            <a:ext cx="37500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FF0000"/>
                </a:solidFill>
              </a:rPr>
              <a:t>1877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년 </a:t>
            </a:r>
            <a:endParaRPr lang="en-US" altLang="ko-KR" sz="2600" b="1" dirty="0" smtClean="0">
              <a:solidFill>
                <a:srgbClr val="FF0000"/>
              </a:solidFill>
            </a:endParaRPr>
          </a:p>
          <a:p>
            <a:r>
              <a:rPr lang="ko-KR" altLang="en-US" sz="2600" dirty="0" err="1" smtClean="0">
                <a:solidFill>
                  <a:prstClr val="black"/>
                </a:solidFill>
              </a:rPr>
              <a:t>태정관지령</a:t>
            </a:r>
            <a:endParaRPr lang="en-US" altLang="ko-KR" sz="2600" dirty="0">
              <a:solidFill>
                <a:prstClr val="black"/>
              </a:solidFill>
            </a:endParaRPr>
          </a:p>
          <a:p>
            <a:endParaRPr lang="en-US" altLang="ko-KR" sz="2600" dirty="0" smtClean="0">
              <a:solidFill>
                <a:prstClr val="black"/>
              </a:solidFill>
            </a:endParaRPr>
          </a:p>
          <a:p>
            <a:r>
              <a:rPr lang="ko-KR" altLang="en-US" sz="2600" dirty="0" smtClean="0">
                <a:solidFill>
                  <a:prstClr val="black"/>
                </a:solidFill>
              </a:rPr>
              <a:t>외무성</a:t>
            </a:r>
            <a:endParaRPr lang="en-US" altLang="ko-KR" sz="2600" dirty="0" smtClean="0">
              <a:solidFill>
                <a:prstClr val="black"/>
              </a:solidFill>
            </a:endParaRPr>
          </a:p>
          <a:p>
            <a:endParaRPr lang="en-US" altLang="ko-KR" sz="2600" dirty="0" smtClean="0">
              <a:solidFill>
                <a:prstClr val="black"/>
              </a:solidFill>
            </a:endParaRPr>
          </a:p>
          <a:p>
            <a:r>
              <a:rPr lang="ko-KR" altLang="en-US" sz="2600" dirty="0" smtClean="0">
                <a:solidFill>
                  <a:prstClr val="black"/>
                </a:solidFill>
              </a:rPr>
              <a:t>독도와 울릉도가 일본과 관계 없음을 시인</a:t>
            </a:r>
            <a:endParaRPr lang="ko-KR" altLang="en-US" sz="2600" dirty="0">
              <a:solidFill>
                <a:prstClr val="black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11255"/>
            <a:ext cx="3600400" cy="418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654683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solidFill>
                  <a:prstClr val="white">
                    <a:lumMod val="75000"/>
                  </a:prstClr>
                </a:solidFill>
              </a:rPr>
              <a:t>MINHEEBLOG</a:t>
            </a:r>
            <a:endParaRPr lang="ko-KR" altLang="en-US" sz="1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400" dirty="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5756" y="134071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solidFill>
                  <a:srgbClr val="1F497D">
                    <a:lumMod val="75000"/>
                  </a:srgbClr>
                </a:solidFill>
                <a:ea typeface="HY헤드라인M" pitchFamily="18" charset="-127"/>
              </a:rPr>
              <a:t>독도가 우리 땅인 이유</a:t>
            </a:r>
            <a:endParaRPr lang="ko-KR" altLang="en-US" sz="3200" b="1" spc="-150" dirty="0">
              <a:solidFill>
                <a:srgbClr val="1F497D">
                  <a:lumMod val="75000"/>
                </a:srgbClr>
              </a:solidFill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930" y="2468407"/>
            <a:ext cx="375000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FF0000"/>
                </a:solidFill>
              </a:rPr>
              <a:t>1900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년 </a:t>
            </a:r>
            <a:endParaRPr lang="en-US" altLang="ko-KR" sz="2600" b="1" dirty="0" smtClean="0">
              <a:solidFill>
                <a:srgbClr val="FF0000"/>
              </a:solidFill>
            </a:endParaRPr>
          </a:p>
          <a:p>
            <a:r>
              <a:rPr lang="ko-KR" altLang="en-US" sz="2600" dirty="0" smtClean="0">
                <a:solidFill>
                  <a:prstClr val="black"/>
                </a:solidFill>
              </a:rPr>
              <a:t>칙령 </a:t>
            </a:r>
            <a:r>
              <a:rPr lang="en-US" altLang="ko-KR" sz="2600" dirty="0" smtClean="0">
                <a:solidFill>
                  <a:prstClr val="black"/>
                </a:solidFill>
              </a:rPr>
              <a:t>41</a:t>
            </a:r>
            <a:r>
              <a:rPr lang="ko-KR" altLang="en-US" sz="2600" dirty="0" smtClean="0">
                <a:solidFill>
                  <a:prstClr val="black"/>
                </a:solidFill>
              </a:rPr>
              <a:t>호</a:t>
            </a:r>
            <a:endParaRPr lang="en-US" altLang="ko-KR" sz="2600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r>
              <a:rPr lang="ko-KR" altLang="en-US" sz="2600" dirty="0" smtClean="0">
                <a:solidFill>
                  <a:prstClr val="black"/>
                </a:solidFill>
              </a:rPr>
              <a:t>고종 독도가 울릉도의 관할임을 인정</a:t>
            </a:r>
            <a:endParaRPr lang="ko-KR" altLang="en-US" sz="2600" dirty="0">
              <a:solidFill>
                <a:prstClr val="black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11622"/>
            <a:ext cx="4708351" cy="372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654683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solidFill>
                  <a:prstClr val="white">
                    <a:lumMod val="75000"/>
                  </a:prstClr>
                </a:solidFill>
              </a:rPr>
              <a:t>MINHEEBLOG</a:t>
            </a:r>
            <a:endParaRPr lang="ko-KR" altLang="en-US" sz="1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400" dirty="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126592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solidFill>
                  <a:srgbClr val="1F497D">
                    <a:lumMod val="75000"/>
                  </a:srgbClr>
                </a:solidFill>
                <a:ea typeface="HY헤드라인M" pitchFamily="18" charset="-127"/>
              </a:rPr>
              <a:t>독도가 우리 땅인 이유</a:t>
            </a:r>
            <a:endParaRPr lang="ko-KR" altLang="en-US" sz="3200" b="1" spc="-150" dirty="0">
              <a:solidFill>
                <a:srgbClr val="1F497D">
                  <a:lumMod val="75000"/>
                </a:srgbClr>
              </a:solidFill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930" y="2468407"/>
            <a:ext cx="37500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FF0000"/>
                </a:solidFill>
              </a:rPr>
              <a:t>1905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년 </a:t>
            </a:r>
            <a:endParaRPr lang="en-US" altLang="ko-KR" sz="2600" b="1" dirty="0" smtClean="0">
              <a:solidFill>
                <a:srgbClr val="FF0000"/>
              </a:solidFill>
            </a:endParaRPr>
          </a:p>
          <a:p>
            <a:r>
              <a:rPr lang="ko-KR" altLang="en-US" sz="2600" dirty="0" err="1" smtClean="0">
                <a:solidFill>
                  <a:prstClr val="black"/>
                </a:solidFill>
              </a:rPr>
              <a:t>시네마현고시</a:t>
            </a:r>
            <a:r>
              <a:rPr lang="ko-KR" altLang="en-US" sz="2600" dirty="0" smtClean="0">
                <a:solidFill>
                  <a:prstClr val="black"/>
                </a:solidFill>
              </a:rPr>
              <a:t> </a:t>
            </a:r>
            <a:r>
              <a:rPr lang="en-US" altLang="ko-KR" sz="2600" dirty="0" smtClean="0">
                <a:solidFill>
                  <a:prstClr val="black"/>
                </a:solidFill>
              </a:rPr>
              <a:t>40</a:t>
            </a:r>
            <a:r>
              <a:rPr lang="ko-KR" altLang="en-US" sz="2600" dirty="0" smtClean="0">
                <a:solidFill>
                  <a:prstClr val="black"/>
                </a:solidFill>
              </a:rPr>
              <a:t>호</a:t>
            </a:r>
            <a:endParaRPr lang="en-US" altLang="ko-KR" sz="2600" dirty="0">
              <a:solidFill>
                <a:prstClr val="black"/>
              </a:solidFill>
            </a:endParaRPr>
          </a:p>
          <a:p>
            <a:endParaRPr lang="en-US" altLang="ko-KR" sz="2600" dirty="0" smtClean="0">
              <a:solidFill>
                <a:prstClr val="black"/>
              </a:solidFill>
            </a:endParaRPr>
          </a:p>
          <a:p>
            <a:r>
              <a:rPr lang="ko-KR" altLang="en-US" sz="2600" dirty="0" smtClean="0">
                <a:solidFill>
                  <a:prstClr val="black"/>
                </a:solidFill>
              </a:rPr>
              <a:t>일본 전쟁에서 이기기 위해 독도 강제 편입</a:t>
            </a:r>
            <a:endParaRPr lang="en-US" altLang="ko-KR" sz="2600" dirty="0" smtClean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13" y="2138735"/>
            <a:ext cx="3909789" cy="427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654683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solidFill>
                  <a:prstClr val="white">
                    <a:lumMod val="75000"/>
                  </a:prstClr>
                </a:solidFill>
              </a:rPr>
              <a:t>MINHEEBLOG</a:t>
            </a:r>
            <a:endParaRPr lang="ko-KR" altLang="en-US" sz="1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400" dirty="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1151797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solidFill>
                  <a:srgbClr val="1F497D">
                    <a:lumMod val="75000"/>
                  </a:srgbClr>
                </a:solidFill>
                <a:ea typeface="HY헤드라인M" pitchFamily="18" charset="-127"/>
              </a:rPr>
              <a:t>독도가 우리 땅인 이유</a:t>
            </a:r>
            <a:endParaRPr lang="ko-KR" altLang="en-US" sz="3200" b="1" spc="-150" dirty="0">
              <a:solidFill>
                <a:srgbClr val="1F497D">
                  <a:lumMod val="75000"/>
                </a:srgbClr>
              </a:solidFill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930" y="2468407"/>
            <a:ext cx="418205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FF0000"/>
                </a:solidFill>
              </a:rPr>
              <a:t>1946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년 </a:t>
            </a:r>
            <a:endParaRPr lang="en-US" altLang="ko-KR" sz="2600" b="1" dirty="0" smtClean="0">
              <a:solidFill>
                <a:srgbClr val="FF0000"/>
              </a:solidFill>
            </a:endParaRPr>
          </a:p>
          <a:p>
            <a:r>
              <a:rPr lang="ko-KR" altLang="en-US" sz="2600" dirty="0" smtClean="0">
                <a:solidFill>
                  <a:prstClr val="black"/>
                </a:solidFill>
              </a:rPr>
              <a:t>연합국 최고 사령관 각서</a:t>
            </a:r>
            <a:endParaRPr lang="en-US" altLang="ko-KR" sz="2600" dirty="0" smtClean="0">
              <a:solidFill>
                <a:prstClr val="black"/>
              </a:solidFill>
            </a:endParaRPr>
          </a:p>
          <a:p>
            <a:r>
              <a:rPr lang="en-US" altLang="ko-KR" sz="2600" dirty="0" smtClean="0">
                <a:solidFill>
                  <a:prstClr val="black"/>
                </a:solidFill>
              </a:rPr>
              <a:t>(SCAPIN) </a:t>
            </a:r>
            <a:r>
              <a:rPr lang="ko-KR" altLang="en-US" sz="2600" dirty="0" smtClean="0">
                <a:solidFill>
                  <a:prstClr val="black"/>
                </a:solidFill>
              </a:rPr>
              <a:t>제</a:t>
            </a:r>
            <a:r>
              <a:rPr lang="en-US" altLang="ko-KR" sz="2600" dirty="0" smtClean="0">
                <a:solidFill>
                  <a:prstClr val="black"/>
                </a:solidFill>
              </a:rPr>
              <a:t>677</a:t>
            </a:r>
            <a:r>
              <a:rPr lang="ko-KR" altLang="en-US" sz="2600" dirty="0" smtClean="0">
                <a:solidFill>
                  <a:prstClr val="black"/>
                </a:solidFill>
              </a:rPr>
              <a:t>호 </a:t>
            </a:r>
            <a:endParaRPr lang="en-US" altLang="ko-KR" sz="2600" dirty="0" smtClean="0">
              <a:solidFill>
                <a:prstClr val="black"/>
              </a:solidFill>
            </a:endParaRPr>
          </a:p>
          <a:p>
            <a:endParaRPr lang="en-US" altLang="ko-KR" sz="2600" dirty="0">
              <a:solidFill>
                <a:prstClr val="black"/>
              </a:solidFill>
            </a:endParaRPr>
          </a:p>
          <a:p>
            <a:r>
              <a:rPr lang="ko-KR" altLang="en-US" sz="2600" dirty="0" smtClean="0">
                <a:solidFill>
                  <a:prstClr val="black"/>
                </a:solidFill>
              </a:rPr>
              <a:t>종전 후 일본의 통치 행정 범위에서 독도 제외</a:t>
            </a:r>
            <a:endParaRPr lang="en-US" altLang="ko-KR" sz="2600" dirty="0" smtClean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73" y="1962412"/>
            <a:ext cx="3951312" cy="437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654683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solidFill>
                  <a:prstClr val="white">
                    <a:lumMod val="75000"/>
                  </a:prstClr>
                </a:solidFill>
              </a:rPr>
              <a:t>MINHEEBLOG</a:t>
            </a:r>
            <a:endParaRPr lang="ko-KR" altLang="en-US" sz="1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400" dirty="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5756" y="141219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solidFill>
                  <a:srgbClr val="1F497D">
                    <a:lumMod val="75000"/>
                  </a:srgbClr>
                </a:solidFill>
                <a:ea typeface="HY헤드라인M" pitchFamily="18" charset="-127"/>
              </a:rPr>
              <a:t>독도가 우리 땅인 이유</a:t>
            </a:r>
            <a:endParaRPr lang="ko-KR" altLang="en-US" sz="3200" b="1" spc="-150" dirty="0">
              <a:solidFill>
                <a:srgbClr val="1F497D">
                  <a:lumMod val="75000"/>
                </a:srgbClr>
              </a:solidFill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930" y="2468407"/>
            <a:ext cx="37500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FF0000"/>
                </a:solidFill>
              </a:rPr>
              <a:t>1951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년 </a:t>
            </a:r>
            <a:endParaRPr lang="en-US" altLang="ko-KR" sz="2600" b="1" dirty="0" smtClean="0">
              <a:solidFill>
                <a:srgbClr val="FF0000"/>
              </a:solidFill>
            </a:endParaRPr>
          </a:p>
          <a:p>
            <a:r>
              <a:rPr lang="ko-KR" altLang="en-US" sz="2600" dirty="0" smtClean="0">
                <a:solidFill>
                  <a:prstClr val="black"/>
                </a:solidFill>
              </a:rPr>
              <a:t>샌프란시스코 강화조약</a:t>
            </a:r>
            <a:endParaRPr lang="en-US" altLang="ko-KR" sz="2600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r>
              <a:rPr lang="ko-KR" altLang="en-US" sz="2600" dirty="0" smtClean="0">
                <a:solidFill>
                  <a:prstClr val="black"/>
                </a:solidFill>
              </a:rPr>
              <a:t>한국의 독립과 제주도</a:t>
            </a:r>
            <a:r>
              <a:rPr lang="en-US" altLang="ko-KR" sz="2600" dirty="0" smtClean="0">
                <a:solidFill>
                  <a:prstClr val="black"/>
                </a:solidFill>
              </a:rPr>
              <a:t>,</a:t>
            </a:r>
            <a:r>
              <a:rPr lang="ko-KR" altLang="en-US" sz="2600" dirty="0" smtClean="0">
                <a:solidFill>
                  <a:prstClr val="black"/>
                </a:solidFill>
              </a:rPr>
              <a:t>거문도 및 울릉도에 대한 청구권 포기</a:t>
            </a:r>
            <a:endParaRPr lang="ko-KR" altLang="en-US" sz="2600" dirty="0">
              <a:solidFill>
                <a:prstClr val="black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2303447"/>
            <a:ext cx="4561757" cy="30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654683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solidFill>
                  <a:prstClr val="white">
                    <a:lumMod val="75000"/>
                  </a:prstClr>
                </a:solidFill>
              </a:rPr>
              <a:t>MINHEEBLOG</a:t>
            </a:r>
            <a:endParaRPr lang="ko-KR" altLang="en-US" sz="1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400" dirty="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129767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solidFill>
                  <a:srgbClr val="1F497D">
                    <a:lumMod val="75000"/>
                  </a:srgbClr>
                </a:solidFill>
                <a:ea typeface="HY헤드라인M" pitchFamily="18" charset="-127"/>
              </a:rPr>
              <a:t>독도가 우리 땅인 이유</a:t>
            </a:r>
            <a:endParaRPr lang="ko-KR" altLang="en-US" sz="3200" b="1" spc="-150" dirty="0">
              <a:solidFill>
                <a:srgbClr val="1F497D">
                  <a:lumMod val="75000"/>
                </a:srgbClr>
              </a:solidFill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930" y="2468407"/>
            <a:ext cx="37500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FF0000"/>
                </a:solidFill>
              </a:rPr>
              <a:t>1954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년 </a:t>
            </a:r>
            <a:endParaRPr lang="en-US" altLang="ko-KR" sz="2600" b="1" dirty="0" smtClean="0">
              <a:solidFill>
                <a:srgbClr val="FF0000"/>
              </a:solidFill>
            </a:endParaRPr>
          </a:p>
          <a:p>
            <a:endParaRPr lang="en-US" altLang="ko-KR" sz="2600" dirty="0" smtClean="0">
              <a:solidFill>
                <a:prstClr val="black"/>
              </a:solidFill>
            </a:endParaRPr>
          </a:p>
          <a:p>
            <a:r>
              <a:rPr lang="ko-KR" altLang="en-US" sz="2600" dirty="0" smtClean="0">
                <a:solidFill>
                  <a:prstClr val="black"/>
                </a:solidFill>
              </a:rPr>
              <a:t>일본의 독도 문제에 대해 회부하자는 일본 정부의 주장에 한국 정부 단호하게 거절함</a:t>
            </a:r>
            <a:r>
              <a:rPr lang="en-US" altLang="ko-KR" sz="2600" dirty="0" smtClean="0">
                <a:solidFill>
                  <a:prstClr val="black"/>
                </a:solidFill>
              </a:rPr>
              <a:t>.</a:t>
            </a:r>
            <a:endParaRPr lang="ko-KR" altLang="en-US" sz="2600" dirty="0">
              <a:solidFill>
                <a:prstClr val="black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91856"/>
            <a:ext cx="4536504" cy="38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654683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solidFill>
                  <a:prstClr val="white">
                    <a:lumMod val="75000"/>
                  </a:prstClr>
                </a:solidFill>
              </a:rPr>
              <a:t>MINHEEBLOG</a:t>
            </a:r>
            <a:endParaRPr lang="ko-KR" altLang="en-US" sz="1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03</a:t>
            </a:r>
            <a:endParaRPr lang="ko-KR" altLang="en-US" sz="2400" dirty="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930" y="2468407"/>
            <a:ext cx="375000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b="1" dirty="0" smtClean="0">
                <a:solidFill>
                  <a:srgbClr val="FF0000"/>
                </a:solidFill>
              </a:rPr>
              <a:t>오늘 날 </a:t>
            </a:r>
            <a:endParaRPr lang="en-US" altLang="ko-KR" sz="2600" b="1" dirty="0" smtClean="0">
              <a:solidFill>
                <a:srgbClr val="FF0000"/>
              </a:solidFill>
            </a:endParaRPr>
          </a:p>
          <a:p>
            <a:r>
              <a:rPr lang="ko-KR" altLang="en-US" sz="2600" dirty="0" smtClean="0">
                <a:solidFill>
                  <a:prstClr val="black"/>
                </a:solidFill>
              </a:rPr>
              <a:t>일본 외무성</a:t>
            </a:r>
            <a:endParaRPr lang="en-US" altLang="ko-KR" sz="2600" dirty="0" smtClean="0">
              <a:solidFill>
                <a:prstClr val="black"/>
              </a:solidFill>
            </a:endParaRPr>
          </a:p>
          <a:p>
            <a:endParaRPr lang="en-US" altLang="ko-KR" sz="2600" dirty="0" smtClean="0">
              <a:solidFill>
                <a:prstClr val="black"/>
              </a:solidFill>
            </a:endParaRPr>
          </a:p>
          <a:p>
            <a:r>
              <a:rPr lang="ko-KR" altLang="en-US" sz="2600" dirty="0" smtClean="0">
                <a:solidFill>
                  <a:prstClr val="black"/>
                </a:solidFill>
              </a:rPr>
              <a:t>독도가 일본 땅이라 유언비어를 퍼트리고 있다</a:t>
            </a:r>
            <a:r>
              <a:rPr lang="en-US" altLang="ko-KR" sz="2600" dirty="0" smtClean="0">
                <a:solidFill>
                  <a:prstClr val="black"/>
                </a:solidFill>
              </a:rPr>
              <a:t>.</a:t>
            </a:r>
            <a:endParaRPr lang="en-US" altLang="ko-KR" sz="2600" dirty="0" smtClean="0">
              <a:solidFill>
                <a:prstClr val="black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12" y="2275712"/>
            <a:ext cx="4712134" cy="35295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05880" y="1172413"/>
            <a:ext cx="673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solidFill>
                  <a:srgbClr val="1F497D">
                    <a:lumMod val="75000"/>
                  </a:srgbClr>
                </a:solidFill>
                <a:ea typeface="HY헤드라인M" pitchFamily="18" charset="-127"/>
              </a:rPr>
              <a:t>독도를 지키기 위한 한국 정부의 노력</a:t>
            </a:r>
            <a:endParaRPr lang="ko-KR" altLang="en-US" sz="3200" b="1" spc="-150" dirty="0">
              <a:solidFill>
                <a:srgbClr val="1F497D">
                  <a:lumMod val="75000"/>
                </a:srgbClr>
              </a:solidFill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40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654683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solidFill>
                  <a:prstClr val="white">
                    <a:lumMod val="75000"/>
                  </a:prstClr>
                </a:solidFill>
              </a:rPr>
              <a:t>MINHEEBLOG</a:t>
            </a:r>
            <a:endParaRPr lang="ko-KR" altLang="en-US" sz="1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03</a:t>
            </a:r>
            <a:endParaRPr lang="ko-KR" altLang="en-US" sz="2400" dirty="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5880" y="1172413"/>
            <a:ext cx="673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solidFill>
                  <a:srgbClr val="1F497D">
                    <a:lumMod val="75000"/>
                  </a:srgbClr>
                </a:solidFill>
                <a:ea typeface="HY헤드라인M" pitchFamily="18" charset="-127"/>
              </a:rPr>
              <a:t>독도를 지키기 위한 한국 정부의 노력</a:t>
            </a:r>
            <a:endParaRPr lang="ko-KR" altLang="en-US" sz="3200" b="1" spc="-150" dirty="0">
              <a:solidFill>
                <a:srgbClr val="1F497D">
                  <a:lumMod val="75000"/>
                </a:srgbClr>
              </a:solidFill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930" y="2468407"/>
            <a:ext cx="37500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b="1" dirty="0" smtClean="0">
                <a:solidFill>
                  <a:srgbClr val="FF0000"/>
                </a:solidFill>
              </a:rPr>
              <a:t>오늘 날 </a:t>
            </a:r>
            <a:endParaRPr lang="en-US" altLang="ko-KR" sz="2600" b="1" dirty="0" smtClean="0">
              <a:solidFill>
                <a:srgbClr val="FF0000"/>
              </a:solidFill>
            </a:endParaRPr>
          </a:p>
          <a:p>
            <a:endParaRPr lang="en-US" altLang="ko-KR" sz="2600" dirty="0" smtClean="0">
              <a:solidFill>
                <a:prstClr val="black"/>
              </a:solidFill>
            </a:endParaRPr>
          </a:p>
          <a:p>
            <a:r>
              <a:rPr lang="ko-KR" altLang="en-US" sz="2600" dirty="0" smtClean="0">
                <a:solidFill>
                  <a:prstClr val="black"/>
                </a:solidFill>
              </a:rPr>
              <a:t>또</a:t>
            </a:r>
            <a:r>
              <a:rPr lang="en-US" altLang="ko-KR" sz="2600" dirty="0" smtClean="0">
                <a:solidFill>
                  <a:prstClr val="black"/>
                </a:solidFill>
              </a:rPr>
              <a:t>,</a:t>
            </a:r>
            <a:r>
              <a:rPr lang="ko-KR" altLang="en-US" sz="2600" dirty="0">
                <a:solidFill>
                  <a:prstClr val="black"/>
                </a:solidFill>
              </a:rPr>
              <a:t> </a:t>
            </a:r>
            <a:r>
              <a:rPr lang="ko-KR" altLang="en-US" sz="2600" dirty="0" smtClean="0">
                <a:solidFill>
                  <a:prstClr val="black"/>
                </a:solidFill>
              </a:rPr>
              <a:t>한국어 포함 </a:t>
            </a:r>
            <a:r>
              <a:rPr lang="en-US" altLang="ko-KR" sz="2600" dirty="0" smtClean="0">
                <a:solidFill>
                  <a:prstClr val="black"/>
                </a:solidFill>
              </a:rPr>
              <a:t>12</a:t>
            </a:r>
            <a:r>
              <a:rPr lang="ko-KR" altLang="en-US" sz="2600" dirty="0" smtClean="0">
                <a:solidFill>
                  <a:prstClr val="black"/>
                </a:solidFill>
              </a:rPr>
              <a:t>개의 언어로 자신들의 땅이라며 국제 사회에 홍보 중에 있다</a:t>
            </a:r>
            <a:r>
              <a:rPr lang="en-US" altLang="ko-KR" sz="2600" dirty="0" smtClean="0">
                <a:solidFill>
                  <a:prstClr val="black"/>
                </a:solidFill>
              </a:rPr>
              <a:t>.</a:t>
            </a:r>
            <a:endParaRPr lang="en-US" altLang="ko-KR" sz="2600" dirty="0" smtClean="0">
              <a:solidFill>
                <a:prstClr val="black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3" y="1988841"/>
            <a:ext cx="3870873" cy="41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69687" y="487335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467544" y="1356589"/>
            <a:ext cx="8280920" cy="2667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03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850772"/>
            <a:ext cx="7920880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b="1" dirty="0" smtClean="0"/>
              <a:t>독도를 지키기 위해서 한국 정부가 하고 있는 것</a:t>
            </a:r>
            <a:endParaRPr lang="ko-KR" altLang="en-US" sz="1400" spc="-150" dirty="0"/>
          </a:p>
        </p:txBody>
      </p:sp>
      <p:sp>
        <p:nvSpPr>
          <p:cNvPr id="20" name="TextBox 19"/>
          <p:cNvSpPr txBox="1"/>
          <p:nvPr/>
        </p:nvSpPr>
        <p:spPr>
          <a:xfrm>
            <a:off x="683568" y="1777907"/>
            <a:ext cx="7200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 smtClean="0">
                <a:solidFill>
                  <a:srgbClr val="FF0000"/>
                </a:solidFill>
              </a:rPr>
              <a:t>경찰</a:t>
            </a:r>
            <a:r>
              <a:rPr lang="ko-KR" altLang="en-US" sz="2600" dirty="0" smtClean="0"/>
              <a:t>과 군이 독도를 지키고 있다</a:t>
            </a:r>
            <a:r>
              <a:rPr lang="en-US" altLang="ko-KR" sz="2600" dirty="0" smtClean="0"/>
              <a:t>.</a:t>
            </a:r>
            <a:endParaRPr lang="en-US" altLang="ko-KR" sz="2600" dirty="0" smtClean="0"/>
          </a:p>
          <a:p>
            <a:r>
              <a:rPr lang="ko-KR" altLang="en-US" sz="2600" dirty="0" smtClean="0"/>
              <a:t>독도 관련 </a:t>
            </a:r>
            <a:r>
              <a:rPr lang="ko-KR" altLang="en-US" sz="2600" dirty="0" smtClean="0">
                <a:solidFill>
                  <a:srgbClr val="FF0000"/>
                </a:solidFill>
              </a:rPr>
              <a:t>법령</a:t>
            </a:r>
            <a:r>
              <a:rPr lang="ko-KR" altLang="en-US" sz="2600" dirty="0" smtClean="0"/>
              <a:t>을 시행하고 있다</a:t>
            </a:r>
            <a:r>
              <a:rPr lang="en-US" altLang="ko-KR" sz="2600" dirty="0" smtClean="0"/>
              <a:t>.</a:t>
            </a:r>
            <a:endParaRPr lang="en-US" altLang="ko-KR" sz="2600" dirty="0" smtClean="0">
              <a:solidFill>
                <a:srgbClr val="FF0000"/>
              </a:solidFill>
            </a:endParaRPr>
          </a:p>
          <a:p>
            <a:r>
              <a:rPr lang="ko-KR" altLang="en-US" sz="2600" dirty="0" smtClean="0">
                <a:solidFill>
                  <a:srgbClr val="FF0000"/>
                </a:solidFill>
              </a:rPr>
              <a:t>주민</a:t>
            </a:r>
            <a:r>
              <a:rPr lang="ko-KR" altLang="en-US" sz="2600" dirty="0" smtClean="0"/>
              <a:t>이 거주하고 있다</a:t>
            </a:r>
            <a:r>
              <a:rPr lang="en-US" altLang="ko-KR" sz="2600" dirty="0" smtClean="0"/>
              <a:t>.</a:t>
            </a:r>
            <a:endParaRPr lang="en-US" altLang="ko-KR" sz="2600" dirty="0" smtClean="0">
              <a:solidFill>
                <a:srgbClr val="FF0000"/>
              </a:solidFill>
            </a:endParaRPr>
          </a:p>
          <a:p>
            <a:r>
              <a:rPr lang="ko-KR" altLang="en-US" sz="2600" dirty="0" smtClean="0">
                <a:solidFill>
                  <a:srgbClr val="FF0000"/>
                </a:solidFill>
              </a:rPr>
              <a:t>등대</a:t>
            </a:r>
            <a:r>
              <a:rPr lang="ko-KR" altLang="en-US" sz="2600" dirty="0" smtClean="0"/>
              <a:t> 등 여러 가지 시설물 설치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운영 중이다</a:t>
            </a:r>
            <a:r>
              <a:rPr lang="en-US" altLang="ko-KR" sz="2600" dirty="0" smtClean="0"/>
              <a:t>.</a:t>
            </a:r>
            <a:endParaRPr lang="ko-KR" altLang="en-US" sz="2600" dirty="0"/>
          </a:p>
        </p:txBody>
      </p:sp>
      <p:sp>
        <p:nvSpPr>
          <p:cNvPr id="22" name="TextBox 21"/>
          <p:cNvSpPr txBox="1"/>
          <p:nvPr/>
        </p:nvSpPr>
        <p:spPr>
          <a:xfrm>
            <a:off x="827584" y="479715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>
                <a:solidFill>
                  <a:schemeClr val="bg1"/>
                </a:solidFill>
              </a:rPr>
              <a:t>우클릭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그림바꾸기로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1400" dirty="0" err="1" smtClean="0">
                <a:solidFill>
                  <a:schemeClr val="bg1"/>
                </a:solidFill>
              </a:rPr>
              <a:t>그림바꿔주세요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3888" y="479715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>
                <a:solidFill>
                  <a:schemeClr val="bg1"/>
                </a:solidFill>
              </a:rPr>
              <a:t>우클릭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그림바꾸기로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1400" dirty="0" err="1" smtClean="0">
                <a:solidFill>
                  <a:schemeClr val="bg1"/>
                </a:solidFill>
              </a:rPr>
              <a:t>그림바꿔주세요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6216" y="479715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>
                <a:solidFill>
                  <a:schemeClr val="bg1"/>
                </a:solidFill>
              </a:rPr>
              <a:t>우클릭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그림바꾸기로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1400" dirty="0" err="1" smtClean="0">
                <a:solidFill>
                  <a:schemeClr val="bg1"/>
                </a:solidFill>
              </a:rPr>
              <a:t>그림바꿔주세요</a:t>
            </a:r>
            <a:r>
              <a:rPr lang="ko-KR" altLang="en-US" sz="1400" dirty="0" smtClean="0">
                <a:solidFill>
                  <a:schemeClr val="bg1"/>
                </a:solidFill>
              </a:rPr>
              <a:t>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654683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solidFill>
                  <a:schemeClr val="bg1">
                    <a:lumMod val="75000"/>
                  </a:schemeClr>
                </a:solidFill>
              </a:rPr>
              <a:t>MINHEEBLOG</a:t>
            </a:r>
            <a:endParaRPr lang="ko-KR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3" y="4358506"/>
            <a:ext cx="7558261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052736"/>
            <a:ext cx="81369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600" dirty="0">
                <a:solidFill>
                  <a:schemeClr val="bg1"/>
                </a:solidFill>
                <a:hlinkClick r:id="rId3"/>
              </a:rPr>
              <a:t>https://dokdo.mofa.go.kr/kor</a:t>
            </a:r>
            <a:r>
              <a:rPr lang="en-US" altLang="ko-KR" sz="1600" dirty="0" smtClean="0">
                <a:solidFill>
                  <a:schemeClr val="bg1"/>
                </a:solidFill>
                <a:hlinkClick r:id="rId3"/>
              </a:rPr>
              <a:t>/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pPr algn="dist"/>
            <a:endParaRPr lang="en-US" altLang="ko-KR" sz="1600" b="1" dirty="0">
              <a:solidFill>
                <a:schemeClr val="bg1"/>
              </a:solidFill>
            </a:endParaRPr>
          </a:p>
          <a:p>
            <a:pPr algn="dist"/>
            <a:endParaRPr lang="en-US" altLang="ko-KR" sz="1600" b="1" dirty="0" smtClean="0">
              <a:solidFill>
                <a:prstClr val="white"/>
              </a:solidFill>
            </a:endParaRPr>
          </a:p>
          <a:p>
            <a:pPr algn="dist"/>
            <a:r>
              <a:rPr lang="en-US" altLang="ko-KR" sz="1600" dirty="0">
                <a:hlinkClick r:id="rId4"/>
              </a:rPr>
              <a:t>http://www.dokdohistory.com/kor/gnb02/sub07.do?mode=view&amp;page=&amp;</a:t>
            </a:r>
            <a:r>
              <a:rPr lang="en-US" altLang="ko-KR" sz="1600" dirty="0" smtClean="0">
                <a:hlinkClick r:id="rId4"/>
              </a:rPr>
              <a:t>cid=49195</a:t>
            </a:r>
            <a:endParaRPr lang="en-US" altLang="ko-KR" sz="1600" dirty="0" smtClean="0"/>
          </a:p>
          <a:p>
            <a:pPr algn="dist"/>
            <a:endParaRPr lang="en-US" altLang="ko-KR" sz="1600" b="1" dirty="0">
              <a:solidFill>
                <a:prstClr val="white"/>
              </a:solidFill>
            </a:endParaRPr>
          </a:p>
          <a:p>
            <a:pPr algn="dist"/>
            <a:endParaRPr lang="en-US" altLang="ko-KR" sz="1600" b="1" dirty="0" smtClean="0">
              <a:solidFill>
                <a:prstClr val="white"/>
              </a:solidFill>
            </a:endParaRPr>
          </a:p>
          <a:p>
            <a:pPr algn="dist"/>
            <a:r>
              <a:rPr lang="en-US" altLang="ko-KR" sz="1600" dirty="0">
                <a:hlinkClick r:id="rId5"/>
              </a:rPr>
              <a:t>https://www.youtube.com/watch?v=muB4_LNZ2Rk</a:t>
            </a:r>
            <a:endParaRPr lang="ko-KR" altLang="en-US" sz="16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476672"/>
            <a:ext cx="54726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400" b="1" dirty="0" smtClean="0">
                <a:solidFill>
                  <a:srgbClr val="1F497D">
                    <a:lumMod val="50000"/>
                  </a:srgbClr>
                </a:solidFill>
              </a:rPr>
              <a:t>출처</a:t>
            </a:r>
            <a:endParaRPr lang="ko-KR" altLang="en-US" sz="1400" b="1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54868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</a:rPr>
              <a:t>CONTENTS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340768"/>
            <a:ext cx="80648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</a:rPr>
              <a:t>01 </a:t>
            </a:r>
            <a:r>
              <a:rPr lang="ko-KR" altLang="en-US" sz="2600" b="1" dirty="0" smtClean="0">
                <a:solidFill>
                  <a:schemeClr val="bg1"/>
                </a:solidFill>
              </a:rPr>
              <a:t>한국 정부의 공식적인 입장</a:t>
            </a:r>
            <a:endParaRPr lang="en-US" altLang="ko-KR" sz="2600" b="1" dirty="0" smtClean="0">
              <a:solidFill>
                <a:schemeClr val="bg1"/>
              </a:solidFill>
            </a:endParaRPr>
          </a:p>
          <a:p>
            <a:endParaRPr lang="en-US" altLang="ko-KR" sz="2600" b="1" dirty="0">
              <a:solidFill>
                <a:schemeClr val="bg1"/>
              </a:solidFill>
            </a:endParaRPr>
          </a:p>
          <a:p>
            <a:r>
              <a:rPr lang="en-US" altLang="ko-KR" sz="2600" b="1" dirty="0" smtClean="0">
                <a:solidFill>
                  <a:schemeClr val="bg1"/>
                </a:solidFill>
              </a:rPr>
              <a:t>02 </a:t>
            </a:r>
            <a:r>
              <a:rPr lang="ko-KR" altLang="en-US" sz="2600" b="1" dirty="0" smtClean="0">
                <a:solidFill>
                  <a:schemeClr val="bg1"/>
                </a:solidFill>
              </a:rPr>
              <a:t>독도와 한국과의 관계</a:t>
            </a:r>
            <a:endParaRPr lang="en-US" altLang="ko-KR" sz="2600" b="1" dirty="0" smtClean="0">
              <a:solidFill>
                <a:schemeClr val="bg1"/>
              </a:solidFill>
            </a:endParaRPr>
          </a:p>
          <a:p>
            <a:endParaRPr lang="en-US" altLang="ko-KR" sz="2600" b="1" dirty="0">
              <a:solidFill>
                <a:schemeClr val="bg1"/>
              </a:solidFill>
            </a:endParaRPr>
          </a:p>
          <a:p>
            <a:r>
              <a:rPr lang="en-US" altLang="ko-KR" sz="2600" b="1" dirty="0" smtClean="0">
                <a:solidFill>
                  <a:schemeClr val="bg1"/>
                </a:solidFill>
              </a:rPr>
              <a:t>03 </a:t>
            </a:r>
            <a:r>
              <a:rPr lang="ko-KR" altLang="en-US" sz="2600" b="1" dirty="0" smtClean="0">
                <a:solidFill>
                  <a:schemeClr val="bg1"/>
                </a:solidFill>
              </a:rPr>
              <a:t>독도를 지키기 위한 한국 정부의 노력</a:t>
            </a:r>
            <a:endParaRPr lang="ko-KR" alt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3068960"/>
            <a:ext cx="8640960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2627784" y="1052736"/>
            <a:ext cx="3858956" cy="385895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699792" y="256490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chemeClr val="bg1"/>
                </a:solidFill>
              </a:rPr>
              <a:t>Q &amp; A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517867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발표자 남희철</a:t>
            </a:r>
            <a:endParaRPr lang="ko-KR" alt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288" y="654683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solidFill>
                  <a:schemeClr val="bg1">
                    <a:lumMod val="75000"/>
                  </a:schemeClr>
                </a:solidFill>
              </a:rPr>
              <a:t>MINHEEBLOG</a:t>
            </a:r>
            <a:endParaRPr lang="ko-KR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52465"/>
            <a:ext cx="7899624" cy="4436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5877272"/>
            <a:ext cx="7611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4"/>
              </a:rPr>
              <a:t>https://</a:t>
            </a:r>
            <a:r>
              <a:rPr lang="en-US" altLang="ko-KR" dirty="0" smtClean="0">
                <a:hlinkClick r:id="rId4"/>
              </a:rPr>
              <a:t>www.youtube.com/watch?v=muB4_LNZ2Rk&amp;feature=emb_title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654683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solidFill>
                  <a:prstClr val="white">
                    <a:lumMod val="75000"/>
                  </a:prstClr>
                </a:solidFill>
              </a:rPr>
              <a:t>MINHEEBLOG</a:t>
            </a:r>
            <a:endParaRPr lang="ko-KR" altLang="en-US" sz="1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endParaRPr lang="ko-KR" altLang="en-US" sz="2400" dirty="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9534" y="1160748"/>
            <a:ext cx="5584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solidFill>
                  <a:srgbClr val="1F497D">
                    <a:lumMod val="75000"/>
                  </a:srgbClr>
                </a:solidFill>
                <a:ea typeface="HY헤드라인M" pitchFamily="18" charset="-127"/>
              </a:rPr>
              <a:t>한국 정부의 공식적인 입장</a:t>
            </a:r>
            <a:endParaRPr lang="ko-KR" altLang="en-US" sz="3200" b="1" spc="-150" dirty="0">
              <a:solidFill>
                <a:srgbClr val="1F497D">
                  <a:lumMod val="75000"/>
                </a:srgbClr>
              </a:solidFill>
              <a:ea typeface="HY헤드라인M" pitchFamily="18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2123728" y="1916832"/>
            <a:ext cx="4824536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39" y="2048352"/>
            <a:ext cx="6688122" cy="29523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537321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현재 외교부는 독도에 대한 어떠한 법적인 절차를 원하고 있지 않다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093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164288" y="654683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solidFill>
                  <a:schemeClr val="bg1">
                    <a:lumMod val="75000"/>
                  </a:schemeClr>
                </a:solidFill>
              </a:rPr>
              <a:t>MINHEEBLOG</a:t>
            </a:r>
            <a:endParaRPr lang="ko-KR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</a:p>
          <a:p>
            <a:pPr algn="ctr"/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5756" y="1203202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HY헤드라인M" pitchFamily="18" charset="-127"/>
              </a:rPr>
              <a:t>독도가 우리 땅인 이유</a:t>
            </a:r>
            <a:endParaRPr lang="ko-KR" altLang="en-US" sz="3200" b="1" spc="-150" dirty="0">
              <a:solidFill>
                <a:schemeClr val="tx2">
                  <a:lumMod val="75000"/>
                </a:schemeClr>
              </a:solidFill>
              <a:latin typeface="+mj-lt"/>
              <a:ea typeface="HY헤드라인M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427" y="2178075"/>
            <a:ext cx="4715053" cy="36850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5" y="2348880"/>
            <a:ext cx="36724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FF0000"/>
                </a:solidFill>
              </a:rPr>
              <a:t>512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년 </a:t>
            </a:r>
            <a:endParaRPr lang="en-US" altLang="ko-KR" sz="2600" b="1" dirty="0" smtClean="0">
              <a:solidFill>
                <a:srgbClr val="FF0000"/>
              </a:solidFill>
            </a:endParaRPr>
          </a:p>
          <a:p>
            <a:r>
              <a:rPr lang="ko-KR" altLang="en-US" sz="2600" dirty="0" smtClean="0"/>
              <a:t>삼국 사기 </a:t>
            </a:r>
            <a:endParaRPr lang="en-US" altLang="ko-KR" sz="2600" dirty="0" smtClean="0"/>
          </a:p>
          <a:p>
            <a:endParaRPr lang="en-US" altLang="ko-KR" sz="2600" dirty="0"/>
          </a:p>
          <a:p>
            <a:r>
              <a:rPr lang="ko-KR" altLang="en-US" sz="2600" dirty="0" smtClean="0"/>
              <a:t>우산국을 복속 하면서</a:t>
            </a:r>
            <a:endParaRPr lang="en-US" altLang="ko-KR" sz="2600" dirty="0" smtClean="0"/>
          </a:p>
          <a:p>
            <a:endParaRPr lang="en-US" altLang="ko-KR" sz="2600" dirty="0"/>
          </a:p>
          <a:p>
            <a:r>
              <a:rPr lang="ko-KR" altLang="en-US" sz="2600" dirty="0" smtClean="0"/>
              <a:t>울릉도에 대해 알게 됨</a:t>
            </a:r>
            <a:endParaRPr lang="ko-KR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1196752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prstClr val="white">
                    <a:lumMod val="75000"/>
                  </a:prstClr>
                </a:solidFill>
                <a:latin typeface="HY헤드라인M" pitchFamily="18" charset="-127"/>
                <a:ea typeface="HY헤드라인M" pitchFamily="18" charset="-127"/>
              </a:rPr>
              <a:t>“           ”</a:t>
            </a:r>
            <a:endParaRPr lang="ko-KR" altLang="en-US" sz="6000" dirty="0">
              <a:solidFill>
                <a:prstClr val="white">
                  <a:lumMod val="75000"/>
                </a:prst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654683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solidFill>
                  <a:prstClr val="white">
                    <a:lumMod val="75000"/>
                  </a:prstClr>
                </a:solidFill>
              </a:rPr>
              <a:t>MINHEEBLOG</a:t>
            </a:r>
            <a:endParaRPr lang="ko-KR" altLang="en-US" sz="1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1760" y="126876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solidFill>
                  <a:srgbClr val="1F497D">
                    <a:lumMod val="75000"/>
                  </a:srgbClr>
                </a:solidFill>
                <a:ea typeface="HY헤드라인M" pitchFamily="18" charset="-127"/>
              </a:rPr>
              <a:t>독도가 우리 땅인 이유</a:t>
            </a:r>
            <a:endParaRPr lang="ko-KR" altLang="en-US" sz="3200" b="1" spc="-150" dirty="0">
              <a:solidFill>
                <a:srgbClr val="1F497D">
                  <a:lumMod val="75000"/>
                </a:srgbClr>
              </a:solidFill>
              <a:ea typeface="HY헤드라인M" pitchFamily="18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2123728" y="1916832"/>
            <a:ext cx="4824536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535" y="2348880"/>
            <a:ext cx="34218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FF0000"/>
                </a:solidFill>
              </a:rPr>
              <a:t>1454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년 </a:t>
            </a:r>
            <a:endParaRPr lang="en-US" altLang="ko-KR" sz="2600" b="1" dirty="0" smtClean="0">
              <a:solidFill>
                <a:srgbClr val="FF0000"/>
              </a:solidFill>
            </a:endParaRPr>
          </a:p>
          <a:p>
            <a:r>
              <a:rPr lang="ko-KR" altLang="en-US" sz="2600" dirty="0" smtClean="0">
                <a:solidFill>
                  <a:prstClr val="black"/>
                </a:solidFill>
              </a:rPr>
              <a:t>세종실록 지리지</a:t>
            </a:r>
            <a:endParaRPr lang="en-US" altLang="ko-KR" sz="2600" dirty="0" smtClean="0">
              <a:solidFill>
                <a:prstClr val="black"/>
              </a:solidFill>
            </a:endParaRPr>
          </a:p>
          <a:p>
            <a:endParaRPr lang="en-US" altLang="ko-KR" sz="2600" dirty="0" smtClean="0">
              <a:solidFill>
                <a:prstClr val="black"/>
              </a:solidFill>
            </a:endParaRPr>
          </a:p>
          <a:p>
            <a:r>
              <a:rPr lang="ko-KR" altLang="en-US" sz="2600" dirty="0" smtClean="0">
                <a:solidFill>
                  <a:prstClr val="black"/>
                </a:solidFill>
              </a:rPr>
              <a:t>감찰관이 와서 독도의</a:t>
            </a:r>
            <a:endParaRPr lang="en-US" altLang="ko-KR" sz="2600" dirty="0" smtClean="0">
              <a:solidFill>
                <a:prstClr val="black"/>
              </a:solidFill>
            </a:endParaRPr>
          </a:p>
          <a:p>
            <a:r>
              <a:rPr lang="ko-KR" altLang="en-US" sz="2600" dirty="0" smtClean="0">
                <a:solidFill>
                  <a:prstClr val="black"/>
                </a:solidFill>
              </a:rPr>
              <a:t>공식적인 존재 확인</a:t>
            </a:r>
            <a:endParaRPr lang="en-US" altLang="ko-KR" sz="2600" dirty="0" smtClean="0">
              <a:solidFill>
                <a:prstClr val="black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30" y="2058426"/>
            <a:ext cx="2933584" cy="406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654683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solidFill>
                  <a:prstClr val="white">
                    <a:lumMod val="75000"/>
                  </a:prstClr>
                </a:solidFill>
              </a:rPr>
              <a:t>MINHEEBLOG</a:t>
            </a:r>
            <a:endParaRPr lang="ko-KR" altLang="en-US" sz="1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400" dirty="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137036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solidFill>
                  <a:srgbClr val="1F497D">
                    <a:lumMod val="75000"/>
                  </a:srgbClr>
                </a:solidFill>
                <a:ea typeface="HY헤드라인M" pitchFamily="18" charset="-127"/>
              </a:rPr>
              <a:t>독도가 우리 땅인 이유</a:t>
            </a:r>
            <a:endParaRPr lang="ko-KR" altLang="en-US" sz="3200" b="1" spc="-150" dirty="0">
              <a:solidFill>
                <a:srgbClr val="1F497D">
                  <a:lumMod val="75000"/>
                </a:srgbClr>
              </a:solidFill>
              <a:ea typeface="HY헤드라인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5" y="2348880"/>
            <a:ext cx="34218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FF0000"/>
                </a:solidFill>
              </a:rPr>
              <a:t>1693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년 </a:t>
            </a:r>
            <a:endParaRPr lang="en-US" altLang="ko-KR" sz="2600" b="1" dirty="0" smtClean="0">
              <a:solidFill>
                <a:srgbClr val="FF0000"/>
              </a:solidFill>
            </a:endParaRPr>
          </a:p>
          <a:p>
            <a:r>
              <a:rPr lang="ko-KR" altLang="en-US" sz="2600" dirty="0" smtClean="0">
                <a:solidFill>
                  <a:prstClr val="black"/>
                </a:solidFill>
              </a:rPr>
              <a:t>숙종실록 </a:t>
            </a:r>
            <a:endParaRPr lang="en-US" altLang="ko-KR" sz="2600" dirty="0" smtClean="0">
              <a:solidFill>
                <a:prstClr val="black"/>
              </a:solidFill>
            </a:endParaRPr>
          </a:p>
          <a:p>
            <a:endParaRPr lang="en-US" altLang="ko-KR" sz="2600" dirty="0">
              <a:solidFill>
                <a:prstClr val="black"/>
              </a:solidFill>
            </a:endParaRPr>
          </a:p>
          <a:p>
            <a:r>
              <a:rPr lang="ko-KR" altLang="en-US" sz="2600" dirty="0" smtClean="0">
                <a:solidFill>
                  <a:prstClr val="black"/>
                </a:solidFill>
              </a:rPr>
              <a:t>일본과 조선 정부 사이에 벌어진 최초적인 영토 분쟁</a:t>
            </a:r>
            <a:endParaRPr lang="en-US" altLang="ko-KR" sz="2600" dirty="0" smtClean="0">
              <a:solidFill>
                <a:prstClr val="black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49" y="2168428"/>
            <a:ext cx="4087968" cy="401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654683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solidFill>
                  <a:prstClr val="white">
                    <a:lumMod val="75000"/>
                  </a:prstClr>
                </a:solidFill>
              </a:rPr>
              <a:t>MINHEEBLOG</a:t>
            </a:r>
            <a:endParaRPr lang="ko-KR" altLang="en-US" sz="1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400" dirty="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133239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solidFill>
                  <a:srgbClr val="1F497D">
                    <a:lumMod val="75000"/>
                  </a:srgbClr>
                </a:solidFill>
                <a:ea typeface="HY헤드라인M" pitchFamily="18" charset="-127"/>
              </a:rPr>
              <a:t>독도가 우리 땅인 이유</a:t>
            </a:r>
            <a:endParaRPr lang="ko-KR" altLang="en-US" sz="3200" b="1" spc="-150" dirty="0">
              <a:solidFill>
                <a:srgbClr val="1F497D">
                  <a:lumMod val="75000"/>
                </a:srgbClr>
              </a:solidFill>
              <a:ea typeface="HY헤드라인M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44" y="2086308"/>
            <a:ext cx="6378303" cy="35959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587727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4"/>
              </a:rPr>
              <a:t>https://</a:t>
            </a:r>
            <a:r>
              <a:rPr lang="en-US" altLang="ko-KR" dirty="0" smtClean="0">
                <a:hlinkClick r:id="rId4"/>
              </a:rPr>
              <a:t>www.youtube.com/watch?v=vpy0ImH0lyQ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59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654683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solidFill>
                  <a:prstClr val="white">
                    <a:lumMod val="75000"/>
                  </a:prstClr>
                </a:solidFill>
              </a:rPr>
              <a:t>MINHEEBLOG</a:t>
            </a:r>
            <a:endParaRPr lang="ko-KR" altLang="en-US" sz="1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400" dirty="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128767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150" dirty="0" smtClean="0">
                <a:solidFill>
                  <a:srgbClr val="1F497D">
                    <a:lumMod val="75000"/>
                  </a:srgbClr>
                </a:solidFill>
                <a:ea typeface="HY헤드라인M" pitchFamily="18" charset="-127"/>
              </a:rPr>
              <a:t>독도가 우리 땅인 이유</a:t>
            </a:r>
            <a:endParaRPr lang="ko-KR" altLang="en-US" sz="3200" b="1" spc="-150" dirty="0">
              <a:solidFill>
                <a:srgbClr val="1F497D">
                  <a:lumMod val="75000"/>
                </a:srgbClr>
              </a:solidFill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930" y="2468407"/>
            <a:ext cx="37500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FF0000"/>
                </a:solidFill>
              </a:rPr>
              <a:t>1870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년 </a:t>
            </a:r>
            <a:endParaRPr lang="en-US" altLang="ko-KR" sz="2600" b="1" dirty="0" smtClean="0">
              <a:solidFill>
                <a:srgbClr val="FF0000"/>
              </a:solidFill>
            </a:endParaRPr>
          </a:p>
          <a:p>
            <a:r>
              <a:rPr lang="ko-KR" altLang="en-US" sz="2600" dirty="0" smtClean="0">
                <a:solidFill>
                  <a:prstClr val="black"/>
                </a:solidFill>
              </a:rPr>
              <a:t>조선국교제시말 내탐서 </a:t>
            </a:r>
            <a:endParaRPr lang="en-US" altLang="ko-KR" sz="2600" dirty="0" smtClean="0">
              <a:solidFill>
                <a:prstClr val="black"/>
              </a:solidFill>
            </a:endParaRPr>
          </a:p>
          <a:p>
            <a:endParaRPr lang="en-US" altLang="ko-KR" sz="2600" dirty="0">
              <a:solidFill>
                <a:prstClr val="black"/>
              </a:solidFill>
            </a:endParaRPr>
          </a:p>
          <a:p>
            <a:r>
              <a:rPr lang="ko-KR" altLang="en-US" sz="2600" dirty="0" smtClean="0">
                <a:solidFill>
                  <a:prstClr val="black"/>
                </a:solidFill>
              </a:rPr>
              <a:t>울릉도와 독도를 조선의 영토로 인정</a:t>
            </a:r>
            <a:endParaRPr lang="en-US" altLang="ko-KR" sz="2600" dirty="0" smtClean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12415"/>
            <a:ext cx="4700373" cy="379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2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431</Words>
  <Application>Microsoft Office PowerPoint</Application>
  <PresentationFormat>화면 슬라이드 쇼(4:3)</PresentationFormat>
  <Paragraphs>174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HY헤드라인M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minhee park</dc:creator>
  <cp:lastModifiedBy>Windows 사용자</cp:lastModifiedBy>
  <cp:revision>21</cp:revision>
  <dcterms:created xsi:type="dcterms:W3CDTF">2016-11-03T20:47:04Z</dcterms:created>
  <dcterms:modified xsi:type="dcterms:W3CDTF">2020-04-30T08:34:46Z</dcterms:modified>
</cp:coreProperties>
</file>