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</p:sldIdLst>
  <p:sldSz cx="12192000" cy="6858000"/>
  <p:notesSz cx="6858000" cy="9144000"/>
  <p:embeddedFontLst>
    <p:embeddedFont>
      <p:font typeface="08서울남산체 EB" panose="02020603020101020101" pitchFamily="18" charset="-127"/>
      <p:regular r:id="rId36"/>
    </p:embeddedFont>
    <p:embeddedFont>
      <p:font typeface="08서울남산체 L" panose="02020603020101020101" pitchFamily="18" charset="-127"/>
      <p:regular r:id="rId37"/>
    </p:embeddedFont>
    <p:embeddedFont>
      <p:font typeface="08서울남산체 M" panose="02020603020101020101" pitchFamily="18" charset="-127"/>
      <p:regular r:id="rId38"/>
    </p:embeddedFont>
    <p:embeddedFont>
      <p:font typeface="08서울한강체 L" panose="02020603020101020101" pitchFamily="18" charset="-127"/>
      <p:regular r:id="rId39"/>
    </p:embeddedFont>
    <p:embeddedFont>
      <p:font typeface="08서울한강체 M" panose="02020603020101020101" pitchFamily="18" charset="-127"/>
      <p:regular r:id="rId40"/>
    </p:embeddedFont>
    <p:embeddedFont>
      <p:font typeface="210 맨발의청춘 B" panose="02020603020101020101" pitchFamily="18" charset="-127"/>
      <p:regular r:id="rId41"/>
    </p:embeddedFont>
    <p:embeddedFont>
      <p:font typeface="210 맨발의청춘 L" panose="02020603020101020101" pitchFamily="18" charset="-127"/>
      <p:regular r:id="rId42"/>
    </p:embeddedFont>
    <p:embeddedFont>
      <p:font typeface="a장미다방" panose="02020600000000000000" pitchFamily="18" charset="-127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18" autoAdjust="0"/>
  </p:normalViewPr>
  <p:slideViewPr>
    <p:cSldViewPr snapToGrid="0" showGuides="1">
      <p:cViewPr>
        <p:scale>
          <a:sx n="50" d="100"/>
          <a:sy n="50" d="100"/>
        </p:scale>
        <p:origin x="141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C45CD-2EAF-4A4B-B61E-56EACEAE3E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D7B7A0-A264-43AD-95B5-BBC2966ABE47}">
      <dgm:prSet custT="1"/>
      <dgm:spPr/>
      <dgm:t>
        <a:bodyPr/>
        <a:lstStyle/>
        <a:p>
          <a:r>
            <a:rPr lang="ko-KR" sz="3200">
              <a:latin typeface="08서울남산체 EB" panose="02020603020101020101" pitchFamily="18" charset="-127"/>
              <a:ea typeface="08서울남산체 EB" panose="02020603020101020101" pitchFamily="18" charset="-127"/>
            </a:rPr>
            <a:t>문제제기</a:t>
          </a:r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1B7175B8-58C9-4470-80E7-B921EDEC8738}" type="parTrans" cxnId="{E7430826-4577-4BFD-A5B9-7BE6293F02EC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766ADA97-7FE2-4FE6-9FB6-3BDB84F682F8}" type="sibTrans" cxnId="{E7430826-4577-4BFD-A5B9-7BE6293F02EC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1FFEEAD2-7CB4-4566-9E99-9D4663D82F4F}">
      <dgm:prSet custT="1"/>
      <dgm:spPr/>
      <dgm:t>
        <a:bodyPr/>
        <a:lstStyle/>
        <a:p>
          <a:r>
            <a:rPr lang="ko-KR" sz="3200">
              <a:latin typeface="08서울남산체 EB" panose="02020603020101020101" pitchFamily="18" charset="-127"/>
              <a:ea typeface="08서울남산체 EB" panose="02020603020101020101" pitchFamily="18" charset="-127"/>
            </a:rPr>
            <a:t>조선 전기까지의 기록</a:t>
          </a:r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6846357C-7907-4BA7-A703-1D1394ED59E4}" type="parTrans" cxnId="{BEF03161-EE38-4C50-8CB0-6BE0607731CD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36C82DBF-E63B-4C71-B665-024128CEC6E0}" type="sibTrans" cxnId="{BEF03161-EE38-4C50-8CB0-6BE0607731CD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FC06DBAA-4748-486C-9F0C-E70FB385A029}">
      <dgm:prSet custT="1"/>
      <dgm:spPr/>
      <dgm:t>
        <a:bodyPr/>
        <a:lstStyle/>
        <a:p>
          <a:r>
            <a:rPr lang="ko-KR" sz="3200">
              <a:latin typeface="08서울남산체 EB" panose="02020603020101020101" pitchFamily="18" charset="-127"/>
              <a:ea typeface="08서울남산체 EB" panose="02020603020101020101" pitchFamily="18" charset="-127"/>
            </a:rPr>
            <a:t>조선 후기의 기록</a:t>
          </a:r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C6115F48-BEAF-4D64-8563-E85B4D4BB187}" type="parTrans" cxnId="{B91DCE9E-22E0-4A2F-9A20-FD09BE589797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6C9229BE-E787-4B48-B76D-4767223526ED}" type="sibTrans" cxnId="{B91DCE9E-22E0-4A2F-9A20-FD09BE589797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DBEEF040-5A06-472F-9FDC-704C964E4405}">
      <dgm:prSet custT="1"/>
      <dgm:spPr/>
      <dgm:t>
        <a:bodyPr/>
        <a:lstStyle/>
        <a:p>
          <a:r>
            <a:rPr lang="ko-KR" sz="3200">
              <a:latin typeface="08서울남산체 EB" panose="02020603020101020101" pitchFamily="18" charset="-127"/>
              <a:ea typeface="08서울남산체 EB" panose="02020603020101020101" pitchFamily="18" charset="-127"/>
            </a:rPr>
            <a:t>격동의 역사</a:t>
          </a:r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FFFDDF28-0C39-449E-90A8-AC793E8A9F8D}" type="parTrans" cxnId="{F6C7731A-5B9E-4E40-91A9-3116B85F7F4E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0BCCCAE5-3216-4219-860C-696D02F3959A}" type="sibTrans" cxnId="{F6C7731A-5B9E-4E40-91A9-3116B85F7F4E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F75CA886-5411-4DDD-85FB-CC820B5BE32B}">
      <dgm:prSet custT="1"/>
      <dgm:spPr/>
      <dgm:t>
        <a:bodyPr/>
        <a:lstStyle/>
        <a:p>
          <a:r>
            <a:rPr lang="ko-KR" sz="3200">
              <a:latin typeface="08서울남산체 EB" panose="02020603020101020101" pitchFamily="18" charset="-127"/>
              <a:ea typeface="08서울남산체 EB" panose="02020603020101020101" pitchFamily="18" charset="-127"/>
            </a:rPr>
            <a:t>맺음말</a:t>
          </a:r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1675BD6A-B1FA-4F63-8821-68AD90354A3D}" type="parTrans" cxnId="{269A30B7-8C6F-4729-8C6E-DBFE6DF88598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23C09854-791D-46CF-8DC0-0BB034E5992E}" type="sibTrans" cxnId="{269A30B7-8C6F-4729-8C6E-DBFE6DF88598}">
      <dgm:prSet/>
      <dgm:spPr/>
      <dgm:t>
        <a:bodyPr/>
        <a:lstStyle/>
        <a:p>
          <a:endParaRPr lang="en-US" sz="3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gm:t>
    </dgm:pt>
    <dgm:pt modelId="{6DEDAE73-8541-4188-B82B-56EA00A6E795}" type="pres">
      <dgm:prSet presAssocID="{4F5C45CD-2EAF-4A4B-B61E-56EACEAE3EC5}" presName="root" presStyleCnt="0">
        <dgm:presLayoutVars>
          <dgm:dir/>
          <dgm:resizeHandles val="exact"/>
        </dgm:presLayoutVars>
      </dgm:prSet>
      <dgm:spPr/>
    </dgm:pt>
    <dgm:pt modelId="{FD63D504-0202-4067-801F-660FBCC961DC}" type="pres">
      <dgm:prSet presAssocID="{11D7B7A0-A264-43AD-95B5-BBC2966ABE47}" presName="compNode" presStyleCnt="0"/>
      <dgm:spPr/>
    </dgm:pt>
    <dgm:pt modelId="{3F16A362-7CF4-4CE5-889F-325EE88481DD}" type="pres">
      <dgm:prSet presAssocID="{11D7B7A0-A264-43AD-95B5-BBC2966ABE47}" presName="bgRect" presStyleLbl="bgShp" presStyleIdx="0" presStyleCnt="5"/>
      <dgm:spPr/>
    </dgm:pt>
    <dgm:pt modelId="{AC113D63-02CD-41E9-86D7-C195F27ADF38}" type="pres">
      <dgm:prSet presAssocID="{11D7B7A0-A264-43AD-95B5-BBC2966ABE4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7458D51-2575-4B74-BB56-70084CD0A56C}" type="pres">
      <dgm:prSet presAssocID="{11D7B7A0-A264-43AD-95B5-BBC2966ABE47}" presName="spaceRect" presStyleCnt="0"/>
      <dgm:spPr/>
    </dgm:pt>
    <dgm:pt modelId="{BE114814-CDC3-4929-8BCB-989CEB8CA342}" type="pres">
      <dgm:prSet presAssocID="{11D7B7A0-A264-43AD-95B5-BBC2966ABE47}" presName="parTx" presStyleLbl="revTx" presStyleIdx="0" presStyleCnt="5">
        <dgm:presLayoutVars>
          <dgm:chMax val="0"/>
          <dgm:chPref val="0"/>
        </dgm:presLayoutVars>
      </dgm:prSet>
      <dgm:spPr/>
    </dgm:pt>
    <dgm:pt modelId="{30DACC40-BF6E-425C-8362-275077C4FEC5}" type="pres">
      <dgm:prSet presAssocID="{766ADA97-7FE2-4FE6-9FB6-3BDB84F682F8}" presName="sibTrans" presStyleCnt="0"/>
      <dgm:spPr/>
    </dgm:pt>
    <dgm:pt modelId="{84D1A1A3-FFE1-4328-9AC0-CAB2283982C1}" type="pres">
      <dgm:prSet presAssocID="{1FFEEAD2-7CB4-4566-9E99-9D4663D82F4F}" presName="compNode" presStyleCnt="0"/>
      <dgm:spPr/>
    </dgm:pt>
    <dgm:pt modelId="{88DEF440-8B5B-4075-B1B9-AEB0B2AAEF26}" type="pres">
      <dgm:prSet presAssocID="{1FFEEAD2-7CB4-4566-9E99-9D4663D82F4F}" presName="bgRect" presStyleLbl="bgShp" presStyleIdx="1" presStyleCnt="5"/>
      <dgm:spPr/>
    </dgm:pt>
    <dgm:pt modelId="{E66FEB20-3AF1-4123-896B-6D5169C256F1}" type="pres">
      <dgm:prSet presAssocID="{1FFEEAD2-7CB4-4566-9E99-9D4663D82F4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AB61EC-88F0-4C2D-9E7B-F729F8AC497E}" type="pres">
      <dgm:prSet presAssocID="{1FFEEAD2-7CB4-4566-9E99-9D4663D82F4F}" presName="spaceRect" presStyleCnt="0"/>
      <dgm:spPr/>
    </dgm:pt>
    <dgm:pt modelId="{4A9C540C-3EE4-40B0-9E39-0D155756C5DC}" type="pres">
      <dgm:prSet presAssocID="{1FFEEAD2-7CB4-4566-9E99-9D4663D82F4F}" presName="parTx" presStyleLbl="revTx" presStyleIdx="1" presStyleCnt="5">
        <dgm:presLayoutVars>
          <dgm:chMax val="0"/>
          <dgm:chPref val="0"/>
        </dgm:presLayoutVars>
      </dgm:prSet>
      <dgm:spPr/>
    </dgm:pt>
    <dgm:pt modelId="{54EEB7BD-2BB6-4771-92F1-D24A0B4B0F27}" type="pres">
      <dgm:prSet presAssocID="{36C82DBF-E63B-4C71-B665-024128CEC6E0}" presName="sibTrans" presStyleCnt="0"/>
      <dgm:spPr/>
    </dgm:pt>
    <dgm:pt modelId="{41D433DD-7B65-4BC6-AE2A-8EFE96CE343B}" type="pres">
      <dgm:prSet presAssocID="{FC06DBAA-4748-486C-9F0C-E70FB385A029}" presName="compNode" presStyleCnt="0"/>
      <dgm:spPr/>
    </dgm:pt>
    <dgm:pt modelId="{469EE625-98FD-468F-9127-0299738B6D5A}" type="pres">
      <dgm:prSet presAssocID="{FC06DBAA-4748-486C-9F0C-E70FB385A029}" presName="bgRect" presStyleLbl="bgShp" presStyleIdx="2" presStyleCnt="5"/>
      <dgm:spPr/>
    </dgm:pt>
    <dgm:pt modelId="{6B2FDA98-7AE1-4712-A483-BF930DDC9E0E}" type="pres">
      <dgm:prSet presAssocID="{FC06DBAA-4748-486C-9F0C-E70FB385A02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26A6D55-A71D-4674-8AC2-5938A0FBF16D}" type="pres">
      <dgm:prSet presAssocID="{FC06DBAA-4748-486C-9F0C-E70FB385A029}" presName="spaceRect" presStyleCnt="0"/>
      <dgm:spPr/>
    </dgm:pt>
    <dgm:pt modelId="{4591BAE6-D7AE-42FC-AEEC-331D4C4321D5}" type="pres">
      <dgm:prSet presAssocID="{FC06DBAA-4748-486C-9F0C-E70FB385A029}" presName="parTx" presStyleLbl="revTx" presStyleIdx="2" presStyleCnt="5">
        <dgm:presLayoutVars>
          <dgm:chMax val="0"/>
          <dgm:chPref val="0"/>
        </dgm:presLayoutVars>
      </dgm:prSet>
      <dgm:spPr/>
    </dgm:pt>
    <dgm:pt modelId="{02EBE478-FB06-46C2-A831-A68FF5A525EB}" type="pres">
      <dgm:prSet presAssocID="{6C9229BE-E787-4B48-B76D-4767223526ED}" presName="sibTrans" presStyleCnt="0"/>
      <dgm:spPr/>
    </dgm:pt>
    <dgm:pt modelId="{4B95E88A-0033-4D91-A9ED-D9838FD4FFC0}" type="pres">
      <dgm:prSet presAssocID="{DBEEF040-5A06-472F-9FDC-704C964E4405}" presName="compNode" presStyleCnt="0"/>
      <dgm:spPr/>
    </dgm:pt>
    <dgm:pt modelId="{ABA1F134-390F-43F7-856A-C281266A990E}" type="pres">
      <dgm:prSet presAssocID="{DBEEF040-5A06-472F-9FDC-704C964E4405}" presName="bgRect" presStyleLbl="bgShp" presStyleIdx="3" presStyleCnt="5"/>
      <dgm:spPr/>
    </dgm:pt>
    <dgm:pt modelId="{C3BBB8F1-D37D-45F2-AFC4-37D5DF5EC4BD}" type="pres">
      <dgm:prSet presAssocID="{DBEEF040-5A06-472F-9FDC-704C964E440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C667CC5D-F351-4A45-B127-FFA9B4A6B2F2}" type="pres">
      <dgm:prSet presAssocID="{DBEEF040-5A06-472F-9FDC-704C964E4405}" presName="spaceRect" presStyleCnt="0"/>
      <dgm:spPr/>
    </dgm:pt>
    <dgm:pt modelId="{0E436D2F-E89E-4892-A6AD-F82286C759BB}" type="pres">
      <dgm:prSet presAssocID="{DBEEF040-5A06-472F-9FDC-704C964E4405}" presName="parTx" presStyleLbl="revTx" presStyleIdx="3" presStyleCnt="5">
        <dgm:presLayoutVars>
          <dgm:chMax val="0"/>
          <dgm:chPref val="0"/>
        </dgm:presLayoutVars>
      </dgm:prSet>
      <dgm:spPr/>
    </dgm:pt>
    <dgm:pt modelId="{0FC6B991-246E-4317-A007-575D196CE7CF}" type="pres">
      <dgm:prSet presAssocID="{0BCCCAE5-3216-4219-860C-696D02F3959A}" presName="sibTrans" presStyleCnt="0"/>
      <dgm:spPr/>
    </dgm:pt>
    <dgm:pt modelId="{30B4C23F-0B4F-460D-8A28-EB6A2C74D508}" type="pres">
      <dgm:prSet presAssocID="{F75CA886-5411-4DDD-85FB-CC820B5BE32B}" presName="compNode" presStyleCnt="0"/>
      <dgm:spPr/>
    </dgm:pt>
    <dgm:pt modelId="{288E4828-FAA8-450C-A056-FDC6F25794C8}" type="pres">
      <dgm:prSet presAssocID="{F75CA886-5411-4DDD-85FB-CC820B5BE32B}" presName="bgRect" presStyleLbl="bgShp" presStyleIdx="4" presStyleCnt="5"/>
      <dgm:spPr/>
    </dgm:pt>
    <dgm:pt modelId="{1C59C4AE-35B2-4CDE-AA1A-6DC5D8062DB7}" type="pres">
      <dgm:prSet presAssocID="{F75CA886-5411-4DDD-85FB-CC820B5BE32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8021D779-EB4E-44B1-BE57-4233C0DDA00A}" type="pres">
      <dgm:prSet presAssocID="{F75CA886-5411-4DDD-85FB-CC820B5BE32B}" presName="spaceRect" presStyleCnt="0"/>
      <dgm:spPr/>
    </dgm:pt>
    <dgm:pt modelId="{69A2B920-A25C-4B12-BB87-4A318475E05E}" type="pres">
      <dgm:prSet presAssocID="{F75CA886-5411-4DDD-85FB-CC820B5BE32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08BBC01-0335-4D29-B3C0-6599AA85EC39}" type="presOf" srcId="{FC06DBAA-4748-486C-9F0C-E70FB385A029}" destId="{4591BAE6-D7AE-42FC-AEEC-331D4C4321D5}" srcOrd="0" destOrd="0" presId="urn:microsoft.com/office/officeart/2018/2/layout/IconVerticalSolidList"/>
    <dgm:cxn modelId="{F6C7731A-5B9E-4E40-91A9-3116B85F7F4E}" srcId="{4F5C45CD-2EAF-4A4B-B61E-56EACEAE3EC5}" destId="{DBEEF040-5A06-472F-9FDC-704C964E4405}" srcOrd="3" destOrd="0" parTransId="{FFFDDF28-0C39-449E-90A8-AC793E8A9F8D}" sibTransId="{0BCCCAE5-3216-4219-860C-696D02F3959A}"/>
    <dgm:cxn modelId="{E7430826-4577-4BFD-A5B9-7BE6293F02EC}" srcId="{4F5C45CD-2EAF-4A4B-B61E-56EACEAE3EC5}" destId="{11D7B7A0-A264-43AD-95B5-BBC2966ABE47}" srcOrd="0" destOrd="0" parTransId="{1B7175B8-58C9-4470-80E7-B921EDEC8738}" sibTransId="{766ADA97-7FE2-4FE6-9FB6-3BDB84F682F8}"/>
    <dgm:cxn modelId="{73428637-F9C1-4676-87F8-1330C97D504A}" type="presOf" srcId="{1FFEEAD2-7CB4-4566-9E99-9D4663D82F4F}" destId="{4A9C540C-3EE4-40B0-9E39-0D155756C5DC}" srcOrd="0" destOrd="0" presId="urn:microsoft.com/office/officeart/2018/2/layout/IconVerticalSolidList"/>
    <dgm:cxn modelId="{BEF03161-EE38-4C50-8CB0-6BE0607731CD}" srcId="{4F5C45CD-2EAF-4A4B-B61E-56EACEAE3EC5}" destId="{1FFEEAD2-7CB4-4566-9E99-9D4663D82F4F}" srcOrd="1" destOrd="0" parTransId="{6846357C-7907-4BA7-A703-1D1394ED59E4}" sibTransId="{36C82DBF-E63B-4C71-B665-024128CEC6E0}"/>
    <dgm:cxn modelId="{2B15848E-AF83-4A47-9404-484DE178429D}" type="presOf" srcId="{11D7B7A0-A264-43AD-95B5-BBC2966ABE47}" destId="{BE114814-CDC3-4929-8BCB-989CEB8CA342}" srcOrd="0" destOrd="0" presId="urn:microsoft.com/office/officeart/2018/2/layout/IconVerticalSolidList"/>
    <dgm:cxn modelId="{B91DCE9E-22E0-4A2F-9A20-FD09BE589797}" srcId="{4F5C45CD-2EAF-4A4B-B61E-56EACEAE3EC5}" destId="{FC06DBAA-4748-486C-9F0C-E70FB385A029}" srcOrd="2" destOrd="0" parTransId="{C6115F48-BEAF-4D64-8563-E85B4D4BB187}" sibTransId="{6C9229BE-E787-4B48-B76D-4767223526ED}"/>
    <dgm:cxn modelId="{F257B6B2-3EDE-40F9-B881-A3D68F444DC3}" type="presOf" srcId="{F75CA886-5411-4DDD-85FB-CC820B5BE32B}" destId="{69A2B920-A25C-4B12-BB87-4A318475E05E}" srcOrd="0" destOrd="0" presId="urn:microsoft.com/office/officeart/2018/2/layout/IconVerticalSolidList"/>
    <dgm:cxn modelId="{269A30B7-8C6F-4729-8C6E-DBFE6DF88598}" srcId="{4F5C45CD-2EAF-4A4B-B61E-56EACEAE3EC5}" destId="{F75CA886-5411-4DDD-85FB-CC820B5BE32B}" srcOrd="4" destOrd="0" parTransId="{1675BD6A-B1FA-4F63-8821-68AD90354A3D}" sibTransId="{23C09854-791D-46CF-8DC0-0BB034E5992E}"/>
    <dgm:cxn modelId="{0BFC48C8-D14E-47EA-9F2A-FE571E04E4B2}" type="presOf" srcId="{DBEEF040-5A06-472F-9FDC-704C964E4405}" destId="{0E436D2F-E89E-4892-A6AD-F82286C759BB}" srcOrd="0" destOrd="0" presId="urn:microsoft.com/office/officeart/2018/2/layout/IconVerticalSolidList"/>
    <dgm:cxn modelId="{05ADF9C9-EE9E-4CA2-8736-3A7B4602C9CA}" type="presOf" srcId="{4F5C45CD-2EAF-4A4B-B61E-56EACEAE3EC5}" destId="{6DEDAE73-8541-4188-B82B-56EA00A6E795}" srcOrd="0" destOrd="0" presId="urn:microsoft.com/office/officeart/2018/2/layout/IconVerticalSolidList"/>
    <dgm:cxn modelId="{3788751B-70AD-42B6-92D2-C46DB5495739}" type="presParOf" srcId="{6DEDAE73-8541-4188-B82B-56EA00A6E795}" destId="{FD63D504-0202-4067-801F-660FBCC961DC}" srcOrd="0" destOrd="0" presId="urn:microsoft.com/office/officeart/2018/2/layout/IconVerticalSolidList"/>
    <dgm:cxn modelId="{AB934158-3C89-4612-8C1D-9B276371449B}" type="presParOf" srcId="{FD63D504-0202-4067-801F-660FBCC961DC}" destId="{3F16A362-7CF4-4CE5-889F-325EE88481DD}" srcOrd="0" destOrd="0" presId="urn:microsoft.com/office/officeart/2018/2/layout/IconVerticalSolidList"/>
    <dgm:cxn modelId="{FCB5A0CF-9D12-4942-945E-A159FCD4468C}" type="presParOf" srcId="{FD63D504-0202-4067-801F-660FBCC961DC}" destId="{AC113D63-02CD-41E9-86D7-C195F27ADF38}" srcOrd="1" destOrd="0" presId="urn:microsoft.com/office/officeart/2018/2/layout/IconVerticalSolidList"/>
    <dgm:cxn modelId="{CB60DEAA-2C72-4115-B760-47B6ED4826D3}" type="presParOf" srcId="{FD63D504-0202-4067-801F-660FBCC961DC}" destId="{07458D51-2575-4B74-BB56-70084CD0A56C}" srcOrd="2" destOrd="0" presId="urn:microsoft.com/office/officeart/2018/2/layout/IconVerticalSolidList"/>
    <dgm:cxn modelId="{AF1E4115-DABE-4273-85E2-0F6DD51D9F19}" type="presParOf" srcId="{FD63D504-0202-4067-801F-660FBCC961DC}" destId="{BE114814-CDC3-4929-8BCB-989CEB8CA342}" srcOrd="3" destOrd="0" presId="urn:microsoft.com/office/officeart/2018/2/layout/IconVerticalSolidList"/>
    <dgm:cxn modelId="{C8AA983A-A708-4476-B555-65E2C55D6E69}" type="presParOf" srcId="{6DEDAE73-8541-4188-B82B-56EA00A6E795}" destId="{30DACC40-BF6E-425C-8362-275077C4FEC5}" srcOrd="1" destOrd="0" presId="urn:microsoft.com/office/officeart/2018/2/layout/IconVerticalSolidList"/>
    <dgm:cxn modelId="{406359A4-C85A-4F3F-92F1-4BE0ED420130}" type="presParOf" srcId="{6DEDAE73-8541-4188-B82B-56EA00A6E795}" destId="{84D1A1A3-FFE1-4328-9AC0-CAB2283982C1}" srcOrd="2" destOrd="0" presId="urn:microsoft.com/office/officeart/2018/2/layout/IconVerticalSolidList"/>
    <dgm:cxn modelId="{8F49860E-1883-4C59-B902-94E10664F2E4}" type="presParOf" srcId="{84D1A1A3-FFE1-4328-9AC0-CAB2283982C1}" destId="{88DEF440-8B5B-4075-B1B9-AEB0B2AAEF26}" srcOrd="0" destOrd="0" presId="urn:microsoft.com/office/officeart/2018/2/layout/IconVerticalSolidList"/>
    <dgm:cxn modelId="{CABFABCC-2B99-44BF-961F-411FDA974928}" type="presParOf" srcId="{84D1A1A3-FFE1-4328-9AC0-CAB2283982C1}" destId="{E66FEB20-3AF1-4123-896B-6D5169C256F1}" srcOrd="1" destOrd="0" presId="urn:microsoft.com/office/officeart/2018/2/layout/IconVerticalSolidList"/>
    <dgm:cxn modelId="{A2203210-27A7-4B8A-9A6E-F7E8FEE4FF23}" type="presParOf" srcId="{84D1A1A3-FFE1-4328-9AC0-CAB2283982C1}" destId="{99AB61EC-88F0-4C2D-9E7B-F729F8AC497E}" srcOrd="2" destOrd="0" presId="urn:microsoft.com/office/officeart/2018/2/layout/IconVerticalSolidList"/>
    <dgm:cxn modelId="{C86FDDF4-1C08-4F0F-B716-19154A5E7116}" type="presParOf" srcId="{84D1A1A3-FFE1-4328-9AC0-CAB2283982C1}" destId="{4A9C540C-3EE4-40B0-9E39-0D155756C5DC}" srcOrd="3" destOrd="0" presId="urn:microsoft.com/office/officeart/2018/2/layout/IconVerticalSolidList"/>
    <dgm:cxn modelId="{6D6A3557-A377-4956-9A1A-FCF9DFC36B56}" type="presParOf" srcId="{6DEDAE73-8541-4188-B82B-56EA00A6E795}" destId="{54EEB7BD-2BB6-4771-92F1-D24A0B4B0F27}" srcOrd="3" destOrd="0" presId="urn:microsoft.com/office/officeart/2018/2/layout/IconVerticalSolidList"/>
    <dgm:cxn modelId="{2022A66C-22D9-4119-BB6C-56CF720AC3E6}" type="presParOf" srcId="{6DEDAE73-8541-4188-B82B-56EA00A6E795}" destId="{41D433DD-7B65-4BC6-AE2A-8EFE96CE343B}" srcOrd="4" destOrd="0" presId="urn:microsoft.com/office/officeart/2018/2/layout/IconVerticalSolidList"/>
    <dgm:cxn modelId="{0D2EE446-D8AD-4AE2-AD21-2E2E6E813CE6}" type="presParOf" srcId="{41D433DD-7B65-4BC6-AE2A-8EFE96CE343B}" destId="{469EE625-98FD-468F-9127-0299738B6D5A}" srcOrd="0" destOrd="0" presId="urn:microsoft.com/office/officeart/2018/2/layout/IconVerticalSolidList"/>
    <dgm:cxn modelId="{74D90236-F31D-45D8-AE07-2A4050C1BC7C}" type="presParOf" srcId="{41D433DD-7B65-4BC6-AE2A-8EFE96CE343B}" destId="{6B2FDA98-7AE1-4712-A483-BF930DDC9E0E}" srcOrd="1" destOrd="0" presId="urn:microsoft.com/office/officeart/2018/2/layout/IconVerticalSolidList"/>
    <dgm:cxn modelId="{4690A4B3-8463-4DD8-B41A-1ABBF730107B}" type="presParOf" srcId="{41D433DD-7B65-4BC6-AE2A-8EFE96CE343B}" destId="{326A6D55-A71D-4674-8AC2-5938A0FBF16D}" srcOrd="2" destOrd="0" presId="urn:microsoft.com/office/officeart/2018/2/layout/IconVerticalSolidList"/>
    <dgm:cxn modelId="{0290E1B7-BC7D-4097-B741-42384BC74721}" type="presParOf" srcId="{41D433DD-7B65-4BC6-AE2A-8EFE96CE343B}" destId="{4591BAE6-D7AE-42FC-AEEC-331D4C4321D5}" srcOrd="3" destOrd="0" presId="urn:microsoft.com/office/officeart/2018/2/layout/IconVerticalSolidList"/>
    <dgm:cxn modelId="{52457E38-4F69-46EB-A441-58897EAF9211}" type="presParOf" srcId="{6DEDAE73-8541-4188-B82B-56EA00A6E795}" destId="{02EBE478-FB06-46C2-A831-A68FF5A525EB}" srcOrd="5" destOrd="0" presId="urn:microsoft.com/office/officeart/2018/2/layout/IconVerticalSolidList"/>
    <dgm:cxn modelId="{CDAEE4F3-A0D8-48F5-A056-851B448A1EFB}" type="presParOf" srcId="{6DEDAE73-8541-4188-B82B-56EA00A6E795}" destId="{4B95E88A-0033-4D91-A9ED-D9838FD4FFC0}" srcOrd="6" destOrd="0" presId="urn:microsoft.com/office/officeart/2018/2/layout/IconVerticalSolidList"/>
    <dgm:cxn modelId="{8369AD3A-A616-423A-A9AF-1D8AB5FA4DE2}" type="presParOf" srcId="{4B95E88A-0033-4D91-A9ED-D9838FD4FFC0}" destId="{ABA1F134-390F-43F7-856A-C281266A990E}" srcOrd="0" destOrd="0" presId="urn:microsoft.com/office/officeart/2018/2/layout/IconVerticalSolidList"/>
    <dgm:cxn modelId="{CC546F0E-7D20-4DCC-BB32-7D147784F539}" type="presParOf" srcId="{4B95E88A-0033-4D91-A9ED-D9838FD4FFC0}" destId="{C3BBB8F1-D37D-45F2-AFC4-37D5DF5EC4BD}" srcOrd="1" destOrd="0" presId="urn:microsoft.com/office/officeart/2018/2/layout/IconVerticalSolidList"/>
    <dgm:cxn modelId="{5DD79D2B-178D-458E-A958-D78EEFEEC0D5}" type="presParOf" srcId="{4B95E88A-0033-4D91-A9ED-D9838FD4FFC0}" destId="{C667CC5D-F351-4A45-B127-FFA9B4A6B2F2}" srcOrd="2" destOrd="0" presId="urn:microsoft.com/office/officeart/2018/2/layout/IconVerticalSolidList"/>
    <dgm:cxn modelId="{4BFE03DA-4EBA-4809-9168-2EF54A3FC563}" type="presParOf" srcId="{4B95E88A-0033-4D91-A9ED-D9838FD4FFC0}" destId="{0E436D2F-E89E-4892-A6AD-F82286C759BB}" srcOrd="3" destOrd="0" presId="urn:microsoft.com/office/officeart/2018/2/layout/IconVerticalSolidList"/>
    <dgm:cxn modelId="{669550DE-2E6C-4D16-B255-3C9197959D72}" type="presParOf" srcId="{6DEDAE73-8541-4188-B82B-56EA00A6E795}" destId="{0FC6B991-246E-4317-A007-575D196CE7CF}" srcOrd="7" destOrd="0" presId="urn:microsoft.com/office/officeart/2018/2/layout/IconVerticalSolidList"/>
    <dgm:cxn modelId="{10596024-41FD-4F86-B0EB-21A475712AEE}" type="presParOf" srcId="{6DEDAE73-8541-4188-B82B-56EA00A6E795}" destId="{30B4C23F-0B4F-460D-8A28-EB6A2C74D508}" srcOrd="8" destOrd="0" presId="urn:microsoft.com/office/officeart/2018/2/layout/IconVerticalSolidList"/>
    <dgm:cxn modelId="{778C6533-340C-43FC-950A-F9FB608A1EC1}" type="presParOf" srcId="{30B4C23F-0B4F-460D-8A28-EB6A2C74D508}" destId="{288E4828-FAA8-450C-A056-FDC6F25794C8}" srcOrd="0" destOrd="0" presId="urn:microsoft.com/office/officeart/2018/2/layout/IconVerticalSolidList"/>
    <dgm:cxn modelId="{C08D5671-87A4-43FB-AAD3-FB381FD4233D}" type="presParOf" srcId="{30B4C23F-0B4F-460D-8A28-EB6A2C74D508}" destId="{1C59C4AE-35B2-4CDE-AA1A-6DC5D8062DB7}" srcOrd="1" destOrd="0" presId="urn:microsoft.com/office/officeart/2018/2/layout/IconVerticalSolidList"/>
    <dgm:cxn modelId="{D7C95263-3AD1-4640-9163-38A386233A39}" type="presParOf" srcId="{30B4C23F-0B4F-460D-8A28-EB6A2C74D508}" destId="{8021D779-EB4E-44B1-BE57-4233C0DDA00A}" srcOrd="2" destOrd="0" presId="urn:microsoft.com/office/officeart/2018/2/layout/IconVerticalSolidList"/>
    <dgm:cxn modelId="{778E7056-FA1D-467F-86F5-6B0DD357A0B5}" type="presParOf" srcId="{30B4C23F-0B4F-460D-8A28-EB6A2C74D508}" destId="{69A2B920-A25C-4B12-BB87-4A318475E0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6A362-7CF4-4CE5-889F-325EE88481DD}">
      <dsp:nvSpPr>
        <dsp:cNvPr id="0" name=""/>
        <dsp:cNvSpPr/>
      </dsp:nvSpPr>
      <dsp:spPr>
        <a:xfrm>
          <a:off x="0" y="4347"/>
          <a:ext cx="6735443" cy="9259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13D63-02CD-41E9-86D7-C195F27ADF38}">
      <dsp:nvSpPr>
        <dsp:cNvPr id="0" name=""/>
        <dsp:cNvSpPr/>
      </dsp:nvSpPr>
      <dsp:spPr>
        <a:xfrm>
          <a:off x="280110" y="212693"/>
          <a:ext cx="509291" cy="5092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14814-CDC3-4929-8BCB-989CEB8CA342}">
      <dsp:nvSpPr>
        <dsp:cNvPr id="0" name=""/>
        <dsp:cNvSpPr/>
      </dsp:nvSpPr>
      <dsp:spPr>
        <a:xfrm>
          <a:off x="1069512" y="4347"/>
          <a:ext cx="5665930" cy="92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00" tIns="98000" rIns="98000" bIns="9800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>
              <a:latin typeface="08서울남산체 EB" panose="02020603020101020101" pitchFamily="18" charset="-127"/>
              <a:ea typeface="08서울남산체 EB" panose="02020603020101020101" pitchFamily="18" charset="-127"/>
            </a:rPr>
            <a:t>문제제기</a:t>
          </a:r>
          <a:endParaRPr lang="en-US" sz="3200" kern="1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sp:txBody>
      <dsp:txXfrm>
        <a:off x="1069512" y="4347"/>
        <a:ext cx="5665930" cy="925984"/>
      </dsp:txXfrm>
    </dsp:sp>
    <dsp:sp modelId="{88DEF440-8B5B-4075-B1B9-AEB0B2AAEF26}">
      <dsp:nvSpPr>
        <dsp:cNvPr id="0" name=""/>
        <dsp:cNvSpPr/>
      </dsp:nvSpPr>
      <dsp:spPr>
        <a:xfrm>
          <a:off x="0" y="1161828"/>
          <a:ext cx="6735443" cy="9259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FEB20-3AF1-4123-896B-6D5169C256F1}">
      <dsp:nvSpPr>
        <dsp:cNvPr id="0" name=""/>
        <dsp:cNvSpPr/>
      </dsp:nvSpPr>
      <dsp:spPr>
        <a:xfrm>
          <a:off x="280110" y="1370174"/>
          <a:ext cx="509291" cy="5092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C540C-3EE4-40B0-9E39-0D155756C5DC}">
      <dsp:nvSpPr>
        <dsp:cNvPr id="0" name=""/>
        <dsp:cNvSpPr/>
      </dsp:nvSpPr>
      <dsp:spPr>
        <a:xfrm>
          <a:off x="1069512" y="1161828"/>
          <a:ext cx="5665930" cy="92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00" tIns="98000" rIns="98000" bIns="9800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>
              <a:latin typeface="08서울남산체 EB" panose="02020603020101020101" pitchFamily="18" charset="-127"/>
              <a:ea typeface="08서울남산체 EB" panose="02020603020101020101" pitchFamily="18" charset="-127"/>
            </a:rPr>
            <a:t>조선 전기까지의 기록</a:t>
          </a:r>
          <a:endParaRPr lang="en-US" sz="3200" kern="1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sp:txBody>
      <dsp:txXfrm>
        <a:off x="1069512" y="1161828"/>
        <a:ext cx="5665930" cy="925984"/>
      </dsp:txXfrm>
    </dsp:sp>
    <dsp:sp modelId="{469EE625-98FD-468F-9127-0299738B6D5A}">
      <dsp:nvSpPr>
        <dsp:cNvPr id="0" name=""/>
        <dsp:cNvSpPr/>
      </dsp:nvSpPr>
      <dsp:spPr>
        <a:xfrm>
          <a:off x="0" y="2319308"/>
          <a:ext cx="6735443" cy="9259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FDA98-7AE1-4712-A483-BF930DDC9E0E}">
      <dsp:nvSpPr>
        <dsp:cNvPr id="0" name=""/>
        <dsp:cNvSpPr/>
      </dsp:nvSpPr>
      <dsp:spPr>
        <a:xfrm>
          <a:off x="280110" y="2527655"/>
          <a:ext cx="509291" cy="5092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BAE6-D7AE-42FC-AEEC-331D4C4321D5}">
      <dsp:nvSpPr>
        <dsp:cNvPr id="0" name=""/>
        <dsp:cNvSpPr/>
      </dsp:nvSpPr>
      <dsp:spPr>
        <a:xfrm>
          <a:off x="1069512" y="2319308"/>
          <a:ext cx="5665930" cy="92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00" tIns="98000" rIns="98000" bIns="9800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>
              <a:latin typeface="08서울남산체 EB" panose="02020603020101020101" pitchFamily="18" charset="-127"/>
              <a:ea typeface="08서울남산체 EB" panose="02020603020101020101" pitchFamily="18" charset="-127"/>
            </a:rPr>
            <a:t>조선 후기의 기록</a:t>
          </a:r>
          <a:endParaRPr lang="en-US" sz="3200" kern="1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sp:txBody>
      <dsp:txXfrm>
        <a:off x="1069512" y="2319308"/>
        <a:ext cx="5665930" cy="925984"/>
      </dsp:txXfrm>
    </dsp:sp>
    <dsp:sp modelId="{ABA1F134-390F-43F7-856A-C281266A990E}">
      <dsp:nvSpPr>
        <dsp:cNvPr id="0" name=""/>
        <dsp:cNvSpPr/>
      </dsp:nvSpPr>
      <dsp:spPr>
        <a:xfrm>
          <a:off x="0" y="3476789"/>
          <a:ext cx="6735443" cy="9259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BB8F1-D37D-45F2-AFC4-37D5DF5EC4BD}">
      <dsp:nvSpPr>
        <dsp:cNvPr id="0" name=""/>
        <dsp:cNvSpPr/>
      </dsp:nvSpPr>
      <dsp:spPr>
        <a:xfrm>
          <a:off x="280110" y="3685135"/>
          <a:ext cx="509291" cy="5092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36D2F-E89E-4892-A6AD-F82286C759BB}">
      <dsp:nvSpPr>
        <dsp:cNvPr id="0" name=""/>
        <dsp:cNvSpPr/>
      </dsp:nvSpPr>
      <dsp:spPr>
        <a:xfrm>
          <a:off x="1069512" y="3476789"/>
          <a:ext cx="5665930" cy="92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00" tIns="98000" rIns="98000" bIns="9800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>
              <a:latin typeface="08서울남산체 EB" panose="02020603020101020101" pitchFamily="18" charset="-127"/>
              <a:ea typeface="08서울남산체 EB" panose="02020603020101020101" pitchFamily="18" charset="-127"/>
            </a:rPr>
            <a:t>격동의 역사</a:t>
          </a:r>
          <a:endParaRPr lang="en-US" sz="3200" kern="1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sp:txBody>
      <dsp:txXfrm>
        <a:off x="1069512" y="3476789"/>
        <a:ext cx="5665930" cy="925984"/>
      </dsp:txXfrm>
    </dsp:sp>
    <dsp:sp modelId="{288E4828-FAA8-450C-A056-FDC6F25794C8}">
      <dsp:nvSpPr>
        <dsp:cNvPr id="0" name=""/>
        <dsp:cNvSpPr/>
      </dsp:nvSpPr>
      <dsp:spPr>
        <a:xfrm>
          <a:off x="0" y="4634270"/>
          <a:ext cx="6735443" cy="9259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9C4AE-35B2-4CDE-AA1A-6DC5D8062DB7}">
      <dsp:nvSpPr>
        <dsp:cNvPr id="0" name=""/>
        <dsp:cNvSpPr/>
      </dsp:nvSpPr>
      <dsp:spPr>
        <a:xfrm>
          <a:off x="280110" y="4842616"/>
          <a:ext cx="509291" cy="5092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2B920-A25C-4B12-BB87-4A318475E05E}">
      <dsp:nvSpPr>
        <dsp:cNvPr id="0" name=""/>
        <dsp:cNvSpPr/>
      </dsp:nvSpPr>
      <dsp:spPr>
        <a:xfrm>
          <a:off x="1069512" y="4634270"/>
          <a:ext cx="5665930" cy="925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000" tIns="98000" rIns="98000" bIns="9800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200" kern="1200">
              <a:latin typeface="08서울남산체 EB" panose="02020603020101020101" pitchFamily="18" charset="-127"/>
              <a:ea typeface="08서울남산체 EB" panose="02020603020101020101" pitchFamily="18" charset="-127"/>
            </a:rPr>
            <a:t>맺음말</a:t>
          </a:r>
          <a:endParaRPr lang="en-US" sz="3200" kern="1200">
            <a:latin typeface="08서울남산체 EB" panose="02020603020101020101" pitchFamily="18" charset="-127"/>
            <a:ea typeface="08서울남산체 EB" panose="02020603020101020101" pitchFamily="18" charset="-127"/>
          </a:endParaRPr>
        </a:p>
      </dsp:txBody>
      <dsp:txXfrm>
        <a:off x="1069512" y="4634270"/>
        <a:ext cx="5665930" cy="925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08서울남산체 L" panose="02020603020101020101" pitchFamily="18" charset="-127"/>
                <a:ea typeface="08서울남산체 L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08서울남산체 L" panose="02020603020101020101" pitchFamily="18" charset="-127"/>
                <a:ea typeface="08서울남산체 L" panose="02020603020101020101" pitchFamily="18" charset="-127"/>
              </a:defRPr>
            </a:lvl1pPr>
          </a:lstStyle>
          <a:p>
            <a:fld id="{78BFB09B-33AF-46AE-9559-34846DC10CB7}" type="datetimeFigureOut">
              <a:rPr lang="ko-KR" altLang="en-US" smtClean="0"/>
              <a:pPr/>
              <a:t>2020-05-03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08서울남산체 L" panose="02020603020101020101" pitchFamily="18" charset="-127"/>
                <a:ea typeface="08서울남산체 L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08서울남산체 L" panose="02020603020101020101" pitchFamily="18" charset="-127"/>
                <a:ea typeface="08서울남산체 L" panose="02020603020101020101" pitchFamily="18" charset="-127"/>
              </a:defRPr>
            </a:lvl1pPr>
          </a:lstStyle>
          <a:p>
            <a:fld id="{7003F869-4D19-4F12-AA67-43DACA5ABA8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1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08서울남산체 L" panose="02020603020101020101" pitchFamily="18" charset="-127"/>
        <a:ea typeface="08서울남산체 L" panose="0202060302010102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08서울남산체 L" panose="02020603020101020101" pitchFamily="18" charset="-127"/>
        <a:ea typeface="08서울남산체 L" panose="0202060302010102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08서울남산체 L" panose="02020603020101020101" pitchFamily="18" charset="-127"/>
        <a:ea typeface="08서울남산체 L" panose="0202060302010102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08서울남산체 L" panose="02020603020101020101" pitchFamily="18" charset="-127"/>
        <a:ea typeface="08서울남산체 L" panose="0202060302010102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08서울남산체 L" panose="02020603020101020101" pitchFamily="18" charset="-127"/>
        <a:ea typeface="08서울남산체 L" panose="0202060302010102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041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138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0108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56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4524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264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23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74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109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38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07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88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72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24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859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82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38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F869-4D19-4F12-AA67-43DACA5ABA8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833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07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9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6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64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28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48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5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1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1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08서울남산체 EB" panose="02020603020101020101" pitchFamily="18" charset="-127"/>
              </a:defRPr>
            </a:lvl1pPr>
          </a:lstStyle>
          <a:p>
            <a:fld id="{82EDB8D0-98ED-4B86-9D5F-E61ADC70144D}" type="datetimeFigureOut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08서울남산체 EB" panose="02020603020101020101" pitchFamily="18" charset="-12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08서울남산체 EB" panose="02020603020101020101" pitchFamily="18" charset="-127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9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210 맨발의청춘 L" panose="02020603020101020101" pitchFamily="18" charset="-12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08서울남산체 EB" panose="02020603020101020101" pitchFamily="18" charset="-12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08서울남산체 EB" panose="02020603020101020101" pitchFamily="18" charset="-12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08서울남산체 EB" panose="02020603020101020101" pitchFamily="18" charset="-12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08서울남산체 EB" panose="02020603020101020101" pitchFamily="18" charset="-12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08서울남산체 EB" panose="02020603020101020101" pitchFamily="18" charset="-12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otalog.net/126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c.wikipedia.org/wiki/File:Flag_of_Japan_(bordered)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c.wikipedia.org/wiki/File:Flag_of_Japan_(bordered)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hyperlink" Target="http://greenbee.co.kr/blog/20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jp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hyperlink" Target="http://greenbee.co.kr/blog/205" TargetMode="External"/><Relationship Id="rId4" Type="http://schemas.openxmlformats.org/officeDocument/2006/relationships/image" Target="../media/image42.svg"/><Relationship Id="rId9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uB4_LNZ2Rk?feature=oembed" TargetMode="Externa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doc.or.kr/110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doc.or.kr/1101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doc.or.kr/11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7009BBA-DC62-4808-B0A8-DC86986B7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F9BDB9F-8714-4605-B1BF-670E94960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7504">
            <a:off x="8488250" y="695616"/>
            <a:ext cx="2987899" cy="2987899"/>
          </a:xfrm>
          <a:prstGeom prst="arc">
            <a:avLst>
              <a:gd name="adj1" fmla="val 16200000"/>
              <a:gd name="adj2" fmla="val 2188646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2C2AA81-35A8-467A-9F20-129B01653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0300" y="1217425"/>
            <a:ext cx="5741498" cy="2566318"/>
          </a:xfrm>
        </p:spPr>
        <p:txBody>
          <a:bodyPr anchor="ctr">
            <a:normAutofit/>
          </a:bodyPr>
          <a:lstStyle/>
          <a:p>
            <a:r>
              <a:rPr lang="ko-KR" altLang="en-US" sz="54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역사적으로 왜 독도가 한국땅인가</a:t>
            </a:r>
            <a:r>
              <a:rPr lang="en-US" altLang="ko-KR" sz="5400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맨발의청춘 B" panose="02020603020101020101" pitchFamily="18" charset="-127"/>
                <a:ea typeface="210 맨발의청춘 B" panose="02020603020101020101" pitchFamily="18" charset="-127"/>
              </a:rPr>
              <a:t>?</a:t>
            </a:r>
            <a:endParaRPr lang="ko-KR" altLang="en-US" sz="5400" spc="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맨발의청춘 B" panose="02020603020101020101" pitchFamily="18" charset="-127"/>
              <a:ea typeface="210 맨발의청춘 B" panose="0202060302010102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CD5FAA-A1AB-4C62-A777-9B1BCA9B6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5811" y="4256764"/>
            <a:ext cx="4926669" cy="1383811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08서울남산체 EB" panose="02020603020101020101" pitchFamily="18" charset="-127"/>
              </a:rPr>
              <a:t>-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08서울남산체 EB" panose="02020603020101020101" pitchFamily="18" charset="-127"/>
              </a:rPr>
              <a:t>독도영토학 </a:t>
            </a:r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08서울남산체 EB" panose="02020603020101020101" pitchFamily="18" charset="-127"/>
              </a:rPr>
              <a:t>-</a:t>
            </a:r>
          </a:p>
          <a:p>
            <a:r>
              <a:rPr lang="en-US" altLang="ko-KR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08서울남산체 EB" panose="02020603020101020101" pitchFamily="18" charset="-127"/>
              </a:rPr>
              <a:t> 21734163 </a:t>
            </a:r>
            <a:r>
              <a:rPr lang="ko-KR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ea typeface="08서울남산체 EB" panose="02020603020101020101" pitchFamily="18" charset="-127"/>
              </a:rPr>
              <a:t>이민아</a:t>
            </a:r>
          </a:p>
        </p:txBody>
      </p:sp>
      <p:pic>
        <p:nvPicPr>
          <p:cNvPr id="8" name="그림 7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DD2B5BA4-2615-49EF-A06D-1E0D9644D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257" r="13243" b="-1"/>
          <a:stretch/>
        </p:blipFill>
        <p:spPr>
          <a:xfrm>
            <a:off x="643467" y="761535"/>
            <a:ext cx="5334930" cy="5334930"/>
          </a:xfrm>
          <a:custGeom>
            <a:avLst/>
            <a:gdLst/>
            <a:ahLst/>
            <a:cxnLst/>
            <a:rect l="l" t="t" r="r" b="b"/>
            <a:pathLst>
              <a:path w="2232338" h="2232338">
                <a:moveTo>
                  <a:pt x="1116169" y="0"/>
                </a:moveTo>
                <a:cubicBezTo>
                  <a:pt x="1732612" y="0"/>
                  <a:pt x="2232338" y="499726"/>
                  <a:pt x="2232338" y="1116169"/>
                </a:cubicBezTo>
                <a:cubicBezTo>
                  <a:pt x="2232338" y="1732612"/>
                  <a:pt x="1732612" y="2232338"/>
                  <a:pt x="1116169" y="2232338"/>
                </a:cubicBezTo>
                <a:cubicBezTo>
                  <a:pt x="499726" y="2232338"/>
                  <a:pt x="0" y="1732612"/>
                  <a:pt x="0" y="1116169"/>
                </a:cubicBezTo>
                <a:cubicBezTo>
                  <a:pt x="0" y="499726"/>
                  <a:pt x="499726" y="0"/>
                  <a:pt x="1116169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B339924-0C86-4476-A81F-37DCF289E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7267" y="4948670"/>
            <a:ext cx="846442" cy="8234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8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pic>
        <p:nvPicPr>
          <p:cNvPr id="6" name="그림 5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937E8F2C-BD89-4F31-ADE4-432A8C9A3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706688"/>
            <a:ext cx="3344582" cy="2228850"/>
          </a:xfrm>
          <a:prstGeom prst="rect">
            <a:avLst/>
          </a:prstGeom>
        </p:spPr>
      </p:pic>
      <p:sp>
        <p:nvSpPr>
          <p:cNvPr id="11" name="말풍선: 모서리가 둥근 사각형 10">
            <a:extLst>
              <a:ext uri="{FF2B5EF4-FFF2-40B4-BE49-F238E27FC236}">
                <a16:creationId xmlns:a16="http://schemas.microsoft.com/office/drawing/2014/main" id="{556CAA87-8427-4F96-91E3-DDA283C6C8F3}"/>
              </a:ext>
            </a:extLst>
          </p:cNvPr>
          <p:cNvSpPr/>
          <p:nvPr/>
        </p:nvSpPr>
        <p:spPr>
          <a:xfrm>
            <a:off x="5408894" y="2229238"/>
            <a:ext cx="6211606" cy="3183750"/>
          </a:xfrm>
          <a:prstGeom prst="wedgeRoundRectCallout">
            <a:avLst>
              <a:gd name="adj1" fmla="val -67963"/>
              <a:gd name="adj2" fmla="val -10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우산도</a:t>
            </a:r>
            <a:r>
              <a:rPr lang="ko-KR" altLang="en-US" sz="36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는 독도가 아니라</a:t>
            </a:r>
            <a:r>
              <a:rPr lang="en-US" altLang="ko-KR" sz="36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</a:t>
            </a:r>
          </a:p>
          <a:p>
            <a:pPr algn="ctr"/>
            <a:r>
              <a:rPr lang="ko-KR" altLang="en-US" sz="36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울릉도의 부속 섬 </a:t>
            </a:r>
            <a:r>
              <a:rPr lang="ko-KR" altLang="en-US" sz="36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죽도</a:t>
            </a:r>
            <a:r>
              <a:rPr lang="en-US" altLang="ko-KR" sz="36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36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竹島</a:t>
            </a:r>
            <a:r>
              <a:rPr lang="en-US" altLang="ko-KR" sz="36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76D4FF32-B802-4BA9-883B-46FC9803AA35}"/>
              </a:ext>
            </a:extLst>
          </p:cNvPr>
          <p:cNvGrpSpPr/>
          <p:nvPr/>
        </p:nvGrpSpPr>
        <p:grpSpPr>
          <a:xfrm>
            <a:off x="2840518" y="1027906"/>
            <a:ext cx="6958640" cy="5358648"/>
            <a:chOff x="3013356" y="1277938"/>
            <a:chExt cx="6958640" cy="5358648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BB86CAC-6EDF-4D27-ADF1-5A259F49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3356" y="1277938"/>
              <a:ext cx="6492594" cy="5358648"/>
            </a:xfrm>
            <a:prstGeom prst="rect">
              <a:avLst/>
            </a:prstGeom>
          </p:spPr>
        </p:pic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779E2BF-D996-4570-9D10-EE5D3429557A}"/>
                </a:ext>
              </a:extLst>
            </p:cNvPr>
            <p:cNvSpPr/>
            <p:nvPr/>
          </p:nvSpPr>
          <p:spPr>
            <a:xfrm>
              <a:off x="8385291" y="1529181"/>
              <a:ext cx="1586705" cy="140011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08서울남산체 E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1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C5F4866-0BD0-4BFD-8000-C296FA6A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06" b="54170"/>
          <a:stretch/>
        </p:blipFill>
        <p:spPr>
          <a:xfrm>
            <a:off x="1428750" y="1996249"/>
            <a:ext cx="2993719" cy="4195002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121B933B-CD49-47C0-91F7-D077EBB6524C}"/>
              </a:ext>
            </a:extLst>
          </p:cNvPr>
          <p:cNvSpPr/>
          <p:nvPr/>
        </p:nvSpPr>
        <p:spPr>
          <a:xfrm>
            <a:off x="3070341" y="2938881"/>
            <a:ext cx="1586705" cy="14001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EB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0102F2F-4A95-4751-B357-4A657FDA6356}"/>
              </a:ext>
            </a:extLst>
          </p:cNvPr>
          <p:cNvSpPr/>
          <p:nvPr/>
        </p:nvSpPr>
        <p:spPr>
          <a:xfrm>
            <a:off x="4995982" y="2459151"/>
            <a:ext cx="8434268" cy="1939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죽도</a:t>
            </a:r>
            <a:r>
              <a:rPr lang="en-US" altLang="ko-KR" sz="40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40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竹島</a:t>
            </a:r>
            <a:r>
              <a:rPr lang="en-US" altLang="ko-KR" sz="40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), </a:t>
            </a:r>
          </a:p>
          <a:p>
            <a:pPr algn="just">
              <a:lnSpc>
                <a:spcPct val="160000"/>
              </a:lnSpc>
            </a:pPr>
            <a:r>
              <a:rPr lang="ko-KR" altLang="en-US" sz="40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날씨와 상관없이 항상 관측 가능</a:t>
            </a:r>
            <a:endParaRPr lang="ko-KR" altLang="en-US" sz="4000" b="1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55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ABB1-D3B2-45D6-A48A-E09CDCCE2765}"/>
              </a:ext>
            </a:extLst>
          </p:cNvPr>
          <p:cNvSpPr/>
          <p:nvPr/>
        </p:nvSpPr>
        <p:spPr>
          <a:xfrm>
            <a:off x="1118025" y="1610492"/>
            <a:ext cx="3300904" cy="696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『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태종실록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太宗實錄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)』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AA5B04-284E-4138-93EF-3E262D1AC659}"/>
              </a:ext>
            </a:extLst>
          </p:cNvPr>
          <p:cNvSpPr/>
          <p:nvPr/>
        </p:nvSpPr>
        <p:spPr>
          <a:xfrm>
            <a:off x="1118025" y="3439166"/>
            <a:ext cx="10363200" cy="631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60000"/>
              </a:lnSpc>
              <a:buFontTx/>
              <a:buChar char="-"/>
            </a:pPr>
            <a:r>
              <a:rPr lang="ko-KR" altLang="en-US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해석 </a:t>
            </a:r>
            <a:r>
              <a:rPr lang="en-US" altLang="ko-KR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 </a:t>
            </a:r>
            <a:r>
              <a:rPr lang="ko-KR" altLang="en-US" sz="25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왜적</a:t>
            </a:r>
            <a:r>
              <a:rPr lang="ko-KR" altLang="en-US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이 우산도와 </a:t>
            </a:r>
            <a:r>
              <a:rPr lang="ko-KR" altLang="en-US" sz="250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무릉도에서</a:t>
            </a:r>
            <a:r>
              <a:rPr lang="ko-KR" altLang="en-US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ko-KR" altLang="en-US" sz="25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도둑질</a:t>
            </a:r>
            <a:r>
              <a:rPr lang="ko-KR" altLang="en-US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을 했다</a:t>
            </a:r>
            <a:r>
              <a:rPr lang="en-US" altLang="ko-KR" sz="25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.</a:t>
            </a:r>
            <a:endParaRPr lang="ko-KR" altLang="en-US" sz="25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8AF219-82FE-451D-A8CC-F64B94F1FBCB}"/>
              </a:ext>
            </a:extLst>
          </p:cNvPr>
          <p:cNvSpPr/>
          <p:nvPr/>
        </p:nvSpPr>
        <p:spPr>
          <a:xfrm>
            <a:off x="432225" y="4549058"/>
            <a:ext cx="11506200" cy="95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일본의 도적떼가 </a:t>
            </a:r>
            <a:r>
              <a:rPr lang="ko-KR" altLang="en-US" sz="4000" b="1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우리의 땅을 침략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했다는 인식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5" y="2922473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6" name="_x122242864">
            <a:extLst>
              <a:ext uri="{FF2B5EF4-FFF2-40B4-BE49-F238E27FC236}">
                <a16:creationId xmlns:a16="http://schemas.microsoft.com/office/drawing/2014/main" id="{C1B8AEC0-D73B-446E-8C53-D58318129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5" y="2417627"/>
            <a:ext cx="10134600" cy="1011373"/>
          </a:xfrm>
          <a:prstGeom prst="rect">
            <a:avLst/>
          </a:prstGeom>
          <a:noFill/>
          <a:ln w="4318" cmpd="thinThick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倭寇 于山、武陵。</a:t>
            </a:r>
            <a:endParaRPr kumimoji="0" lang="ko-KR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태종실록 34권, 태종 17년 8월 6일 기축 5번째 기사</a:t>
            </a: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8AF219-82FE-451D-A8CC-F64B94F1FBCB}"/>
              </a:ext>
            </a:extLst>
          </p:cNvPr>
          <p:cNvSpPr/>
          <p:nvPr/>
        </p:nvSpPr>
        <p:spPr>
          <a:xfrm>
            <a:off x="5443880" y="5749925"/>
            <a:ext cx="1580761" cy="78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안용복</a:t>
            </a:r>
            <a:endParaRPr lang="ko-KR" altLang="en-US" sz="32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5" y="2922473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pic>
        <p:nvPicPr>
          <p:cNvPr id="9218" name="Picture 2" descr="안용복 장군 동상">
            <a:extLst>
              <a:ext uri="{FF2B5EF4-FFF2-40B4-BE49-F238E27FC236}">
                <a16:creationId xmlns:a16="http://schemas.microsoft.com/office/drawing/2014/main" id="{A9C95C10-E9E0-4D8A-B011-E44309C10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0" y="1545613"/>
            <a:ext cx="2907615" cy="4378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1F912A-323F-4F69-B025-C1D6DF364FF6}"/>
              </a:ext>
            </a:extLst>
          </p:cNvPr>
          <p:cNvSpPr/>
          <p:nvPr/>
        </p:nvSpPr>
        <p:spPr>
          <a:xfrm>
            <a:off x="838200" y="1814245"/>
            <a:ext cx="10515600" cy="44141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60000"/>
              </a:lnSpc>
            </a:pPr>
            <a:endParaRPr lang="en-US" altLang="ko-KR" sz="3600" b="1" dirty="0">
              <a:solidFill>
                <a:schemeClr val="bg1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ctr">
              <a:lnSpc>
                <a:spcPct val="160000"/>
              </a:lnSpc>
            </a:pPr>
            <a:r>
              <a:rPr lang="ko-KR" altLang="en-US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★ </a:t>
            </a:r>
            <a:r>
              <a:rPr lang="en-US" altLang="ko-KR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1693</a:t>
            </a:r>
            <a:r>
              <a:rPr lang="ko-KR" altLang="en-US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년 안용복 사건</a:t>
            </a:r>
            <a:endParaRPr lang="en-US" altLang="ko-KR" sz="3600" b="1" dirty="0">
              <a:solidFill>
                <a:schemeClr val="bg1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ctr">
              <a:lnSpc>
                <a:spcPct val="160000"/>
              </a:lnSpc>
            </a:pPr>
            <a:r>
              <a:rPr lang="en-US" altLang="ko-KR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</a:t>
            </a:r>
            <a:r>
              <a:rPr lang="ko-KR" altLang="en-US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독도 영유권 둘러싼 최초의 논쟁</a:t>
            </a:r>
            <a:r>
              <a:rPr lang="en-US" altLang="ko-KR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</a:p>
          <a:p>
            <a:pPr algn="ctr">
              <a:lnSpc>
                <a:spcPct val="160000"/>
              </a:lnSpc>
            </a:pPr>
            <a:r>
              <a:rPr lang="ko-KR" altLang="en-US" sz="3600" b="1" dirty="0">
                <a:solidFill>
                  <a:schemeClr val="bg1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한국의 영토임을 명백히 결론 낸 사건</a:t>
            </a:r>
            <a:endParaRPr lang="en-US" altLang="ko-KR" sz="3600" b="1" dirty="0">
              <a:solidFill>
                <a:schemeClr val="bg1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ctr">
              <a:lnSpc>
                <a:spcPct val="160000"/>
              </a:lnSpc>
            </a:pPr>
            <a:endParaRPr lang="en-US" altLang="ko-KR" sz="3600" b="1" dirty="0">
              <a:solidFill>
                <a:schemeClr val="bg1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498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25" y="3417773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8" name="_x122242864">
            <a:extLst>
              <a:ext uri="{FF2B5EF4-FFF2-40B4-BE49-F238E27FC236}">
                <a16:creationId xmlns:a16="http://schemas.microsoft.com/office/drawing/2014/main" id="{3100BCE9-8A10-41A1-AE5F-358B99FD1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675" y="2614982"/>
            <a:ext cx="10515600" cy="1325563"/>
          </a:xfrm>
          <a:prstGeom prst="rect">
            <a:avLst/>
          </a:prstGeom>
          <a:noFill/>
          <a:ln w="4318" cmpd="thinThick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癸酉春/ 蔚山漁採人四十餘口, 泊船於鬱陵島。 </a:t>
            </a:r>
            <a:endParaRPr kumimoji="0" lang="en-US" altLang="ko-KR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倭船適到, 誘執朴於屯、安龍福二人而去。</a:t>
            </a:r>
            <a:endParaRPr kumimoji="0" lang="en-US" altLang="ko-KR" sz="4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>
                <a:latin typeface="08서울남산체 EB" panose="02020603020101020101" pitchFamily="18" charset="-127"/>
              </a:rPr>
              <a:t>- </a:t>
            </a:r>
            <a:r>
              <a:rPr lang="ko-KR" altLang="en-US" dirty="0">
                <a:latin typeface="08서울남산체 EB" panose="02020603020101020101" pitchFamily="18" charset="-127"/>
              </a:rPr>
              <a:t>숙종실록 </a:t>
            </a:r>
            <a:r>
              <a:rPr lang="en-US" altLang="ko-KR" dirty="0">
                <a:latin typeface="08서울남산체 EB" panose="02020603020101020101" pitchFamily="18" charset="-127"/>
              </a:rPr>
              <a:t>26</a:t>
            </a:r>
            <a:r>
              <a:rPr lang="ko-KR" altLang="en-US" dirty="0">
                <a:latin typeface="08서울남산체 EB" panose="02020603020101020101" pitchFamily="18" charset="-127"/>
              </a:rPr>
              <a:t>권</a:t>
            </a:r>
            <a:r>
              <a:rPr lang="en-US" altLang="ko-KR" dirty="0">
                <a:latin typeface="08서울남산체 EB" panose="02020603020101020101" pitchFamily="18" charset="-127"/>
              </a:rPr>
              <a:t>, </a:t>
            </a:r>
            <a:r>
              <a:rPr lang="ko-KR" altLang="en-US" dirty="0">
                <a:latin typeface="08서울남산체 EB" panose="02020603020101020101" pitchFamily="18" charset="-127"/>
              </a:rPr>
              <a:t>숙종 </a:t>
            </a:r>
            <a:r>
              <a:rPr lang="en-US" altLang="ko-KR" dirty="0">
                <a:latin typeface="08서울남산체 EB" panose="02020603020101020101" pitchFamily="18" charset="-127"/>
              </a:rPr>
              <a:t>20</a:t>
            </a:r>
            <a:r>
              <a:rPr lang="ko-KR" altLang="en-US" dirty="0">
                <a:latin typeface="08서울남산체 EB" panose="02020603020101020101" pitchFamily="18" charset="-127"/>
              </a:rPr>
              <a:t>년 </a:t>
            </a:r>
            <a:r>
              <a:rPr lang="en-US" altLang="ko-KR" dirty="0">
                <a:latin typeface="08서울남산체 EB" panose="02020603020101020101" pitchFamily="18" charset="-127"/>
              </a:rPr>
              <a:t>2</a:t>
            </a:r>
            <a:r>
              <a:rPr lang="ko-KR" altLang="en-US" dirty="0">
                <a:latin typeface="08서울남산체 EB" panose="02020603020101020101" pitchFamily="18" charset="-127"/>
              </a:rPr>
              <a:t>월 </a:t>
            </a:r>
            <a:r>
              <a:rPr lang="en-US" altLang="ko-KR" dirty="0">
                <a:latin typeface="08서울남산체 EB" panose="02020603020101020101" pitchFamily="18" charset="-127"/>
              </a:rPr>
              <a:t>23</a:t>
            </a:r>
            <a:r>
              <a:rPr lang="ko-KR" altLang="en-US" dirty="0">
                <a:latin typeface="08서울남산체 EB" panose="02020603020101020101" pitchFamily="18" charset="-127"/>
              </a:rPr>
              <a:t>일 신묘 </a:t>
            </a:r>
            <a:r>
              <a:rPr lang="en-US" altLang="ko-KR" dirty="0">
                <a:latin typeface="08서울남산체 EB" panose="02020603020101020101" pitchFamily="18" charset="-127"/>
              </a:rPr>
              <a:t>3</a:t>
            </a:r>
            <a:r>
              <a:rPr lang="ko-KR" altLang="en-US" dirty="0">
                <a:latin typeface="08서울남산체 EB" panose="02020603020101020101" pitchFamily="18" charset="-127"/>
              </a:rPr>
              <a:t>번째기사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A30DB78-DA07-45A1-B552-998BA0A5BB67}"/>
              </a:ext>
            </a:extLst>
          </p:cNvPr>
          <p:cNvSpPr/>
          <p:nvPr/>
        </p:nvSpPr>
        <p:spPr>
          <a:xfrm>
            <a:off x="810262" y="4248770"/>
            <a:ext cx="1086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-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해석 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계유년</a:t>
            </a:r>
            <a:r>
              <a:rPr lang="en-US" altLang="ko-KR" sz="2400" baseline="300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봄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 울산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어부 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40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여 명이 울릉도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鬱陵島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에 배를 </a:t>
            </a:r>
            <a:r>
              <a:rPr lang="ko-KR" altLang="en-US" sz="2400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대었는데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 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왜인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倭人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의 배가 마침 이르러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 </a:t>
            </a:r>
            <a:r>
              <a:rPr lang="ko-KR" altLang="en-US" sz="2400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박어둔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朴於屯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)·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안용복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安龍福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을 잡아서 가버렸다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.</a:t>
            </a:r>
            <a:endParaRPr lang="ko-KR" altLang="en-US" sz="2400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89A0395-0782-4F3D-B3AD-21BC14F9D319}"/>
              </a:ext>
            </a:extLst>
          </p:cNvPr>
          <p:cNvSpPr/>
          <p:nvPr/>
        </p:nvSpPr>
        <p:spPr>
          <a:xfrm>
            <a:off x="984675" y="1762939"/>
            <a:ext cx="3300904" cy="696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『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숙종실록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肅宗實錄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)』</a:t>
            </a:r>
          </a:p>
        </p:txBody>
      </p:sp>
    </p:spTree>
    <p:extLst>
      <p:ext uri="{BB962C8B-B14F-4D97-AF65-F5344CB8AC3E}">
        <p14:creationId xmlns:p14="http://schemas.microsoft.com/office/powerpoint/2010/main" val="427700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AE9145F-CA53-4A4A-A65D-B76FFAC49E55}"/>
              </a:ext>
            </a:extLst>
          </p:cNvPr>
          <p:cNvGrpSpPr/>
          <p:nvPr/>
        </p:nvGrpSpPr>
        <p:grpSpPr>
          <a:xfrm>
            <a:off x="3302351" y="1690688"/>
            <a:ext cx="7784749" cy="4460567"/>
            <a:chOff x="3302351" y="1690688"/>
            <a:chExt cx="7784749" cy="4460567"/>
          </a:xfrm>
        </p:grpSpPr>
        <p:pic>
          <p:nvPicPr>
            <p:cNvPr id="5" name="그래픽 4" descr="남자">
              <a:extLst>
                <a:ext uri="{FF2B5EF4-FFF2-40B4-BE49-F238E27FC236}">
                  <a16:creationId xmlns:a16="http://schemas.microsoft.com/office/drawing/2014/main" id="{5E666C1C-E6A0-41D6-B10C-F3C4710EB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02351" y="2481341"/>
              <a:ext cx="3115758" cy="3115758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244779B-3EF0-423E-9E8E-3202D2557029}"/>
                </a:ext>
              </a:extLst>
            </p:cNvPr>
            <p:cNvSpPr/>
            <p:nvPr/>
          </p:nvSpPr>
          <p:spPr>
            <a:xfrm>
              <a:off x="4146049" y="5368925"/>
              <a:ext cx="1580761" cy="782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60000"/>
                </a:lnSpc>
              </a:pPr>
              <a:r>
                <a:rPr lang="ko-KR" altLang="en-US" sz="3200" dirty="0">
                  <a:solidFill>
                    <a:srgbClr val="000000"/>
                  </a:solidFill>
                  <a:latin typeface="08서울남산체 L" panose="02020603020101020101" pitchFamily="18" charset="-127"/>
                  <a:ea typeface="08서울남산체 L" panose="02020603020101020101" pitchFamily="18" charset="-127"/>
                  <a:sym typeface="Wingdings" panose="05000000000000000000" pitchFamily="2" charset="2"/>
                </a:rPr>
                <a:t>안용복</a:t>
              </a:r>
              <a:endParaRPr lang="ko-KR" altLang="en-US" sz="32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endParaRPr>
            </a:p>
          </p:txBody>
        </p:sp>
        <p:sp>
          <p:nvSpPr>
            <p:cNvPr id="6" name="말풍선: 사각형 5">
              <a:extLst>
                <a:ext uri="{FF2B5EF4-FFF2-40B4-BE49-F238E27FC236}">
                  <a16:creationId xmlns:a16="http://schemas.microsoft.com/office/drawing/2014/main" id="{342A612D-C335-4F34-8CAD-AEC5E3AFE42F}"/>
                </a:ext>
              </a:extLst>
            </p:cNvPr>
            <p:cNvSpPr/>
            <p:nvPr/>
          </p:nvSpPr>
          <p:spPr>
            <a:xfrm>
              <a:off x="6059488" y="1690688"/>
              <a:ext cx="5027612" cy="2295603"/>
            </a:xfrm>
            <a:prstGeom prst="wedgeRectCallout">
              <a:avLst>
                <a:gd name="adj1" fmla="val -60252"/>
                <a:gd name="adj2" fmla="val 771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600" dirty="0">
                  <a:latin typeface="08서울남산체 EB" panose="02020603020101020101" pitchFamily="18" charset="-127"/>
                </a:rPr>
                <a:t>왜 우리들을 끌고 온 것이냐</a:t>
              </a:r>
              <a:r>
                <a:rPr lang="en-US" altLang="ko-KR" sz="2600" dirty="0">
                  <a:latin typeface="08서울남산체 EB" panose="02020603020101020101" pitchFamily="18" charset="-127"/>
                </a:rPr>
                <a:t>!</a:t>
              </a:r>
            </a:p>
            <a:p>
              <a:pPr algn="ctr"/>
              <a:endParaRPr lang="en-US" altLang="ko-KR" sz="2600" dirty="0">
                <a:latin typeface="08서울남산체 EB" panose="02020603020101020101" pitchFamily="18" charset="-127"/>
              </a:endParaRPr>
            </a:p>
            <a:p>
              <a:pPr algn="ctr"/>
              <a:r>
                <a:rPr lang="ko-KR" altLang="en-US" sz="2600" dirty="0">
                  <a:latin typeface="08서울남산체 EB" panose="02020603020101020101" pitchFamily="18" charset="-127"/>
                </a:rPr>
                <a:t>우리 땅에서 어업활동을 한 것이다</a:t>
              </a:r>
              <a:r>
                <a:rPr lang="en-US" altLang="ko-KR" sz="2600" dirty="0">
                  <a:latin typeface="08서울남산체 EB" panose="02020603020101020101" pitchFamily="18" charset="-127"/>
                </a:rPr>
                <a:t>!</a:t>
              </a:r>
              <a:endParaRPr lang="ko-KR" altLang="en-US" sz="2600" dirty="0">
                <a:latin typeface="08서울남산체 EB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37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244779B-3EF0-423E-9E8E-3202D2557029}"/>
              </a:ext>
            </a:extLst>
          </p:cNvPr>
          <p:cNvSpPr/>
          <p:nvPr/>
        </p:nvSpPr>
        <p:spPr>
          <a:xfrm>
            <a:off x="2686381" y="5447228"/>
            <a:ext cx="1580761" cy="78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32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숙종</a:t>
            </a:r>
            <a:endParaRPr lang="ko-KR" altLang="en-US" sz="32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E8BA6D4-30A8-44A4-B73E-025546511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7405" y="1712236"/>
            <a:ext cx="1778905" cy="388124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8972383-AACC-41B5-8D95-9B78C72E0BDA}"/>
              </a:ext>
            </a:extLst>
          </p:cNvPr>
          <p:cNvSpPr/>
          <p:nvPr/>
        </p:nvSpPr>
        <p:spPr>
          <a:xfrm>
            <a:off x="5026431" y="1776343"/>
            <a:ext cx="641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>
                <a:solidFill>
                  <a:srgbClr val="000000"/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sym typeface="Wingdings" panose="05000000000000000000" pitchFamily="2" charset="2"/>
              </a:rPr>
              <a:t>1694</a:t>
            </a:r>
            <a:r>
              <a:rPr lang="ko-KR" altLang="en-US" sz="3600" dirty="0">
                <a:solidFill>
                  <a:srgbClr val="000000"/>
                </a:solidFill>
                <a:latin typeface="08서울남산체 EB" panose="02020603020101020101" pitchFamily="18" charset="-127"/>
                <a:ea typeface="08서울남산체 EB" panose="02020603020101020101" pitchFamily="18" charset="-127"/>
                <a:sym typeface="Wingdings" panose="05000000000000000000" pitchFamily="2" charset="2"/>
              </a:rPr>
              <a:t>년 </a:t>
            </a:r>
            <a:r>
              <a:rPr lang="ko-KR" altLang="en-US" sz="3600" b="1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울릉도 </a:t>
            </a:r>
            <a:r>
              <a:rPr lang="ko-KR" altLang="en-US" sz="3600" b="1" dirty="0" err="1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수토제도</a:t>
            </a:r>
            <a:r>
              <a:rPr lang="ko-KR" altLang="en-US" sz="3600" b="1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 시행결정</a:t>
            </a:r>
            <a:endParaRPr lang="ko-KR" altLang="en-US" sz="3600" dirty="0">
              <a:latin typeface="08서울남산체 EB" panose="02020603020101020101" pitchFamily="18" charset="-127"/>
              <a:ea typeface="08서울남산체 EB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62ACE0-604A-4226-BF2D-36C4F30E10CD}"/>
              </a:ext>
            </a:extLst>
          </p:cNvPr>
          <p:cNvSpPr/>
          <p:nvPr/>
        </p:nvSpPr>
        <p:spPr>
          <a:xfrm>
            <a:off x="5349176" y="2470610"/>
            <a:ext cx="6096000" cy="20749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- </a:t>
            </a:r>
            <a:r>
              <a:rPr lang="ko-KR" altLang="en-US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장한상 </a:t>
            </a:r>
            <a:r>
              <a:rPr lang="ko-KR" altLang="en-US" sz="2800" b="1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삼척첨사</a:t>
            </a:r>
            <a:r>
              <a:rPr lang="ko-KR" altLang="en-US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임명</a:t>
            </a:r>
            <a:endParaRPr lang="en-US" altLang="ko-KR" sz="2800" b="1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- </a:t>
            </a:r>
            <a:r>
              <a:rPr lang="ko-KR" altLang="en-US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영의정 남구만의 건의</a:t>
            </a:r>
            <a:endParaRPr lang="en-US" altLang="ko-KR" sz="2800" b="1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2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년에 한 번씩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 관원 파견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7BB149F-ACD6-475D-BF48-5D7FD8E41AFC}"/>
              </a:ext>
            </a:extLst>
          </p:cNvPr>
          <p:cNvSpPr/>
          <p:nvPr/>
        </p:nvSpPr>
        <p:spPr>
          <a:xfrm>
            <a:off x="6096000" y="56537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*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수토 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: </a:t>
            </a:r>
            <a:r>
              <a:rPr lang="ko-KR" altLang="en-US" dirty="0">
                <a:solidFill>
                  <a:srgbClr val="222222"/>
                </a:solidFill>
                <a:latin typeface="arial" panose="020B0604020202020204" pitchFamily="34" charset="0"/>
              </a:rPr>
              <a:t>무엇을 알아내거나 찾기 위해서 조사하거나 살핌</a:t>
            </a:r>
            <a:r>
              <a:rPr lang="en-US" altLang="ko-K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ko-KR" altLang="en-US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530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62ACE0-604A-4226-BF2D-36C4F30E10CD}"/>
              </a:ext>
            </a:extLst>
          </p:cNvPr>
          <p:cNvSpPr/>
          <p:nvPr/>
        </p:nvSpPr>
        <p:spPr>
          <a:xfrm>
            <a:off x="5527531" y="2306971"/>
            <a:ext cx="6096000" cy="20749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돗토리번曰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</a:t>
            </a:r>
          </a:p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“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다케시마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와 </a:t>
            </a:r>
            <a:r>
              <a:rPr lang="ko-KR" altLang="en-US" sz="280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마쓰시마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는 </a:t>
            </a:r>
            <a:r>
              <a:rPr lang="ko-KR" altLang="en-US" sz="280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돗토리번의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소속이 아니다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.”</a:t>
            </a:r>
            <a:endParaRPr lang="ko-KR" altLang="en-US" sz="28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pic>
        <p:nvPicPr>
          <p:cNvPr id="11266" name="Picture 2" descr="돗토리번 답변서 (복제본)">
            <a:extLst>
              <a:ext uri="{FF2B5EF4-FFF2-40B4-BE49-F238E27FC236}">
                <a16:creationId xmlns:a16="http://schemas.microsoft.com/office/drawing/2014/main" id="{4ED7BD44-7A1E-496A-A8D7-19F037747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3"/>
          <a:stretch/>
        </p:blipFill>
        <p:spPr bwMode="auto">
          <a:xfrm>
            <a:off x="568469" y="1870441"/>
            <a:ext cx="4411663" cy="363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0234840C-C36F-4066-B49C-1E812C273CE0}"/>
              </a:ext>
            </a:extLst>
          </p:cNvPr>
          <p:cNvSpPr/>
          <p:nvPr/>
        </p:nvSpPr>
        <p:spPr>
          <a:xfrm>
            <a:off x="3111501" y="5283711"/>
            <a:ext cx="88518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3800" dirty="0" err="1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에도막부</a:t>
            </a:r>
            <a:r>
              <a:rPr lang="en-US" altLang="ko-KR" sz="3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, </a:t>
            </a:r>
            <a:r>
              <a:rPr lang="ko-KR" altLang="en-US" sz="3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울릉도와 독도는 </a:t>
            </a:r>
            <a:r>
              <a:rPr lang="ko-KR" altLang="en-US" sz="3800" dirty="0" err="1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일본령</a:t>
            </a:r>
            <a:r>
              <a:rPr lang="ko-KR" altLang="en-US" sz="3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 </a:t>
            </a:r>
            <a:r>
              <a:rPr lang="en-US" altLang="ko-KR" sz="3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X </a:t>
            </a:r>
            <a:endParaRPr lang="ko-KR" altLang="en-US" sz="3800" dirty="0">
              <a:solidFill>
                <a:srgbClr val="002060"/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62ACE0-604A-4226-BF2D-36C4F30E10CD}"/>
              </a:ext>
            </a:extLst>
          </p:cNvPr>
          <p:cNvSpPr/>
          <p:nvPr/>
        </p:nvSpPr>
        <p:spPr>
          <a:xfrm>
            <a:off x="4362450" y="2088002"/>
            <a:ext cx="7829550" cy="138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일본 에도막부曰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</a:t>
            </a:r>
          </a:p>
          <a:p>
            <a:pPr algn="just">
              <a:lnSpc>
                <a:spcPct val="160000"/>
              </a:lnSpc>
            </a:pP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“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지리적으로 일본보다 조선이 더 가깝기 때문에 </a:t>
            </a:r>
            <a:r>
              <a:rPr lang="ko-KR" altLang="en-US" sz="2800" spc="-15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조선령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!”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34840C-C36F-4066-B49C-1E812C273CE0}"/>
              </a:ext>
            </a:extLst>
          </p:cNvPr>
          <p:cNvSpPr/>
          <p:nvPr/>
        </p:nvSpPr>
        <p:spPr>
          <a:xfrm>
            <a:off x="5031763" y="4000970"/>
            <a:ext cx="7160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1696</a:t>
            </a:r>
            <a:r>
              <a:rPr lang="ko-KR" altLang="en-US" sz="44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년 </a:t>
            </a:r>
            <a:r>
              <a:rPr lang="en-US" altLang="ko-KR" sz="44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1</a:t>
            </a:r>
            <a:r>
              <a:rPr lang="ko-KR" altLang="en-US" sz="44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월 도해금지령 </a:t>
            </a:r>
            <a:endParaRPr lang="ko-KR" altLang="en-US" sz="4400" dirty="0">
              <a:solidFill>
                <a:srgbClr val="002060"/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  <p:pic>
        <p:nvPicPr>
          <p:cNvPr id="13314" name="Picture 2" descr="다케시마(울릉도) 도해금지령 (복제본), 자료제공 : 독도박물관">
            <a:extLst>
              <a:ext uri="{FF2B5EF4-FFF2-40B4-BE49-F238E27FC236}">
                <a16:creationId xmlns:a16="http://schemas.microsoft.com/office/drawing/2014/main" id="{425AB540-87CC-44A0-8F2F-9031B1062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6"/>
          <a:stretch/>
        </p:blipFill>
        <p:spPr bwMode="auto">
          <a:xfrm>
            <a:off x="1027257" y="1690688"/>
            <a:ext cx="3335193" cy="48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2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62ACE0-604A-4226-BF2D-36C4F30E10CD}"/>
              </a:ext>
            </a:extLst>
          </p:cNvPr>
          <p:cNvSpPr/>
          <p:nvPr/>
        </p:nvSpPr>
        <p:spPr>
          <a:xfrm>
            <a:off x="1162050" y="4475809"/>
            <a:ext cx="13925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BUT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자국의 섬을 도해할 때 도해면허 필요 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X</a:t>
            </a:r>
          </a:p>
        </p:txBody>
      </p:sp>
      <p:pic>
        <p:nvPicPr>
          <p:cNvPr id="7" name="그림 6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C9347ABB-54AA-4FE5-B0D9-266ED6CB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132" y="1706262"/>
            <a:ext cx="3344582" cy="2228850"/>
          </a:xfrm>
          <a:prstGeom prst="rect">
            <a:avLst/>
          </a:prstGeom>
        </p:spPr>
      </p:pic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A8A92451-4710-4501-9CC7-7DC07D257CD8}"/>
              </a:ext>
            </a:extLst>
          </p:cNvPr>
          <p:cNvSpPr/>
          <p:nvPr/>
        </p:nvSpPr>
        <p:spPr>
          <a:xfrm>
            <a:off x="5437332" y="1866900"/>
            <a:ext cx="6049818" cy="1480767"/>
          </a:xfrm>
          <a:custGeom>
            <a:avLst/>
            <a:gdLst>
              <a:gd name="connsiteX0" fmla="*/ 0 w 6049818"/>
              <a:gd name="connsiteY0" fmla="*/ 0 h 1480767"/>
              <a:gd name="connsiteX1" fmla="*/ 473902 w 6049818"/>
              <a:gd name="connsiteY1" fmla="*/ 0 h 1480767"/>
              <a:gd name="connsiteX2" fmla="*/ 1008303 w 6049818"/>
              <a:gd name="connsiteY2" fmla="*/ 0 h 1480767"/>
              <a:gd name="connsiteX3" fmla="*/ 1008303 w 6049818"/>
              <a:gd name="connsiteY3" fmla="*/ 0 h 1480767"/>
              <a:gd name="connsiteX4" fmla="*/ 1527579 w 6049818"/>
              <a:gd name="connsiteY4" fmla="*/ 0 h 1480767"/>
              <a:gd name="connsiteX5" fmla="*/ 2061980 w 6049818"/>
              <a:gd name="connsiteY5" fmla="*/ 0 h 1480767"/>
              <a:gd name="connsiteX6" fmla="*/ 2520758 w 6049818"/>
              <a:gd name="connsiteY6" fmla="*/ 0 h 1480767"/>
              <a:gd name="connsiteX7" fmla="*/ 3003063 w 6049818"/>
              <a:gd name="connsiteY7" fmla="*/ 0 h 1480767"/>
              <a:gd name="connsiteX8" fmla="*/ 3591240 w 6049818"/>
              <a:gd name="connsiteY8" fmla="*/ 0 h 1480767"/>
              <a:gd name="connsiteX9" fmla="*/ 4214707 w 6049818"/>
              <a:gd name="connsiteY9" fmla="*/ 0 h 1480767"/>
              <a:gd name="connsiteX10" fmla="*/ 4767593 w 6049818"/>
              <a:gd name="connsiteY10" fmla="*/ 0 h 1480767"/>
              <a:gd name="connsiteX11" fmla="*/ 5285188 w 6049818"/>
              <a:gd name="connsiteY11" fmla="*/ 0 h 1480767"/>
              <a:gd name="connsiteX12" fmla="*/ 6049818 w 6049818"/>
              <a:gd name="connsiteY12" fmla="*/ 0 h 1480767"/>
              <a:gd name="connsiteX13" fmla="*/ 6049818 w 6049818"/>
              <a:gd name="connsiteY13" fmla="*/ 431891 h 1480767"/>
              <a:gd name="connsiteX14" fmla="*/ 6049818 w 6049818"/>
              <a:gd name="connsiteY14" fmla="*/ 863781 h 1480767"/>
              <a:gd name="connsiteX15" fmla="*/ 6049818 w 6049818"/>
              <a:gd name="connsiteY15" fmla="*/ 863781 h 1480767"/>
              <a:gd name="connsiteX16" fmla="*/ 6049818 w 6049818"/>
              <a:gd name="connsiteY16" fmla="*/ 1233973 h 1480767"/>
              <a:gd name="connsiteX17" fmla="*/ 6049818 w 6049818"/>
              <a:gd name="connsiteY17" fmla="*/ 1480767 h 1480767"/>
              <a:gd name="connsiteX18" fmla="*/ 5391060 w 6049818"/>
              <a:gd name="connsiteY18" fmla="*/ 1480767 h 1480767"/>
              <a:gd name="connsiteX19" fmla="*/ 4908755 w 6049818"/>
              <a:gd name="connsiteY19" fmla="*/ 1480767 h 1480767"/>
              <a:gd name="connsiteX20" fmla="*/ 4249997 w 6049818"/>
              <a:gd name="connsiteY20" fmla="*/ 1480767 h 1480767"/>
              <a:gd name="connsiteX21" fmla="*/ 3732402 w 6049818"/>
              <a:gd name="connsiteY21" fmla="*/ 1480767 h 1480767"/>
              <a:gd name="connsiteX22" fmla="*/ 3144225 w 6049818"/>
              <a:gd name="connsiteY22" fmla="*/ 1480767 h 1480767"/>
              <a:gd name="connsiteX23" fmla="*/ 2520758 w 6049818"/>
              <a:gd name="connsiteY23" fmla="*/ 1480767 h 1480767"/>
              <a:gd name="connsiteX24" fmla="*/ 2016606 w 6049818"/>
              <a:gd name="connsiteY24" fmla="*/ 1480767 h 1480767"/>
              <a:gd name="connsiteX25" fmla="*/ 1527579 w 6049818"/>
              <a:gd name="connsiteY25" fmla="*/ 1480767 h 1480767"/>
              <a:gd name="connsiteX26" fmla="*/ 1008303 w 6049818"/>
              <a:gd name="connsiteY26" fmla="*/ 1480767 h 1480767"/>
              <a:gd name="connsiteX27" fmla="*/ 1008303 w 6049818"/>
              <a:gd name="connsiteY27" fmla="*/ 1480767 h 1480767"/>
              <a:gd name="connsiteX28" fmla="*/ 534401 w 6049818"/>
              <a:gd name="connsiteY28" fmla="*/ 1480767 h 1480767"/>
              <a:gd name="connsiteX29" fmla="*/ 0 w 6049818"/>
              <a:gd name="connsiteY29" fmla="*/ 1480767 h 1480767"/>
              <a:gd name="connsiteX30" fmla="*/ 0 w 6049818"/>
              <a:gd name="connsiteY30" fmla="*/ 1233973 h 1480767"/>
              <a:gd name="connsiteX31" fmla="*/ -377251 w 6049818"/>
              <a:gd name="connsiteY31" fmla="*/ 1093107 h 1480767"/>
              <a:gd name="connsiteX32" fmla="*/ -769900 w 6049818"/>
              <a:gd name="connsiteY32" fmla="*/ 946491 h 1480767"/>
              <a:gd name="connsiteX33" fmla="*/ -392649 w 6049818"/>
              <a:gd name="connsiteY33" fmla="*/ 905963 h 1480767"/>
              <a:gd name="connsiteX34" fmla="*/ 0 w 6049818"/>
              <a:gd name="connsiteY34" fmla="*/ 863781 h 1480767"/>
              <a:gd name="connsiteX35" fmla="*/ 0 w 6049818"/>
              <a:gd name="connsiteY35" fmla="*/ 414615 h 1480767"/>
              <a:gd name="connsiteX36" fmla="*/ 0 w 6049818"/>
              <a:gd name="connsiteY36" fmla="*/ 0 h 14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49818" h="1480767" fill="none" extrusionOk="0">
                <a:moveTo>
                  <a:pt x="0" y="0"/>
                </a:moveTo>
                <a:cubicBezTo>
                  <a:pt x="218090" y="-37221"/>
                  <a:pt x="283758" y="54612"/>
                  <a:pt x="473902" y="0"/>
                </a:cubicBezTo>
                <a:cubicBezTo>
                  <a:pt x="664046" y="-54612"/>
                  <a:pt x="749962" y="13210"/>
                  <a:pt x="1008303" y="0"/>
                </a:cubicBezTo>
                <a:lnTo>
                  <a:pt x="1008303" y="0"/>
                </a:lnTo>
                <a:cubicBezTo>
                  <a:pt x="1131157" y="-9328"/>
                  <a:pt x="1330267" y="58811"/>
                  <a:pt x="1527579" y="0"/>
                </a:cubicBezTo>
                <a:cubicBezTo>
                  <a:pt x="1724891" y="-58811"/>
                  <a:pt x="1945372" y="30668"/>
                  <a:pt x="2061980" y="0"/>
                </a:cubicBezTo>
                <a:cubicBezTo>
                  <a:pt x="2178588" y="-30668"/>
                  <a:pt x="2428566" y="6003"/>
                  <a:pt x="2520758" y="0"/>
                </a:cubicBezTo>
                <a:cubicBezTo>
                  <a:pt x="2741385" y="-26055"/>
                  <a:pt x="2807534" y="7095"/>
                  <a:pt x="3003063" y="0"/>
                </a:cubicBezTo>
                <a:cubicBezTo>
                  <a:pt x="3198593" y="-7095"/>
                  <a:pt x="3306796" y="47934"/>
                  <a:pt x="3591240" y="0"/>
                </a:cubicBezTo>
                <a:cubicBezTo>
                  <a:pt x="3875684" y="-47934"/>
                  <a:pt x="3989834" y="3636"/>
                  <a:pt x="4214707" y="0"/>
                </a:cubicBezTo>
                <a:cubicBezTo>
                  <a:pt x="4439580" y="-3636"/>
                  <a:pt x="4614556" y="16481"/>
                  <a:pt x="4767593" y="0"/>
                </a:cubicBezTo>
                <a:cubicBezTo>
                  <a:pt x="4920630" y="-16481"/>
                  <a:pt x="5109571" y="54782"/>
                  <a:pt x="5285188" y="0"/>
                </a:cubicBezTo>
                <a:cubicBezTo>
                  <a:pt x="5460805" y="-54782"/>
                  <a:pt x="5730335" y="43556"/>
                  <a:pt x="6049818" y="0"/>
                </a:cubicBezTo>
                <a:cubicBezTo>
                  <a:pt x="6090282" y="95534"/>
                  <a:pt x="6021291" y="227952"/>
                  <a:pt x="6049818" y="431891"/>
                </a:cubicBezTo>
                <a:cubicBezTo>
                  <a:pt x="6078345" y="635830"/>
                  <a:pt x="6001627" y="724454"/>
                  <a:pt x="6049818" y="863781"/>
                </a:cubicBezTo>
                <a:lnTo>
                  <a:pt x="6049818" y="863781"/>
                </a:lnTo>
                <a:cubicBezTo>
                  <a:pt x="6067659" y="960421"/>
                  <a:pt x="6008131" y="1054687"/>
                  <a:pt x="6049818" y="1233973"/>
                </a:cubicBezTo>
                <a:cubicBezTo>
                  <a:pt x="6053925" y="1356730"/>
                  <a:pt x="6029289" y="1419360"/>
                  <a:pt x="6049818" y="1480767"/>
                </a:cubicBezTo>
                <a:cubicBezTo>
                  <a:pt x="5768604" y="1521335"/>
                  <a:pt x="5660275" y="1422248"/>
                  <a:pt x="5391060" y="1480767"/>
                </a:cubicBezTo>
                <a:cubicBezTo>
                  <a:pt x="5121845" y="1539286"/>
                  <a:pt x="5120703" y="1457612"/>
                  <a:pt x="4908755" y="1480767"/>
                </a:cubicBezTo>
                <a:cubicBezTo>
                  <a:pt x="4696808" y="1503922"/>
                  <a:pt x="4540521" y="1452602"/>
                  <a:pt x="4249997" y="1480767"/>
                </a:cubicBezTo>
                <a:cubicBezTo>
                  <a:pt x="3959473" y="1508932"/>
                  <a:pt x="3842122" y="1475416"/>
                  <a:pt x="3732402" y="1480767"/>
                </a:cubicBezTo>
                <a:cubicBezTo>
                  <a:pt x="3622682" y="1486118"/>
                  <a:pt x="3409125" y="1436616"/>
                  <a:pt x="3144225" y="1480767"/>
                </a:cubicBezTo>
                <a:cubicBezTo>
                  <a:pt x="2879325" y="1524918"/>
                  <a:pt x="2740803" y="1417631"/>
                  <a:pt x="2520758" y="1480767"/>
                </a:cubicBezTo>
                <a:cubicBezTo>
                  <a:pt x="2280028" y="1488918"/>
                  <a:pt x="2158847" y="1463783"/>
                  <a:pt x="2016606" y="1480767"/>
                </a:cubicBezTo>
                <a:cubicBezTo>
                  <a:pt x="1874365" y="1497751"/>
                  <a:pt x="1692358" y="1474243"/>
                  <a:pt x="1527579" y="1480767"/>
                </a:cubicBezTo>
                <a:cubicBezTo>
                  <a:pt x="1362800" y="1487291"/>
                  <a:pt x="1119975" y="1427963"/>
                  <a:pt x="1008303" y="1480767"/>
                </a:cubicBezTo>
                <a:lnTo>
                  <a:pt x="1008303" y="1480767"/>
                </a:lnTo>
                <a:cubicBezTo>
                  <a:pt x="776231" y="1519803"/>
                  <a:pt x="761429" y="1478692"/>
                  <a:pt x="534401" y="1480767"/>
                </a:cubicBezTo>
                <a:cubicBezTo>
                  <a:pt x="307373" y="1482842"/>
                  <a:pt x="260656" y="1462094"/>
                  <a:pt x="0" y="1480767"/>
                </a:cubicBezTo>
                <a:cubicBezTo>
                  <a:pt x="-28592" y="1375482"/>
                  <a:pt x="28134" y="1318481"/>
                  <a:pt x="0" y="1233973"/>
                </a:cubicBezTo>
                <a:cubicBezTo>
                  <a:pt x="-199582" y="1201754"/>
                  <a:pt x="-277056" y="1127099"/>
                  <a:pt x="-377251" y="1093107"/>
                </a:cubicBezTo>
                <a:cubicBezTo>
                  <a:pt x="-477446" y="1059115"/>
                  <a:pt x="-656205" y="955533"/>
                  <a:pt x="-769900" y="946491"/>
                </a:cubicBezTo>
                <a:cubicBezTo>
                  <a:pt x="-633050" y="894521"/>
                  <a:pt x="-544940" y="967061"/>
                  <a:pt x="-392649" y="905963"/>
                </a:cubicBezTo>
                <a:cubicBezTo>
                  <a:pt x="-240358" y="844865"/>
                  <a:pt x="-86226" y="889917"/>
                  <a:pt x="0" y="863781"/>
                </a:cubicBezTo>
                <a:cubicBezTo>
                  <a:pt x="-24547" y="654031"/>
                  <a:pt x="7900" y="521464"/>
                  <a:pt x="0" y="414615"/>
                </a:cubicBezTo>
                <a:cubicBezTo>
                  <a:pt x="-7900" y="307766"/>
                  <a:pt x="39414" y="149902"/>
                  <a:pt x="0" y="0"/>
                </a:cubicBezTo>
                <a:close/>
              </a:path>
              <a:path w="6049818" h="1480767" stroke="0" extrusionOk="0">
                <a:moveTo>
                  <a:pt x="0" y="0"/>
                </a:moveTo>
                <a:cubicBezTo>
                  <a:pt x="245529" y="-1805"/>
                  <a:pt x="307986" y="46348"/>
                  <a:pt x="494068" y="0"/>
                </a:cubicBezTo>
                <a:cubicBezTo>
                  <a:pt x="680150" y="-46348"/>
                  <a:pt x="848547" y="4954"/>
                  <a:pt x="1008303" y="0"/>
                </a:cubicBezTo>
                <a:lnTo>
                  <a:pt x="1008303" y="0"/>
                </a:lnTo>
                <a:cubicBezTo>
                  <a:pt x="1251555" y="-45121"/>
                  <a:pt x="1358905" y="36018"/>
                  <a:pt x="1497330" y="0"/>
                </a:cubicBezTo>
                <a:cubicBezTo>
                  <a:pt x="1635755" y="-36018"/>
                  <a:pt x="1774433" y="25174"/>
                  <a:pt x="2001482" y="0"/>
                </a:cubicBezTo>
                <a:cubicBezTo>
                  <a:pt x="2228531" y="-25174"/>
                  <a:pt x="2400446" y="36974"/>
                  <a:pt x="2520758" y="0"/>
                </a:cubicBezTo>
                <a:cubicBezTo>
                  <a:pt x="2821097" y="-78250"/>
                  <a:pt x="2869608" y="38909"/>
                  <a:pt x="3179516" y="0"/>
                </a:cubicBezTo>
                <a:cubicBezTo>
                  <a:pt x="3489424" y="-38909"/>
                  <a:pt x="3511292" y="25419"/>
                  <a:pt x="3697111" y="0"/>
                </a:cubicBezTo>
                <a:cubicBezTo>
                  <a:pt x="3882930" y="-25419"/>
                  <a:pt x="4040267" y="13075"/>
                  <a:pt x="4214707" y="0"/>
                </a:cubicBezTo>
                <a:cubicBezTo>
                  <a:pt x="4389147" y="-13075"/>
                  <a:pt x="4614197" y="67938"/>
                  <a:pt x="4873465" y="0"/>
                </a:cubicBezTo>
                <a:cubicBezTo>
                  <a:pt x="5132733" y="-67938"/>
                  <a:pt x="5181374" y="19641"/>
                  <a:pt x="5391060" y="0"/>
                </a:cubicBezTo>
                <a:cubicBezTo>
                  <a:pt x="5600747" y="-19641"/>
                  <a:pt x="5795420" y="29380"/>
                  <a:pt x="6049818" y="0"/>
                </a:cubicBezTo>
                <a:cubicBezTo>
                  <a:pt x="6079415" y="129077"/>
                  <a:pt x="6037113" y="344450"/>
                  <a:pt x="6049818" y="440528"/>
                </a:cubicBezTo>
                <a:cubicBezTo>
                  <a:pt x="6062523" y="536606"/>
                  <a:pt x="6022129" y="739201"/>
                  <a:pt x="6049818" y="863781"/>
                </a:cubicBezTo>
                <a:lnTo>
                  <a:pt x="6049818" y="863781"/>
                </a:lnTo>
                <a:cubicBezTo>
                  <a:pt x="6064597" y="1026814"/>
                  <a:pt x="6035020" y="1063524"/>
                  <a:pt x="6049818" y="1233973"/>
                </a:cubicBezTo>
                <a:cubicBezTo>
                  <a:pt x="6050795" y="1286857"/>
                  <a:pt x="6043720" y="1389032"/>
                  <a:pt x="6049818" y="1480767"/>
                </a:cubicBezTo>
                <a:cubicBezTo>
                  <a:pt x="5899823" y="1497038"/>
                  <a:pt x="5746064" y="1445229"/>
                  <a:pt x="5532223" y="1480767"/>
                </a:cubicBezTo>
                <a:cubicBezTo>
                  <a:pt x="5318383" y="1516305"/>
                  <a:pt x="5206732" y="1439260"/>
                  <a:pt x="4908755" y="1480767"/>
                </a:cubicBezTo>
                <a:cubicBezTo>
                  <a:pt x="4610778" y="1522274"/>
                  <a:pt x="4573712" y="1446044"/>
                  <a:pt x="4426450" y="1480767"/>
                </a:cubicBezTo>
                <a:cubicBezTo>
                  <a:pt x="4279188" y="1515490"/>
                  <a:pt x="4083821" y="1410757"/>
                  <a:pt x="3802983" y="1480767"/>
                </a:cubicBezTo>
                <a:cubicBezTo>
                  <a:pt x="3522145" y="1550777"/>
                  <a:pt x="3401697" y="1465160"/>
                  <a:pt x="3179516" y="1480767"/>
                </a:cubicBezTo>
                <a:cubicBezTo>
                  <a:pt x="2957335" y="1496374"/>
                  <a:pt x="2675788" y="1427105"/>
                  <a:pt x="2520758" y="1480767"/>
                </a:cubicBezTo>
                <a:cubicBezTo>
                  <a:pt x="2336590" y="1487202"/>
                  <a:pt x="2240041" y="1447889"/>
                  <a:pt x="1986357" y="1480767"/>
                </a:cubicBezTo>
                <a:cubicBezTo>
                  <a:pt x="1732673" y="1513645"/>
                  <a:pt x="1694475" y="1440217"/>
                  <a:pt x="1497330" y="1480767"/>
                </a:cubicBezTo>
                <a:cubicBezTo>
                  <a:pt x="1300185" y="1521317"/>
                  <a:pt x="1224112" y="1425035"/>
                  <a:pt x="1008303" y="1480767"/>
                </a:cubicBezTo>
                <a:lnTo>
                  <a:pt x="1008303" y="1480767"/>
                </a:lnTo>
                <a:cubicBezTo>
                  <a:pt x="763863" y="1510537"/>
                  <a:pt x="703350" y="1449660"/>
                  <a:pt x="504152" y="1480767"/>
                </a:cubicBezTo>
                <a:cubicBezTo>
                  <a:pt x="304954" y="1511874"/>
                  <a:pt x="103021" y="1472848"/>
                  <a:pt x="0" y="1480767"/>
                </a:cubicBezTo>
                <a:cubicBezTo>
                  <a:pt x="-1226" y="1360045"/>
                  <a:pt x="13875" y="1337726"/>
                  <a:pt x="0" y="1233973"/>
                </a:cubicBezTo>
                <a:cubicBezTo>
                  <a:pt x="-204474" y="1210617"/>
                  <a:pt x="-200643" y="1148731"/>
                  <a:pt x="-392649" y="1087357"/>
                </a:cubicBezTo>
                <a:cubicBezTo>
                  <a:pt x="-584655" y="1025983"/>
                  <a:pt x="-638242" y="968876"/>
                  <a:pt x="-769900" y="946491"/>
                </a:cubicBezTo>
                <a:cubicBezTo>
                  <a:pt x="-609503" y="898387"/>
                  <a:pt x="-469168" y="925230"/>
                  <a:pt x="-384950" y="905136"/>
                </a:cubicBezTo>
                <a:cubicBezTo>
                  <a:pt x="-300732" y="885042"/>
                  <a:pt x="-97562" y="898362"/>
                  <a:pt x="0" y="863781"/>
                </a:cubicBezTo>
                <a:cubicBezTo>
                  <a:pt x="-13170" y="780360"/>
                  <a:pt x="22975" y="546640"/>
                  <a:pt x="0" y="449166"/>
                </a:cubicBezTo>
                <a:cubicBezTo>
                  <a:pt x="-22975" y="351692"/>
                  <a:pt x="27469" y="109026"/>
                  <a:pt x="0" y="0"/>
                </a:cubicBezTo>
                <a:close/>
              </a:path>
            </a:pathLst>
          </a:custGeom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86740895">
                  <a:prstGeom prst="wedgeRectCallout">
                    <a:avLst>
                      <a:gd name="adj1" fmla="val -62726"/>
                      <a:gd name="adj2" fmla="val 1391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08서울남산체 EB" panose="02020603020101020101" pitchFamily="18" charset="-127"/>
              </a:rPr>
              <a:t>도해금지령을 통해서 독도 영유권을 확립한 것</a:t>
            </a:r>
            <a:r>
              <a:rPr lang="en-US" altLang="ko-KR" sz="2400" dirty="0">
                <a:latin typeface="08서울남산체 EB" panose="02020603020101020101" pitchFamily="18" charset="-127"/>
              </a:rPr>
              <a:t>!</a:t>
            </a:r>
            <a:endParaRPr lang="ko-KR" altLang="en-US" sz="2400" dirty="0">
              <a:latin typeface="08서울남산체 EB" panose="02020603020101020101" pitchFamily="18" charset="-127"/>
            </a:endParaRPr>
          </a:p>
        </p:txBody>
      </p:sp>
      <p:sp>
        <p:nvSpPr>
          <p:cNvPr id="10" name="곱하기 기호 9">
            <a:extLst>
              <a:ext uri="{FF2B5EF4-FFF2-40B4-BE49-F238E27FC236}">
                <a16:creationId xmlns:a16="http://schemas.microsoft.com/office/drawing/2014/main" id="{930B2AEF-FA16-4975-8A8A-8509F24EFD1A}"/>
              </a:ext>
            </a:extLst>
          </p:cNvPr>
          <p:cNvSpPr/>
          <p:nvPr/>
        </p:nvSpPr>
        <p:spPr>
          <a:xfrm>
            <a:off x="1450522" y="1027906"/>
            <a:ext cx="9363981" cy="3538391"/>
          </a:xfrm>
          <a:prstGeom prst="mathMultiply">
            <a:avLst>
              <a:gd name="adj1" fmla="val 74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740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54532DC-F652-46F4-AE1A-4829BBD9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3909483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FFFFFF"/>
                </a:solidFill>
              </a:rPr>
              <a:t>오늘</a:t>
            </a:r>
            <a:br>
              <a:rPr lang="en-US" altLang="ko-KR" dirty="0">
                <a:solidFill>
                  <a:srgbClr val="FFFFFF"/>
                </a:solidFill>
              </a:rPr>
            </a:br>
            <a:r>
              <a:rPr lang="ko-KR" altLang="en-US" dirty="0">
                <a:solidFill>
                  <a:srgbClr val="FFFFFF"/>
                </a:solidFill>
              </a:rPr>
              <a:t>발표의 순서</a:t>
            </a:r>
          </a:p>
        </p:txBody>
      </p:sp>
      <p:sp>
        <p:nvSpPr>
          <p:cNvPr id="48" name="Rectangle: Rounded Corners 13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9" name="내용 개체 틀 2">
            <a:extLst>
              <a:ext uri="{FF2B5EF4-FFF2-40B4-BE49-F238E27FC236}">
                <a16:creationId xmlns:a16="http://schemas.microsoft.com/office/drawing/2014/main" id="{667B24AB-AB88-4E6B-B4DF-67BEBC447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577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937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pic>
        <p:nvPicPr>
          <p:cNvPr id="15362" name="Picture 2" descr="동국문헌비고">
            <a:extLst>
              <a:ext uri="{FF2B5EF4-FFF2-40B4-BE49-F238E27FC236}">
                <a16:creationId xmlns:a16="http://schemas.microsoft.com/office/drawing/2014/main" id="{583DF4AE-9F5F-4BED-94D0-1B1B6F17A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9"/>
          <a:stretch/>
        </p:blipFill>
        <p:spPr bwMode="auto">
          <a:xfrm>
            <a:off x="838200" y="2202686"/>
            <a:ext cx="4287544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5233301" y="2152354"/>
            <a:ext cx="6842022" cy="138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“우산도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와 울릉도가 옛 우산국의 땅인데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우산은 일본이 말하는 송도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松島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이다</a:t>
            </a:r>
            <a:r>
              <a:rPr lang="en-US" altLang="ko-KR" sz="2800" spc="-15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.”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5C0E9A0-4E07-4338-8D41-E756175ED7D9}"/>
              </a:ext>
            </a:extLst>
          </p:cNvPr>
          <p:cNvGrpSpPr/>
          <p:nvPr/>
        </p:nvGrpSpPr>
        <p:grpSpPr>
          <a:xfrm>
            <a:off x="5650632" y="3999527"/>
            <a:ext cx="5825100" cy="1015663"/>
            <a:chOff x="5402982" y="3999527"/>
            <a:chExt cx="5825100" cy="101566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050519C-4BC9-4D79-9FB8-A7E611AC2BCF}"/>
                </a:ext>
              </a:extLst>
            </p:cNvPr>
            <p:cNvSpPr/>
            <p:nvPr/>
          </p:nvSpPr>
          <p:spPr>
            <a:xfrm>
              <a:off x="5402982" y="4006165"/>
              <a:ext cx="332655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>
                  <a:solidFill>
                    <a:srgbClr val="002060"/>
                  </a:solidFill>
                  <a:latin typeface="a장미다방" panose="02020600000000000000" pitchFamily="18" charset="-127"/>
                  <a:ea typeface="a장미다방" panose="02020600000000000000" pitchFamily="18" charset="-127"/>
                </a:rPr>
                <a:t>송도</a:t>
              </a:r>
              <a:r>
                <a:rPr lang="en-US" altLang="ko-KR" sz="5400" dirty="0">
                  <a:solidFill>
                    <a:srgbClr val="002060"/>
                  </a:solidFill>
                  <a:latin typeface="a장미다방" panose="02020600000000000000" pitchFamily="18" charset="-127"/>
                  <a:ea typeface="a장미다방" panose="02020600000000000000" pitchFamily="18" charset="-127"/>
                </a:rPr>
                <a:t>(</a:t>
              </a:r>
              <a:r>
                <a:rPr lang="ko-KR" altLang="en-US" sz="5400" dirty="0">
                  <a:solidFill>
                    <a:srgbClr val="002060"/>
                  </a:solidFill>
                  <a:latin typeface="08서울남산체 L" panose="02020603020101020101" pitchFamily="18" charset="-127"/>
                  <a:ea typeface="08서울남산체 L" panose="02020603020101020101" pitchFamily="18" charset="-127"/>
                </a:rPr>
                <a:t>松島</a:t>
              </a:r>
              <a:r>
                <a:rPr lang="en-US" altLang="ko-KR" sz="5400" dirty="0">
                  <a:solidFill>
                    <a:srgbClr val="002060"/>
                  </a:solidFill>
                  <a:latin typeface="a장미다방" panose="02020600000000000000" pitchFamily="18" charset="-127"/>
                  <a:ea typeface="a장미다방" panose="02020600000000000000" pitchFamily="18" charset="-127"/>
                </a:rPr>
                <a:t>)</a:t>
              </a:r>
              <a:endParaRPr lang="ko-KR" altLang="en-US" sz="54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F552581E-F622-4874-9419-77A3BDDF5D58}"/>
                </a:ext>
              </a:extLst>
            </p:cNvPr>
            <p:cNvSpPr/>
            <p:nvPr/>
          </p:nvSpPr>
          <p:spPr>
            <a:xfrm>
              <a:off x="9557432" y="3999527"/>
              <a:ext cx="167065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000" dirty="0">
                  <a:solidFill>
                    <a:srgbClr val="002060"/>
                  </a:solidFill>
                  <a:latin typeface="a장미다방" panose="02020600000000000000" pitchFamily="18" charset="-127"/>
                  <a:ea typeface="a장미다방" panose="02020600000000000000" pitchFamily="18" charset="-127"/>
                </a:rPr>
                <a:t>독도</a:t>
              </a:r>
            </a:p>
          </p:txBody>
        </p:sp>
        <p:sp>
          <p:nvSpPr>
            <p:cNvPr id="11" name="같음 기호 10">
              <a:extLst>
                <a:ext uri="{FF2B5EF4-FFF2-40B4-BE49-F238E27FC236}">
                  <a16:creationId xmlns:a16="http://schemas.microsoft.com/office/drawing/2014/main" id="{A9EF4790-642B-4D1E-8451-11445A56CDD9}"/>
                </a:ext>
              </a:extLst>
            </p:cNvPr>
            <p:cNvSpPr/>
            <p:nvPr/>
          </p:nvSpPr>
          <p:spPr>
            <a:xfrm>
              <a:off x="8623982" y="4276525"/>
              <a:ext cx="933450" cy="461665"/>
            </a:xfrm>
            <a:prstGeom prst="mathEqual">
              <a:avLst>
                <a:gd name="adj1" fmla="val 11141"/>
                <a:gd name="adj2" fmla="val 28265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6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조선 후기의 기록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5157101" y="2040061"/>
            <a:ext cx="7356870" cy="138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- 1870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년 조선 시찰 후 외무성 제출 보고서</a:t>
            </a:r>
            <a:endParaRPr lang="en-US" altLang="ko-KR" sz="28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- 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죽도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), 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송도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가 조선 부속된 기록</a:t>
            </a:r>
            <a:endParaRPr lang="en-US" altLang="ko-KR" sz="28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pic>
        <p:nvPicPr>
          <p:cNvPr id="17410" name="Picture 2" descr="조선국교제시말내탐서 (복제본), 자료제공 : 독도박물관">
            <a:extLst>
              <a:ext uri="{FF2B5EF4-FFF2-40B4-BE49-F238E27FC236}">
                <a16:creationId xmlns:a16="http://schemas.microsoft.com/office/drawing/2014/main" id="{30B3D093-5A77-4983-B178-C3EEE4B9A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6"/>
          <a:stretch/>
        </p:blipFill>
        <p:spPr bwMode="auto">
          <a:xfrm>
            <a:off x="1012654" y="2040061"/>
            <a:ext cx="4010543" cy="41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FEA8F0E-34F4-4A22-A697-153A58D5116C}"/>
              </a:ext>
            </a:extLst>
          </p:cNvPr>
          <p:cNvSpPr/>
          <p:nvPr/>
        </p:nvSpPr>
        <p:spPr>
          <a:xfrm>
            <a:off x="5157101" y="3550901"/>
            <a:ext cx="7909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è"/>
            </a:pPr>
            <a:r>
              <a:rPr lang="ko-KR" altLang="en-US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 일본 외무성</a:t>
            </a:r>
            <a:r>
              <a:rPr lang="en-US" altLang="ko-KR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, </a:t>
            </a:r>
          </a:p>
          <a:p>
            <a:pPr algn="just">
              <a:lnSpc>
                <a:spcPct val="160000"/>
              </a:lnSpc>
            </a:pPr>
            <a:r>
              <a:rPr lang="ko-KR" altLang="en-US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울릉도</a:t>
            </a:r>
            <a:r>
              <a:rPr lang="en-US" altLang="ko-KR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독도 조선의 영토로 인식</a:t>
            </a:r>
            <a:r>
              <a:rPr lang="en-US" altLang="ko-KR" sz="36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!</a:t>
            </a:r>
            <a:endParaRPr lang="en-US" altLang="ko-KR" sz="3600" dirty="0">
              <a:solidFill>
                <a:srgbClr val="002060"/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5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12" y="347598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kern="1200" dirty="0">
                <a:solidFill>
                  <a:schemeClr val="tx1"/>
                </a:solidFill>
                <a:ea typeface="+mj-ea"/>
                <a:cs typeface="+mj-cs"/>
              </a:rPr>
              <a:t>3. </a:t>
            </a:r>
            <a:r>
              <a:rPr lang="ko-KR" altLang="en-US" kern="1200" dirty="0">
                <a:solidFill>
                  <a:schemeClr val="tx1"/>
                </a:solidFill>
                <a:ea typeface="+mj-ea"/>
                <a:cs typeface="+mj-cs"/>
              </a:rPr>
              <a:t>조선 후기의 기록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태정관지령">
            <a:extLst>
              <a:ext uri="{FF2B5EF4-FFF2-40B4-BE49-F238E27FC236}">
                <a16:creationId xmlns:a16="http://schemas.microsoft.com/office/drawing/2014/main" id="{26C668C1-3A31-40DB-A253-92D15778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615" y="1733033"/>
            <a:ext cx="3615924" cy="446673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4229248" y="1984442"/>
            <a:ext cx="7658693" cy="1730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6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1877</a:t>
            </a:r>
            <a:r>
              <a:rPr lang="ko-KR" altLang="en-US" sz="36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년 </a:t>
            </a:r>
            <a:r>
              <a:rPr lang="ko-KR" altLang="en-US" sz="3600" b="1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태정관지령</a:t>
            </a:r>
            <a:endParaRPr lang="en-US" altLang="ko-KR" sz="3600" b="1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 “다케시마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 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외</a:t>
            </a:r>
            <a:r>
              <a:rPr lang="ko-KR" altLang="en-US" sz="36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일도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一嶋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의 건에 대해</a:t>
            </a:r>
            <a:br>
              <a:rPr lang="ko-KR" altLang="en-US" sz="36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</a:br>
            <a:r>
              <a:rPr lang="ko-KR" altLang="en-US" sz="2800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본방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本邦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일본</a:t>
            </a:r>
            <a:r>
              <a:rPr lang="en-US" altLang="ko-KR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과는 관계가 없음을</a:t>
            </a:r>
            <a:r>
              <a:rPr lang="ko-KR" altLang="en-US" sz="36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</a:t>
            </a:r>
            <a:r>
              <a:rPr lang="ko-KR" altLang="en-US" sz="28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명심할 것”</a:t>
            </a:r>
            <a:endParaRPr lang="en-US" altLang="ko-KR" sz="3600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FEA8F0E-34F4-4A22-A697-153A58D5116C}"/>
              </a:ext>
            </a:extLst>
          </p:cNvPr>
          <p:cNvSpPr/>
          <p:nvPr/>
        </p:nvSpPr>
        <p:spPr>
          <a:xfrm>
            <a:off x="3519042" y="4011013"/>
            <a:ext cx="8850441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ko-KR" altLang="en-US" sz="3400" spc="-15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 공식적으로 울릉도와 독도는 일본과 관계 </a:t>
            </a:r>
            <a:r>
              <a:rPr lang="en-US" altLang="ko-KR" sz="3400" spc="-15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X</a:t>
            </a:r>
            <a:endParaRPr lang="en-US" altLang="ko-KR" sz="3400" spc="-150" dirty="0">
              <a:solidFill>
                <a:srgbClr val="002060"/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18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6" name="Rectangle 7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37" name="Arc 7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13135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격동의 역사</a:t>
            </a:r>
            <a:endParaRPr lang="ko-KR" alt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8438" name="Freeform: Shape 7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5756098" y="1984442"/>
            <a:ext cx="6201181" cy="299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17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1900</a:t>
            </a:r>
            <a:r>
              <a:rPr lang="ko-KR" altLang="en-US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년 고종</a:t>
            </a:r>
            <a:r>
              <a:rPr lang="en-US" altLang="ko-KR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</a:t>
            </a:r>
            <a:r>
              <a:rPr lang="ko-KR" altLang="en-US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칙령 제 </a:t>
            </a:r>
            <a:r>
              <a:rPr lang="en-US" altLang="ko-KR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41</a:t>
            </a:r>
            <a:r>
              <a:rPr lang="ko-KR" altLang="en-US" sz="3200" b="1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호 반포</a:t>
            </a:r>
            <a:endParaRPr lang="en-US" altLang="ko-KR" sz="3200" b="1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marL="342900" indent="-342900" defTabSz="914400">
              <a:lnSpc>
                <a:spcPct val="170000"/>
              </a:lnSpc>
              <a:spcAft>
                <a:spcPts val="600"/>
              </a:spcAft>
              <a:buFontTx/>
              <a:buChar char="-"/>
            </a:pP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 </a:t>
            </a:r>
            <a:r>
              <a:rPr lang="en-US" altLang="ko-KR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 ‘</a:t>
            </a: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울도</a:t>
            </a:r>
            <a:r>
              <a:rPr lang="en-US" altLang="ko-KR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’ </a:t>
            </a: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개칭</a:t>
            </a:r>
            <a:endParaRPr lang="en-US" altLang="ko-KR" sz="3200" dirty="0">
              <a:latin typeface="08서울남산체 L" panose="02020603020101020101" pitchFamily="18" charset="-127"/>
              <a:ea typeface="08서울남산체 L" panose="02020603020101020101" pitchFamily="18" charset="-127"/>
              <a:sym typeface="Wingdings" panose="05000000000000000000" pitchFamily="2" charset="2"/>
            </a:endParaRPr>
          </a:p>
          <a:p>
            <a:pPr marL="342900" indent="-342900" defTabSz="914400">
              <a:lnSpc>
                <a:spcPct val="170000"/>
              </a:lnSpc>
              <a:spcAft>
                <a:spcPts val="600"/>
              </a:spcAft>
              <a:buFontTx/>
              <a:buChar char="-"/>
            </a:pP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강원도에 부속</a:t>
            </a:r>
            <a:endParaRPr lang="en-US" altLang="ko-KR" sz="3200" dirty="0">
              <a:latin typeface="08서울남산체 L" panose="02020603020101020101" pitchFamily="18" charset="-127"/>
              <a:ea typeface="08서울남산체 L" panose="02020603020101020101" pitchFamily="18" charset="-127"/>
              <a:sym typeface="Wingdings" panose="05000000000000000000" pitchFamily="2" charset="2"/>
            </a:endParaRPr>
          </a:p>
          <a:p>
            <a:pPr marL="342900" indent="-342900" defTabSz="914400">
              <a:lnSpc>
                <a:spcPct val="170000"/>
              </a:lnSpc>
              <a:spcAft>
                <a:spcPts val="600"/>
              </a:spcAft>
              <a:buFontTx/>
              <a:buChar char="-"/>
            </a:pP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도감 </a:t>
            </a:r>
            <a:r>
              <a:rPr lang="en-US" altLang="ko-KR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 ‘</a:t>
            </a: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군수</a:t>
            </a:r>
            <a:r>
              <a:rPr lang="en-US" altLang="ko-KR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’</a:t>
            </a:r>
            <a:r>
              <a:rPr lang="ko-KR" altLang="en-US" sz="3200" dirty="0"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 개칭</a:t>
            </a:r>
            <a:endParaRPr lang="en-US" altLang="ko-KR" sz="3200" dirty="0">
              <a:latin typeface="08서울남산체 L" panose="02020603020101020101" pitchFamily="18" charset="-127"/>
              <a:ea typeface="08서울남산체 L" panose="02020603020101020101" pitchFamily="18" charset="-127"/>
              <a:sym typeface="Wingdings" panose="05000000000000000000" pitchFamily="2" charset="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003D07F-89AB-4352-B939-37A94A4D7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267"/>
          <a:stretch/>
        </p:blipFill>
        <p:spPr>
          <a:xfrm>
            <a:off x="1016072" y="2611774"/>
            <a:ext cx="4509960" cy="299354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C3E4B03-A3FC-4C5E-883F-27984A724535}"/>
              </a:ext>
            </a:extLst>
          </p:cNvPr>
          <p:cNvSpPr/>
          <p:nvPr/>
        </p:nvSpPr>
        <p:spPr>
          <a:xfrm>
            <a:off x="4803163" y="5043114"/>
            <a:ext cx="7260321" cy="727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70000"/>
              </a:lnSpc>
              <a:spcAft>
                <a:spcPts val="600"/>
              </a:spcAft>
            </a:pPr>
            <a:r>
              <a:rPr lang="en-US" altLang="ko-KR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울릉도군의 관할 구역 </a:t>
            </a:r>
            <a:r>
              <a:rPr lang="en-US" altLang="ko-KR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– </a:t>
            </a:r>
            <a:r>
              <a:rPr lang="ko-KR" altLang="en-US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석도</a:t>
            </a:r>
            <a:r>
              <a:rPr lang="en-US" altLang="ko-KR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(</a:t>
            </a:r>
            <a:r>
              <a:rPr lang="ko-KR" altLang="en-US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독도</a:t>
            </a:r>
            <a:r>
              <a:rPr lang="en-US" altLang="ko-KR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) </a:t>
            </a:r>
            <a:r>
              <a:rPr lang="ko-KR" altLang="en-US" sz="2800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규정</a:t>
            </a:r>
            <a:endParaRPr lang="en-US" altLang="ko-KR" sz="2800" dirty="0">
              <a:solidFill>
                <a:srgbClr val="002060"/>
              </a:solidFill>
              <a:latin typeface="a장미다방" panose="02020600000000000000" pitchFamily="18" charset="-127"/>
              <a:ea typeface="a장미다방" panose="02020600000000000000" pitchFamily="18" charset="-127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891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13135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격동의 역사</a:t>
            </a:r>
            <a:endParaRPr lang="ko-KR" alt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1056262" y="1666701"/>
            <a:ext cx="3382387" cy="59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dirty="0">
                <a:latin typeface="08서울남산체 EB" panose="02020603020101020101" pitchFamily="18" charset="-127"/>
              </a:rPr>
              <a:t>1904</a:t>
            </a:r>
            <a:r>
              <a:rPr lang="ko-KR" altLang="en-US" sz="3200" dirty="0">
                <a:latin typeface="08서울남산체 EB" panose="02020603020101020101" pitchFamily="18" charset="-127"/>
              </a:rPr>
              <a:t>년 </a:t>
            </a:r>
            <a:r>
              <a:rPr lang="en-US" altLang="ko-KR" sz="3200" dirty="0">
                <a:latin typeface="08서울남산체 EB" panose="02020603020101020101" pitchFamily="18" charset="-127"/>
              </a:rPr>
              <a:t>2</a:t>
            </a:r>
            <a:r>
              <a:rPr lang="ko-KR" altLang="en-US" sz="3200" dirty="0">
                <a:latin typeface="08서울남산체 EB" panose="02020603020101020101" pitchFamily="18" charset="-127"/>
              </a:rPr>
              <a:t>월 </a:t>
            </a:r>
            <a:r>
              <a:rPr lang="en-US" altLang="ko-KR" sz="3200" dirty="0">
                <a:latin typeface="08서울남산체 EB" panose="02020603020101020101" pitchFamily="18" charset="-127"/>
              </a:rPr>
              <a:t>8</a:t>
            </a:r>
            <a:r>
              <a:rPr lang="ko-KR" altLang="en-US" sz="3200" dirty="0">
                <a:latin typeface="08서울남산체 EB" panose="02020603020101020101" pitchFamily="18" charset="-127"/>
              </a:rPr>
              <a:t>일 </a:t>
            </a:r>
            <a:endParaRPr lang="en-US" altLang="ko-KR" sz="3200" dirty="0">
              <a:latin typeface="08서울남산체 EB" panose="02020603020101020101" pitchFamily="18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C5C601A-C606-4F44-991E-32760F619471}"/>
              </a:ext>
            </a:extLst>
          </p:cNvPr>
          <p:cNvGrpSpPr/>
          <p:nvPr/>
        </p:nvGrpSpPr>
        <p:grpSpPr>
          <a:xfrm>
            <a:off x="5238889" y="2023466"/>
            <a:ext cx="3238501" cy="2405245"/>
            <a:chOff x="5854396" y="1624973"/>
            <a:chExt cx="3238501" cy="2405245"/>
          </a:xfrm>
        </p:grpSpPr>
        <p:pic>
          <p:nvPicPr>
            <p:cNvPr id="16" name="그래픽 15" descr="불꽃">
              <a:extLst>
                <a:ext uri="{FF2B5EF4-FFF2-40B4-BE49-F238E27FC236}">
                  <a16:creationId xmlns:a16="http://schemas.microsoft.com/office/drawing/2014/main" id="{AD4F3CCE-2B83-4857-AEA2-A66BD3862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4396" y="2445268"/>
              <a:ext cx="914400" cy="914400"/>
            </a:xfrm>
            <a:prstGeom prst="rect">
              <a:avLst/>
            </a:prstGeom>
          </p:spPr>
        </p:pic>
        <p:pic>
          <p:nvPicPr>
            <p:cNvPr id="20" name="그래픽 19" descr="불꽃">
              <a:extLst>
                <a:ext uri="{FF2B5EF4-FFF2-40B4-BE49-F238E27FC236}">
                  <a16:creationId xmlns:a16="http://schemas.microsoft.com/office/drawing/2014/main" id="{0DA5E112-7DD6-45F7-80AA-45E220424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24600" y="1624973"/>
              <a:ext cx="2405245" cy="2405245"/>
            </a:xfrm>
            <a:prstGeom prst="rect">
              <a:avLst/>
            </a:prstGeom>
          </p:spPr>
        </p:pic>
        <p:pic>
          <p:nvPicPr>
            <p:cNvPr id="23" name="그래픽 22" descr="불꽃">
              <a:extLst>
                <a:ext uri="{FF2B5EF4-FFF2-40B4-BE49-F238E27FC236}">
                  <a16:creationId xmlns:a16="http://schemas.microsoft.com/office/drawing/2014/main" id="{53B1F451-1334-44A0-98FA-74D1AE5B0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78497" y="2827595"/>
              <a:ext cx="914400" cy="914400"/>
            </a:xfrm>
            <a:prstGeom prst="rect">
              <a:avLst/>
            </a:prstGeom>
          </p:spPr>
        </p:pic>
      </p:grpSp>
      <p:pic>
        <p:nvPicPr>
          <p:cNvPr id="25" name="그래픽 24" descr="군인">
            <a:extLst>
              <a:ext uri="{FF2B5EF4-FFF2-40B4-BE49-F238E27FC236}">
                <a16:creationId xmlns:a16="http://schemas.microsoft.com/office/drawing/2014/main" id="{B12E4C0F-F091-4049-B716-4CC5801EB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24554" y="1275465"/>
            <a:ext cx="1446610" cy="1446610"/>
          </a:xfrm>
          <a:prstGeom prst="rect">
            <a:avLst/>
          </a:prstGeom>
        </p:spPr>
      </p:pic>
      <p:pic>
        <p:nvPicPr>
          <p:cNvPr id="26" name="그래픽 25" descr="군인">
            <a:extLst>
              <a:ext uri="{FF2B5EF4-FFF2-40B4-BE49-F238E27FC236}">
                <a16:creationId xmlns:a16="http://schemas.microsoft.com/office/drawing/2014/main" id="{1C1F7234-CC53-4BF0-8887-64EB0719C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90508" y="1275465"/>
            <a:ext cx="1446610" cy="1446610"/>
          </a:xfrm>
          <a:prstGeom prst="rect">
            <a:avLst/>
          </a:prstGeom>
        </p:spPr>
      </p:pic>
      <p:pic>
        <p:nvPicPr>
          <p:cNvPr id="27" name="그래픽 26" descr="검">
            <a:extLst>
              <a:ext uri="{FF2B5EF4-FFF2-40B4-BE49-F238E27FC236}">
                <a16:creationId xmlns:a16="http://schemas.microsoft.com/office/drawing/2014/main" id="{BB84D587-DECE-48F9-B494-52714F3B3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8733308" y="1512157"/>
            <a:ext cx="914400" cy="9144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9AFC42E2-EB3E-42BF-A826-EA12346A2581}"/>
              </a:ext>
            </a:extLst>
          </p:cNvPr>
          <p:cNvGrpSpPr/>
          <p:nvPr/>
        </p:nvGrpSpPr>
        <p:grpSpPr>
          <a:xfrm>
            <a:off x="720374" y="2843761"/>
            <a:ext cx="4645134" cy="2926204"/>
            <a:chOff x="1426367" y="2827596"/>
            <a:chExt cx="4645134" cy="292620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D5BB8E2B-7503-4A1E-97AB-37DAADB7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63" y="3550901"/>
              <a:ext cx="35393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 sz="4800" dirty="0">
                <a:latin typeface="08서울남산체 EB" panose="02020603020101020101" pitchFamily="18" charset="-127"/>
              </a:endParaRPr>
            </a:p>
          </p:txBody>
        </p:sp>
        <p:pic>
          <p:nvPicPr>
            <p:cNvPr id="7" name="그래픽 6" descr="검">
              <a:extLst>
                <a:ext uri="{FF2B5EF4-FFF2-40B4-BE49-F238E27FC236}">
                  <a16:creationId xmlns:a16="http://schemas.microsoft.com/office/drawing/2014/main" id="{D8BE73C8-0959-460F-82E4-99B3DC50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57101" y="4404015"/>
              <a:ext cx="914400" cy="914400"/>
            </a:xfrm>
            <a:prstGeom prst="rect">
              <a:avLst/>
            </a:prstGeom>
          </p:spPr>
        </p:pic>
        <p:pic>
          <p:nvPicPr>
            <p:cNvPr id="9" name="그래픽 8" descr="예인선">
              <a:extLst>
                <a:ext uri="{FF2B5EF4-FFF2-40B4-BE49-F238E27FC236}">
                  <a16:creationId xmlns:a16="http://schemas.microsoft.com/office/drawing/2014/main" id="{C3AB72A6-4602-4727-A9CF-CB36A72FB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26367" y="2827596"/>
              <a:ext cx="3382387" cy="2223535"/>
            </a:xfrm>
            <a:prstGeom prst="rect">
              <a:avLst/>
            </a:prstGeom>
          </p:spPr>
        </p:pic>
        <p:pic>
          <p:nvPicPr>
            <p:cNvPr id="11" name="그래픽 10" descr="군인">
              <a:extLst>
                <a:ext uri="{FF2B5EF4-FFF2-40B4-BE49-F238E27FC236}">
                  <a16:creationId xmlns:a16="http://schemas.microsoft.com/office/drawing/2014/main" id="{1289E618-9378-48A3-BECE-0A77BEFF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9519" y="4307190"/>
              <a:ext cx="1446610" cy="144661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BFC360D-ACF8-4088-AEB3-CE1C632F6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l="66429"/>
            <a:stretch/>
          </p:blipFill>
          <p:spPr>
            <a:xfrm>
              <a:off x="3595181" y="3120185"/>
              <a:ext cx="444739" cy="386029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ED6BB2B-3CA4-40F7-8C82-ADADF8BD2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l="66429"/>
            <a:stretch/>
          </p:blipFill>
          <p:spPr>
            <a:xfrm>
              <a:off x="4614820" y="5259295"/>
              <a:ext cx="150244" cy="13041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1E22AC1-F04C-46C3-B354-F6DD406E6A41}"/>
                </a:ext>
              </a:extLst>
            </p:cNvPr>
            <p:cNvSpPr/>
            <p:nvPr/>
          </p:nvSpPr>
          <p:spPr>
            <a:xfrm>
              <a:off x="2708390" y="5079949"/>
              <a:ext cx="93166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ko-KR" altLang="en-US" sz="2800" dirty="0">
                  <a:latin typeface="08서울남산체 EB" panose="02020603020101020101" pitchFamily="18" charset="-127"/>
                </a:rPr>
                <a:t> 일본</a:t>
              </a:r>
              <a:endParaRPr lang="en-US" altLang="ko-KR" sz="2800" dirty="0">
                <a:latin typeface="08서울남산체 EB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A18CF8-F703-450A-8271-86467447D610}"/>
              </a:ext>
            </a:extLst>
          </p:cNvPr>
          <p:cNvSpPr/>
          <p:nvPr/>
        </p:nvSpPr>
        <p:spPr>
          <a:xfrm>
            <a:off x="9689300" y="2683974"/>
            <a:ext cx="13670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ko-KR" altLang="en-US" sz="2800" dirty="0">
                <a:latin typeface="08서울남산체 EB" panose="02020603020101020101" pitchFamily="18" charset="-127"/>
              </a:rPr>
              <a:t>러시아</a:t>
            </a:r>
            <a:endParaRPr lang="en-US" altLang="ko-KR" sz="2800" dirty="0">
              <a:latin typeface="08서울남산체 EB" panose="0202060302010102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DBD1532-950B-4134-8533-FC59A080A4F7}"/>
              </a:ext>
            </a:extLst>
          </p:cNvPr>
          <p:cNvSpPr/>
          <p:nvPr/>
        </p:nvSpPr>
        <p:spPr>
          <a:xfrm rot="10800000" flipV="1">
            <a:off x="5492126" y="3077957"/>
            <a:ext cx="596776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ko-KR" altLang="en-US" sz="4800" dirty="0">
                <a:latin typeface="08서울남산체 EB" panose="02020603020101020101" pitchFamily="18" charset="-127"/>
              </a:rPr>
              <a:t>러일전쟁</a:t>
            </a:r>
            <a:endParaRPr lang="en-US" altLang="ko-KR" sz="4800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13135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격동의 역사</a:t>
            </a:r>
            <a:endParaRPr lang="ko-KR" alt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9AFC42E2-EB3E-42BF-A826-EA12346A2581}"/>
              </a:ext>
            </a:extLst>
          </p:cNvPr>
          <p:cNvGrpSpPr/>
          <p:nvPr/>
        </p:nvGrpSpPr>
        <p:grpSpPr>
          <a:xfrm>
            <a:off x="1272614" y="2230753"/>
            <a:ext cx="4645134" cy="2926204"/>
            <a:chOff x="1426367" y="2827596"/>
            <a:chExt cx="4645134" cy="292620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D5BB8E2B-7503-4A1E-97AB-37DAADB7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63" y="3550901"/>
              <a:ext cx="35393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 sz="4800" dirty="0">
                <a:latin typeface="08서울남산체 EB" panose="02020603020101020101" pitchFamily="18" charset="-127"/>
              </a:endParaRPr>
            </a:p>
          </p:txBody>
        </p:sp>
        <p:pic>
          <p:nvPicPr>
            <p:cNvPr id="7" name="그래픽 6" descr="검">
              <a:extLst>
                <a:ext uri="{FF2B5EF4-FFF2-40B4-BE49-F238E27FC236}">
                  <a16:creationId xmlns:a16="http://schemas.microsoft.com/office/drawing/2014/main" id="{D8BE73C8-0959-460F-82E4-99B3DC50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57101" y="4404015"/>
              <a:ext cx="914400" cy="914400"/>
            </a:xfrm>
            <a:prstGeom prst="rect">
              <a:avLst/>
            </a:prstGeom>
          </p:spPr>
        </p:pic>
        <p:pic>
          <p:nvPicPr>
            <p:cNvPr id="9" name="그래픽 8" descr="예인선">
              <a:extLst>
                <a:ext uri="{FF2B5EF4-FFF2-40B4-BE49-F238E27FC236}">
                  <a16:creationId xmlns:a16="http://schemas.microsoft.com/office/drawing/2014/main" id="{C3AB72A6-4602-4727-A9CF-CB36A72FB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6367" y="2827596"/>
              <a:ext cx="3382387" cy="2223535"/>
            </a:xfrm>
            <a:prstGeom prst="rect">
              <a:avLst/>
            </a:prstGeom>
          </p:spPr>
        </p:pic>
        <p:pic>
          <p:nvPicPr>
            <p:cNvPr id="11" name="그래픽 10" descr="군인">
              <a:extLst>
                <a:ext uri="{FF2B5EF4-FFF2-40B4-BE49-F238E27FC236}">
                  <a16:creationId xmlns:a16="http://schemas.microsoft.com/office/drawing/2014/main" id="{1289E618-9378-48A3-BECE-0A77BEFF2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9519" y="4307190"/>
              <a:ext cx="1446610" cy="1446610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9BFC360D-ACF8-4088-AEB3-CE1C632F6C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66429"/>
            <a:stretch/>
          </p:blipFill>
          <p:spPr>
            <a:xfrm>
              <a:off x="3595181" y="3120185"/>
              <a:ext cx="444739" cy="386029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FED6BB2B-3CA4-40F7-8C82-ADADF8BD2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66429"/>
            <a:stretch/>
          </p:blipFill>
          <p:spPr>
            <a:xfrm>
              <a:off x="4614820" y="5259295"/>
              <a:ext cx="150244" cy="130410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91E22AC1-F04C-46C3-B354-F6DD406E6A41}"/>
                </a:ext>
              </a:extLst>
            </p:cNvPr>
            <p:cNvSpPr/>
            <p:nvPr/>
          </p:nvSpPr>
          <p:spPr>
            <a:xfrm>
              <a:off x="2708390" y="5079949"/>
              <a:ext cx="93166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ko-KR" altLang="en-US" sz="2800" dirty="0">
                  <a:latin typeface="08서울남산체 EB" panose="02020603020101020101" pitchFamily="18" charset="-127"/>
                </a:rPr>
                <a:t> 일본</a:t>
              </a:r>
              <a:endParaRPr lang="en-US" altLang="ko-KR" sz="2800" dirty="0">
                <a:latin typeface="08서울남산체 EB" panose="02020603020101020101" pitchFamily="18" charset="-127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74EFD85-1C36-4ADA-9034-B456D7D08259}"/>
              </a:ext>
            </a:extLst>
          </p:cNvPr>
          <p:cNvSpPr/>
          <p:nvPr/>
        </p:nvSpPr>
        <p:spPr>
          <a:xfrm>
            <a:off x="6093080" y="1831069"/>
            <a:ext cx="5681157" cy="138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일본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울릉도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·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독도에  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‘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망루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’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설치</a:t>
            </a:r>
            <a:endParaRPr lang="en-US" altLang="ko-KR" sz="28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군사적 목적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!</a:t>
            </a:r>
            <a:endParaRPr lang="en-US" altLang="ko-KR" sz="2800" b="1" dirty="0">
              <a:solidFill>
                <a:srgbClr val="000000"/>
              </a:solidFill>
              <a:highlight>
                <a:srgbClr val="FFFF00"/>
              </a:highlight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4384ABB-A001-40B3-B2A2-5773A26F7079}"/>
              </a:ext>
            </a:extLst>
          </p:cNvPr>
          <p:cNvSpPr/>
          <p:nvPr/>
        </p:nvSpPr>
        <p:spPr>
          <a:xfrm>
            <a:off x="6096000" y="3342520"/>
            <a:ext cx="5263395" cy="207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“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독도는 </a:t>
            </a:r>
            <a:r>
              <a:rPr lang="ko-KR" altLang="en-US" sz="280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주인없는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땅이다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!” </a:t>
            </a:r>
          </a:p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: </a:t>
            </a:r>
            <a:r>
              <a:rPr lang="ko-KR" altLang="en-US" sz="2800" b="1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무주지</a:t>
            </a:r>
            <a:r>
              <a:rPr lang="en-US" altLang="ko-KR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無主地</a:t>
            </a:r>
            <a:r>
              <a:rPr lang="en-US" altLang="ko-KR" sz="2800" b="1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 </a:t>
            </a:r>
            <a:r>
              <a:rPr lang="ko-KR" altLang="en-US" sz="2800" b="1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선점론</a:t>
            </a:r>
            <a:endParaRPr lang="en-US" altLang="ko-KR" sz="2800" b="1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algn="just">
              <a:lnSpc>
                <a:spcPct val="160000"/>
              </a:lnSpc>
            </a:pP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  <a:sym typeface="Wingdings" panose="05000000000000000000" pitchFamily="2" charset="2"/>
              </a:rPr>
              <a:t> 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시네마현으로 편입</a:t>
            </a:r>
            <a:endParaRPr lang="en-US" altLang="ko-KR" sz="2800" b="1" dirty="0">
              <a:solidFill>
                <a:srgbClr val="000000"/>
              </a:solidFill>
              <a:highlight>
                <a:srgbClr val="FFFF00"/>
              </a:highlight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57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13135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격동의 역사</a:t>
            </a:r>
            <a:endParaRPr lang="ko-KR" alt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2100767" y="1694789"/>
            <a:ext cx="8820150" cy="59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dirty="0">
                <a:latin typeface="08서울남산체 EB" panose="02020603020101020101" pitchFamily="18" charset="-127"/>
              </a:rPr>
              <a:t>1905</a:t>
            </a:r>
            <a:r>
              <a:rPr lang="ko-KR" altLang="en-US" sz="3200" dirty="0">
                <a:latin typeface="08서울남산체 EB" panose="02020603020101020101" pitchFamily="18" charset="-127"/>
              </a:rPr>
              <a:t>년 </a:t>
            </a:r>
            <a:r>
              <a:rPr lang="en-US" altLang="ko-KR" sz="3200" dirty="0">
                <a:latin typeface="08서울남산체 EB" panose="02020603020101020101" pitchFamily="18" charset="-127"/>
              </a:rPr>
              <a:t>11</a:t>
            </a:r>
            <a:r>
              <a:rPr lang="ko-KR" altLang="en-US" sz="3200" dirty="0">
                <a:latin typeface="08서울남산체 EB" panose="02020603020101020101" pitchFamily="18" charset="-127"/>
              </a:rPr>
              <a:t>월 을사조약</a:t>
            </a:r>
            <a:r>
              <a:rPr lang="en-US" altLang="ko-KR" sz="3200" dirty="0">
                <a:latin typeface="08서울남산체 EB" panose="02020603020101020101" pitchFamily="18" charset="-127"/>
              </a:rPr>
              <a:t>,</a:t>
            </a:r>
            <a:r>
              <a:rPr lang="ko-KR" altLang="en-US" sz="3200" dirty="0">
                <a:latin typeface="08서울남산체 EB" panose="02020603020101020101" pitchFamily="18" charset="-127"/>
              </a:rPr>
              <a:t> </a:t>
            </a:r>
            <a:r>
              <a:rPr lang="en-US" altLang="ko-KR" sz="3200" dirty="0">
                <a:latin typeface="08서울남산체 EB" panose="02020603020101020101" pitchFamily="18" charset="-127"/>
              </a:rPr>
              <a:t> </a:t>
            </a:r>
            <a:r>
              <a:rPr lang="ko-KR" altLang="en-US" sz="3200" dirty="0">
                <a:latin typeface="08서울남산체 EB" panose="02020603020101020101" pitchFamily="18" charset="-127"/>
              </a:rPr>
              <a:t>조선의 외교권 박탈</a:t>
            </a:r>
            <a:endParaRPr lang="en-US" altLang="ko-KR" sz="3200" dirty="0">
              <a:latin typeface="08서울남산체 EB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2679840-BEFC-4A93-9C38-1D790BEDE581}"/>
              </a:ext>
            </a:extLst>
          </p:cNvPr>
          <p:cNvSpPr/>
          <p:nvPr/>
        </p:nvSpPr>
        <p:spPr>
          <a:xfrm>
            <a:off x="2184261" y="2614896"/>
            <a:ext cx="3012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08서울남산체 EB" panose="02020603020101020101" pitchFamily="18" charset="-127"/>
              </a:rPr>
              <a:t>1906</a:t>
            </a:r>
            <a:r>
              <a:rPr lang="ko-KR" altLang="en-US" sz="3200" dirty="0">
                <a:latin typeface="08서울남산체 EB" panose="02020603020101020101" pitchFamily="18" charset="-127"/>
              </a:rPr>
              <a:t>년 </a:t>
            </a:r>
            <a:r>
              <a:rPr lang="en-US" altLang="ko-KR" sz="3200" dirty="0">
                <a:latin typeface="08서울남산체 EB" panose="02020603020101020101" pitchFamily="18" charset="-127"/>
              </a:rPr>
              <a:t>3</a:t>
            </a:r>
            <a:r>
              <a:rPr lang="ko-KR" altLang="en-US" sz="3200" dirty="0">
                <a:latin typeface="08서울남산체 EB" panose="02020603020101020101" pitchFamily="18" charset="-127"/>
              </a:rPr>
              <a:t>월</a:t>
            </a:r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D425C64F-0980-4FF6-8C5C-EDA170BECFFC}"/>
              </a:ext>
            </a:extLst>
          </p:cNvPr>
          <p:cNvSpPr/>
          <p:nvPr/>
        </p:nvSpPr>
        <p:spPr>
          <a:xfrm>
            <a:off x="4209630" y="2574295"/>
            <a:ext cx="7525170" cy="2939847"/>
          </a:xfrm>
          <a:prstGeom prst="wedgeRectCallout">
            <a:avLst>
              <a:gd name="adj1" fmla="val -47388"/>
              <a:gd name="adj2" fmla="val -1605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To. </a:t>
            </a:r>
            <a:r>
              <a:rPr lang="ko-KR" altLang="en-US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강원도</a:t>
            </a:r>
            <a:r>
              <a:rPr lang="en-US" altLang="ko-KR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ko-KR" altLang="en-US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관찰사</a:t>
            </a:r>
            <a:r>
              <a:rPr lang="en-US" altLang="ko-KR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 </a:t>
            </a:r>
            <a:r>
              <a:rPr lang="ko-KR" altLang="en-US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내부</a:t>
            </a:r>
            <a:r>
              <a:rPr lang="en-US" altLang="ko-KR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(</a:t>
            </a:r>
            <a:r>
              <a:rPr lang="ko-KR" altLang="en-US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內部</a:t>
            </a:r>
            <a:r>
              <a:rPr lang="en-US" altLang="ko-KR" sz="30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)</a:t>
            </a:r>
          </a:p>
          <a:p>
            <a:endParaRPr lang="en-US" altLang="ko-KR" sz="2400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r>
              <a:rPr lang="ko-KR" altLang="en-US" sz="2400" dirty="0" err="1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울도군의</a:t>
            </a:r>
            <a:r>
              <a:rPr lang="ko-KR" altLang="en-US" sz="24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독도가 일본의 </a:t>
            </a:r>
            <a:r>
              <a:rPr lang="ko-KR" altLang="en-US" sz="2400" b="1" u="sng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시네마현으로 편입</a:t>
            </a:r>
            <a:r>
              <a:rPr lang="ko-KR" altLang="en-US" sz="24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되었다는 소식을 울릉도를 방문한 시네마현 관민조사단에게 </a:t>
            </a:r>
            <a:r>
              <a:rPr lang="ko-KR" altLang="en-US" sz="2400" dirty="0" err="1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전해들었네</a:t>
            </a:r>
            <a:r>
              <a:rPr lang="en-US" altLang="ko-KR" sz="2400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!</a:t>
            </a:r>
          </a:p>
          <a:p>
            <a:endParaRPr lang="en-US" altLang="ko-KR" sz="2400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algn="r"/>
            <a:r>
              <a:rPr lang="en-US" altLang="ko-KR" sz="29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 </a:t>
            </a:r>
            <a:r>
              <a:rPr lang="ko-KR" altLang="en-US" sz="2900" b="1" dirty="0" err="1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울도군수</a:t>
            </a:r>
            <a:r>
              <a:rPr lang="ko-KR" altLang="en-US" sz="2900" b="1" dirty="0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ko-KR" altLang="en-US" sz="2900" b="1" dirty="0" err="1"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심흥택</a:t>
            </a:r>
            <a:endParaRPr lang="ko-KR" altLang="en-US" sz="2900" b="1" dirty="0"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pic>
        <p:nvPicPr>
          <p:cNvPr id="6" name="그래픽 5" descr="사용자">
            <a:extLst>
              <a:ext uri="{FF2B5EF4-FFF2-40B4-BE49-F238E27FC236}">
                <a16:creationId xmlns:a16="http://schemas.microsoft.com/office/drawing/2014/main" id="{95CC8546-49B7-48B1-9054-D488A04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261" y="3240272"/>
            <a:ext cx="2832748" cy="283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7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62" y="313135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격동의 역사</a:t>
            </a:r>
            <a:endParaRPr lang="ko-KR" altLang="en-US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F8CE03E-D5FB-4667-AE32-9E05F6A568A0}"/>
              </a:ext>
            </a:extLst>
          </p:cNvPr>
          <p:cNvSpPr/>
          <p:nvPr/>
        </p:nvSpPr>
        <p:spPr>
          <a:xfrm>
            <a:off x="986342" y="3380846"/>
            <a:ext cx="11048999" cy="1124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ko-KR" sz="3600" dirty="0">
                <a:latin typeface="08서울남산체 EB" panose="02020603020101020101" pitchFamily="18" charset="-127"/>
              </a:rPr>
              <a:t>: </a:t>
            </a:r>
            <a:r>
              <a:rPr lang="ko-KR" altLang="en-US" sz="3600" dirty="0">
                <a:latin typeface="08서울남산체 EB" panose="02020603020101020101" pitchFamily="18" charset="-127"/>
              </a:rPr>
              <a:t>외교권 박탈로 인해 대외적으로 알릴 수 없는 상황</a:t>
            </a:r>
            <a:r>
              <a:rPr lang="en-US" altLang="ko-KR" sz="3600" dirty="0">
                <a:latin typeface="08서울남산체 EB" panose="02020603020101020101" pitchFamily="18" charset="-127"/>
              </a:rPr>
              <a:t>!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-128082" y="2323638"/>
            <a:ext cx="12491532" cy="59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dirty="0">
                <a:latin typeface="08서울남산체 EB" panose="02020603020101020101" pitchFamily="18" charset="-127"/>
              </a:rPr>
              <a:t>1905</a:t>
            </a:r>
            <a:r>
              <a:rPr lang="ko-KR" altLang="en-US" sz="3200" dirty="0">
                <a:latin typeface="08서울남산체 EB" panose="02020603020101020101" pitchFamily="18" charset="-127"/>
              </a:rPr>
              <a:t>년 </a:t>
            </a:r>
            <a:r>
              <a:rPr lang="en-US" altLang="ko-KR" sz="3200" dirty="0">
                <a:latin typeface="08서울남산체 EB" panose="02020603020101020101" pitchFamily="18" charset="-127"/>
              </a:rPr>
              <a:t>11</a:t>
            </a:r>
            <a:r>
              <a:rPr lang="ko-KR" altLang="en-US" sz="3200" dirty="0">
                <a:latin typeface="08서울남산체 EB" panose="02020603020101020101" pitchFamily="18" charset="-127"/>
              </a:rPr>
              <a:t>월 을사조약</a:t>
            </a:r>
            <a:r>
              <a:rPr lang="en-US" altLang="ko-KR" sz="3200" dirty="0">
                <a:latin typeface="08서울남산체 EB" panose="02020603020101020101" pitchFamily="18" charset="-127"/>
              </a:rPr>
              <a:t>,</a:t>
            </a:r>
            <a:r>
              <a:rPr lang="ko-KR" altLang="en-US" sz="3200" dirty="0">
                <a:latin typeface="08서울남산체 EB" panose="02020603020101020101" pitchFamily="18" charset="-127"/>
              </a:rPr>
              <a:t> </a:t>
            </a:r>
            <a:r>
              <a:rPr lang="en-US" altLang="ko-KR" sz="3200" dirty="0">
                <a:latin typeface="08서울남산체 EB" panose="02020603020101020101" pitchFamily="18" charset="-127"/>
              </a:rPr>
              <a:t> </a:t>
            </a:r>
            <a:r>
              <a:rPr lang="ko-KR" altLang="en-US" sz="3200" dirty="0">
                <a:latin typeface="08서울남산체 EB" panose="02020603020101020101" pitchFamily="18" charset="-127"/>
              </a:rPr>
              <a:t>조선의 외교권 박탈</a:t>
            </a:r>
            <a:endParaRPr lang="en-US" altLang="ko-KR" sz="3200" dirty="0">
              <a:latin typeface="08서울남산체 EB" panose="02020603020101020101" pitchFamily="18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6D1F232-B26C-425D-87F7-BBD2392A98C9}"/>
              </a:ext>
            </a:extLst>
          </p:cNvPr>
          <p:cNvGrpSpPr/>
          <p:nvPr/>
        </p:nvGrpSpPr>
        <p:grpSpPr>
          <a:xfrm>
            <a:off x="1400288" y="1858963"/>
            <a:ext cx="9783188" cy="4685902"/>
            <a:chOff x="1400288" y="1858963"/>
            <a:chExt cx="9783188" cy="4685902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171F82D-AA8B-4651-A98E-5AB27841ADEF}"/>
                </a:ext>
              </a:extLst>
            </p:cNvPr>
            <p:cNvSpPr/>
            <p:nvPr/>
          </p:nvSpPr>
          <p:spPr>
            <a:xfrm>
              <a:off x="1400288" y="1858963"/>
              <a:ext cx="9783188" cy="46859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08서울남산체 EB" panose="02020603020101020101" pitchFamily="18" charset="-127"/>
                </a:rPr>
                <a:t>조선 내에 일본의 독도 불법편입 보도</a:t>
              </a:r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en-US" altLang="ko-KR" dirty="0">
                <a:latin typeface="08서울남산체 EB" panose="02020603020101020101" pitchFamily="18" charset="-127"/>
              </a:endParaRPr>
            </a:p>
            <a:p>
              <a:pPr algn="ctr"/>
              <a:endParaRPr lang="ko-KR" altLang="en-US" dirty="0">
                <a:latin typeface="08서울남산체 EB" panose="02020603020101020101" pitchFamily="18" charset="-127"/>
              </a:endParaRPr>
            </a:p>
          </p:txBody>
        </p:sp>
        <p:pic>
          <p:nvPicPr>
            <p:cNvPr id="19458" name="Picture 2" descr="등록문화재 고궁580-1">
              <a:extLst>
                <a:ext uri="{FF2B5EF4-FFF2-40B4-BE49-F238E27FC236}">
                  <a16:creationId xmlns:a16="http://schemas.microsoft.com/office/drawing/2014/main" id="{24757E00-FC6D-4796-A1C3-4BC49D957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2207">
              <a:off x="3533693" y="2887004"/>
              <a:ext cx="2200275" cy="316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황성신문 창간호(1898년)">
              <a:extLst>
                <a:ext uri="{FF2B5EF4-FFF2-40B4-BE49-F238E27FC236}">
                  <a16:creationId xmlns:a16="http://schemas.microsoft.com/office/drawing/2014/main" id="{935DF875-B732-4C83-9711-2A52CC797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5350">
              <a:off x="6873306" y="3007272"/>
              <a:ext cx="1917427" cy="2940839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AD1A3D0-2348-43CC-B71A-95FB8DCA080E}"/>
                </a:ext>
              </a:extLst>
            </p:cNvPr>
            <p:cNvSpPr/>
            <p:nvPr/>
          </p:nvSpPr>
          <p:spPr>
            <a:xfrm rot="10800000" flipV="1">
              <a:off x="2100767" y="5304173"/>
              <a:ext cx="21766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err="1">
                  <a:latin typeface="08서울남산체 EB" panose="02020603020101020101" pitchFamily="18" charset="-127"/>
                </a:rPr>
                <a:t>대한매일신보</a:t>
              </a:r>
              <a:endParaRPr lang="ko-KR" altLang="en-US" dirty="0">
                <a:latin typeface="08서울남산체 EB" panose="02020603020101020101" pitchFamily="18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3196AEB-8E84-4A18-B178-11BBF6D8ED57}"/>
                </a:ext>
              </a:extLst>
            </p:cNvPr>
            <p:cNvSpPr/>
            <p:nvPr/>
          </p:nvSpPr>
          <p:spPr>
            <a:xfrm rot="10800000" flipV="1">
              <a:off x="9006806" y="5187984"/>
              <a:ext cx="21766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>
                  <a:latin typeface="08서울남산체 EB" panose="02020603020101020101" pitchFamily="18" charset="-127"/>
                </a:rPr>
                <a:t>황성신문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6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kern="1200" dirty="0">
                <a:solidFill>
                  <a:schemeClr val="tx1"/>
                </a:solidFill>
                <a:ea typeface="+mj-ea"/>
                <a:cs typeface="+mj-cs"/>
              </a:rPr>
              <a:t>4. </a:t>
            </a:r>
            <a:r>
              <a:rPr lang="ko-KR" altLang="en-US" kern="1200" dirty="0">
                <a:solidFill>
                  <a:schemeClr val="tx1"/>
                </a:solidFill>
                <a:ea typeface="+mj-ea"/>
                <a:cs typeface="+mj-cs"/>
              </a:rPr>
              <a:t>격동의 역사</a:t>
            </a:r>
            <a:endParaRPr lang="en-US" altLang="ko-KR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387800" y="1789775"/>
            <a:ext cx="6108250" cy="4127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ko-KR" sz="2800" dirty="0">
                <a:latin typeface="08서울남산체 EB" panose="02020603020101020101" pitchFamily="18" charset="-127"/>
              </a:rPr>
              <a:t>&lt;1945</a:t>
            </a:r>
            <a:r>
              <a:rPr lang="ko-KR" altLang="en-US" sz="2800" dirty="0">
                <a:latin typeface="08서울남산체 EB" panose="02020603020101020101" pitchFamily="18" charset="-127"/>
              </a:rPr>
              <a:t>년 제 </a:t>
            </a:r>
            <a:r>
              <a:rPr lang="en-US" altLang="ko-KR" sz="2800" dirty="0">
                <a:latin typeface="08서울남산체 EB" panose="02020603020101020101" pitchFamily="18" charset="-127"/>
              </a:rPr>
              <a:t>2</a:t>
            </a:r>
            <a:r>
              <a:rPr lang="ko-KR" altLang="en-US" sz="2800" dirty="0">
                <a:latin typeface="08서울남산체 EB" panose="02020603020101020101" pitchFamily="18" charset="-127"/>
              </a:rPr>
              <a:t>차 세계대전 종료</a:t>
            </a:r>
            <a:r>
              <a:rPr lang="en-US" altLang="ko-KR" sz="2800" dirty="0">
                <a:latin typeface="08서울남산체 EB" panose="02020603020101020101" pitchFamily="18" charset="-127"/>
              </a:rPr>
              <a:t>&gt;</a:t>
            </a:r>
            <a:endParaRPr lang="en-US" altLang="ko-KR" sz="2400" dirty="0">
              <a:latin typeface="08서울남산체 EB" panose="02020603020101020101" pitchFamily="18" charset="-127"/>
            </a:endParaRP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08서울남산체 EB" panose="02020603020101020101" pitchFamily="18" charset="-127"/>
              </a:rPr>
              <a:t>연합국 최고사령부</a:t>
            </a:r>
            <a:r>
              <a:rPr lang="en-US" altLang="ko-KR" sz="2400" dirty="0">
                <a:latin typeface="08서울남산체 EB" panose="02020603020101020101" pitchFamily="18" charset="-127"/>
              </a:rPr>
              <a:t>, SCAPIN </a:t>
            </a:r>
            <a:r>
              <a:rPr lang="ko-KR" altLang="en-US" sz="2400" dirty="0">
                <a:latin typeface="08서울남산체 EB" panose="02020603020101020101" pitchFamily="18" charset="-127"/>
              </a:rPr>
              <a:t>제 </a:t>
            </a:r>
            <a:r>
              <a:rPr lang="en-US" altLang="ko-KR" sz="2400" dirty="0">
                <a:latin typeface="08서울남산체 EB" panose="02020603020101020101" pitchFamily="18" charset="-127"/>
              </a:rPr>
              <a:t>677</a:t>
            </a:r>
            <a:r>
              <a:rPr lang="ko-KR" altLang="en-US" sz="2400" dirty="0">
                <a:latin typeface="08서울남산체 EB" panose="02020603020101020101" pitchFamily="18" charset="-127"/>
              </a:rPr>
              <a:t>호</a:t>
            </a:r>
            <a:endParaRPr lang="en-US" altLang="ko-KR" sz="2400" dirty="0">
              <a:latin typeface="08서울남산체 EB" panose="02020603020101020101" pitchFamily="18" charset="-127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일본 영역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,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울릉도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·</a:t>
            </a:r>
            <a:r>
              <a:rPr lang="ko-KR" altLang="en-US" sz="2400" dirty="0" err="1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리앙쿠르암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 ·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제주도 제외 규정</a:t>
            </a:r>
            <a:endParaRPr lang="en-US" altLang="ko-KR" sz="2400" dirty="0">
              <a:latin typeface="08서울남산체 EB" panose="02020603020101020101" pitchFamily="18" charset="-127"/>
            </a:endParaRPr>
          </a:p>
          <a:p>
            <a:pPr marL="342900" indent="-3429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08서울남산체 EB" panose="02020603020101020101" pitchFamily="18" charset="-127"/>
              </a:rPr>
              <a:t>SCAPIN </a:t>
            </a:r>
            <a:r>
              <a:rPr lang="ko-KR" altLang="en-US" sz="2400" dirty="0">
                <a:latin typeface="08서울남산체 EB" panose="02020603020101020101" pitchFamily="18" charset="-127"/>
              </a:rPr>
              <a:t>제 </a:t>
            </a:r>
            <a:r>
              <a:rPr lang="en-US" altLang="ko-KR" sz="2400" dirty="0">
                <a:latin typeface="08서울남산체 EB" panose="02020603020101020101" pitchFamily="18" charset="-127"/>
              </a:rPr>
              <a:t>1033</a:t>
            </a:r>
            <a:r>
              <a:rPr lang="ko-KR" altLang="en-US" sz="2400" dirty="0">
                <a:latin typeface="08서울남산체 EB" panose="02020603020101020101" pitchFamily="18" charset="-127"/>
              </a:rPr>
              <a:t>호 </a:t>
            </a:r>
            <a:endParaRPr lang="en-US" altLang="ko-KR" sz="2400" dirty="0">
              <a:latin typeface="08서울남산체 EB" panose="02020603020101020101" pitchFamily="18" charset="-127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 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독도 주변 </a:t>
            </a:r>
            <a:r>
              <a:rPr lang="en-US" altLang="ko-KR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12</a:t>
            </a:r>
            <a:r>
              <a:rPr lang="ko-KR" altLang="en-US" sz="2400" dirty="0"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해리 접근 금지</a:t>
            </a:r>
            <a:endParaRPr lang="en-US" altLang="ko-KR" sz="2400" dirty="0"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endParaRPr lang="en-US" altLang="ko-KR" sz="2400" dirty="0">
              <a:latin typeface="08서울남산체 EB" panose="02020603020101020101" pitchFamily="18" charset="-127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578" name="Picture 2" descr="SCAPIN 제677호 관련 지도 (복제본), 자료제공 : 독도박물관">
            <a:extLst>
              <a:ext uri="{FF2B5EF4-FFF2-40B4-BE49-F238E27FC236}">
                <a16:creationId xmlns:a16="http://schemas.microsoft.com/office/drawing/2014/main" id="{30015236-8550-4DB0-8CFA-5AB1DF661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6686578" y="1306071"/>
            <a:ext cx="4667222" cy="4601568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929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kern="1200" dirty="0">
                <a:solidFill>
                  <a:schemeClr val="tx1"/>
                </a:solidFill>
                <a:ea typeface="+mj-ea"/>
                <a:cs typeface="+mj-cs"/>
              </a:rPr>
              <a:t>4. </a:t>
            </a:r>
            <a:r>
              <a:rPr lang="ko-KR" altLang="en-US" kern="1200" dirty="0">
                <a:solidFill>
                  <a:schemeClr val="tx1"/>
                </a:solidFill>
                <a:ea typeface="+mj-ea"/>
                <a:cs typeface="+mj-cs"/>
              </a:rPr>
              <a:t>격동의 역사</a:t>
            </a:r>
            <a:endParaRPr lang="en-US" altLang="ko-KR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AC4E81D-DB2A-4A5D-9C54-E0C0FEF96C51}"/>
              </a:ext>
            </a:extLst>
          </p:cNvPr>
          <p:cNvSpPr/>
          <p:nvPr/>
        </p:nvSpPr>
        <p:spPr>
          <a:xfrm>
            <a:off x="3690251" y="1451113"/>
            <a:ext cx="5737848" cy="479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altLang="ko-KR" sz="2400" dirty="0">
                <a:latin typeface="08서울남산체 EB" panose="02020603020101020101" pitchFamily="18" charset="-127"/>
              </a:rPr>
              <a:t>&lt;1951</a:t>
            </a:r>
            <a:r>
              <a:rPr lang="ko-KR" altLang="en-US" sz="2400" dirty="0">
                <a:latin typeface="08서울남산체 EB" panose="02020603020101020101" pitchFamily="18" charset="-127"/>
              </a:rPr>
              <a:t>년 샌프란시스코 강화조약</a:t>
            </a:r>
            <a:r>
              <a:rPr lang="en-US" altLang="ko-KR" sz="2400" dirty="0">
                <a:latin typeface="08서울남산체 EB" panose="02020603020101020101" pitchFamily="18" charset="-127"/>
              </a:rPr>
              <a:t>&gt;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altLang="ko-KR" sz="2400" dirty="0">
              <a:latin typeface="08서울남산체 EB" panose="02020603020101020101" pitchFamily="18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pic>
        <p:nvPicPr>
          <p:cNvPr id="25602" name="Picture 2" descr="샌프란시스코 강화조약 체결">
            <a:extLst>
              <a:ext uri="{FF2B5EF4-FFF2-40B4-BE49-F238E27FC236}">
                <a16:creationId xmlns:a16="http://schemas.microsoft.com/office/drawing/2014/main" id="{2085E594-A42E-4F0A-97EE-A38E6064B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4059463" y="1930262"/>
            <a:ext cx="4146100" cy="35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5ED13E8-A550-4AA2-B28C-1C31DBAB663D}"/>
              </a:ext>
            </a:extLst>
          </p:cNvPr>
          <p:cNvSpPr/>
          <p:nvPr/>
        </p:nvSpPr>
        <p:spPr>
          <a:xfrm>
            <a:off x="196508" y="5470510"/>
            <a:ext cx="11942693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: </a:t>
            </a:r>
            <a:r>
              <a:rPr lang="ko-KR" altLang="en-US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대표적인 섬</a:t>
            </a:r>
            <a:r>
              <a:rPr lang="en-US" altLang="ko-KR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(</a:t>
            </a:r>
            <a:r>
              <a:rPr lang="ko-KR" altLang="en-US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제주도</a:t>
            </a:r>
            <a:r>
              <a:rPr lang="en-US" altLang="ko-KR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울릉도</a:t>
            </a:r>
            <a:r>
              <a:rPr lang="en-US" altLang="ko-KR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거문도</a:t>
            </a:r>
            <a:r>
              <a:rPr lang="en-US" altLang="ko-KR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)</a:t>
            </a:r>
            <a:r>
              <a:rPr lang="ko-KR" altLang="en-US" sz="3200" b="1" dirty="0">
                <a:solidFill>
                  <a:srgbClr val="002060"/>
                </a:solidFill>
                <a:latin typeface="a장미다방" panose="02020600000000000000" pitchFamily="18" charset="-127"/>
                <a:ea typeface="a장미다방" panose="02020600000000000000" pitchFamily="18" charset="-127"/>
              </a:rPr>
              <a:t> 중심으로 강화조약 기록</a:t>
            </a:r>
          </a:p>
        </p:txBody>
      </p:sp>
    </p:spTree>
    <p:extLst>
      <p:ext uri="{BB962C8B-B14F-4D97-AF65-F5344CB8AC3E}">
        <p14:creationId xmlns:p14="http://schemas.microsoft.com/office/powerpoint/2010/main" val="250510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문제제기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04B2DE-10F1-4266-B85D-632CD03D9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70" y="1690688"/>
            <a:ext cx="10681191" cy="17383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A01E062-944B-41F2-AC21-42A7119BB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37" y="3429000"/>
            <a:ext cx="8332806" cy="20193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0500080D-4C46-47E1-A0D6-205610C24FAB}"/>
              </a:ext>
            </a:extLst>
          </p:cNvPr>
          <p:cNvSpPr/>
          <p:nvPr/>
        </p:nvSpPr>
        <p:spPr>
          <a:xfrm>
            <a:off x="8195102" y="5839856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08서울남산체 EB" panose="02020603020101020101" pitchFamily="18" charset="-127"/>
              </a:rPr>
              <a:t>연합뉴스 </a:t>
            </a:r>
            <a:r>
              <a:rPr lang="en-US" altLang="ko-KR" dirty="0">
                <a:latin typeface="08서울남산체 EB" panose="02020603020101020101" pitchFamily="18" charset="-127"/>
              </a:rPr>
              <a:t>,</a:t>
            </a:r>
            <a:r>
              <a:rPr lang="ko-KR" altLang="en-US" dirty="0">
                <a:latin typeface="08서울남산체 EB" panose="02020603020101020101" pitchFamily="18" charset="-127"/>
              </a:rPr>
              <a:t> </a:t>
            </a:r>
            <a:r>
              <a:rPr lang="en-US" altLang="ko-KR" dirty="0">
                <a:latin typeface="08서울남산체 EB" panose="02020603020101020101" pitchFamily="18" charset="-127"/>
              </a:rPr>
              <a:t>2020.03.24</a:t>
            </a:r>
            <a:endParaRPr lang="ko-KR" altLang="en-US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6334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pic>
        <p:nvPicPr>
          <p:cNvPr id="7" name="온라인 미디어 6" title="￫ﾌﾀ￭ﾕﾜ￫ﾯﾼ￪ﾵﾭ￬ﾝﾘ ￬ﾕﾄ￫ﾦﾄ￫ﾋﾤ￬ﾚﾴ ￬ﾘﾁ￭ﾆﾠ, ￫ﾏﾅ￫ﾏﾄ">
            <a:hlinkClick r:id="" action="ppaction://media"/>
            <a:extLst>
              <a:ext uri="{FF2B5EF4-FFF2-40B4-BE49-F238E27FC236}">
                <a16:creationId xmlns:a16="http://schemas.microsoft.com/office/drawing/2014/main" id="{9AF2551F-0D8B-49C8-9F2D-7181741F51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0733" y="733624"/>
            <a:ext cx="9583559" cy="53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6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906370-1564-49FA-A802-58546B392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그림 8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7C2CFAF-D721-4ACE-B832-167206ED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56" b="7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F640709-BDFD-453B-B75D-6212E7A8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11500" y="370600"/>
            <a:ext cx="5923842" cy="5923842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2530" y="-104948"/>
            <a:ext cx="4301278" cy="12747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ko-KR" sz="6000" kern="1200" dirty="0">
                <a:solidFill>
                  <a:schemeClr val="bg1"/>
                </a:solidFill>
                <a:ea typeface="+mj-ea"/>
                <a:cs typeface="+mj-cs"/>
              </a:rPr>
              <a:t>5. </a:t>
            </a:r>
            <a:r>
              <a:rPr lang="ko-KR" altLang="en-US" sz="6000" kern="1200" dirty="0">
                <a:solidFill>
                  <a:schemeClr val="bg1"/>
                </a:solidFill>
                <a:ea typeface="+mj-ea"/>
                <a:cs typeface="+mj-cs"/>
              </a:rPr>
              <a:t>맺음말</a:t>
            </a:r>
            <a:endParaRPr lang="en-US" altLang="ko-KR" sz="6000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B4019478-3FDC-438C-8848-1D7DA864A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406479-1D57-4209-B128-3C817462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5ED13E8-A550-4AA2-B28C-1C31DBAB663D}"/>
              </a:ext>
            </a:extLst>
          </p:cNvPr>
          <p:cNvSpPr/>
          <p:nvPr/>
        </p:nvSpPr>
        <p:spPr>
          <a:xfrm>
            <a:off x="4174640" y="2206100"/>
            <a:ext cx="3842719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  <a:spcAft>
                <a:spcPts val="600"/>
              </a:spcAft>
            </a:pPr>
            <a:r>
              <a:rPr lang="en-US" altLang="ko-KR" sz="7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장미다방" panose="02020600000000000000" pitchFamily="18" charset="-127"/>
                <a:ea typeface="a장미다방" panose="02020600000000000000" pitchFamily="18" charset="-127"/>
              </a:rPr>
              <a:t>DOKDO</a:t>
            </a:r>
            <a:endParaRPr lang="ko-KR" altLang="en-US" sz="7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C52290-392A-47EC-813F-C1F698F5F7D2}"/>
              </a:ext>
            </a:extLst>
          </p:cNvPr>
          <p:cNvSpPr/>
          <p:nvPr/>
        </p:nvSpPr>
        <p:spPr>
          <a:xfrm>
            <a:off x="3968729" y="3848209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sz="3600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명백한 대한민국 영토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EDB29A6-D43A-4484-88BA-AE3A8D6A06FD}"/>
              </a:ext>
            </a:extLst>
          </p:cNvPr>
          <p:cNvSpPr/>
          <p:nvPr/>
        </p:nvSpPr>
        <p:spPr>
          <a:xfrm>
            <a:off x="4515279" y="2133354"/>
            <a:ext cx="3161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ko-KR" altLang="en-US" sz="3600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영토분쟁 지역 </a:t>
            </a:r>
            <a:r>
              <a:rPr lang="en-US" altLang="ko-KR" sz="3600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461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7C2CFAF-D721-4ACE-B832-167206ED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56" b="7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33850" cy="12707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ko-KR" sz="6000" kern="1200" dirty="0">
                <a:ea typeface="+mj-ea"/>
                <a:cs typeface="+mj-cs"/>
              </a:rPr>
              <a:t>5. </a:t>
            </a:r>
            <a:r>
              <a:rPr lang="ko-KR" altLang="en-US" sz="6000" kern="1200" dirty="0">
                <a:ea typeface="+mj-ea"/>
                <a:cs typeface="+mj-cs"/>
              </a:rPr>
              <a:t>맺음말</a:t>
            </a:r>
            <a:endParaRPr lang="en-US" altLang="ko-KR" sz="6000" kern="1200" dirty="0"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5ED13E8-A550-4AA2-B28C-1C31DBAB663D}"/>
              </a:ext>
            </a:extLst>
          </p:cNvPr>
          <p:cNvSpPr/>
          <p:nvPr/>
        </p:nvSpPr>
        <p:spPr>
          <a:xfrm>
            <a:off x="2066925" y="1569434"/>
            <a:ext cx="9057288" cy="2778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o-KR" altLang="en-US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대한민국과 함께 시련을</a:t>
            </a:r>
            <a:r>
              <a:rPr lang="en-US" altLang="ko-KR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ko-KR" altLang="en-US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대한민국과 함께 빛을</a:t>
            </a:r>
            <a:r>
              <a:rPr lang="en-US" altLang="ko-KR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(</a:t>
            </a:r>
            <a:r>
              <a:rPr lang="ko-KR" altLang="en-US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光復</a:t>
            </a:r>
            <a:r>
              <a:rPr lang="en-US" altLang="ko-KR" sz="6000" b="1" dirty="0">
                <a:solidFill>
                  <a:srgbClr val="000000"/>
                </a:solidFill>
                <a:latin typeface="08서울한강체 L" panose="02020603020101020101" pitchFamily="18" charset="-127"/>
                <a:ea typeface="08서울한강체 L" panose="02020603020101020101" pitchFamily="18" charset="-127"/>
              </a:rPr>
              <a:t>).</a:t>
            </a:r>
            <a:endParaRPr lang="ko-KR" altLang="en-US" sz="6000" b="1" dirty="0">
              <a:solidFill>
                <a:srgbClr val="000000"/>
              </a:solidFill>
              <a:latin typeface="08서울한강체 L" panose="02020603020101020101" pitchFamily="18" charset="-127"/>
              <a:ea typeface="08서울한강체 L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146DE62-1FEA-4C15-A9B1-7ECE1B94AE68}"/>
              </a:ext>
            </a:extLst>
          </p:cNvPr>
          <p:cNvSpPr/>
          <p:nvPr/>
        </p:nvSpPr>
        <p:spPr>
          <a:xfrm>
            <a:off x="2515473" y="5026956"/>
            <a:ext cx="6872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>
                <a:solidFill>
                  <a:srgbClr val="00206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- 1945</a:t>
            </a:r>
            <a:r>
              <a:rPr lang="ko-KR" altLang="en-US" sz="2800" dirty="0">
                <a:solidFill>
                  <a:srgbClr val="00206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 광복 이후 </a:t>
            </a:r>
            <a:r>
              <a:rPr lang="en-US" altLang="ko-KR" sz="2800" dirty="0">
                <a:solidFill>
                  <a:srgbClr val="00206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75</a:t>
            </a:r>
            <a:r>
              <a:rPr lang="ko-KR" altLang="en-US" sz="2800" dirty="0">
                <a:solidFill>
                  <a:srgbClr val="00206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년간 대한민국의 </a:t>
            </a:r>
            <a:r>
              <a:rPr lang="ko-KR" altLang="en-US" sz="2800" dirty="0" err="1">
                <a:solidFill>
                  <a:srgbClr val="002060"/>
                </a:solidFill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실소유</a:t>
            </a:r>
            <a:endParaRPr lang="ko-KR" altLang="en-US" sz="2800" dirty="0">
              <a:solidFill>
                <a:srgbClr val="002060"/>
              </a:solidFill>
              <a:latin typeface="08서울남산체 M" panose="02020603020101020101" pitchFamily="18" charset="-127"/>
              <a:ea typeface="08서울남산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71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물, 실외, 자연, 산이(가) 표시된 사진&#10;&#10;자동 생성된 설명">
            <a:extLst>
              <a:ext uri="{FF2B5EF4-FFF2-40B4-BE49-F238E27FC236}">
                <a16:creationId xmlns:a16="http://schemas.microsoft.com/office/drawing/2014/main" id="{B7C2CFAF-D721-4ACE-B832-167206EDA7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8056" b="7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473" y="2915511"/>
            <a:ext cx="7686675" cy="12707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ko-KR" altLang="en-US" sz="11500" kern="1200" spc="300" dirty="0">
                <a:ea typeface="+mj-ea"/>
                <a:cs typeface="+mj-cs"/>
              </a:rPr>
              <a:t>감사합니다</a:t>
            </a:r>
            <a:endParaRPr lang="en-US" altLang="ko-KR" sz="11500" kern="1200" spc="300" dirty="0"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BB8E2B-7503-4A1E-97AB-37DAADB7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163" y="3550901"/>
            <a:ext cx="3539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800" dirty="0">
              <a:latin typeface="08서울남산체 EB" panose="02020603020101020101" pitchFamily="18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146DE62-1FEA-4C15-A9B1-7ECE1B94AE68}"/>
              </a:ext>
            </a:extLst>
          </p:cNvPr>
          <p:cNvSpPr/>
          <p:nvPr/>
        </p:nvSpPr>
        <p:spPr>
          <a:xfrm>
            <a:off x="2502709" y="4752703"/>
            <a:ext cx="71865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역사교육과 </a:t>
            </a:r>
            <a:r>
              <a:rPr lang="en-US" altLang="ko-K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 21734163  </a:t>
            </a:r>
            <a:r>
              <a:rPr lang="ko-KR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M" panose="02020603020101020101" pitchFamily="18" charset="-127"/>
                <a:ea typeface="08서울남산체 M" panose="02020603020101020101" pitchFamily="18" charset="-127"/>
              </a:rPr>
              <a:t>이민아</a:t>
            </a:r>
          </a:p>
        </p:txBody>
      </p:sp>
    </p:spTree>
    <p:extLst>
      <p:ext uri="{BB962C8B-B14F-4D97-AF65-F5344CB8AC3E}">
        <p14:creationId xmlns:p14="http://schemas.microsoft.com/office/powerpoint/2010/main" val="43537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문제제기</a:t>
            </a:r>
          </a:p>
        </p:txBody>
      </p:sp>
      <p:pic>
        <p:nvPicPr>
          <p:cNvPr id="7" name="그래픽 6" descr="사용자">
            <a:extLst>
              <a:ext uri="{FF2B5EF4-FFF2-40B4-BE49-F238E27FC236}">
                <a16:creationId xmlns:a16="http://schemas.microsoft.com/office/drawing/2014/main" id="{A9412361-9F49-43D6-81B7-45D919F5A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6752" y="2281200"/>
            <a:ext cx="3547248" cy="3547248"/>
          </a:xfrm>
          <a:prstGeom prst="rect">
            <a:avLst/>
          </a:prstGeom>
        </p:spPr>
      </p:pic>
      <p:sp>
        <p:nvSpPr>
          <p:cNvPr id="9" name="말풍선: 모서리가 둥근 사각형 8">
            <a:extLst>
              <a:ext uri="{FF2B5EF4-FFF2-40B4-BE49-F238E27FC236}">
                <a16:creationId xmlns:a16="http://schemas.microsoft.com/office/drawing/2014/main" id="{E51B333B-25D5-4430-B6ED-314C2C7603BD}"/>
              </a:ext>
            </a:extLst>
          </p:cNvPr>
          <p:cNvSpPr/>
          <p:nvPr/>
        </p:nvSpPr>
        <p:spPr>
          <a:xfrm>
            <a:off x="6096000" y="1262856"/>
            <a:ext cx="4324350" cy="3183750"/>
          </a:xfrm>
          <a:prstGeom prst="wedgeRoundRectCallout">
            <a:avLst>
              <a:gd name="adj1" fmla="val -68851"/>
              <a:gd name="adj2" fmla="val 236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독도는 당연히 대한민국 땅이다</a:t>
            </a:r>
            <a:r>
              <a:rPr lang="en-US" altLang="ko-KR" sz="3600" dirty="0">
                <a:latin typeface="08서울남산체 EB" panose="02020603020101020101" pitchFamily="18" charset="-127"/>
                <a:ea typeface="08서울남산체 EB" panose="02020603020101020101" pitchFamily="18" charset="-127"/>
              </a:rPr>
              <a:t>!</a:t>
            </a:r>
          </a:p>
        </p:txBody>
      </p:sp>
      <p:pic>
        <p:nvPicPr>
          <p:cNvPr id="13" name="그래픽 12" descr="화남">
            <a:extLst>
              <a:ext uri="{FF2B5EF4-FFF2-40B4-BE49-F238E27FC236}">
                <a16:creationId xmlns:a16="http://schemas.microsoft.com/office/drawing/2014/main" id="{33A9940D-03B2-4C34-8A07-802FA440B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752" y="2797581"/>
            <a:ext cx="631419" cy="631419"/>
          </a:xfrm>
          <a:prstGeom prst="rect">
            <a:avLst/>
          </a:prstGeom>
        </p:spPr>
      </p:pic>
      <p:pic>
        <p:nvPicPr>
          <p:cNvPr id="36" name="그래픽 35" descr="화남">
            <a:extLst>
              <a:ext uri="{FF2B5EF4-FFF2-40B4-BE49-F238E27FC236}">
                <a16:creationId xmlns:a16="http://schemas.microsoft.com/office/drawing/2014/main" id="{12793B90-9C79-4E83-9150-4634431E2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9442" y="3247571"/>
            <a:ext cx="529796" cy="529796"/>
          </a:xfrm>
          <a:prstGeom prst="rect">
            <a:avLst/>
          </a:prstGeom>
        </p:spPr>
      </p:pic>
      <p:pic>
        <p:nvPicPr>
          <p:cNvPr id="37" name="그래픽 36" descr="화남">
            <a:extLst>
              <a:ext uri="{FF2B5EF4-FFF2-40B4-BE49-F238E27FC236}">
                <a16:creationId xmlns:a16="http://schemas.microsoft.com/office/drawing/2014/main" id="{A5552405-4E9D-4FD5-89AA-30F105AB3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9828" y="2797581"/>
            <a:ext cx="631419" cy="63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9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문제제기</a:t>
            </a:r>
          </a:p>
        </p:txBody>
      </p:sp>
      <p:pic>
        <p:nvPicPr>
          <p:cNvPr id="4" name="그래픽 3" descr="물음표">
            <a:extLst>
              <a:ext uri="{FF2B5EF4-FFF2-40B4-BE49-F238E27FC236}">
                <a16:creationId xmlns:a16="http://schemas.microsoft.com/office/drawing/2014/main" id="{7F42589B-F0BC-401D-AA44-82DC9A594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988" y="1916113"/>
            <a:ext cx="2667000" cy="2667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9CF63A3-452A-41F2-9FFF-E31ED3EE15F1}"/>
              </a:ext>
            </a:extLst>
          </p:cNvPr>
          <p:cNvSpPr/>
          <p:nvPr/>
        </p:nvSpPr>
        <p:spPr>
          <a:xfrm>
            <a:off x="2994452" y="4737428"/>
            <a:ext cx="6373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08서울남산체 EB" panose="02020603020101020101" pitchFamily="18" charset="-127"/>
              </a:rPr>
              <a:t>우리는 왜 일본의 주장에 분노하는 것인가</a:t>
            </a:r>
            <a:r>
              <a:rPr lang="en-US" altLang="ko-KR" sz="2800" dirty="0">
                <a:latin typeface="08서울남산체 EB" panose="02020603020101020101" pitchFamily="18" charset="-127"/>
              </a:rPr>
              <a:t>?</a:t>
            </a:r>
            <a:endParaRPr lang="ko-KR" altLang="en-US" sz="2800" dirty="0">
              <a:latin typeface="08서울남산체 EB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0C5C1CF-6328-4887-9C55-A2769863B435}"/>
              </a:ext>
            </a:extLst>
          </p:cNvPr>
          <p:cNvSpPr/>
          <p:nvPr/>
        </p:nvSpPr>
        <p:spPr>
          <a:xfrm>
            <a:off x="2007002" y="5260648"/>
            <a:ext cx="8151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08서울남산체 EB" panose="02020603020101020101" pitchFamily="18" charset="-127"/>
              </a:rPr>
              <a:t>왜 독도를 명백히 우리 땅이라고 인지하고 있는 것인가</a:t>
            </a:r>
            <a:r>
              <a:rPr lang="en-US" altLang="ko-KR" sz="2800" dirty="0">
                <a:latin typeface="08서울남산체 EB" panose="02020603020101020101" pitchFamily="18" charset="-127"/>
              </a:rPr>
              <a:t>?</a:t>
            </a:r>
            <a:endParaRPr lang="ko-KR" altLang="en-US" sz="2800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806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9CF63A3-452A-41F2-9FFF-E31ED3EE15F1}"/>
              </a:ext>
            </a:extLst>
          </p:cNvPr>
          <p:cNvSpPr/>
          <p:nvPr/>
        </p:nvSpPr>
        <p:spPr>
          <a:xfrm>
            <a:off x="838200" y="1987152"/>
            <a:ext cx="4156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08서울남산체 EB" panose="02020603020101020101" pitchFamily="18" charset="-127"/>
              </a:rPr>
              <a:t>독도에 대한 최초의 기록</a:t>
            </a:r>
          </a:p>
        </p:txBody>
      </p:sp>
      <p:pic>
        <p:nvPicPr>
          <p:cNvPr id="1026" name="Picture 2" descr="삼국사기">
            <a:extLst>
              <a:ext uri="{FF2B5EF4-FFF2-40B4-BE49-F238E27FC236}">
                <a16:creationId xmlns:a16="http://schemas.microsoft.com/office/drawing/2014/main" id="{59C440AD-AD3B-4234-9642-DDD49EA5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27" y="2648812"/>
            <a:ext cx="3668463" cy="31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EA53F88-65C1-4D44-A9B4-6140E1564550}"/>
              </a:ext>
            </a:extLst>
          </p:cNvPr>
          <p:cNvSpPr/>
          <p:nvPr/>
        </p:nvSpPr>
        <p:spPr>
          <a:xfrm>
            <a:off x="2030832" y="5782401"/>
            <a:ext cx="1771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08서울남산체 EB" panose="02020603020101020101" pitchFamily="18" charset="-127"/>
              </a:rPr>
              <a:t>삼국사기</a:t>
            </a:r>
          </a:p>
        </p:txBody>
      </p:sp>
      <p:sp>
        <p:nvSpPr>
          <p:cNvPr id="3" name="두루마리 모양: 세로로 말림 2">
            <a:extLst>
              <a:ext uri="{FF2B5EF4-FFF2-40B4-BE49-F238E27FC236}">
                <a16:creationId xmlns:a16="http://schemas.microsoft.com/office/drawing/2014/main" id="{3681343A-C5E7-4863-A5D9-840DDB8B1FE6}"/>
              </a:ext>
            </a:extLst>
          </p:cNvPr>
          <p:cNvSpPr/>
          <p:nvPr/>
        </p:nvSpPr>
        <p:spPr>
          <a:xfrm>
            <a:off x="4750890" y="1878013"/>
            <a:ext cx="7441110" cy="4127898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altLang="ko-KR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 </a:t>
            </a:r>
            <a:r>
              <a:rPr lang="ko-KR" altLang="en-US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기원전 </a:t>
            </a:r>
            <a:r>
              <a:rPr lang="en-US" altLang="ko-KR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512</a:t>
            </a:r>
            <a:r>
              <a:rPr lang="ko-KR" altLang="en-US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년 신라 이찬 </a:t>
            </a:r>
            <a:r>
              <a:rPr lang="ko-KR" altLang="en-US" sz="2800" spc="-150" dirty="0" err="1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이사부</a:t>
            </a:r>
            <a:r>
              <a:rPr lang="en-US" altLang="ko-KR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 </a:t>
            </a:r>
            <a:r>
              <a:rPr lang="ko-KR" altLang="en-US" sz="2800" spc="-15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우산국 정벌</a:t>
            </a:r>
            <a:endParaRPr lang="en-US" altLang="ko-KR" sz="2800" spc="-15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우산국</a:t>
            </a:r>
            <a:r>
              <a:rPr lang="en-US" altLang="ko-KR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신라 병합 후 해마다 생산물 헌상</a:t>
            </a: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967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pic>
        <p:nvPicPr>
          <p:cNvPr id="1032" name="Picture 8" descr="독도, 울릉도, 오키섬의 위치">
            <a:extLst>
              <a:ext uri="{FF2B5EF4-FFF2-40B4-BE49-F238E27FC236}">
                <a16:creationId xmlns:a16="http://schemas.microsoft.com/office/drawing/2014/main" id="{A44DF802-BF09-4D04-AE7B-B8847340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690688"/>
            <a:ext cx="9271002" cy="463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DA5245A7-B9E1-4D26-8601-D44CA87CA0A4}"/>
              </a:ext>
            </a:extLst>
          </p:cNvPr>
          <p:cNvCxnSpPr>
            <a:cxnSpLocks/>
          </p:cNvCxnSpPr>
          <p:nvPr/>
        </p:nvCxnSpPr>
        <p:spPr>
          <a:xfrm>
            <a:off x="4876800" y="3003552"/>
            <a:ext cx="819150" cy="2539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94C9F506-6F61-4FA5-AE9A-5C4EEAEE6FB8}"/>
              </a:ext>
            </a:extLst>
          </p:cNvPr>
          <p:cNvCxnSpPr>
            <a:cxnSpLocks/>
          </p:cNvCxnSpPr>
          <p:nvPr/>
        </p:nvCxnSpPr>
        <p:spPr>
          <a:xfrm flipH="1">
            <a:off x="4743450" y="3130551"/>
            <a:ext cx="542926" cy="1136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82EEEB-2CFC-4409-82D9-F0F1DC01B1CE}"/>
              </a:ext>
            </a:extLst>
          </p:cNvPr>
          <p:cNvSpPr/>
          <p:nvPr/>
        </p:nvSpPr>
        <p:spPr>
          <a:xfrm>
            <a:off x="4019549" y="4213554"/>
            <a:ext cx="198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latin typeface="08서울남산체 EB" panose="02020603020101020101" pitchFamily="18" charset="-127"/>
              </a:rPr>
              <a:t>87.4km</a:t>
            </a:r>
            <a:endParaRPr lang="ko-KR" altLang="en-US" sz="2800" dirty="0">
              <a:solidFill>
                <a:srgbClr val="FF0000"/>
              </a:solidFill>
              <a:latin typeface="08서울남산체 EB" panose="02020603020101020101" pitchFamily="18" charset="-127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9FB9157-0137-4B84-BBAE-657C94CB5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0" t="22805" r="26396" b="7572"/>
          <a:stretch/>
        </p:blipFill>
        <p:spPr bwMode="auto">
          <a:xfrm>
            <a:off x="1803002" y="1078708"/>
            <a:ext cx="7467599" cy="55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DCED5894-72AC-45E0-8CFD-3D5F3650E717}"/>
              </a:ext>
            </a:extLst>
          </p:cNvPr>
          <p:cNvSpPr/>
          <p:nvPr/>
        </p:nvSpPr>
        <p:spPr>
          <a:xfrm>
            <a:off x="4902597" y="4608483"/>
            <a:ext cx="1586705" cy="140011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08서울남산체 E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14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sp>
        <p:nvSpPr>
          <p:cNvPr id="4" name="두루마리 모양: 가로로 말림 3">
            <a:extLst>
              <a:ext uri="{FF2B5EF4-FFF2-40B4-BE49-F238E27FC236}">
                <a16:creationId xmlns:a16="http://schemas.microsoft.com/office/drawing/2014/main" id="{1ED94A25-BA80-48D7-9A57-4FA8F94F885D}"/>
              </a:ext>
            </a:extLst>
          </p:cNvPr>
          <p:cNvSpPr/>
          <p:nvPr/>
        </p:nvSpPr>
        <p:spPr>
          <a:xfrm>
            <a:off x="838200" y="1884574"/>
            <a:ext cx="10782300" cy="4874789"/>
          </a:xfrm>
          <a:prstGeom prst="horizontalScroll">
            <a:avLst>
              <a:gd name="adj" fmla="val 4293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-1018</a:t>
            </a: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년 동북 여진의 침략</a:t>
            </a: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우산국에 </a:t>
            </a:r>
            <a:r>
              <a:rPr lang="ko-KR" altLang="en-US" sz="2800" dirty="0" err="1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이원구</a:t>
            </a: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파견하여 농기구 주었다는 기록</a:t>
            </a: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342900" indent="-342900">
              <a:buFontTx/>
              <a:buChar char="-"/>
            </a:pP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ko-KR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고려</a:t>
            </a:r>
            <a:r>
              <a:rPr lang="en-US" altLang="ko-KR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 </a:t>
            </a:r>
            <a:r>
              <a:rPr lang="ko-KR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우산국 인식 </a:t>
            </a:r>
            <a:r>
              <a:rPr lang="en-US" altLang="ko-KR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ko-KR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고려의 관리 수시 파견</a:t>
            </a:r>
            <a:endParaRPr lang="en-US" altLang="ko-KR" sz="2800" dirty="0">
              <a:solidFill>
                <a:schemeClr val="tx1"/>
              </a:solidFill>
              <a:highlight>
                <a:srgbClr val="FFFF00"/>
              </a:highlight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고려 후기</a:t>
            </a:r>
            <a:r>
              <a:rPr lang="en-US" altLang="ko-KR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유배지로 활용 </a:t>
            </a:r>
            <a:endParaRPr lang="en-US" altLang="ko-KR" sz="2800" dirty="0">
              <a:solidFill>
                <a:schemeClr val="tx1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  <a:p>
            <a:endParaRPr lang="en-US" altLang="ko-KR" sz="2800" dirty="0">
              <a:solidFill>
                <a:schemeClr val="tx1"/>
              </a:solidFill>
              <a:highlight>
                <a:srgbClr val="FFFF00"/>
              </a:highlight>
              <a:latin typeface="08서울한강체 M" panose="02020603020101020101" pitchFamily="18" charset="-127"/>
              <a:ea typeface="08서울한강체 M" panose="02020603020101020101" pitchFamily="18" charset="-127"/>
              <a:sym typeface="Wingdings" panose="05000000000000000000" pitchFamily="2" charset="2"/>
            </a:endParaRPr>
          </a:p>
          <a:p>
            <a:r>
              <a:rPr lang="en-US" altLang="ko-KR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  <a:sym typeface="Wingdings" panose="05000000000000000000" pitchFamily="2" charset="2"/>
              </a:rPr>
              <a:t></a:t>
            </a:r>
            <a:r>
              <a:rPr lang="en-US" altLang="ko-KR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</a:t>
            </a:r>
            <a:r>
              <a:rPr lang="ko-KR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울릉도</a:t>
            </a:r>
            <a:r>
              <a:rPr lang="en-US" altLang="ko-KR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,</a:t>
            </a:r>
            <a:r>
              <a:rPr lang="ko-KR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 고려의 지방행정체계 포함</a:t>
            </a:r>
            <a:endParaRPr lang="en-US" altLang="ko-KR" sz="2800" dirty="0">
              <a:solidFill>
                <a:schemeClr val="tx1"/>
              </a:solidFill>
              <a:highlight>
                <a:srgbClr val="FFFF00"/>
              </a:highlight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BDE5E98-EC7B-4297-9C26-3D5DD4E07B2B}"/>
              </a:ext>
            </a:extLst>
          </p:cNvPr>
          <p:cNvSpPr/>
          <p:nvPr/>
        </p:nvSpPr>
        <p:spPr>
          <a:xfrm>
            <a:off x="3527829" y="1458637"/>
            <a:ext cx="5136342" cy="696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b="1" dirty="0">
                <a:highlight>
                  <a:srgbClr val="C0C0C0"/>
                </a:highlight>
                <a:latin typeface="08서울남산체 EB" panose="02020603020101020101" pitchFamily="18" charset="-127"/>
              </a:rPr>
              <a:t> 『</a:t>
            </a:r>
            <a:r>
              <a:rPr lang="ko-KR" altLang="en-US" sz="2800" b="1" dirty="0">
                <a:highlight>
                  <a:srgbClr val="C0C0C0"/>
                </a:highlight>
                <a:latin typeface="08서울남산체 EB" panose="02020603020101020101" pitchFamily="18" charset="-127"/>
              </a:rPr>
              <a:t>고려사</a:t>
            </a:r>
            <a:r>
              <a:rPr lang="en-US" altLang="ko-KR" sz="2800" b="1" dirty="0">
                <a:highlight>
                  <a:srgbClr val="C0C0C0"/>
                </a:highlight>
                <a:latin typeface="08서울남산체 EB" panose="02020603020101020101" pitchFamily="18" charset="-127"/>
              </a:rPr>
              <a:t>』 </a:t>
            </a:r>
            <a:r>
              <a:rPr lang="ko-KR" altLang="en-US" sz="2800" b="1" dirty="0">
                <a:highlight>
                  <a:srgbClr val="C0C0C0"/>
                </a:highlight>
                <a:latin typeface="08서울남산체 EB" panose="02020603020101020101" pitchFamily="18" charset="-127"/>
              </a:rPr>
              <a:t>속 </a:t>
            </a:r>
            <a:r>
              <a:rPr lang="ko-KR" altLang="en-US" sz="2800" b="1" dirty="0">
                <a:solidFill>
                  <a:srgbClr val="000000"/>
                </a:solidFill>
                <a:highlight>
                  <a:srgbClr val="C0C0C0"/>
                </a:highlight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당대인들의 독도 인식</a:t>
            </a:r>
          </a:p>
        </p:txBody>
      </p:sp>
    </p:spTree>
    <p:extLst>
      <p:ext uri="{BB962C8B-B14F-4D97-AF65-F5344CB8AC3E}">
        <p14:creationId xmlns:p14="http://schemas.microsoft.com/office/powerpoint/2010/main" val="4521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D16663-2D3A-4412-8B5D-0287715B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조선 전기까지의 기록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6E4ABB1-D3B2-45D6-A48A-E09CDCCE2765}"/>
              </a:ext>
            </a:extLst>
          </p:cNvPr>
          <p:cNvSpPr/>
          <p:nvPr/>
        </p:nvSpPr>
        <p:spPr>
          <a:xfrm>
            <a:off x="1001664" y="1619620"/>
            <a:ext cx="5210081" cy="696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『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세종실록지리지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(</a:t>
            </a:r>
            <a:r>
              <a:rPr lang="ko-KR" altLang="en-US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世宗實錄地理志</a:t>
            </a:r>
            <a:r>
              <a:rPr lang="en-US" altLang="ko-KR" sz="28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)』</a:t>
            </a:r>
          </a:p>
        </p:txBody>
      </p:sp>
      <p:sp>
        <p:nvSpPr>
          <p:cNvPr id="7" name="_x122243584">
            <a:extLst>
              <a:ext uri="{FF2B5EF4-FFF2-40B4-BE49-F238E27FC236}">
                <a16:creationId xmlns:a16="http://schemas.microsoft.com/office/drawing/2014/main" id="{2BD815A8-FDF2-4767-B26B-D12979BEB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825" y="2539204"/>
            <a:ext cx="10515600" cy="1325562"/>
          </a:xfrm>
          <a:prstGeom prst="rect">
            <a:avLst/>
          </a:prstGeom>
          <a:noFill/>
          <a:ln w="4318" cmpd="thinThick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于山武陵二島在縣正東海中〭 </a:t>
            </a: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二島相去不遠 風日淸明 則可望見 新羅時 稱于山國 一云鬱陵島〭</a:t>
            </a:r>
            <a:endParaRPr kumimoji="0" lang="ko-KR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세종실록 153권, 지리지 강원도 삼척 도호부 </a:t>
            </a:r>
            <a:r>
              <a:rPr kumimoji="0" lang="ko-KR" altLang="ko-K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울진현</a:t>
            </a:r>
            <a:endParaRPr kumimoji="0" lang="ko-KR" altLang="ko-K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AA5B04-284E-4138-93EF-3E262D1AC659}"/>
              </a:ext>
            </a:extLst>
          </p:cNvPr>
          <p:cNvSpPr/>
          <p:nvPr/>
        </p:nvSpPr>
        <p:spPr>
          <a:xfrm>
            <a:off x="1041825" y="3941904"/>
            <a:ext cx="10363200" cy="120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60000"/>
              </a:lnSpc>
              <a:buFontTx/>
              <a:buChar char="-"/>
            </a:pPr>
            <a:r>
              <a:rPr lang="ko-KR" altLang="en-US" sz="24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해석 </a:t>
            </a:r>
            <a:r>
              <a:rPr lang="en-US" altLang="ko-KR" sz="24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: </a:t>
            </a:r>
            <a:r>
              <a:rPr lang="ko-KR" altLang="en-US" sz="24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우산과 </a:t>
            </a:r>
            <a:r>
              <a:rPr lang="ko-KR" altLang="en-US" sz="2400" dirty="0" err="1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무릉</a:t>
            </a:r>
            <a:r>
              <a:rPr lang="ko-KR" altLang="en-US" sz="24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 두 섬이 울진현의 정동 쪽 바다 가운데 있어 날씨가 맑으면 바라볼 수 있다</a:t>
            </a:r>
            <a:r>
              <a:rPr lang="en-US" altLang="ko-KR" sz="2400" dirty="0">
                <a:solidFill>
                  <a:srgbClr val="000000"/>
                </a:solidFill>
                <a:latin typeface="08서울남산체 L" panose="02020603020101020101" pitchFamily="18" charset="-127"/>
                <a:ea typeface="08서울남산체 L" panose="02020603020101020101" pitchFamily="18" charset="-127"/>
              </a:rPr>
              <a:t>.</a:t>
            </a:r>
            <a:endParaRPr lang="ko-KR" altLang="en-US" sz="2400" dirty="0">
              <a:solidFill>
                <a:srgbClr val="000000"/>
              </a:solidFill>
              <a:latin typeface="08서울남산체 L" panose="02020603020101020101" pitchFamily="18" charset="-127"/>
              <a:ea typeface="08서울남산체 L" panose="0202060302010102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58AF219-82FE-451D-A8CC-F64B94F1FBCB}"/>
              </a:ext>
            </a:extLst>
          </p:cNvPr>
          <p:cNvSpPr/>
          <p:nvPr/>
        </p:nvSpPr>
        <p:spPr>
          <a:xfrm>
            <a:off x="3262432" y="4936839"/>
            <a:ext cx="7596068" cy="125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altLang="ko-KR" sz="54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a장미다방" panose="02020600000000000000" pitchFamily="18" charset="-127"/>
                <a:ea typeface="a장미다방" panose="02020600000000000000" pitchFamily="18" charset="-127"/>
                <a:sym typeface="Wingdings" panose="05000000000000000000" pitchFamily="2" charset="2"/>
              </a:rPr>
              <a:t>독도와 울릉도</a:t>
            </a:r>
            <a:endParaRPr lang="ko-KR" altLang="en-US" sz="5400" dirty="0">
              <a:solidFill>
                <a:schemeClr val="accent2">
                  <a:lumMod val="50000"/>
                </a:schemeClr>
              </a:solidFill>
              <a:latin typeface="a장미다방" panose="02020600000000000000" pitchFamily="18" charset="-127"/>
              <a:ea typeface="a장미다방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58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885</Words>
  <Application>Microsoft Office PowerPoint</Application>
  <PresentationFormat>와이드스크린</PresentationFormat>
  <Paragraphs>181</Paragraphs>
  <Slides>33</Slides>
  <Notes>18</Notes>
  <HiddenSlides>0</HiddenSlides>
  <MMClips>1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6" baseType="lpstr">
      <vt:lpstr>Calibri</vt:lpstr>
      <vt:lpstr>08서울남산체 M</vt:lpstr>
      <vt:lpstr>08서울남산체 EB</vt:lpstr>
      <vt:lpstr>Wingdings</vt:lpstr>
      <vt:lpstr>210 맨발의청춘 L</vt:lpstr>
      <vt:lpstr>08서울한강체 L</vt:lpstr>
      <vt:lpstr>08서울한강체 M</vt:lpstr>
      <vt:lpstr>210 맨발의청춘 B</vt:lpstr>
      <vt:lpstr>08서울남산체 L</vt:lpstr>
      <vt:lpstr>a장미다방</vt:lpstr>
      <vt:lpstr>Arial</vt:lpstr>
      <vt:lpstr>Arial</vt:lpstr>
      <vt:lpstr>ShapesVTI</vt:lpstr>
      <vt:lpstr>역사적으로 왜 독도가 한국땅인가?</vt:lpstr>
      <vt:lpstr>오늘 발표의 순서</vt:lpstr>
      <vt:lpstr>1. 문제제기</vt:lpstr>
      <vt:lpstr>1. 문제제기</vt:lpstr>
      <vt:lpstr>1. 문제제기</vt:lpstr>
      <vt:lpstr>2. 조선 전기까지의 기록</vt:lpstr>
      <vt:lpstr>2. 조선 전기까지의 기록</vt:lpstr>
      <vt:lpstr>2. 조선 전기까지의 기록</vt:lpstr>
      <vt:lpstr>2. 조선 전기까지의 기록</vt:lpstr>
      <vt:lpstr>2. 조선 전기까지의 기록</vt:lpstr>
      <vt:lpstr>2. 조선 전기까지의 기록</vt:lpstr>
      <vt:lpstr>2. 조선 전기까지의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3. 조선 후기의 기록</vt:lpstr>
      <vt:lpstr>4. 격동의 역사</vt:lpstr>
      <vt:lpstr>4. 격동의 역사</vt:lpstr>
      <vt:lpstr>4. 격동의 역사</vt:lpstr>
      <vt:lpstr>4. 격동의 역사</vt:lpstr>
      <vt:lpstr>4. 격동의 역사</vt:lpstr>
      <vt:lpstr>4. 격동의 역사</vt:lpstr>
      <vt:lpstr>4. 격동의 역사</vt:lpstr>
      <vt:lpstr>PowerPoint 프레젠테이션</vt:lpstr>
      <vt:lpstr>5. 맺음말</vt:lpstr>
      <vt:lpstr>5. 맺음말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왜 역사적으로 독도가 한국땅인가?</dc:title>
  <dc:creator>민아 이</dc:creator>
  <cp:lastModifiedBy>민아 이</cp:lastModifiedBy>
  <cp:revision>2</cp:revision>
  <dcterms:created xsi:type="dcterms:W3CDTF">2020-05-03T13:32:43Z</dcterms:created>
  <dcterms:modified xsi:type="dcterms:W3CDTF">2020-05-03T14:15:28Z</dcterms:modified>
</cp:coreProperties>
</file>