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F237-0E9E-494F-B24B-893BCAE95938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5A8F-0F2F-45AB-888B-E55D3065DC8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84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F237-0E9E-494F-B24B-893BCAE95938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5A8F-0F2F-45AB-888B-E55D3065DC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978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F237-0E9E-494F-B24B-893BCAE95938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5A8F-0F2F-45AB-888B-E55D3065DC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5805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F237-0E9E-494F-B24B-893BCAE95938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5A8F-0F2F-45AB-888B-E55D3065DC8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237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F237-0E9E-494F-B24B-893BCAE95938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5A8F-0F2F-45AB-888B-E55D3065DC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3282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F237-0E9E-494F-B24B-893BCAE95938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5A8F-0F2F-45AB-888B-E55D3065DC8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9621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F237-0E9E-494F-B24B-893BCAE95938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5A8F-0F2F-45AB-888B-E55D3065DC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469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F237-0E9E-494F-B24B-893BCAE95938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5A8F-0F2F-45AB-888B-E55D3065DC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4208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F237-0E9E-494F-B24B-893BCAE95938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5A8F-0F2F-45AB-888B-E55D3065DC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623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F237-0E9E-494F-B24B-893BCAE95938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5A8F-0F2F-45AB-888B-E55D3065DC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052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F237-0E9E-494F-B24B-893BCAE95938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5A8F-0F2F-45AB-888B-E55D3065DC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9439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F237-0E9E-494F-B24B-893BCAE95938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5A8F-0F2F-45AB-888B-E55D3065DC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215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F237-0E9E-494F-B24B-893BCAE95938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5A8F-0F2F-45AB-888B-E55D3065DC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5315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F237-0E9E-494F-B24B-893BCAE95938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5A8F-0F2F-45AB-888B-E55D3065DC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215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F237-0E9E-494F-B24B-893BCAE95938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5A8F-0F2F-45AB-888B-E55D3065DC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977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F237-0E9E-494F-B24B-893BCAE95938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5A8F-0F2F-45AB-888B-E55D3065DC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204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F237-0E9E-494F-B24B-893BCAE95938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5A8F-0F2F-45AB-888B-E55D3065DC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491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0FBF237-0E9E-494F-B24B-893BCAE95938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2385A8F-0F2F-45AB-888B-E55D3065DC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941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v.naver.com/v/5538374" TargetMode="Externa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lcometojapan.or.kr/board/ebook/" TargetMode="External"/><Relationship Id="rId3" Type="http://schemas.openxmlformats.org/officeDocument/2006/relationships/hyperlink" Target="https://terms.naver.com/entry.nhn?docId=2073393&amp;cid=42836&amp;categoryId=42836" TargetMode="External"/><Relationship Id="rId7" Type="http://schemas.openxmlformats.org/officeDocument/2006/relationships/hyperlink" Target="https://travelblog.expedia.co.kr/14795" TargetMode="External"/><Relationship Id="rId2" Type="http://schemas.openxmlformats.org/officeDocument/2006/relationships/hyperlink" Target="https://terms.naver.com/entry.nhn?docId=2044029&amp;cid=42836&amp;categoryId=4283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mu.wiki/w/%EC%9D%BC%EB%B3%B8/%EA%B4%80%EA%B4%91" TargetMode="External"/><Relationship Id="rId5" Type="http://schemas.openxmlformats.org/officeDocument/2006/relationships/hyperlink" Target="https://terms.naver.com/entry.nhn?docId=964112&amp;cid=42864&amp;categoryId=50859" TargetMode="External"/><Relationship Id="rId4" Type="http://schemas.openxmlformats.org/officeDocument/2006/relationships/hyperlink" Target="https://terms.naver.com/entry.nhn?docId=1129942&amp;cid=40942&amp;categoryId=34030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pporobeer.jp/brewery/s_museu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B8E5E5-39A0-4E95-BE26-F95361533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/>
          <a:lstStyle/>
          <a:p>
            <a:r>
              <a:rPr lang="ko-KR" altLang="en-US" dirty="0"/>
              <a:t>일본의 관광지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17FB6EA-F725-4D32-8AC1-D8CEEA4B67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pPr algn="r"/>
            <a:r>
              <a:rPr lang="ko-KR" altLang="en-US" dirty="0"/>
              <a:t>일본사회와 관광</a:t>
            </a:r>
            <a:endParaRPr lang="en-US" altLang="ko-KR" dirty="0"/>
          </a:p>
          <a:p>
            <a:pPr algn="r"/>
            <a:r>
              <a:rPr lang="en-US" altLang="ko-KR" dirty="0"/>
              <a:t>21401959 </a:t>
            </a:r>
            <a:r>
              <a:rPr lang="ko-KR" altLang="en-US" dirty="0" err="1"/>
              <a:t>정우준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4994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1FB3F5-1FA7-435D-A8BE-77B1257F1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533" y="433949"/>
            <a:ext cx="5881177" cy="1176488"/>
          </a:xfrm>
        </p:spPr>
        <p:txBody>
          <a:bodyPr/>
          <a:lstStyle/>
          <a:p>
            <a:r>
              <a:rPr lang="ko-KR" altLang="en-US"/>
              <a:t>도심 여행과 오사카 성</a:t>
            </a:r>
            <a:endParaRPr lang="ko-KR" altLang="en-US" dirty="0"/>
          </a:p>
        </p:txBody>
      </p:sp>
      <p:pic>
        <p:nvPicPr>
          <p:cNvPr id="5" name="내용 개체 틀 4" descr="건물, 실외, 시계, 집이(가) 표시된 사진&#10;&#10;자동 생성된 설명">
            <a:extLst>
              <a:ext uri="{FF2B5EF4-FFF2-40B4-BE49-F238E27FC236}">
                <a16:creationId xmlns:a16="http://schemas.microsoft.com/office/drawing/2014/main" id="{BD7A477C-747E-4ADD-B7A3-A577DB48CC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377218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B9E4A0-BF22-458E-AA17-181B52923FB8}"/>
              </a:ext>
            </a:extLst>
          </p:cNvPr>
          <p:cNvSpPr txBox="1"/>
          <p:nvPr/>
        </p:nvSpPr>
        <p:spPr>
          <a:xfrm>
            <a:off x="5787659" y="1610437"/>
            <a:ext cx="58811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국토의 중심부에 위치한 오사카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교통의 중심지로 발전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신칸센</a:t>
            </a:r>
            <a:r>
              <a:rPr lang="en-US" altLang="ko-KR" dirty="0"/>
              <a:t>, </a:t>
            </a:r>
            <a:r>
              <a:rPr lang="ko-KR" altLang="en-US" dirty="0"/>
              <a:t>철도</a:t>
            </a:r>
            <a:r>
              <a:rPr lang="en-US" altLang="ko-KR" dirty="0"/>
              <a:t>, </a:t>
            </a:r>
            <a:r>
              <a:rPr lang="ko-KR" altLang="en-US" dirty="0"/>
              <a:t>지하철</a:t>
            </a:r>
            <a:r>
              <a:rPr lang="en-US" altLang="ko-KR" dirty="0"/>
              <a:t>, </a:t>
            </a:r>
            <a:r>
              <a:rPr lang="ko-KR" altLang="en-US" dirty="0"/>
              <a:t>도로 발전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봄의 벚꽃과 </a:t>
            </a:r>
            <a:r>
              <a:rPr lang="en-US" altLang="ko-KR" dirty="0"/>
              <a:t>8</a:t>
            </a:r>
            <a:r>
              <a:rPr lang="ko-KR" altLang="en-US" dirty="0"/>
              <a:t>월의 불꽃 축제</a:t>
            </a:r>
          </a:p>
        </p:txBody>
      </p:sp>
      <p:pic>
        <p:nvPicPr>
          <p:cNvPr id="8" name="그림 7" descr="건물, 실외, 거리, 물이(가) 표시된 사진&#10;&#10;자동 생성된 설명">
            <a:extLst>
              <a:ext uri="{FF2B5EF4-FFF2-40B4-BE49-F238E27FC236}">
                <a16:creationId xmlns:a16="http://schemas.microsoft.com/office/drawing/2014/main" id="{1F89CC18-5A7B-423D-BFC5-8678570285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7518" y="4007600"/>
            <a:ext cx="4685033" cy="312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55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220CFE-A3C6-448E-A8C7-CEAED9325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1BE0DCC-0993-41DE-8EE8-5E4513B2E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1860" y="4487332"/>
            <a:ext cx="5627258" cy="1507067"/>
          </a:xfrm>
        </p:spPr>
        <p:txBody>
          <a:bodyPr>
            <a:normAutofit/>
          </a:bodyPr>
          <a:lstStyle/>
          <a:p>
            <a:r>
              <a:rPr lang="ko-KR" altLang="en-US" dirty="0"/>
              <a:t>오사카 성과 히데요시</a:t>
            </a:r>
          </a:p>
        </p:txBody>
      </p:sp>
      <p:sp>
        <p:nvSpPr>
          <p:cNvPr id="14" name="Snip Diagonal Corner Rectangle 25">
            <a:extLst>
              <a:ext uri="{FF2B5EF4-FFF2-40B4-BE49-F238E27FC236}">
                <a16:creationId xmlns:a16="http://schemas.microsoft.com/office/drawing/2014/main" id="{2E91ED80-632C-4328-8E5C-0CAF33E77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1" y="620722"/>
            <a:ext cx="3670674" cy="5286838"/>
          </a:xfrm>
          <a:prstGeom prst="snip2DiagRect">
            <a:avLst>
              <a:gd name="adj1" fmla="val 11518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내용 개체 틀 4" descr="음식이(가) 표시된 사진&#10;&#10;자동 생성된 설명">
            <a:extLst>
              <a:ext uri="{FF2B5EF4-FFF2-40B4-BE49-F238E27FC236}">
                <a16:creationId xmlns:a16="http://schemas.microsoft.com/office/drawing/2014/main" id="{C92B0546-8516-4E6A-9D85-40C8A47647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800558" y="786117"/>
            <a:ext cx="3337560" cy="4956048"/>
          </a:xfrm>
          <a:custGeom>
            <a:avLst/>
            <a:gdLst/>
            <a:ahLst/>
            <a:cxnLst/>
            <a:rect l="l" t="t" r="r" b="b"/>
            <a:pathLst>
              <a:path w="3337560" h="4956048">
                <a:moveTo>
                  <a:pt x="384420" y="0"/>
                </a:moveTo>
                <a:lnTo>
                  <a:pt x="3337560" y="0"/>
                </a:lnTo>
                <a:lnTo>
                  <a:pt x="3337560" y="4571628"/>
                </a:lnTo>
                <a:lnTo>
                  <a:pt x="2953140" y="4956048"/>
                </a:lnTo>
                <a:lnTo>
                  <a:pt x="0" y="4956048"/>
                </a:lnTo>
                <a:lnTo>
                  <a:pt x="0" y="384420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0319654-2735-4298-8B93-4FC0CDE03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860" y="1026055"/>
            <a:ext cx="6253792" cy="2275944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1583</a:t>
            </a:r>
            <a:r>
              <a:rPr lang="ko-KR" altLang="en-US" sz="2800" dirty="0"/>
              <a:t>년 </a:t>
            </a:r>
            <a:r>
              <a:rPr lang="ko-KR" altLang="en-US" sz="2800" dirty="0" err="1"/>
              <a:t>도요토미</a:t>
            </a:r>
            <a:r>
              <a:rPr lang="ko-KR" altLang="en-US" sz="2800" dirty="0"/>
              <a:t> 히데요시의 일본통일원정 본거지</a:t>
            </a:r>
            <a:endParaRPr lang="en-US" altLang="ko-KR" sz="2800" dirty="0"/>
          </a:p>
          <a:p>
            <a:endParaRPr lang="en-US" sz="2800" dirty="0"/>
          </a:p>
          <a:p>
            <a:r>
              <a:rPr lang="ko-KR" altLang="en-US" sz="2800" dirty="0"/>
              <a:t>성의 역사와 </a:t>
            </a:r>
            <a:r>
              <a:rPr lang="ko-KR" altLang="en-US" sz="2800" dirty="0" err="1"/>
              <a:t>도요토미</a:t>
            </a:r>
            <a:r>
              <a:rPr lang="ko-KR" altLang="en-US" sz="2800" dirty="0"/>
              <a:t> 히데요시의 생애</a:t>
            </a:r>
            <a:endParaRPr lang="en-US" altLang="ko-KR" sz="2800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3A271B6-83F2-4E87-A6AD-450F042D3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A433C90-9936-4ABD-B763-2CD6C4216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6D1147B-1DF4-4FA0-9601-3AB638E3BF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9E30F5C-D28E-4B06-847C-1104626FC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1B65F81-D52E-422A-BA2A-0E3294D0CD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992E9D3-9DB7-4C46-8AFB-E50194C89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그림 6" descr="실외, 건물, 시계, 탑이(가) 표시된 사진&#10;&#10;자동 생성된 설명">
            <a:extLst>
              <a:ext uri="{FF2B5EF4-FFF2-40B4-BE49-F238E27FC236}">
                <a16:creationId xmlns:a16="http://schemas.microsoft.com/office/drawing/2014/main" id="{A368D959-C7B6-4CB7-936D-8535EBBD2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50" y="214312"/>
            <a:ext cx="85725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3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B32823-3476-4D9B-97DA-D6EB5791F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 descr="실외, 놀이기구, 빨간색, 우산이(가) 표시된 사진&#10;&#10;자동 생성된 설명">
            <a:extLst>
              <a:ext uri="{FF2B5EF4-FFF2-40B4-BE49-F238E27FC236}">
                <a16:creationId xmlns:a16="http://schemas.microsoft.com/office/drawing/2014/main" id="{477D3AE6-3009-4245-9C9F-25204F3E8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120" y="385550"/>
            <a:ext cx="7200057" cy="4964372"/>
          </a:xfrm>
        </p:spPr>
      </p:pic>
      <p:pic>
        <p:nvPicPr>
          <p:cNvPr id="7" name="그림 6" descr="테이블, 음식, 플레이트, 앉아있는이(가) 표시된 사진&#10;&#10;자동 생성된 설명">
            <a:extLst>
              <a:ext uri="{FF2B5EF4-FFF2-40B4-BE49-F238E27FC236}">
                <a16:creationId xmlns:a16="http://schemas.microsoft.com/office/drawing/2014/main" id="{8133D96E-A5D4-41F3-8550-4159B33D11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934" y="1029006"/>
            <a:ext cx="9703303" cy="4799988"/>
          </a:xfrm>
          <a:prstGeom prst="rect">
            <a:avLst/>
          </a:prstGeom>
        </p:spPr>
      </p:pic>
      <p:pic>
        <p:nvPicPr>
          <p:cNvPr id="9" name="그림 8" descr="실내, 검은색, 앉아있는, 컴퓨터이(가) 표시된 사진&#10;&#10;자동 생성된 설명">
            <a:extLst>
              <a:ext uri="{FF2B5EF4-FFF2-40B4-BE49-F238E27FC236}">
                <a16:creationId xmlns:a16="http://schemas.microsoft.com/office/drawing/2014/main" id="{F540AE32-C9DD-4239-B2A9-ADBD87F71E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5779" y="762064"/>
            <a:ext cx="8765272" cy="581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2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내용 개체 틀 4" descr="실외, 건물, 도시, 대형이(가) 표시된 사진&#10;&#10;자동 생성된 설명">
            <a:extLst>
              <a:ext uri="{FF2B5EF4-FFF2-40B4-BE49-F238E27FC236}">
                <a16:creationId xmlns:a16="http://schemas.microsoft.com/office/drawing/2014/main" id="{27594DFF-2A0F-4D53-9894-BC7CCA4CFE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4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6000"/>
                    </a14:imgEffect>
                    <a14:imgEffect>
                      <a14:brightnessContrast bright="40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1652490-225E-4297-997A-562189602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53216"/>
            <a:ext cx="8534400" cy="977552"/>
          </a:xfrm>
        </p:spPr>
        <p:txBody>
          <a:bodyPr>
            <a:normAutofit/>
          </a:bodyPr>
          <a:lstStyle/>
          <a:p>
            <a:r>
              <a:rPr lang="ko-KR" altLang="en-US" dirty="0"/>
              <a:t>일본의 모든 것</a:t>
            </a:r>
            <a:r>
              <a:rPr lang="en-US" altLang="ko-KR" dirty="0"/>
              <a:t>, </a:t>
            </a:r>
            <a:r>
              <a:rPr lang="ko-KR" altLang="en-US" dirty="0"/>
              <a:t>도쿄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BA5EEB2-5BC9-4B09-880F-17DAE29ED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729291"/>
            <a:ext cx="8534400" cy="3615267"/>
          </a:xfrm>
        </p:spPr>
        <p:txBody>
          <a:bodyPr>
            <a:normAutofit/>
          </a:bodyPr>
          <a:lstStyle/>
          <a:p>
            <a:r>
              <a:rPr lang="ko-KR" altLang="en-US" sz="2400" dirty="0">
                <a:solidFill>
                  <a:schemeClr val="tx1"/>
                </a:solidFill>
              </a:rPr>
              <a:t>일본의 과거부터 현재까지 모든 것을 볼 수 있는 도쿄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ko-KR" altLang="en-US" sz="2400" dirty="0" err="1">
                <a:solidFill>
                  <a:schemeClr val="tx1"/>
                </a:solidFill>
              </a:rPr>
              <a:t>아사쿠사에서는</a:t>
            </a:r>
            <a:r>
              <a:rPr lang="ko-KR" altLang="en-US" sz="2400" dirty="0">
                <a:solidFill>
                  <a:schemeClr val="tx1"/>
                </a:solidFill>
              </a:rPr>
              <a:t> 옛 에도시대의 모습</a:t>
            </a:r>
            <a:endParaRPr lang="en-US" altLang="ko-KR" sz="2400" dirty="0">
              <a:solidFill>
                <a:schemeClr val="tx1"/>
              </a:solidFill>
            </a:endParaRPr>
          </a:p>
          <a:p>
            <a:r>
              <a:rPr lang="ko-KR" altLang="en-US" sz="2400" dirty="0" err="1">
                <a:solidFill>
                  <a:schemeClr val="tx1"/>
                </a:solidFill>
              </a:rPr>
              <a:t>히라주쿠에서는</a:t>
            </a:r>
            <a:r>
              <a:rPr lang="ko-KR" altLang="en-US" sz="2400" dirty="0">
                <a:solidFill>
                  <a:schemeClr val="tx1"/>
                </a:solidFill>
              </a:rPr>
              <a:t> </a:t>
            </a:r>
            <a:r>
              <a:rPr lang="ko-KR" altLang="en-US" sz="2400" dirty="0" err="1">
                <a:solidFill>
                  <a:schemeClr val="tx1"/>
                </a:solidFill>
              </a:rPr>
              <a:t>개성있는</a:t>
            </a:r>
            <a:r>
              <a:rPr lang="ko-KR" altLang="en-US" sz="2400" dirty="0">
                <a:solidFill>
                  <a:schemeClr val="tx1"/>
                </a:solidFill>
              </a:rPr>
              <a:t> 옷과 액세서리</a:t>
            </a:r>
            <a:endParaRPr lang="en-US" altLang="ko-KR" sz="2400" dirty="0">
              <a:solidFill>
                <a:schemeClr val="tx1"/>
              </a:solidFill>
            </a:endParaRPr>
          </a:p>
          <a:p>
            <a:r>
              <a:rPr lang="ko-KR" altLang="en-US" sz="2400" dirty="0" err="1">
                <a:solidFill>
                  <a:schemeClr val="tx1"/>
                </a:solidFill>
              </a:rPr>
              <a:t>시부야의</a:t>
            </a:r>
            <a:r>
              <a:rPr lang="ko-KR" altLang="en-US" sz="2400" dirty="0">
                <a:solidFill>
                  <a:schemeClr val="tx1"/>
                </a:solidFill>
              </a:rPr>
              <a:t> </a:t>
            </a:r>
            <a:r>
              <a:rPr lang="ko-KR" altLang="en-US" sz="2400" dirty="0" err="1">
                <a:solidFill>
                  <a:schemeClr val="tx1"/>
                </a:solidFill>
              </a:rPr>
              <a:t>이자카야와</a:t>
            </a:r>
            <a:r>
              <a:rPr lang="ko-KR" altLang="en-US" sz="2400" dirty="0">
                <a:solidFill>
                  <a:schemeClr val="tx1"/>
                </a:solidFill>
              </a:rPr>
              <a:t> 나이트클럽에서는 일본의 밤 문화</a:t>
            </a:r>
            <a:endParaRPr lang="en-US" altLang="ko-KR" sz="2400" dirty="0">
              <a:solidFill>
                <a:schemeClr val="tx1"/>
              </a:solidFill>
            </a:endParaRPr>
          </a:p>
          <a:p>
            <a:r>
              <a:rPr lang="ko-KR" altLang="en-US" sz="2400" dirty="0">
                <a:solidFill>
                  <a:schemeClr val="tx1"/>
                </a:solidFill>
              </a:rPr>
              <a:t>도쿄타워와 레인보우 </a:t>
            </a:r>
            <a:r>
              <a:rPr lang="ko-KR" altLang="en-US" sz="2400" dirty="0" err="1">
                <a:solidFill>
                  <a:schemeClr val="tx1"/>
                </a:solidFill>
              </a:rPr>
              <a:t>브릿지는</a:t>
            </a:r>
            <a:r>
              <a:rPr lang="ko-KR" altLang="en-US" sz="2400" dirty="0">
                <a:solidFill>
                  <a:schemeClr val="tx1"/>
                </a:solidFill>
              </a:rPr>
              <a:t> 일본의 랜드마크입니다</a:t>
            </a:r>
            <a:r>
              <a:rPr lang="en-US" altLang="ko-KR" sz="2400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66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B991D1-B0FE-4A8E-979D-7281DC674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96244"/>
            <a:ext cx="8534400" cy="934523"/>
          </a:xfrm>
        </p:spPr>
        <p:txBody>
          <a:bodyPr/>
          <a:lstStyle/>
          <a:p>
            <a:r>
              <a:rPr lang="ko-KR" altLang="en-US" dirty="0" err="1"/>
              <a:t>간다마츠리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97D4A39-0C0E-472C-B01B-E9A0F5067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151" y="4432149"/>
            <a:ext cx="8534400" cy="2095751"/>
          </a:xfrm>
        </p:spPr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일본 도쿄 </a:t>
            </a:r>
            <a:r>
              <a:rPr lang="ko-KR" altLang="en-US" dirty="0" err="1">
                <a:solidFill>
                  <a:schemeClr val="tx1"/>
                </a:solidFill>
              </a:rPr>
              <a:t>치요다구</a:t>
            </a:r>
            <a:r>
              <a:rPr lang="ko-KR" altLang="en-US" dirty="0">
                <a:solidFill>
                  <a:schemeClr val="tx1"/>
                </a:solidFill>
              </a:rPr>
              <a:t> 간다 지역에서 매년 </a:t>
            </a:r>
            <a:r>
              <a:rPr lang="en-US" altLang="ko-KR" dirty="0">
                <a:solidFill>
                  <a:schemeClr val="tx1"/>
                </a:solidFill>
              </a:rPr>
              <a:t>5</a:t>
            </a:r>
            <a:r>
              <a:rPr lang="ko-KR" altLang="en-US" dirty="0">
                <a:solidFill>
                  <a:schemeClr val="tx1"/>
                </a:solidFill>
              </a:rPr>
              <a:t>월 중순 열리는 민속축제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 err="1">
                <a:solidFill>
                  <a:schemeClr val="tx1"/>
                </a:solidFill>
              </a:rPr>
              <a:t>에도막부의</a:t>
            </a:r>
            <a:r>
              <a:rPr lang="ko-KR" altLang="en-US" dirty="0">
                <a:solidFill>
                  <a:schemeClr val="tx1"/>
                </a:solidFill>
              </a:rPr>
              <a:t> 쇼군 </a:t>
            </a:r>
            <a:r>
              <a:rPr lang="ko-KR" altLang="en-US" dirty="0" err="1">
                <a:solidFill>
                  <a:schemeClr val="tx1"/>
                </a:solidFill>
              </a:rPr>
              <a:t>도쿠가와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ko-KR" altLang="en-US" dirty="0" err="1">
                <a:solidFill>
                  <a:schemeClr val="tx1"/>
                </a:solidFill>
              </a:rPr>
              <a:t>이에야쓰가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ko-KR" altLang="en-US" dirty="0" err="1">
                <a:solidFill>
                  <a:schemeClr val="tx1"/>
                </a:solidFill>
              </a:rPr>
              <a:t>세키가하라</a:t>
            </a:r>
            <a:r>
              <a:rPr lang="ko-KR" altLang="en-US" dirty="0">
                <a:solidFill>
                  <a:schemeClr val="tx1"/>
                </a:solidFill>
              </a:rPr>
              <a:t> 전투에서 승리한 것을 기념하기 위해 개최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 err="1">
                <a:solidFill>
                  <a:schemeClr val="tx1"/>
                </a:solidFill>
              </a:rPr>
              <a:t>간다묘진신사를</a:t>
            </a:r>
            <a:r>
              <a:rPr lang="ko-KR" altLang="en-US" dirty="0">
                <a:solidFill>
                  <a:schemeClr val="tx1"/>
                </a:solidFill>
              </a:rPr>
              <a:t> 중심으로 한 가마 행진이 일품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>
                <a:solidFill>
                  <a:schemeClr val="tx1"/>
                </a:solidFill>
              </a:rPr>
              <a:t>오사카의 </a:t>
            </a:r>
            <a:r>
              <a:rPr lang="ko-KR" altLang="en-US" dirty="0" err="1">
                <a:solidFill>
                  <a:schemeClr val="tx1"/>
                </a:solidFill>
              </a:rPr>
              <a:t>텐진마츠리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교토의 </a:t>
            </a:r>
            <a:r>
              <a:rPr lang="ko-KR" altLang="en-US" dirty="0" err="1">
                <a:solidFill>
                  <a:schemeClr val="tx1"/>
                </a:solidFill>
              </a:rPr>
              <a:t>기온마츠리와</a:t>
            </a:r>
            <a:r>
              <a:rPr lang="ko-KR" altLang="en-US" dirty="0">
                <a:solidFill>
                  <a:schemeClr val="tx1"/>
                </a:solidFill>
              </a:rPr>
              <a:t> 함께 일본 </a:t>
            </a:r>
            <a:r>
              <a:rPr lang="en-US" altLang="ko-KR" dirty="0">
                <a:solidFill>
                  <a:schemeClr val="tx1"/>
                </a:solidFill>
              </a:rPr>
              <a:t>3</a:t>
            </a:r>
            <a:r>
              <a:rPr lang="ko-KR" altLang="en-US" dirty="0">
                <a:solidFill>
                  <a:schemeClr val="tx1"/>
                </a:solidFill>
              </a:rPr>
              <a:t>대 </a:t>
            </a:r>
            <a:r>
              <a:rPr lang="ko-KR" altLang="en-US" dirty="0" err="1">
                <a:solidFill>
                  <a:schemeClr val="tx1"/>
                </a:solidFill>
              </a:rPr>
              <a:t>마츠리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5" name="그림 4" descr="사람, 사람들, 남자, 서있는이(가) 표시된 사진&#10;&#10;자동 생성된 설명">
            <a:extLst>
              <a:ext uri="{FF2B5EF4-FFF2-40B4-BE49-F238E27FC236}">
                <a16:creationId xmlns:a16="http://schemas.microsoft.com/office/drawing/2014/main" id="{82FE5E9E-60D0-4256-BEB3-3F801E4EC5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12" y="1318805"/>
            <a:ext cx="5138472" cy="3113344"/>
          </a:xfrm>
          <a:prstGeom prst="rect">
            <a:avLst/>
          </a:prstGeom>
        </p:spPr>
      </p:pic>
      <p:pic>
        <p:nvPicPr>
          <p:cNvPr id="7" name="그림 6" descr="사람, 실외, 건물, 사람들이(가) 표시된 사진&#10;&#10;자동 생성된 설명">
            <a:extLst>
              <a:ext uri="{FF2B5EF4-FFF2-40B4-BE49-F238E27FC236}">
                <a16:creationId xmlns:a16="http://schemas.microsoft.com/office/drawing/2014/main" id="{E974A6A8-7445-40C1-BF66-2CE6C1034E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318805"/>
            <a:ext cx="4609168" cy="311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75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2D8CD66-6E34-4232-868C-F61EC84A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A1EDB24-D25E-4498-9742-07355DA2B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E5C3020-0F81-4919-9D1F-B6ED9A835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3ECD783-8E88-4D10-99BD-C579F0CA2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9EDE005-2618-4634-B693-DAB7F6013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4252634-CD2F-416D-80D4-1C184472B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내용 개체 틀 4" descr="건물, 도시이(가) 표시된 사진&#10;&#10;자동 생성된 설명">
            <a:extLst>
              <a:ext uri="{FF2B5EF4-FFF2-40B4-BE49-F238E27FC236}">
                <a16:creationId xmlns:a16="http://schemas.microsoft.com/office/drawing/2014/main" id="{3EE47565-D48D-41A8-8026-4686A2752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8000"/>
                    </a14:imgEffect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7" name="그림 6" descr="시계, 탑, 실외, 건물이(가) 표시된 사진&#10;&#10;자동 생성된 설명">
            <a:extLst>
              <a:ext uri="{FF2B5EF4-FFF2-40B4-BE49-F238E27FC236}">
                <a16:creationId xmlns:a16="http://schemas.microsoft.com/office/drawing/2014/main" id="{8B2F6D92-7335-487F-8D9A-AD3002E2B9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243" y="0"/>
            <a:ext cx="4585587" cy="6858000"/>
          </a:xfrm>
          <a:prstGeom prst="rect">
            <a:avLst/>
          </a:prstGeom>
        </p:spPr>
      </p:pic>
      <p:pic>
        <p:nvPicPr>
          <p:cNvPr id="9" name="그림 8" descr="물, 건물, 실외, 다리이(가) 표시된 사진&#10;&#10;자동 생성된 설명">
            <a:extLst>
              <a:ext uri="{FF2B5EF4-FFF2-40B4-BE49-F238E27FC236}">
                <a16:creationId xmlns:a16="http://schemas.microsoft.com/office/drawing/2014/main" id="{FA67E0BE-CACE-42BD-8D70-78E6017899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514350"/>
            <a:ext cx="10248900" cy="5829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2125035-E430-4879-9097-E3B546EB2DAA}"/>
              </a:ext>
            </a:extLst>
          </p:cNvPr>
          <p:cNvSpPr txBox="1"/>
          <p:nvPr/>
        </p:nvSpPr>
        <p:spPr>
          <a:xfrm>
            <a:off x="971550" y="817581"/>
            <a:ext cx="852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도쿄의 야경과 도쿄 타워</a:t>
            </a:r>
            <a:r>
              <a:rPr lang="en-US" altLang="ko-KR" dirty="0"/>
              <a:t>, </a:t>
            </a:r>
            <a:r>
              <a:rPr lang="ko-KR" altLang="en-US" dirty="0"/>
              <a:t>그리고 레인보우 </a:t>
            </a:r>
            <a:r>
              <a:rPr lang="ko-KR" altLang="en-US" dirty="0" err="1"/>
              <a:t>브릿지</a:t>
            </a:r>
            <a:endParaRPr lang="en-US" altLang="ko-KR" dirty="0"/>
          </a:p>
          <a:p>
            <a:r>
              <a:rPr lang="ko-KR" altLang="en-US" dirty="0"/>
              <a:t>영상 </a:t>
            </a:r>
            <a:r>
              <a:rPr lang="en-US" altLang="ko-KR" dirty="0"/>
              <a:t>– </a:t>
            </a:r>
            <a:r>
              <a:rPr lang="ko-KR" altLang="en-US" dirty="0"/>
              <a:t>도쿄타워에 숨겨진 비밀 </a:t>
            </a:r>
            <a:r>
              <a:rPr lang="en-US" altLang="ko-KR" dirty="0">
                <a:hlinkClick r:id="rId6"/>
              </a:rPr>
              <a:t>https://tv.naver.com/v/5538374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248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ADDD09E-8094-4188-9090-C1C7840F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617277F-67ED-4547-A57E-3B994A3D4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1513" y="620722"/>
            <a:ext cx="5353282" cy="1507067"/>
          </a:xfrm>
        </p:spPr>
        <p:txBody>
          <a:bodyPr vert="horz" lIns="91440" tIns="45720" rIns="91440" bIns="45720" rtlCol="0">
            <a:normAutofit/>
          </a:bodyPr>
          <a:lstStyle/>
          <a:p>
            <a:pPr latinLnBrk="0"/>
            <a:r>
              <a:rPr lang="ko-KR" altLang="en-US" sz="3200"/>
              <a:t>규슈의 관광도시 후쿠오카</a:t>
            </a:r>
            <a:endParaRPr lang="en-US" altLang="ko-KR" sz="3200" dirty="0"/>
          </a:p>
        </p:txBody>
      </p:sp>
      <p:sp>
        <p:nvSpPr>
          <p:cNvPr id="38" name="Snip Diagonal Corner Rectangle 24">
            <a:extLst>
              <a:ext uri="{FF2B5EF4-FFF2-40B4-BE49-F238E27FC236}">
                <a16:creationId xmlns:a16="http://schemas.microsoft.com/office/drawing/2014/main" id="{C58F6CE0-025D-40A5-AEF1-00954E3F9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내용 개체 틀 4" descr="실외, 도시, 건물, 물이(가) 표시된 사진&#10;&#10;자동 생성된 설명">
            <a:extLst>
              <a:ext uri="{FF2B5EF4-FFF2-40B4-BE49-F238E27FC236}">
                <a16:creationId xmlns:a16="http://schemas.microsoft.com/office/drawing/2014/main" id="{3FED1A22-D521-41FF-9950-7F9DBA8AEC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205" y="786117"/>
            <a:ext cx="4809744" cy="4956048"/>
          </a:xfrm>
          <a:custGeom>
            <a:avLst/>
            <a:gdLst/>
            <a:ahLst/>
            <a:cxnLst/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D4761621-042D-4AEA-B765-E7B3AB7BF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9904" y="2196306"/>
            <a:ext cx="4819653" cy="3615267"/>
          </a:xfrm>
        </p:spPr>
        <p:txBody>
          <a:bodyPr>
            <a:normAutofit/>
          </a:bodyPr>
          <a:lstStyle/>
          <a:p>
            <a:r>
              <a:rPr lang="ko-KR" altLang="en-US" dirty="0">
                <a:solidFill>
                  <a:schemeClr val="tx1"/>
                </a:solidFill>
              </a:rPr>
              <a:t>일본 규슈 후 후쿠오카현에 위치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>
                <a:solidFill>
                  <a:schemeClr val="tx1"/>
                </a:solidFill>
              </a:rPr>
              <a:t>대한민국 서울과 유사한 기온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>
                <a:solidFill>
                  <a:schemeClr val="tx1"/>
                </a:solidFill>
              </a:rPr>
              <a:t>온천과 </a:t>
            </a:r>
            <a:r>
              <a:rPr lang="ko-KR" altLang="en-US" dirty="0" err="1">
                <a:solidFill>
                  <a:schemeClr val="tx1"/>
                </a:solidFill>
              </a:rPr>
              <a:t>돈코츠</a:t>
            </a:r>
            <a:r>
              <a:rPr lang="ko-KR" altLang="en-US" dirty="0">
                <a:solidFill>
                  <a:schemeClr val="tx1"/>
                </a:solidFill>
              </a:rPr>
              <a:t> 라멘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>
                <a:solidFill>
                  <a:schemeClr val="tx1"/>
                </a:solidFill>
              </a:rPr>
              <a:t>공항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교통편 발달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 err="1">
                <a:solidFill>
                  <a:schemeClr val="tx1"/>
                </a:solidFill>
              </a:rPr>
              <a:t>나카스</a:t>
            </a:r>
            <a:r>
              <a:rPr lang="ko-KR" altLang="en-US" dirty="0">
                <a:solidFill>
                  <a:schemeClr val="tx1"/>
                </a:solidFill>
              </a:rPr>
              <a:t> 강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텐진 쇼핑센터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8025A22-9C86-4108-A289-BD5650A8E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9A3623F-EF59-4F0B-9030-79CB7F995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EBD0F53-A43D-414A-8653-E9F1D3610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08661C0-6128-4F64-8EDF-2D73D5F47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8AFEF08-AFBA-4125-B170-D3EB3E11D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A0E13BF-B4CA-4B20-A5DD-50ABBAEC7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7240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071B703-8AE0-4800-9D9E-CEAC2BFD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3558" y="589498"/>
            <a:ext cx="4149217" cy="759345"/>
          </a:xfrm>
        </p:spPr>
        <p:txBody>
          <a:bodyPr anchor="b">
            <a:normAutofit/>
          </a:bodyPr>
          <a:lstStyle/>
          <a:p>
            <a:r>
              <a:rPr lang="ko-KR" altLang="en-US" sz="2400" dirty="0"/>
              <a:t>도시를 가로지르는 </a:t>
            </a:r>
            <a:r>
              <a:rPr lang="ko-KR" altLang="en-US" sz="2400" dirty="0" err="1"/>
              <a:t>나카스</a:t>
            </a:r>
            <a:r>
              <a:rPr lang="ko-KR" altLang="en-US" sz="2400" dirty="0"/>
              <a:t> 강</a:t>
            </a:r>
          </a:p>
        </p:txBody>
      </p:sp>
      <p:sp>
        <p:nvSpPr>
          <p:cNvPr id="14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내용 개체 틀 4" descr="실외, 물, 건물, 강이(가) 표시된 사진&#10;&#10;자동 생성된 설명">
            <a:extLst>
              <a:ext uri="{FF2B5EF4-FFF2-40B4-BE49-F238E27FC236}">
                <a16:creationId xmlns:a16="http://schemas.microsoft.com/office/drawing/2014/main" id="{2F02DAAE-EDEC-499D-9AEF-6D1B67B09A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DDF937-FF94-4A8E-B1BD-973F0BFF0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710" y="1822449"/>
            <a:ext cx="3479419" cy="3070226"/>
          </a:xfrm>
        </p:spPr>
        <p:txBody>
          <a:bodyPr anchor="t">
            <a:normAutofit/>
          </a:bodyPr>
          <a:lstStyle/>
          <a:p>
            <a:r>
              <a:rPr lang="ko-KR" altLang="en-US" sz="1400" dirty="0" err="1"/>
              <a:t>나카스</a:t>
            </a:r>
            <a:r>
              <a:rPr lang="ko-KR" altLang="en-US" sz="1400" dirty="0"/>
              <a:t> 강변을 따라 들어선 포장마차에서 먹거리 여행을 즐길 수 있다</a:t>
            </a:r>
            <a:r>
              <a:rPr lang="en-US" altLang="ko-KR" sz="1400" dirty="0"/>
              <a:t>.</a:t>
            </a:r>
            <a:endParaRPr lang="en-US" sz="14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그림 6" descr="건물, 사람, 사람들, 그룹이(가) 표시된 사진&#10;&#10;자동 생성된 설명">
            <a:extLst>
              <a:ext uri="{FF2B5EF4-FFF2-40B4-BE49-F238E27FC236}">
                <a16:creationId xmlns:a16="http://schemas.microsoft.com/office/drawing/2014/main" id="{7C5609C9-C114-485D-B705-81BFF55454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9948" y="2742943"/>
            <a:ext cx="4078792" cy="3060441"/>
          </a:xfrm>
          <a:prstGeom prst="rect">
            <a:avLst/>
          </a:prstGeom>
        </p:spPr>
      </p:pic>
      <p:pic>
        <p:nvPicPr>
          <p:cNvPr id="10" name="그림 9" descr="테이블, 덮여있는, 앉아있는, 채운이(가) 표시된 사진&#10;&#10;자동 생성된 설명">
            <a:extLst>
              <a:ext uri="{FF2B5EF4-FFF2-40B4-BE49-F238E27FC236}">
                <a16:creationId xmlns:a16="http://schemas.microsoft.com/office/drawing/2014/main" id="{81E2A449-A161-4825-A8D1-CEDF4DBFA7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6670" y="2467244"/>
            <a:ext cx="3782340" cy="3782340"/>
          </a:xfrm>
          <a:prstGeom prst="rect">
            <a:avLst/>
          </a:prstGeom>
        </p:spPr>
      </p:pic>
      <p:pic>
        <p:nvPicPr>
          <p:cNvPr id="13" name="그림 12" descr="실외, 건물, 표지판, 거리이(가) 표시된 사진&#10;&#10;자동 생성된 설명">
            <a:extLst>
              <a:ext uri="{FF2B5EF4-FFF2-40B4-BE49-F238E27FC236}">
                <a16:creationId xmlns:a16="http://schemas.microsoft.com/office/drawing/2014/main" id="{7FD916EC-929C-47C5-8159-D71DFEE2F83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3414" y="2593006"/>
            <a:ext cx="5078719" cy="339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6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2D8CD66-6E34-4232-868C-F61EC84A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A1EDB24-D25E-4498-9742-07355DA2B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E5C3020-0F81-4919-9D1F-B6ED9A835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3ECD783-8E88-4D10-99BD-C579F0CA2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9EDE005-2618-4634-B693-DAB7F6013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4252634-CD2F-416D-80D4-1C184472B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내용 개체 틀 4" descr="전자기기, 컴퓨터, 회로, 밤이(가) 표시된 사진&#10;&#10;자동 생성된 설명">
            <a:extLst>
              <a:ext uri="{FF2B5EF4-FFF2-40B4-BE49-F238E27FC236}">
                <a16:creationId xmlns:a16="http://schemas.microsoft.com/office/drawing/2014/main" id="{D2A43AFC-D106-4167-936F-F0069CF3E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1000"/>
                    </a14:imgEffect>
                    <a14:imgEffect>
                      <a14:brightnessContrast brigh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7" name="그림 6" descr="건물, 밤, 표지판, 거리이(가) 표시된 사진&#10;&#10;자동 생성된 설명">
            <a:extLst>
              <a:ext uri="{FF2B5EF4-FFF2-40B4-BE49-F238E27FC236}">
                <a16:creationId xmlns:a16="http://schemas.microsoft.com/office/drawing/2014/main" id="{1AC00524-E501-4530-B2F4-75ED55D5D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9" name="그림 8" descr="실외, 물, 건물, 보트이(가) 표시된 사진&#10;&#10;자동 생성된 설명">
            <a:extLst>
              <a:ext uri="{FF2B5EF4-FFF2-40B4-BE49-F238E27FC236}">
                <a16:creationId xmlns:a16="http://schemas.microsoft.com/office/drawing/2014/main" id="{1C4D98B1-8D1D-4992-9680-356864B1F9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666"/>
            <a:ext cx="12192000" cy="5926667"/>
          </a:xfrm>
          <a:prstGeom prst="rect">
            <a:avLst/>
          </a:prstGeom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id="{6578E3D8-49EC-403B-A26D-69F166DF830C}"/>
              </a:ext>
            </a:extLst>
          </p:cNvPr>
          <p:cNvGrpSpPr/>
          <p:nvPr/>
        </p:nvGrpSpPr>
        <p:grpSpPr>
          <a:xfrm>
            <a:off x="3018410" y="782977"/>
            <a:ext cx="6155179" cy="5842189"/>
            <a:chOff x="3018410" y="782977"/>
            <a:chExt cx="6155179" cy="5842189"/>
          </a:xfrm>
        </p:grpSpPr>
        <p:pic>
          <p:nvPicPr>
            <p:cNvPr id="17" name="그림 16" descr="병, 전면, 앉아있는, 테이블이(가) 표시된 사진&#10;&#10;자동 생성된 설명">
              <a:extLst>
                <a:ext uri="{FF2B5EF4-FFF2-40B4-BE49-F238E27FC236}">
                  <a16:creationId xmlns:a16="http://schemas.microsoft.com/office/drawing/2014/main" id="{919967BF-8CBA-4311-9253-E70076BF2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8410" y="1297799"/>
              <a:ext cx="6155179" cy="532736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EF5FC14-B5A1-4419-849E-48425084E0C0}"/>
                </a:ext>
              </a:extLst>
            </p:cNvPr>
            <p:cNvSpPr txBox="1"/>
            <p:nvPr/>
          </p:nvSpPr>
          <p:spPr>
            <a:xfrm>
              <a:off x="3206044" y="782977"/>
              <a:ext cx="558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solidFill>
                    <a:schemeClr val="bg1"/>
                  </a:solidFill>
                </a:rPr>
                <a:t>계절별로 라이트가 바뀌는 후쿠오카 타워의 모습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226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9403C7F-76AE-4587-92A2-D4E41EBE6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E8C67E3-8EA8-4596-8283-63FC305E4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260" y="574147"/>
            <a:ext cx="5121424" cy="1507067"/>
          </a:xfrm>
        </p:spPr>
        <p:txBody>
          <a:bodyPr>
            <a:normAutofit/>
          </a:bodyPr>
          <a:lstStyle/>
          <a:p>
            <a:r>
              <a:rPr lang="ko-KR" altLang="en-US" dirty="0"/>
              <a:t>동양의 하와이 오키나와</a:t>
            </a:r>
          </a:p>
        </p:txBody>
      </p:sp>
      <p:pic>
        <p:nvPicPr>
          <p:cNvPr id="5" name="내용 개체 틀 4" descr="물, 선창, 해양이(가) 표시된 사진&#10;&#10;자동 생성된 설명">
            <a:extLst>
              <a:ext uri="{FF2B5EF4-FFF2-40B4-BE49-F238E27FC236}">
                <a16:creationId xmlns:a16="http://schemas.microsoft.com/office/drawing/2014/main" id="{3AF2D105-E172-44EE-B0FA-90385FAB8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9" y="10"/>
            <a:ext cx="50227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46DD771-F3F6-42D9-B18F-A4B33080C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260" y="2308225"/>
            <a:ext cx="5121424" cy="3615267"/>
          </a:xfrm>
        </p:spPr>
        <p:txBody>
          <a:bodyPr>
            <a:normAutofit/>
          </a:bodyPr>
          <a:lstStyle/>
          <a:p>
            <a:r>
              <a:rPr lang="ko-KR" altLang="en-US" b="1" dirty="0" err="1">
                <a:solidFill>
                  <a:schemeClr val="tx1"/>
                </a:solidFill>
              </a:rPr>
              <a:t>에메랄드빛</a:t>
            </a:r>
            <a:r>
              <a:rPr lang="ko-KR" altLang="en-US" b="1" dirty="0">
                <a:solidFill>
                  <a:schemeClr val="tx1"/>
                </a:solidFill>
              </a:rPr>
              <a:t> 바다위에 떠 있는 </a:t>
            </a:r>
            <a:r>
              <a:rPr lang="ko-KR" altLang="en-US" b="1" dirty="0" err="1">
                <a:solidFill>
                  <a:schemeClr val="tx1"/>
                </a:solidFill>
              </a:rPr>
              <a:t>산호섬</a:t>
            </a:r>
            <a:endParaRPr lang="en-US" altLang="ko-KR" b="1" dirty="0">
              <a:solidFill>
                <a:schemeClr val="tx1"/>
              </a:solidFill>
            </a:endParaRPr>
          </a:p>
          <a:p>
            <a:r>
              <a:rPr lang="ko-KR" altLang="en-US" b="1" dirty="0">
                <a:solidFill>
                  <a:schemeClr val="tx1"/>
                </a:solidFill>
              </a:rPr>
              <a:t>아시아 최대규모의 </a:t>
            </a:r>
            <a:r>
              <a:rPr lang="ko-KR" altLang="en-US" b="1" dirty="0" err="1">
                <a:solidFill>
                  <a:schemeClr val="tx1"/>
                </a:solidFill>
              </a:rPr>
              <a:t>츄라우미</a:t>
            </a:r>
            <a:r>
              <a:rPr lang="ko-KR" altLang="en-US" b="1" dirty="0">
                <a:solidFill>
                  <a:schemeClr val="tx1"/>
                </a:solidFill>
              </a:rPr>
              <a:t> 수족관</a:t>
            </a:r>
            <a:endParaRPr lang="en-US" altLang="ko-KR" b="1" dirty="0">
              <a:solidFill>
                <a:schemeClr val="tx1"/>
              </a:solidFill>
            </a:endParaRPr>
          </a:p>
          <a:p>
            <a:r>
              <a:rPr lang="ko-KR" altLang="en-US" b="1" dirty="0">
                <a:solidFill>
                  <a:schemeClr val="tx1"/>
                </a:solidFill>
              </a:rPr>
              <a:t>국제거리 쇼핑</a:t>
            </a:r>
            <a:endParaRPr lang="en-US" altLang="ko-KR" b="1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C71778-3DDA-4748-AEBB-2A4B75016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A1F5C7D-5183-424E-BD72-BBFC59C5A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848F76E-D8DE-4826-901B-4E409024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AE84420-E672-4A16-8384-42BDDC4A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44D91EB-FA8D-4FD3-88F8-053F9962B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56B711F-46BD-4789-926C-CF2F01F71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0213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FE796B-53D5-40B1-A547-48966E767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66446"/>
            <a:ext cx="8534400" cy="1507067"/>
          </a:xfrm>
        </p:spPr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B0DD3CE-8757-4F85-83DC-BAE1762E4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346649"/>
            <a:ext cx="8534400" cy="3615267"/>
          </a:xfrm>
        </p:spPr>
        <p:txBody>
          <a:bodyPr/>
          <a:lstStyle/>
          <a:p>
            <a:r>
              <a:rPr lang="en-US" altLang="ko-KR" b="1" dirty="0">
                <a:solidFill>
                  <a:schemeClr val="bg1"/>
                </a:solidFill>
              </a:rPr>
              <a:t>1.</a:t>
            </a:r>
            <a:r>
              <a:rPr lang="ko-KR" altLang="en-US" b="1" dirty="0">
                <a:solidFill>
                  <a:schemeClr val="bg1"/>
                </a:solidFill>
              </a:rPr>
              <a:t>발표 소개</a:t>
            </a:r>
            <a:endParaRPr lang="en-US" altLang="ko-KR" b="1" dirty="0">
              <a:solidFill>
                <a:schemeClr val="bg1"/>
              </a:solidFill>
            </a:endParaRPr>
          </a:p>
          <a:p>
            <a:r>
              <a:rPr lang="en-US" altLang="ko-KR" sz="1600" b="1" dirty="0">
                <a:solidFill>
                  <a:schemeClr val="bg1"/>
                </a:solidFill>
              </a:rPr>
              <a:t>2-1.</a:t>
            </a:r>
            <a:r>
              <a:rPr lang="ko-KR" altLang="en-US" sz="1600" b="1" dirty="0">
                <a:solidFill>
                  <a:schemeClr val="bg1"/>
                </a:solidFill>
              </a:rPr>
              <a:t>눈이 아름다운 삿포로</a:t>
            </a:r>
            <a:endParaRPr lang="en-US" altLang="ko-KR" sz="1600" b="1" dirty="0">
              <a:solidFill>
                <a:schemeClr val="bg1"/>
              </a:solidFill>
            </a:endParaRPr>
          </a:p>
          <a:p>
            <a:r>
              <a:rPr lang="en-US" altLang="ko-KR" sz="1600" b="1" dirty="0">
                <a:solidFill>
                  <a:schemeClr val="bg1"/>
                </a:solidFill>
              </a:rPr>
              <a:t>2-2.</a:t>
            </a:r>
            <a:r>
              <a:rPr lang="ko-KR" altLang="en-US" sz="1600" b="1" dirty="0">
                <a:solidFill>
                  <a:schemeClr val="bg1"/>
                </a:solidFill>
              </a:rPr>
              <a:t>온천과 스키의 니가타</a:t>
            </a:r>
            <a:endParaRPr lang="en-US" altLang="ko-KR" sz="1600" b="1" dirty="0">
              <a:solidFill>
                <a:schemeClr val="bg1"/>
              </a:solidFill>
            </a:endParaRPr>
          </a:p>
          <a:p>
            <a:r>
              <a:rPr lang="en-US" altLang="ko-KR" sz="1600" b="1" dirty="0">
                <a:solidFill>
                  <a:schemeClr val="bg1"/>
                </a:solidFill>
              </a:rPr>
              <a:t>2-3.</a:t>
            </a:r>
            <a:r>
              <a:rPr lang="ko-KR" altLang="en-US" sz="1600" b="1" dirty="0">
                <a:solidFill>
                  <a:schemeClr val="bg1"/>
                </a:solidFill>
              </a:rPr>
              <a:t>도심 여행에는 오사카</a:t>
            </a:r>
            <a:endParaRPr lang="en-US" altLang="ko-KR" sz="1600" b="1" dirty="0">
              <a:solidFill>
                <a:schemeClr val="bg1"/>
              </a:solidFill>
            </a:endParaRPr>
          </a:p>
          <a:p>
            <a:r>
              <a:rPr lang="en-US" altLang="ko-KR" sz="1600" b="1" dirty="0">
                <a:solidFill>
                  <a:schemeClr val="bg1"/>
                </a:solidFill>
              </a:rPr>
              <a:t>2-4.</a:t>
            </a:r>
            <a:r>
              <a:rPr lang="ko-KR" altLang="en-US" sz="1600" b="1" dirty="0">
                <a:solidFill>
                  <a:schemeClr val="bg1"/>
                </a:solidFill>
              </a:rPr>
              <a:t>일본의 모든 것</a:t>
            </a:r>
            <a:r>
              <a:rPr lang="en-US" altLang="ko-KR" sz="1600" b="1" dirty="0">
                <a:solidFill>
                  <a:schemeClr val="bg1"/>
                </a:solidFill>
              </a:rPr>
              <a:t>, </a:t>
            </a:r>
            <a:r>
              <a:rPr lang="ko-KR" altLang="en-US" sz="1600" b="1" dirty="0">
                <a:solidFill>
                  <a:schemeClr val="bg1"/>
                </a:solidFill>
              </a:rPr>
              <a:t>도쿄</a:t>
            </a:r>
            <a:endParaRPr lang="en-US" altLang="ko-KR" sz="1600" b="1" dirty="0">
              <a:solidFill>
                <a:schemeClr val="bg1"/>
              </a:solidFill>
            </a:endParaRPr>
          </a:p>
          <a:p>
            <a:r>
              <a:rPr lang="en-US" altLang="ko-KR" sz="1600" b="1" dirty="0">
                <a:solidFill>
                  <a:schemeClr val="bg1"/>
                </a:solidFill>
              </a:rPr>
              <a:t>2-5.</a:t>
            </a:r>
            <a:r>
              <a:rPr lang="ko-KR" altLang="en-US" sz="1600" b="1" dirty="0">
                <a:solidFill>
                  <a:schemeClr val="bg1"/>
                </a:solidFill>
              </a:rPr>
              <a:t>규슈의 관광지 후쿠오카</a:t>
            </a:r>
            <a:endParaRPr lang="en-US" altLang="ko-KR" sz="1600" b="1" dirty="0">
              <a:solidFill>
                <a:schemeClr val="bg1"/>
              </a:solidFill>
            </a:endParaRPr>
          </a:p>
          <a:p>
            <a:r>
              <a:rPr lang="en-US" altLang="ko-KR" sz="1600" b="1" dirty="0">
                <a:solidFill>
                  <a:schemeClr val="bg1"/>
                </a:solidFill>
              </a:rPr>
              <a:t>2-6.</a:t>
            </a:r>
            <a:r>
              <a:rPr lang="ko-KR" altLang="en-US" sz="1600" b="1" dirty="0">
                <a:solidFill>
                  <a:schemeClr val="bg1"/>
                </a:solidFill>
              </a:rPr>
              <a:t>동양의 하와이 오키나와</a:t>
            </a:r>
            <a:endParaRPr lang="en-US" altLang="ko-KR" sz="1600" b="1" dirty="0">
              <a:solidFill>
                <a:schemeClr val="bg1"/>
              </a:solidFill>
            </a:endParaRPr>
          </a:p>
          <a:p>
            <a:r>
              <a:rPr lang="en-US" altLang="ko-KR" b="1" dirty="0">
                <a:solidFill>
                  <a:schemeClr val="bg1"/>
                </a:solidFill>
              </a:rPr>
              <a:t>3.</a:t>
            </a:r>
            <a:r>
              <a:rPr lang="ko-KR" altLang="en-US" b="1" dirty="0">
                <a:solidFill>
                  <a:schemeClr val="bg1"/>
                </a:solidFill>
              </a:rPr>
              <a:t>마무리</a:t>
            </a:r>
            <a:endParaRPr lang="en-US" altLang="ko-K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546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36DD3E-B588-4E68-90B7-43243045D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 descr="물, 실외, 해양, 자연이(가) 표시된 사진&#10;&#10;자동 생성된 설명">
            <a:extLst>
              <a:ext uri="{FF2B5EF4-FFF2-40B4-BE49-F238E27FC236}">
                <a16:creationId xmlns:a16="http://schemas.microsoft.com/office/drawing/2014/main" id="{F2B23B8C-BFAF-4351-A0BE-13E329BE7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99" y="381000"/>
            <a:ext cx="7618412" cy="5713810"/>
          </a:xfrm>
        </p:spPr>
      </p:pic>
      <p:pic>
        <p:nvPicPr>
          <p:cNvPr id="7" name="그림 6" descr="실외, 물, 놀이기구, 보기이(가) 표시된 사진&#10;&#10;자동 생성된 설명">
            <a:extLst>
              <a:ext uri="{FF2B5EF4-FFF2-40B4-BE49-F238E27FC236}">
                <a16:creationId xmlns:a16="http://schemas.microsoft.com/office/drawing/2014/main" id="{2772EEBC-0E4B-465E-B6B7-005E7B125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" y="298450"/>
            <a:ext cx="9398000" cy="6261100"/>
          </a:xfrm>
          <a:prstGeom prst="rect">
            <a:avLst/>
          </a:prstGeom>
        </p:spPr>
      </p:pic>
      <p:pic>
        <p:nvPicPr>
          <p:cNvPr id="9" name="그림 8" descr="실외, 도로, 건물, 남자이(가) 표시된 사진&#10;&#10;자동 생성된 설명">
            <a:extLst>
              <a:ext uri="{FF2B5EF4-FFF2-40B4-BE49-F238E27FC236}">
                <a16:creationId xmlns:a16="http://schemas.microsoft.com/office/drawing/2014/main" id="{DDC5583D-ACA2-4E66-A330-6511016885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511" y="419100"/>
            <a:ext cx="11063111" cy="6223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35E78B-257E-4100-8417-1C06E7CDD67E}"/>
              </a:ext>
            </a:extLst>
          </p:cNvPr>
          <p:cNvSpPr txBox="1"/>
          <p:nvPr/>
        </p:nvSpPr>
        <p:spPr>
          <a:xfrm>
            <a:off x="970384" y="419100"/>
            <a:ext cx="467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이국적인 풍경의 휴양지</a:t>
            </a:r>
          </a:p>
        </p:txBody>
      </p:sp>
    </p:spTree>
    <p:extLst>
      <p:ext uri="{BB962C8B-B14F-4D97-AF65-F5344CB8AC3E}">
        <p14:creationId xmlns:p14="http://schemas.microsoft.com/office/powerpoint/2010/main" val="14835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2D5A9B-0B36-462C-B0CD-EBC8E0D5F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45" y="232978"/>
            <a:ext cx="8534400" cy="826970"/>
          </a:xfrm>
        </p:spPr>
        <p:txBody>
          <a:bodyPr/>
          <a:lstStyle/>
          <a:p>
            <a:r>
              <a:rPr lang="ko-KR" altLang="en-US" dirty="0" err="1"/>
              <a:t>츄라우미</a:t>
            </a:r>
            <a:r>
              <a:rPr lang="ko-KR" altLang="en-US" dirty="0"/>
              <a:t> 수족관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E8D027-4D70-4D7C-8642-9759D7DBA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618" y="3999089"/>
            <a:ext cx="8534400" cy="2858911"/>
          </a:xfrm>
        </p:spPr>
        <p:txBody>
          <a:bodyPr/>
          <a:lstStyle/>
          <a:p>
            <a:r>
              <a:rPr lang="ko-KR" altLang="en-US" dirty="0" err="1">
                <a:solidFill>
                  <a:schemeClr val="tx1"/>
                </a:solidFill>
              </a:rPr>
              <a:t>츄라우미는</a:t>
            </a:r>
            <a:r>
              <a:rPr lang="ko-KR" altLang="en-US" dirty="0">
                <a:solidFill>
                  <a:schemeClr val="tx1"/>
                </a:solidFill>
              </a:rPr>
              <a:t> 오키나와어로 아름다운 바다라는 뜻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>
                <a:solidFill>
                  <a:schemeClr val="tx1"/>
                </a:solidFill>
              </a:rPr>
              <a:t>높이 </a:t>
            </a:r>
            <a:r>
              <a:rPr lang="en-US" altLang="ko-KR" dirty="0">
                <a:solidFill>
                  <a:schemeClr val="tx1"/>
                </a:solidFill>
              </a:rPr>
              <a:t>8.2m </a:t>
            </a:r>
            <a:r>
              <a:rPr lang="ko-KR" altLang="en-US" dirty="0">
                <a:solidFill>
                  <a:schemeClr val="tx1"/>
                </a:solidFill>
              </a:rPr>
              <a:t>너비 </a:t>
            </a:r>
            <a:r>
              <a:rPr lang="en-US" altLang="ko-KR" dirty="0">
                <a:solidFill>
                  <a:schemeClr val="tx1"/>
                </a:solidFill>
              </a:rPr>
              <a:t>22.5m </a:t>
            </a:r>
            <a:r>
              <a:rPr lang="ko-KR" altLang="en-US" dirty="0">
                <a:solidFill>
                  <a:schemeClr val="tx1"/>
                </a:solidFill>
              </a:rPr>
              <a:t>두께 </a:t>
            </a:r>
            <a:r>
              <a:rPr lang="en-US" altLang="ko-KR" dirty="0">
                <a:solidFill>
                  <a:schemeClr val="tx1"/>
                </a:solidFill>
              </a:rPr>
              <a:t>60cm</a:t>
            </a:r>
            <a:r>
              <a:rPr lang="ko-KR" altLang="en-US" dirty="0">
                <a:solidFill>
                  <a:schemeClr val="tx1"/>
                </a:solidFill>
              </a:rPr>
              <a:t>의 세계최대의 수족관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>
                <a:solidFill>
                  <a:schemeClr val="tx1"/>
                </a:solidFill>
              </a:rPr>
              <a:t>얕은 바다의 산호초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따뜻한 쿠로시오 해류로 인해 다채로운 생물 서식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 err="1">
                <a:solidFill>
                  <a:schemeClr val="tx1"/>
                </a:solidFill>
              </a:rPr>
              <a:t>모토부</a:t>
            </a:r>
            <a:r>
              <a:rPr lang="ko-KR" altLang="en-US" dirty="0">
                <a:solidFill>
                  <a:schemeClr val="tx1"/>
                </a:solidFill>
              </a:rPr>
              <a:t> 반도의 국영 공원</a:t>
            </a:r>
          </a:p>
        </p:txBody>
      </p:sp>
      <p:pic>
        <p:nvPicPr>
          <p:cNvPr id="5" name="그림 4" descr="가오리, 물고기, 동물, 조류이(가) 표시된 사진&#10;&#10;자동 생성된 설명">
            <a:extLst>
              <a:ext uri="{FF2B5EF4-FFF2-40B4-BE49-F238E27FC236}">
                <a16:creationId xmlns:a16="http://schemas.microsoft.com/office/drawing/2014/main" id="{DD69C029-4926-4FBF-BBA1-A37B3ABF82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5750" y="330141"/>
            <a:ext cx="5617983" cy="3745322"/>
          </a:xfrm>
          <a:prstGeom prst="rect">
            <a:avLst/>
          </a:prstGeom>
        </p:spPr>
      </p:pic>
      <p:pic>
        <p:nvPicPr>
          <p:cNvPr id="7" name="그림 6" descr="물, 풀, 수영, 동물이(가) 표시된 사진&#10;&#10;자동 생성된 설명">
            <a:extLst>
              <a:ext uri="{FF2B5EF4-FFF2-40B4-BE49-F238E27FC236}">
                <a16:creationId xmlns:a16="http://schemas.microsoft.com/office/drawing/2014/main" id="{A264945A-43CF-4DE1-8752-18F030712B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45" y="1004972"/>
            <a:ext cx="513381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77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A149A9-3A66-4432-8253-C1997FBA9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885716"/>
            <a:ext cx="8534400" cy="961746"/>
          </a:xfrm>
        </p:spPr>
        <p:txBody>
          <a:bodyPr/>
          <a:lstStyle/>
          <a:p>
            <a:r>
              <a:rPr lang="ko-KR" altLang="en-US" dirty="0" err="1"/>
              <a:t>자료출처</a:t>
            </a:r>
            <a:r>
              <a:rPr lang="ko-KR" altLang="en-US" dirty="0"/>
              <a:t> 및 참고자료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8C5E35-A19A-49FD-98E5-A1CA3062B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430625"/>
            <a:ext cx="8534400" cy="3615267"/>
          </a:xfrm>
        </p:spPr>
        <p:txBody>
          <a:bodyPr>
            <a:normAutofit/>
          </a:bodyPr>
          <a:lstStyle/>
          <a:p>
            <a:r>
              <a:rPr lang="en-US" altLang="ko-KR" sz="1400" dirty="0">
                <a:hlinkClick r:id="rId2"/>
              </a:rPr>
              <a:t>https://terms.naver.com/entry.nhn?docId=2044029&amp;cid=42836&amp;categoryId=42836</a:t>
            </a:r>
            <a:endParaRPr lang="en-US" altLang="ko-KR" sz="1400" dirty="0"/>
          </a:p>
          <a:p>
            <a:r>
              <a:rPr lang="en-US" altLang="ko-KR" sz="1400" dirty="0">
                <a:hlinkClick r:id="rId3"/>
              </a:rPr>
              <a:t>https://terms.naver.com/entry.nhn?docId=2073393&amp;cid=42836&amp;categoryId=42836</a:t>
            </a:r>
            <a:endParaRPr lang="en-US" altLang="ko-KR" sz="1400" dirty="0"/>
          </a:p>
          <a:p>
            <a:r>
              <a:rPr lang="en-US" altLang="ko-KR" sz="1400" dirty="0">
                <a:hlinkClick r:id="rId4"/>
              </a:rPr>
              <a:t>https://terms.naver.com/entry.nhn?docId=1129942&amp;cid=40942&amp;categoryId=34030</a:t>
            </a:r>
            <a:endParaRPr lang="en-US" altLang="ko-KR" sz="1400" dirty="0"/>
          </a:p>
          <a:p>
            <a:r>
              <a:rPr lang="en-US" altLang="ko-KR" sz="1400" dirty="0">
                <a:hlinkClick r:id="rId5"/>
              </a:rPr>
              <a:t>https://terms.naver.com/entry.nhn?docId=964112&amp;cid=42864&amp;categoryId=50859</a:t>
            </a:r>
            <a:endParaRPr lang="en-US" altLang="ko-KR" sz="1400" dirty="0"/>
          </a:p>
          <a:p>
            <a:r>
              <a:rPr lang="en-US" altLang="ko-KR" sz="1400" dirty="0">
                <a:hlinkClick r:id="rId6"/>
              </a:rPr>
              <a:t>https://namu.wiki/w/%EC%9D%BC%EB%B3%B8/%EA%B4%80%EA%B4%91</a:t>
            </a:r>
            <a:endParaRPr lang="en-US" altLang="ko-KR" sz="1400" dirty="0"/>
          </a:p>
          <a:p>
            <a:r>
              <a:rPr lang="en-US" altLang="ko-KR" sz="1400" dirty="0">
                <a:hlinkClick r:id="rId7"/>
              </a:rPr>
              <a:t>https://travelblog.expedia.co.kr/14795</a:t>
            </a:r>
            <a:endParaRPr lang="en-US" altLang="ko-KR" sz="1400" dirty="0"/>
          </a:p>
          <a:p>
            <a:r>
              <a:rPr lang="en-US" altLang="ko-KR" sz="1400" dirty="0">
                <a:hlinkClick r:id="rId8"/>
              </a:rPr>
              <a:t>https://www.welcometojapan.or.kr/board/ebook/</a:t>
            </a:r>
            <a:endParaRPr lang="en-US" altLang="ko-KR" sz="1400" dirty="0"/>
          </a:p>
          <a:p>
            <a:r>
              <a:rPr lang="en-US" altLang="ko-KR" sz="1400" dirty="0"/>
              <a:t>https://tv.naver.com/v/5538374</a:t>
            </a:r>
          </a:p>
        </p:txBody>
      </p:sp>
    </p:spTree>
    <p:extLst>
      <p:ext uri="{BB962C8B-B14F-4D97-AF65-F5344CB8AC3E}">
        <p14:creationId xmlns:p14="http://schemas.microsoft.com/office/powerpoint/2010/main" val="285058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867AEF-C423-4A72-A6D2-2A8E116C6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26" y="2919789"/>
            <a:ext cx="8534400" cy="1507067"/>
          </a:xfrm>
        </p:spPr>
        <p:txBody>
          <a:bodyPr/>
          <a:lstStyle/>
          <a:p>
            <a:r>
              <a:rPr lang="ko-KR" altLang="en-US" dirty="0"/>
              <a:t>감사합니다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8EE7AB-B120-475A-AD78-EBA8E6D65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6938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FE796B-53D5-40B1-A547-48966E767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66446"/>
            <a:ext cx="8534400" cy="1507067"/>
          </a:xfrm>
        </p:spPr>
        <p:txBody>
          <a:bodyPr/>
          <a:lstStyle/>
          <a:p>
            <a:r>
              <a:rPr lang="ko-KR" altLang="en-US" dirty="0"/>
              <a:t>발표 소개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B0DD3CE-8757-4F85-83DC-BAE1762E4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346649"/>
            <a:ext cx="85344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/>
              <a:t>발표 주제 </a:t>
            </a:r>
            <a:r>
              <a:rPr lang="en-US" altLang="ko-KR" dirty="0"/>
              <a:t>– </a:t>
            </a:r>
            <a:r>
              <a:rPr lang="ko-KR" altLang="en-US" dirty="0"/>
              <a:t>일본 각지의 유명 관광지 소개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발표 형식</a:t>
            </a:r>
            <a:r>
              <a:rPr lang="en-US" altLang="ko-KR" dirty="0"/>
              <a:t> – </a:t>
            </a:r>
            <a:r>
              <a:rPr lang="ko-KR" altLang="en-US" dirty="0"/>
              <a:t>사진과 키워드를 통한 프레젠테이션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786483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D2D7C63-562A-41C7-892E-0C73F5D59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8FE796B-53D5-40B1-A547-48966E767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738" y="685800"/>
            <a:ext cx="6159273" cy="8269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ko-KR" altLang="en-US" sz="4800" dirty="0"/>
              <a:t>눈이 아름다운 삿포로 </a:t>
            </a:r>
          </a:p>
        </p:txBody>
      </p:sp>
      <p:pic>
        <p:nvPicPr>
          <p:cNvPr id="5" name="내용 개체 틀 4" descr="실내, 사진, 테이블, 앉아있는이(가) 표시된 사진&#10;&#10;자동 생성된 설명">
            <a:extLst>
              <a:ext uri="{FF2B5EF4-FFF2-40B4-BE49-F238E27FC236}">
                <a16:creationId xmlns:a16="http://schemas.microsoft.com/office/drawing/2014/main" id="{305E8227-689A-4305-81AB-4A8ADC8DB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639713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DF25E23-BE15-4E36-A700-59F0CE8C5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CE9353A-F333-4305-BED0-D126D75F5D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5D1D327-6D34-4AB1-BBCB-FFD18B92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3D4CCB5-F27F-4868-B1D4-55D8654F07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5F00F96-8833-4C32-AD31-05286BC80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22EE3D4-FE2C-4B01-BC8C-3CE2C6CC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A9CEBA8-AC8F-4E58-8000-1F619D941B01}"/>
              </a:ext>
            </a:extLst>
          </p:cNvPr>
          <p:cNvSpPr txBox="1"/>
          <p:nvPr/>
        </p:nvSpPr>
        <p:spPr>
          <a:xfrm>
            <a:off x="5116738" y="1679510"/>
            <a:ext cx="692127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삿포로 눈 축제</a:t>
            </a:r>
            <a:endParaRPr lang="en-US" altLang="ko-KR" sz="2400" dirty="0"/>
          </a:p>
          <a:p>
            <a:endParaRPr lang="en-US" altLang="ko-KR" dirty="0"/>
          </a:p>
          <a:p>
            <a:r>
              <a:rPr lang="en-US" altLang="ko-KR" sz="2000" dirty="0"/>
              <a:t>1950</a:t>
            </a:r>
            <a:r>
              <a:rPr lang="ko-KR" altLang="en-US" sz="2000" dirty="0"/>
              <a:t>년 삿포로의 중</a:t>
            </a:r>
            <a:r>
              <a:rPr lang="en-US" altLang="ko-KR" sz="2000" dirty="0"/>
              <a:t>,</a:t>
            </a:r>
            <a:r>
              <a:rPr lang="ko-KR" altLang="en-US" sz="2000" dirty="0"/>
              <a:t>고등학생들이 </a:t>
            </a:r>
            <a:r>
              <a:rPr lang="ko-KR" altLang="en-US" sz="2000" dirty="0" err="1"/>
              <a:t>오도리</a:t>
            </a:r>
            <a:r>
              <a:rPr lang="ko-KR" altLang="en-US" sz="2000" dirty="0"/>
              <a:t> 공원에 눈을 이용한 조각품을 만든 것에서 유래</a:t>
            </a:r>
            <a:r>
              <a:rPr lang="en-US" altLang="ko-KR" sz="2000" dirty="0"/>
              <a:t>.</a:t>
            </a:r>
          </a:p>
          <a:p>
            <a:endParaRPr lang="en-US" altLang="ko-KR" sz="2000" dirty="0"/>
          </a:p>
          <a:p>
            <a:r>
              <a:rPr lang="ko-KR" altLang="en-US" sz="2000" dirty="0"/>
              <a:t>매년 </a:t>
            </a:r>
            <a:r>
              <a:rPr lang="en-US" altLang="ko-KR" sz="2000" dirty="0"/>
              <a:t>200</a:t>
            </a:r>
            <a:r>
              <a:rPr lang="ko-KR" altLang="en-US" sz="2000" dirty="0"/>
              <a:t>만 명 이상의 사람들이 방문</a:t>
            </a:r>
            <a:r>
              <a:rPr lang="en-US" altLang="ko-KR" sz="2000" dirty="0"/>
              <a:t>.</a:t>
            </a:r>
          </a:p>
          <a:p>
            <a:endParaRPr lang="ko-KR" altLang="en-US" sz="2000" dirty="0"/>
          </a:p>
        </p:txBody>
      </p:sp>
      <p:pic>
        <p:nvPicPr>
          <p:cNvPr id="9" name="그림 8" descr="하얀색, 앉아있는, 대형, 검은색이(가) 표시된 사진&#10;&#10;자동 생성된 설명">
            <a:extLst>
              <a:ext uri="{FF2B5EF4-FFF2-40B4-BE49-F238E27FC236}">
                <a16:creationId xmlns:a16="http://schemas.microsoft.com/office/drawing/2014/main" id="{2A8D0978-0E3E-461C-8714-F48F186FEA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8295" y="3675082"/>
            <a:ext cx="3367087" cy="2969771"/>
          </a:xfrm>
          <a:prstGeom prst="rect">
            <a:avLst/>
          </a:prstGeom>
        </p:spPr>
      </p:pic>
      <p:pic>
        <p:nvPicPr>
          <p:cNvPr id="13" name="그림 12" descr="건물, 실외, 대형, 앉아있는이(가) 표시된 사진&#10;&#10;자동 생성된 설명">
            <a:extLst>
              <a:ext uri="{FF2B5EF4-FFF2-40B4-BE49-F238E27FC236}">
                <a16:creationId xmlns:a16="http://schemas.microsoft.com/office/drawing/2014/main" id="{4CAEE51E-0FBD-489C-BF36-666F911D8F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3564" y="3959754"/>
            <a:ext cx="3435288" cy="228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47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FE796B-53D5-40B1-A547-48966E767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66446"/>
            <a:ext cx="8534400" cy="751807"/>
          </a:xfrm>
        </p:spPr>
        <p:txBody>
          <a:bodyPr/>
          <a:lstStyle/>
          <a:p>
            <a:r>
              <a:rPr lang="ko-KR" altLang="en-US" dirty="0"/>
              <a:t>삿포로 맥주박물관</a:t>
            </a:r>
          </a:p>
        </p:txBody>
      </p:sp>
      <p:pic>
        <p:nvPicPr>
          <p:cNvPr id="5" name="내용 개체 틀 4" descr="건물, 실외, 교회, 잔디이(가) 표시된 사진&#10;&#10;자동 생성된 설명">
            <a:extLst>
              <a:ext uri="{FF2B5EF4-FFF2-40B4-BE49-F238E27FC236}">
                <a16:creationId xmlns:a16="http://schemas.microsoft.com/office/drawing/2014/main" id="{6485782A-5E20-43B3-B2E1-19B2862D8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12" y="1594518"/>
            <a:ext cx="5430616" cy="36163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281050-668A-4B73-89BB-ABE9D0A58E19}"/>
              </a:ext>
            </a:extLst>
          </p:cNvPr>
          <p:cNvSpPr txBox="1"/>
          <p:nvPr/>
        </p:nvSpPr>
        <p:spPr>
          <a:xfrm>
            <a:off x="6378222" y="1594518"/>
            <a:ext cx="5588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일본 유일의 맥주 박물관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1987</a:t>
            </a:r>
            <a:r>
              <a:rPr lang="ko-KR" altLang="en-US" sz="2000" dirty="0"/>
              <a:t>년 개관 </a:t>
            </a:r>
            <a:r>
              <a:rPr lang="en-US" altLang="ko-KR" sz="2000" dirty="0"/>
              <a:t>2004</a:t>
            </a:r>
            <a:r>
              <a:rPr lang="ko-KR" altLang="en-US" sz="2000" dirty="0"/>
              <a:t>년 민간 개방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시음과 기념품 판매를 위한 공간 마련</a:t>
            </a:r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dirty="0"/>
              <a:t>주소</a:t>
            </a:r>
            <a:r>
              <a:rPr lang="en-US" altLang="ko-KR" dirty="0"/>
              <a:t>:</a:t>
            </a:r>
            <a:r>
              <a:rPr lang="ko-KR" altLang="en-US" dirty="0"/>
              <a:t>北海道札幌市東区北</a:t>
            </a:r>
            <a:r>
              <a:rPr lang="en-US" altLang="ko-KR" dirty="0"/>
              <a:t>7</a:t>
            </a:r>
            <a:r>
              <a:rPr lang="ko-KR" altLang="en-US" dirty="0"/>
              <a:t>条東</a:t>
            </a:r>
            <a:r>
              <a:rPr lang="en-US" altLang="ko-KR" dirty="0"/>
              <a:t>9-1-1 </a:t>
            </a:r>
          </a:p>
          <a:p>
            <a:r>
              <a:rPr lang="ko-KR" altLang="en-US" dirty="0"/>
              <a:t>홈페이지</a:t>
            </a:r>
            <a:r>
              <a:rPr lang="en-US" altLang="ko-KR" dirty="0"/>
              <a:t>:</a:t>
            </a:r>
            <a:r>
              <a:rPr lang="en-US" altLang="ko-KR" dirty="0">
                <a:hlinkClick r:id="rId3"/>
              </a:rPr>
              <a:t>http://www.sapporobeer.jp/brewery/s_museum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4237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E633E68-B925-44AC-A7C1-894D907EE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 descr="실외, 자연, 잔디, 일몰이(가) 표시된 사진&#10;&#10;자동 생성된 설명">
            <a:extLst>
              <a:ext uri="{FF2B5EF4-FFF2-40B4-BE49-F238E27FC236}">
                <a16:creationId xmlns:a16="http://schemas.microsoft.com/office/drawing/2014/main" id="{B5C5D981-FDDD-4AF2-B1CA-FC2141B77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129" y="293511"/>
            <a:ext cx="10910306" cy="4991464"/>
          </a:xfrm>
          <a:prstGeom prst="rect">
            <a:avLst/>
          </a:prstGeom>
        </p:spPr>
      </p:pic>
      <p:pic>
        <p:nvPicPr>
          <p:cNvPr id="7" name="그림 6" descr="동물, 음식, 테이블, 그릇이(가) 표시된 사진&#10;&#10;자동 생성된 설명">
            <a:extLst>
              <a:ext uri="{FF2B5EF4-FFF2-40B4-BE49-F238E27FC236}">
                <a16:creationId xmlns:a16="http://schemas.microsoft.com/office/drawing/2014/main" id="{660E13B8-A808-40D7-9DBC-FE95A24C4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032" y="996950"/>
            <a:ext cx="10091125" cy="545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0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2D8CD66-6E34-4232-868C-F61EC84A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A1EDB24-D25E-4498-9742-07355DA2B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E5C3020-0F81-4919-9D1F-B6ED9A835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3ECD783-8E88-4D10-99BD-C579F0CA2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9EDE005-2618-4634-B693-DAB7F6013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4252634-CD2F-416D-80D4-1C184472B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내용 개체 틀 4" descr="테이블, 대형, 채운, 남자이(가) 표시된 사진&#10;&#10;자동 생성된 설명">
            <a:extLst>
              <a:ext uri="{FF2B5EF4-FFF2-40B4-BE49-F238E27FC236}">
                <a16:creationId xmlns:a16="http://schemas.microsoft.com/office/drawing/2014/main" id="{8E8AF6D2-AF70-4019-ABA6-E7DA41F56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5755321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BDE893-831D-4B01-BA4E-30E6C9BE2D5E}"/>
              </a:ext>
            </a:extLst>
          </p:cNvPr>
          <p:cNvSpPr txBox="1"/>
          <p:nvPr/>
        </p:nvSpPr>
        <p:spPr>
          <a:xfrm>
            <a:off x="5841403" y="845403"/>
            <a:ext cx="6121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/>
              <a:t>온천과 스키의 니가타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2BA97D-34E7-44D9-92C9-1BC213A3B646}"/>
              </a:ext>
            </a:extLst>
          </p:cNvPr>
          <p:cNvSpPr txBox="1"/>
          <p:nvPr/>
        </p:nvSpPr>
        <p:spPr>
          <a:xfrm>
            <a:off x="6096000" y="1968649"/>
            <a:ext cx="57553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특이한 기후 </a:t>
            </a:r>
            <a:r>
              <a:rPr lang="en-US" altLang="ko-KR" sz="2000" dirty="0"/>
              <a:t>– </a:t>
            </a:r>
            <a:r>
              <a:rPr lang="ko-KR" altLang="en-US" sz="2000" dirty="0"/>
              <a:t>겨울에는 폭설</a:t>
            </a:r>
            <a:r>
              <a:rPr lang="en-US" altLang="ko-KR" sz="2000" dirty="0"/>
              <a:t>, </a:t>
            </a:r>
            <a:r>
              <a:rPr lang="ko-KR" altLang="en-US" sz="2000" dirty="0"/>
              <a:t>봄에는 </a:t>
            </a:r>
            <a:r>
              <a:rPr lang="ko-KR" altLang="en-US" sz="2000" dirty="0" err="1"/>
              <a:t>푄</a:t>
            </a:r>
            <a:r>
              <a:rPr lang="ko-KR" altLang="en-US" sz="2000" dirty="0"/>
              <a:t> 현상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평균기온이 높아 술 생산의 최적지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화산과 온천이 많아</a:t>
            </a:r>
            <a:endParaRPr lang="en-US" altLang="ko-KR" sz="2000" dirty="0"/>
          </a:p>
          <a:p>
            <a:r>
              <a:rPr lang="ko-KR" altLang="en-US" sz="2000" dirty="0"/>
              <a:t>여름 피서객과 겨울 휴양객들로 붐벼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 err="1"/>
              <a:t>니혼슈</a:t>
            </a:r>
            <a:r>
              <a:rPr lang="en-US" altLang="ko-KR" sz="2000" dirty="0"/>
              <a:t>(</a:t>
            </a:r>
            <a:r>
              <a:rPr lang="ko-KR" altLang="en-US" sz="2000" dirty="0" err="1"/>
              <a:t>일본사케</a:t>
            </a:r>
            <a:r>
              <a:rPr lang="en-US" altLang="ko-KR" sz="2000" dirty="0"/>
              <a:t>)</a:t>
            </a:r>
            <a:r>
              <a:rPr lang="ko-KR" altLang="en-US" sz="2000" dirty="0"/>
              <a:t>의 본고장</a:t>
            </a:r>
            <a:endParaRPr lang="en-US" altLang="ko-KR" sz="2000" dirty="0"/>
          </a:p>
          <a:p>
            <a:endParaRPr lang="en-US" altLang="ko-KR" sz="20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6562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6658CF-A654-4C73-BAB2-A009BC618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332" y="345638"/>
            <a:ext cx="8534400" cy="1507067"/>
          </a:xfrm>
        </p:spPr>
        <p:txBody>
          <a:bodyPr/>
          <a:lstStyle/>
          <a:p>
            <a:r>
              <a:rPr lang="ko-KR" altLang="en-US" dirty="0" err="1"/>
              <a:t>가와바타</a:t>
            </a:r>
            <a:r>
              <a:rPr lang="ko-KR" altLang="en-US" dirty="0"/>
              <a:t> </a:t>
            </a:r>
            <a:r>
              <a:rPr lang="ko-KR" altLang="en-US" dirty="0" err="1"/>
              <a:t>야스나리</a:t>
            </a:r>
            <a:r>
              <a:rPr lang="ko-KR" altLang="en-US" dirty="0"/>
              <a:t> 설국의 무대</a:t>
            </a:r>
            <a:br>
              <a:rPr lang="en-US" altLang="ko-KR" dirty="0"/>
            </a:br>
            <a:r>
              <a:rPr lang="en-US" altLang="ko-KR" dirty="0"/>
              <a:t>  - </a:t>
            </a:r>
            <a:r>
              <a:rPr lang="ko-KR" altLang="en-US" dirty="0" err="1"/>
              <a:t>에치고유자와</a:t>
            </a:r>
            <a:r>
              <a:rPr lang="ko-KR" altLang="en-US" dirty="0"/>
              <a:t>  온천과 스키장</a:t>
            </a:r>
          </a:p>
        </p:txBody>
      </p:sp>
      <p:pic>
        <p:nvPicPr>
          <p:cNvPr id="5" name="내용 개체 틀 4" descr="산, 눈, 실외, 자연이(가) 표시된 사진&#10;&#10;자동 생성된 설명">
            <a:extLst>
              <a:ext uri="{FF2B5EF4-FFF2-40B4-BE49-F238E27FC236}">
                <a16:creationId xmlns:a16="http://schemas.microsoft.com/office/drawing/2014/main" id="{60B86F8A-1D5C-40CE-9A0B-84EB211B2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331" y="2095499"/>
            <a:ext cx="11069245" cy="3459139"/>
          </a:xfrm>
        </p:spPr>
      </p:pic>
      <p:pic>
        <p:nvPicPr>
          <p:cNvPr id="7" name="그림 6" descr="실외, 눈, 스키타기, 운송이(가) 표시된 사진&#10;&#10;자동 생성된 설명">
            <a:extLst>
              <a:ext uri="{FF2B5EF4-FFF2-40B4-BE49-F238E27FC236}">
                <a16:creationId xmlns:a16="http://schemas.microsoft.com/office/drawing/2014/main" id="{5C1CE85A-648D-4648-97F3-F96A599A3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029" y="1593166"/>
            <a:ext cx="9129973" cy="513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2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B9D28EB-31E4-431C-B810-A200E63A5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881228" cy="1142462"/>
          </a:xfrm>
        </p:spPr>
        <p:txBody>
          <a:bodyPr anchor="b">
            <a:noAutofit/>
          </a:bodyPr>
          <a:lstStyle/>
          <a:p>
            <a:r>
              <a:rPr lang="ko-KR" altLang="en-US" dirty="0"/>
              <a:t>술 박물관 </a:t>
            </a:r>
            <a:r>
              <a:rPr lang="ko-KR" altLang="en-US" dirty="0" err="1"/>
              <a:t>폰슈칸</a:t>
            </a:r>
            <a:endParaRPr lang="ko-KR" altLang="en-US" dirty="0"/>
          </a:p>
        </p:txBody>
      </p:sp>
      <p:sp>
        <p:nvSpPr>
          <p:cNvPr id="14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내용 개체 틀 4" descr="디스플레이, 테이블, 카운터, 채운이(가) 표시된 사진&#10;&#10;자동 생성된 설명">
            <a:extLst>
              <a:ext uri="{FF2B5EF4-FFF2-40B4-BE49-F238E27FC236}">
                <a16:creationId xmlns:a16="http://schemas.microsoft.com/office/drawing/2014/main" id="{0F1C582D-9EEC-4C46-B002-C38341E798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0F816CF-2CA3-4841-9318-0B3D84351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710" y="1822449"/>
            <a:ext cx="3479419" cy="3070226"/>
          </a:xfrm>
        </p:spPr>
        <p:txBody>
          <a:bodyPr anchor="t">
            <a:normAutofit/>
          </a:bodyPr>
          <a:lstStyle/>
          <a:p>
            <a:r>
              <a:rPr lang="ko-KR" altLang="en-US" sz="2400" dirty="0"/>
              <a:t>니가타 현 모든 양조장 </a:t>
            </a:r>
            <a:r>
              <a:rPr lang="en-US" altLang="ko-KR" sz="2400" dirty="0"/>
              <a:t>90</a:t>
            </a:r>
            <a:r>
              <a:rPr lang="ko-KR" altLang="en-US" sz="2400" dirty="0"/>
              <a:t>곳의 술을 시음</a:t>
            </a:r>
            <a:endParaRPr lang="en-US" altLang="ko-KR" sz="2400" dirty="0"/>
          </a:p>
          <a:p>
            <a:endParaRPr lang="en-US" sz="2400" dirty="0"/>
          </a:p>
          <a:p>
            <a:r>
              <a:rPr lang="ko-KR" altLang="en-US" sz="2400" dirty="0" err="1"/>
              <a:t>이마요츠카사</a:t>
            </a:r>
            <a:r>
              <a:rPr lang="ko-KR" altLang="en-US" sz="2400" dirty="0"/>
              <a:t> 양조장에서는 </a:t>
            </a:r>
            <a:r>
              <a:rPr lang="ko-KR" altLang="en-US" sz="2400" dirty="0" err="1"/>
              <a:t>일본주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조주과정을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안내받을</a:t>
            </a:r>
            <a:r>
              <a:rPr lang="ko-KR" altLang="en-US" sz="2400" dirty="0"/>
              <a:t> 수 있다</a:t>
            </a:r>
            <a:r>
              <a:rPr lang="en-US" altLang="ko-KR" sz="2400" dirty="0"/>
              <a:t>.</a:t>
            </a:r>
            <a:endParaRPr lang="en-US" sz="24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4551656"/>
      </p:ext>
    </p:extLst>
  </p:cSld>
  <p:clrMapOvr>
    <a:masterClrMapping/>
  </p:clrMapOvr>
</p:sld>
</file>

<file path=ppt/theme/theme1.xml><?xml version="1.0" encoding="utf-8"?>
<a:theme xmlns:a="http://schemas.openxmlformats.org/drawingml/2006/main" name="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575</Words>
  <Application>Microsoft Office PowerPoint</Application>
  <PresentationFormat>와이드스크린</PresentationFormat>
  <Paragraphs>102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6" baseType="lpstr">
      <vt:lpstr>Century Gothic</vt:lpstr>
      <vt:lpstr>Wingdings 3</vt:lpstr>
      <vt:lpstr>슬라이스</vt:lpstr>
      <vt:lpstr>일본의 관광지</vt:lpstr>
      <vt:lpstr>목차</vt:lpstr>
      <vt:lpstr>발표 소개</vt:lpstr>
      <vt:lpstr>눈이 아름다운 삿포로 </vt:lpstr>
      <vt:lpstr>삿포로 맥주박물관</vt:lpstr>
      <vt:lpstr>PowerPoint 프레젠테이션</vt:lpstr>
      <vt:lpstr>PowerPoint 프레젠테이션</vt:lpstr>
      <vt:lpstr>가와바타 야스나리 설국의 무대   - 에치고유자와  온천과 스키장</vt:lpstr>
      <vt:lpstr>술 박물관 폰슈칸</vt:lpstr>
      <vt:lpstr>도심 여행과 오사카 성</vt:lpstr>
      <vt:lpstr>오사카 성과 히데요시</vt:lpstr>
      <vt:lpstr>PowerPoint 프레젠테이션</vt:lpstr>
      <vt:lpstr>일본의 모든 것, 도쿄</vt:lpstr>
      <vt:lpstr>간다마츠리</vt:lpstr>
      <vt:lpstr>PowerPoint 프레젠테이션</vt:lpstr>
      <vt:lpstr>규슈의 관광도시 후쿠오카</vt:lpstr>
      <vt:lpstr>도시를 가로지르는 나카스 강</vt:lpstr>
      <vt:lpstr>PowerPoint 프레젠테이션</vt:lpstr>
      <vt:lpstr>동양의 하와이 오키나와</vt:lpstr>
      <vt:lpstr>PowerPoint 프레젠테이션</vt:lpstr>
      <vt:lpstr>츄라우미 수족관</vt:lpstr>
      <vt:lpstr>자료출처 및 참고자료</vt:lpstr>
      <vt:lpstr>감사합니다.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관광지</dc:title>
  <dc:creator>우준</dc:creator>
  <cp:lastModifiedBy>우준</cp:lastModifiedBy>
  <cp:revision>5</cp:revision>
  <dcterms:created xsi:type="dcterms:W3CDTF">2020-05-03T13:37:08Z</dcterms:created>
  <dcterms:modified xsi:type="dcterms:W3CDTF">2020-05-03T14:39:51Z</dcterms:modified>
</cp:coreProperties>
</file>