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7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da" initials="h" lastIdx="1" clrIdx="0">
    <p:extLst>
      <p:ext uri="{19B8F6BF-5375-455C-9EA6-DF929625EA0E}">
        <p15:presenceInfo xmlns:p15="http://schemas.microsoft.com/office/powerpoint/2012/main" userId="handa" providerId="None"/>
      </p:ext>
    </p:extLst>
  </p:cmAuthor>
  <p:cmAuthor id="2" name="Windows 사용자" initials="W사" lastIdx="1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F5050"/>
    <a:srgbClr val="362E77"/>
    <a:srgbClr val="7030A0"/>
    <a:srgbClr val="335476"/>
    <a:srgbClr val="22384E"/>
    <a:srgbClr val="A23C33"/>
    <a:srgbClr val="A50021"/>
    <a:srgbClr val="AAB287"/>
    <a:srgbClr val="C9A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2T15:45:30.338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FFE21-BA32-41A0-ADB8-E7CD20FD287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2D26556-CA4A-4892-9F7A-79CEBAA2D35B}">
      <dgm:prSet phldrT="[텍스트]" custT="1"/>
      <dgm:spPr/>
      <dgm:t>
        <a:bodyPr/>
        <a:lstStyle/>
        <a:p>
          <a:pPr latinLnBrk="1"/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애니메이션</a:t>
          </a:r>
        </a:p>
      </dgm:t>
    </dgm:pt>
    <dgm:pt modelId="{D7F64103-4DDD-4B3D-B14E-346DC6AFE794}" type="parTrans" cxnId="{67779CBA-6ED4-4BF5-8029-8B28FE10AEEF}">
      <dgm:prSet/>
      <dgm:spPr/>
      <dgm:t>
        <a:bodyPr/>
        <a:lstStyle/>
        <a:p>
          <a:pPr latinLnBrk="1"/>
          <a:endParaRPr lang="ko-KR" altLang="en-US"/>
        </a:p>
      </dgm:t>
    </dgm:pt>
    <dgm:pt modelId="{1ED07D7F-127A-4278-B4E9-5B4CF246FCC8}" type="sibTrans" cxnId="{67779CBA-6ED4-4BF5-8029-8B28FE10AEEF}">
      <dgm:prSet/>
      <dgm:spPr/>
      <dgm:t>
        <a:bodyPr/>
        <a:lstStyle/>
        <a:p>
          <a:pPr latinLnBrk="1"/>
          <a:endParaRPr lang="ko-KR" altLang="en-US"/>
        </a:p>
      </dgm:t>
    </dgm:pt>
    <dgm:pt modelId="{8FF35FC3-F39C-4FD3-A3F0-76FA69F72440}">
      <dgm:prSet phldrT="[텍스트]" custT="1"/>
      <dgm:spPr/>
      <dgm:t>
        <a:bodyPr/>
        <a:lstStyle/>
        <a:p>
          <a:pPr latinLnBrk="1"/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게임</a:t>
          </a:r>
        </a:p>
      </dgm:t>
    </dgm:pt>
    <dgm:pt modelId="{EBFD0B76-3352-4093-9E38-0F85EFC0FD52}" type="parTrans" cxnId="{F38BD163-AD18-4B66-A191-B7AC7202F173}">
      <dgm:prSet/>
      <dgm:spPr/>
      <dgm:t>
        <a:bodyPr/>
        <a:lstStyle/>
        <a:p>
          <a:pPr latinLnBrk="1"/>
          <a:endParaRPr lang="ko-KR" altLang="en-US"/>
        </a:p>
      </dgm:t>
    </dgm:pt>
    <dgm:pt modelId="{E97001DC-FDBE-453B-8CA7-71B06D624B59}" type="sibTrans" cxnId="{F38BD163-AD18-4B66-A191-B7AC7202F173}">
      <dgm:prSet/>
      <dgm:spPr/>
      <dgm:t>
        <a:bodyPr/>
        <a:lstStyle/>
        <a:p>
          <a:pPr latinLnBrk="1"/>
          <a:endParaRPr lang="ko-KR" altLang="en-US"/>
        </a:p>
      </dgm:t>
    </dgm:pt>
    <dgm:pt modelId="{F0B1EDD8-C743-407A-89D5-78290AAA0C35}">
      <dgm:prSet phldrT="[텍스트]" custT="1"/>
      <dgm:spPr/>
      <dgm:t>
        <a:bodyPr/>
        <a:lstStyle/>
        <a:p>
          <a:pPr latinLnBrk="1"/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드라마</a:t>
          </a:r>
        </a:p>
      </dgm:t>
    </dgm:pt>
    <dgm:pt modelId="{D5969986-E153-467C-8E3F-5DD6B4258F70}" type="parTrans" cxnId="{C158AD00-DE21-43EB-B460-29B63D1E07AA}">
      <dgm:prSet/>
      <dgm:spPr/>
      <dgm:t>
        <a:bodyPr/>
        <a:lstStyle/>
        <a:p>
          <a:pPr latinLnBrk="1"/>
          <a:endParaRPr lang="ko-KR" altLang="en-US"/>
        </a:p>
      </dgm:t>
    </dgm:pt>
    <dgm:pt modelId="{5C7CF065-21D1-46E0-B150-6C0137703AE2}" type="sibTrans" cxnId="{C158AD00-DE21-43EB-B460-29B63D1E07AA}">
      <dgm:prSet/>
      <dgm:spPr/>
      <dgm:t>
        <a:bodyPr/>
        <a:lstStyle/>
        <a:p>
          <a:pPr latinLnBrk="1"/>
          <a:endParaRPr lang="ko-KR" altLang="en-US"/>
        </a:p>
      </dgm:t>
    </dgm:pt>
    <dgm:pt modelId="{F8342FE9-3B22-424D-B84F-41697E6BFCF6}">
      <dgm:prSet phldrT="[텍스트]" custT="1"/>
      <dgm:spPr/>
      <dgm:t>
        <a:bodyPr/>
        <a:lstStyle/>
        <a:p>
          <a:pPr latinLnBrk="1"/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영화</a:t>
          </a:r>
          <a:endParaRPr lang="en-US" altLang="ko-KR" sz="2500" dirty="0">
            <a:latin typeface="휴먼모음T" panose="02030504000101010101" pitchFamily="18" charset="-127"/>
            <a:ea typeface="휴먼모음T" panose="02030504000101010101" pitchFamily="18" charset="-127"/>
          </a:endParaRPr>
        </a:p>
        <a:p>
          <a:pPr latinLnBrk="1"/>
          <a:endParaRPr lang="ko-KR" altLang="en-US" sz="250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C2E2B5FA-8401-4CD7-8FF6-31631DD9067F}" type="parTrans" cxnId="{26EEA053-192C-42D9-B0AE-2DCCC5325327}">
      <dgm:prSet/>
      <dgm:spPr/>
      <dgm:t>
        <a:bodyPr/>
        <a:lstStyle/>
        <a:p>
          <a:pPr latinLnBrk="1"/>
          <a:endParaRPr lang="ko-KR" altLang="en-US"/>
        </a:p>
      </dgm:t>
    </dgm:pt>
    <dgm:pt modelId="{30254631-AE42-4989-9C44-D0889D05A901}" type="sibTrans" cxnId="{26EEA053-192C-42D9-B0AE-2DCCC5325327}">
      <dgm:prSet/>
      <dgm:spPr/>
      <dgm:t>
        <a:bodyPr/>
        <a:lstStyle/>
        <a:p>
          <a:pPr latinLnBrk="1"/>
          <a:endParaRPr lang="ko-KR" altLang="en-US"/>
        </a:p>
      </dgm:t>
    </dgm:pt>
    <dgm:pt modelId="{9EEC9871-9F45-4469-B20B-A3919C1EAFCB}" type="pres">
      <dgm:prSet presAssocID="{A6EFFE21-BA32-41A0-ADB8-E7CD20FD2878}" presName="Name0" presStyleCnt="0">
        <dgm:presLayoutVars>
          <dgm:dir/>
          <dgm:resizeHandles val="exact"/>
        </dgm:presLayoutVars>
      </dgm:prSet>
      <dgm:spPr/>
    </dgm:pt>
    <dgm:pt modelId="{C486D4D2-1405-4A29-9A44-C51A7FD5D627}" type="pres">
      <dgm:prSet presAssocID="{22D26556-CA4A-4892-9F7A-79CEBAA2D35B}" presName="compNode" presStyleCnt="0"/>
      <dgm:spPr/>
    </dgm:pt>
    <dgm:pt modelId="{74F1C781-929E-4263-91C4-F49B93A32D5A}" type="pres">
      <dgm:prSet presAssocID="{22D26556-CA4A-4892-9F7A-79CEBAA2D35B}" presName="pictRect" presStyleLbl="node1" presStyleIdx="0" presStyleCnt="4" custLinFactNeighborX="-72" custLinFactNeighborY="35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7B21D0B9-4B77-4CD7-B5C4-EE7CBD2967AA}" type="pres">
      <dgm:prSet presAssocID="{22D26556-CA4A-4892-9F7A-79CEBAA2D35B}" presName="textRect" presStyleLbl="revTx" presStyleIdx="0" presStyleCnt="4">
        <dgm:presLayoutVars>
          <dgm:bulletEnabled val="1"/>
        </dgm:presLayoutVars>
      </dgm:prSet>
      <dgm:spPr/>
    </dgm:pt>
    <dgm:pt modelId="{4C500D11-8855-4CF9-ADDE-1F5607035A10}" type="pres">
      <dgm:prSet presAssocID="{1ED07D7F-127A-4278-B4E9-5B4CF246FCC8}" presName="sibTrans" presStyleLbl="sibTrans2D1" presStyleIdx="0" presStyleCnt="0"/>
      <dgm:spPr/>
    </dgm:pt>
    <dgm:pt modelId="{D91F3137-EADC-4CA2-A265-51D7CF2F88DD}" type="pres">
      <dgm:prSet presAssocID="{8FF35FC3-F39C-4FD3-A3F0-76FA69F72440}" presName="compNode" presStyleCnt="0"/>
      <dgm:spPr/>
    </dgm:pt>
    <dgm:pt modelId="{72776AA3-EAE8-451D-B232-402ABF93DD98}" type="pres">
      <dgm:prSet presAssocID="{8FF35FC3-F39C-4FD3-A3F0-76FA69F72440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5312FC4E-10A1-4A96-895D-0B6F5A8FC5CC}" type="pres">
      <dgm:prSet presAssocID="{8FF35FC3-F39C-4FD3-A3F0-76FA69F72440}" presName="textRect" presStyleLbl="revTx" presStyleIdx="1" presStyleCnt="4" custLinFactNeighborX="-1138" custLinFactNeighborY="-3899">
        <dgm:presLayoutVars>
          <dgm:bulletEnabled val="1"/>
        </dgm:presLayoutVars>
      </dgm:prSet>
      <dgm:spPr/>
    </dgm:pt>
    <dgm:pt modelId="{D65E8609-B106-49C3-802F-24B141A1BFB0}" type="pres">
      <dgm:prSet presAssocID="{E97001DC-FDBE-453B-8CA7-71B06D624B59}" presName="sibTrans" presStyleLbl="sibTrans2D1" presStyleIdx="0" presStyleCnt="0"/>
      <dgm:spPr/>
    </dgm:pt>
    <dgm:pt modelId="{5872DC8F-6241-4FEB-B37D-FDC4D508FB87}" type="pres">
      <dgm:prSet presAssocID="{F0B1EDD8-C743-407A-89D5-78290AAA0C35}" presName="compNode" presStyleCnt="0"/>
      <dgm:spPr/>
    </dgm:pt>
    <dgm:pt modelId="{F7E0D3DF-61A0-4E61-940C-0AADA2A92A61}" type="pres">
      <dgm:prSet presAssocID="{F0B1EDD8-C743-407A-89D5-78290AAA0C35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31000" r="-31000"/>
          </a:stretch>
        </a:blipFill>
      </dgm:spPr>
    </dgm:pt>
    <dgm:pt modelId="{636D60A2-015C-4AA7-8B0E-0A40222FB9E2}" type="pres">
      <dgm:prSet presAssocID="{F0B1EDD8-C743-407A-89D5-78290AAA0C35}" presName="textRect" presStyleLbl="revTx" presStyleIdx="2" presStyleCnt="4">
        <dgm:presLayoutVars>
          <dgm:bulletEnabled val="1"/>
        </dgm:presLayoutVars>
      </dgm:prSet>
      <dgm:spPr/>
    </dgm:pt>
    <dgm:pt modelId="{664C6EEA-BD85-4833-9882-D07D15F88C60}" type="pres">
      <dgm:prSet presAssocID="{5C7CF065-21D1-46E0-B150-6C0137703AE2}" presName="sibTrans" presStyleLbl="sibTrans2D1" presStyleIdx="0" presStyleCnt="0"/>
      <dgm:spPr/>
    </dgm:pt>
    <dgm:pt modelId="{085360C1-5059-447D-AEB5-062FC6BD4F14}" type="pres">
      <dgm:prSet presAssocID="{F8342FE9-3B22-424D-B84F-41697E6BFCF6}" presName="compNode" presStyleCnt="0"/>
      <dgm:spPr/>
    </dgm:pt>
    <dgm:pt modelId="{217344F9-E984-47D8-B4B1-B7C497D92B3C}" type="pres">
      <dgm:prSet presAssocID="{F8342FE9-3B22-424D-B84F-41697E6BFCF6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237560E9-20FA-4DE2-B3A1-9D2350756170}" type="pres">
      <dgm:prSet presAssocID="{F8342FE9-3B22-424D-B84F-41697E6BFCF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C158AD00-DE21-43EB-B460-29B63D1E07AA}" srcId="{A6EFFE21-BA32-41A0-ADB8-E7CD20FD2878}" destId="{F0B1EDD8-C743-407A-89D5-78290AAA0C35}" srcOrd="2" destOrd="0" parTransId="{D5969986-E153-467C-8E3F-5DD6B4258F70}" sibTransId="{5C7CF065-21D1-46E0-B150-6C0137703AE2}"/>
    <dgm:cxn modelId="{BAA4EF1B-ACE5-49E4-848E-05FFBE4E2690}" type="presOf" srcId="{E97001DC-FDBE-453B-8CA7-71B06D624B59}" destId="{D65E8609-B106-49C3-802F-24B141A1BFB0}" srcOrd="0" destOrd="0" presId="urn:microsoft.com/office/officeart/2005/8/layout/pList1"/>
    <dgm:cxn modelId="{ADEC6B25-B0AB-40BE-B22B-97E2BED85B10}" type="presOf" srcId="{A6EFFE21-BA32-41A0-ADB8-E7CD20FD2878}" destId="{9EEC9871-9F45-4469-B20B-A3919C1EAFCB}" srcOrd="0" destOrd="0" presId="urn:microsoft.com/office/officeart/2005/8/layout/pList1"/>
    <dgm:cxn modelId="{1939155D-3F2D-4B96-9046-E340C9D99F30}" type="presOf" srcId="{1ED07D7F-127A-4278-B4E9-5B4CF246FCC8}" destId="{4C500D11-8855-4CF9-ADDE-1F5607035A10}" srcOrd="0" destOrd="0" presId="urn:microsoft.com/office/officeart/2005/8/layout/pList1"/>
    <dgm:cxn modelId="{F38BD163-AD18-4B66-A191-B7AC7202F173}" srcId="{A6EFFE21-BA32-41A0-ADB8-E7CD20FD2878}" destId="{8FF35FC3-F39C-4FD3-A3F0-76FA69F72440}" srcOrd="1" destOrd="0" parTransId="{EBFD0B76-3352-4093-9E38-0F85EFC0FD52}" sibTransId="{E97001DC-FDBE-453B-8CA7-71B06D624B59}"/>
    <dgm:cxn modelId="{26EEA053-192C-42D9-B0AE-2DCCC5325327}" srcId="{A6EFFE21-BA32-41A0-ADB8-E7CD20FD2878}" destId="{F8342FE9-3B22-424D-B84F-41697E6BFCF6}" srcOrd="3" destOrd="0" parTransId="{C2E2B5FA-8401-4CD7-8FF6-31631DD9067F}" sibTransId="{30254631-AE42-4989-9C44-D0889D05A901}"/>
    <dgm:cxn modelId="{2E360574-CF62-47E3-9FC8-5D6B769C3A67}" type="presOf" srcId="{5C7CF065-21D1-46E0-B150-6C0137703AE2}" destId="{664C6EEA-BD85-4833-9882-D07D15F88C60}" srcOrd="0" destOrd="0" presId="urn:microsoft.com/office/officeart/2005/8/layout/pList1"/>
    <dgm:cxn modelId="{6F90E256-5FDA-4779-898C-20D99951ED12}" type="presOf" srcId="{F0B1EDD8-C743-407A-89D5-78290AAA0C35}" destId="{636D60A2-015C-4AA7-8B0E-0A40222FB9E2}" srcOrd="0" destOrd="0" presId="urn:microsoft.com/office/officeart/2005/8/layout/pList1"/>
    <dgm:cxn modelId="{B2E973B2-A8A6-4AED-A87C-79E65F53763C}" type="presOf" srcId="{F8342FE9-3B22-424D-B84F-41697E6BFCF6}" destId="{237560E9-20FA-4DE2-B3A1-9D2350756170}" srcOrd="0" destOrd="0" presId="urn:microsoft.com/office/officeart/2005/8/layout/pList1"/>
    <dgm:cxn modelId="{67779CBA-6ED4-4BF5-8029-8B28FE10AEEF}" srcId="{A6EFFE21-BA32-41A0-ADB8-E7CD20FD2878}" destId="{22D26556-CA4A-4892-9F7A-79CEBAA2D35B}" srcOrd="0" destOrd="0" parTransId="{D7F64103-4DDD-4B3D-B14E-346DC6AFE794}" sibTransId="{1ED07D7F-127A-4278-B4E9-5B4CF246FCC8}"/>
    <dgm:cxn modelId="{8D2BB3D4-FF81-430A-B5E5-CEA2E4E3AA81}" type="presOf" srcId="{22D26556-CA4A-4892-9F7A-79CEBAA2D35B}" destId="{7B21D0B9-4B77-4CD7-B5C4-EE7CBD2967AA}" srcOrd="0" destOrd="0" presId="urn:microsoft.com/office/officeart/2005/8/layout/pList1"/>
    <dgm:cxn modelId="{9418E0DC-2C2D-41E5-B9FA-D1FAE92911DB}" type="presOf" srcId="{8FF35FC3-F39C-4FD3-A3F0-76FA69F72440}" destId="{5312FC4E-10A1-4A96-895D-0B6F5A8FC5CC}" srcOrd="0" destOrd="0" presId="urn:microsoft.com/office/officeart/2005/8/layout/pList1"/>
    <dgm:cxn modelId="{F6094E9B-DAED-4387-B8A0-0738B563B77F}" type="presParOf" srcId="{9EEC9871-9F45-4469-B20B-A3919C1EAFCB}" destId="{C486D4D2-1405-4A29-9A44-C51A7FD5D627}" srcOrd="0" destOrd="0" presId="urn:microsoft.com/office/officeart/2005/8/layout/pList1"/>
    <dgm:cxn modelId="{C93E3F43-D244-4B62-B9DB-63BC2C5FF323}" type="presParOf" srcId="{C486D4D2-1405-4A29-9A44-C51A7FD5D627}" destId="{74F1C781-929E-4263-91C4-F49B93A32D5A}" srcOrd="0" destOrd="0" presId="urn:microsoft.com/office/officeart/2005/8/layout/pList1"/>
    <dgm:cxn modelId="{0239A17A-E179-4969-8C0C-194E3AF42512}" type="presParOf" srcId="{C486D4D2-1405-4A29-9A44-C51A7FD5D627}" destId="{7B21D0B9-4B77-4CD7-B5C4-EE7CBD2967AA}" srcOrd="1" destOrd="0" presId="urn:microsoft.com/office/officeart/2005/8/layout/pList1"/>
    <dgm:cxn modelId="{5A094A6D-213A-4FDB-B8C4-488B2879895C}" type="presParOf" srcId="{9EEC9871-9F45-4469-B20B-A3919C1EAFCB}" destId="{4C500D11-8855-4CF9-ADDE-1F5607035A10}" srcOrd="1" destOrd="0" presId="urn:microsoft.com/office/officeart/2005/8/layout/pList1"/>
    <dgm:cxn modelId="{48588F75-351F-467A-9648-74B1FE4453BB}" type="presParOf" srcId="{9EEC9871-9F45-4469-B20B-A3919C1EAFCB}" destId="{D91F3137-EADC-4CA2-A265-51D7CF2F88DD}" srcOrd="2" destOrd="0" presId="urn:microsoft.com/office/officeart/2005/8/layout/pList1"/>
    <dgm:cxn modelId="{74B79419-A636-441E-BC1B-06FEC6F77260}" type="presParOf" srcId="{D91F3137-EADC-4CA2-A265-51D7CF2F88DD}" destId="{72776AA3-EAE8-451D-B232-402ABF93DD98}" srcOrd="0" destOrd="0" presId="urn:microsoft.com/office/officeart/2005/8/layout/pList1"/>
    <dgm:cxn modelId="{A0EA0C68-88C8-4748-897A-A59367E96401}" type="presParOf" srcId="{D91F3137-EADC-4CA2-A265-51D7CF2F88DD}" destId="{5312FC4E-10A1-4A96-895D-0B6F5A8FC5CC}" srcOrd="1" destOrd="0" presId="urn:microsoft.com/office/officeart/2005/8/layout/pList1"/>
    <dgm:cxn modelId="{802F649C-A848-4FF4-A70C-45A3032D0D5E}" type="presParOf" srcId="{9EEC9871-9F45-4469-B20B-A3919C1EAFCB}" destId="{D65E8609-B106-49C3-802F-24B141A1BFB0}" srcOrd="3" destOrd="0" presId="urn:microsoft.com/office/officeart/2005/8/layout/pList1"/>
    <dgm:cxn modelId="{64235775-F1B5-4A8B-90D0-06529AAC4E5D}" type="presParOf" srcId="{9EEC9871-9F45-4469-B20B-A3919C1EAFCB}" destId="{5872DC8F-6241-4FEB-B37D-FDC4D508FB87}" srcOrd="4" destOrd="0" presId="urn:microsoft.com/office/officeart/2005/8/layout/pList1"/>
    <dgm:cxn modelId="{2B92A480-63BD-4CFA-A9E6-C63ECA7710C8}" type="presParOf" srcId="{5872DC8F-6241-4FEB-B37D-FDC4D508FB87}" destId="{F7E0D3DF-61A0-4E61-940C-0AADA2A92A61}" srcOrd="0" destOrd="0" presId="urn:microsoft.com/office/officeart/2005/8/layout/pList1"/>
    <dgm:cxn modelId="{959549F6-5628-44C7-8B1B-1192C9AAD21B}" type="presParOf" srcId="{5872DC8F-6241-4FEB-B37D-FDC4D508FB87}" destId="{636D60A2-015C-4AA7-8B0E-0A40222FB9E2}" srcOrd="1" destOrd="0" presId="urn:microsoft.com/office/officeart/2005/8/layout/pList1"/>
    <dgm:cxn modelId="{7F0A2D08-2A05-465C-BE2A-DDA5D9ED6C14}" type="presParOf" srcId="{9EEC9871-9F45-4469-B20B-A3919C1EAFCB}" destId="{664C6EEA-BD85-4833-9882-D07D15F88C60}" srcOrd="5" destOrd="0" presId="urn:microsoft.com/office/officeart/2005/8/layout/pList1"/>
    <dgm:cxn modelId="{E3657BAB-EE9F-41DC-AF34-544F6C61CAED}" type="presParOf" srcId="{9EEC9871-9F45-4469-B20B-A3919C1EAFCB}" destId="{085360C1-5059-447D-AEB5-062FC6BD4F14}" srcOrd="6" destOrd="0" presId="urn:microsoft.com/office/officeart/2005/8/layout/pList1"/>
    <dgm:cxn modelId="{BECC3AD3-66DD-4503-B8F5-14FDA534D8D8}" type="presParOf" srcId="{085360C1-5059-447D-AEB5-062FC6BD4F14}" destId="{217344F9-E984-47D8-B4B1-B7C497D92B3C}" srcOrd="0" destOrd="0" presId="urn:microsoft.com/office/officeart/2005/8/layout/pList1"/>
    <dgm:cxn modelId="{E2362D61-4544-4C8B-A08E-4143E08D2AE6}" type="presParOf" srcId="{085360C1-5059-447D-AEB5-062FC6BD4F14}" destId="{237560E9-20FA-4DE2-B3A1-9D235075617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1168C-9547-428B-A1B7-31C2C417B5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F0121A3-8922-4EAE-8970-E0636416B74E}">
      <dgm:prSet phldrT="[텍스트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캐릭터 중심 </a:t>
          </a:r>
          <a:r>
            <a:rPr lang="ko-KR" altLang="en-US" sz="2500" dirty="0" err="1">
              <a:latin typeface="휴먼모음T" panose="02030504000101010101" pitchFamily="18" charset="-127"/>
              <a:ea typeface="휴먼모음T" panose="02030504000101010101" pitchFamily="18" charset="-127"/>
            </a:rPr>
            <a:t>아니메</a:t>
          </a:r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 등장</a:t>
          </a:r>
        </a:p>
      </dgm:t>
    </dgm:pt>
    <dgm:pt modelId="{6738C0CF-7597-462E-8FAD-F081A330242E}" type="parTrans" cxnId="{CCDA6D8A-860E-4755-A9A2-4544F089F01C}">
      <dgm:prSet/>
      <dgm:spPr/>
      <dgm:t>
        <a:bodyPr/>
        <a:lstStyle/>
        <a:p>
          <a:pPr latinLnBrk="1"/>
          <a:endParaRPr lang="ko-KR" altLang="en-US"/>
        </a:p>
      </dgm:t>
    </dgm:pt>
    <dgm:pt modelId="{D5B81D93-B158-402C-B302-F9502AEEE9BE}" type="sibTrans" cxnId="{CCDA6D8A-860E-4755-A9A2-4544F089F01C}">
      <dgm:prSet/>
      <dgm:spPr/>
      <dgm:t>
        <a:bodyPr/>
        <a:lstStyle/>
        <a:p>
          <a:pPr latinLnBrk="1"/>
          <a:endParaRPr lang="ko-KR" altLang="en-US"/>
        </a:p>
      </dgm:t>
    </dgm:pt>
    <dgm:pt modelId="{3E9325C0-EC99-4D29-95D0-B8602E451D5F}">
      <dgm:prSet phldrT="[텍스트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캐릭터 붐 시대</a:t>
          </a:r>
        </a:p>
      </dgm:t>
    </dgm:pt>
    <dgm:pt modelId="{A10A5BE3-9837-4B72-84BA-28CC1DBBF6A0}" type="parTrans" cxnId="{C9343D1B-2713-4196-AA16-00A3E2DEABBA}">
      <dgm:prSet/>
      <dgm:spPr/>
      <dgm:t>
        <a:bodyPr/>
        <a:lstStyle/>
        <a:p>
          <a:pPr latinLnBrk="1"/>
          <a:endParaRPr lang="ko-KR" altLang="en-US"/>
        </a:p>
      </dgm:t>
    </dgm:pt>
    <dgm:pt modelId="{BA45BCC7-E1D2-42B8-870E-402C247F3849}" type="sibTrans" cxnId="{C9343D1B-2713-4196-AA16-00A3E2DEABBA}">
      <dgm:prSet/>
      <dgm:spPr/>
      <dgm:t>
        <a:bodyPr/>
        <a:lstStyle/>
        <a:p>
          <a:pPr latinLnBrk="1"/>
          <a:endParaRPr lang="ko-KR" altLang="en-US"/>
        </a:p>
      </dgm:t>
    </dgm:pt>
    <dgm:pt modelId="{160F312F-F0DB-4AA5-BB7B-C8EF3ABDE88A}">
      <dgm:prSet phldrT="[텍스트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오타쿠 </a:t>
          </a:r>
          <a:br>
            <a:rPr lang="en-US" altLang="ko-KR" sz="2500" dirty="0">
              <a:latin typeface="휴먼모음T" panose="02030504000101010101" pitchFamily="18" charset="-127"/>
              <a:ea typeface="휴먼모음T" panose="02030504000101010101" pitchFamily="18" charset="-127"/>
            </a:rPr>
          </a:br>
          <a:r>
            <a: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rPr>
            <a:t>대거 등장</a:t>
          </a:r>
        </a:p>
      </dgm:t>
    </dgm:pt>
    <dgm:pt modelId="{6901B379-D15A-4C8A-B2B0-118E1EBA469A}" type="parTrans" cxnId="{04F5697F-C54F-42D4-982F-66A42422C9C6}">
      <dgm:prSet/>
      <dgm:spPr/>
      <dgm:t>
        <a:bodyPr/>
        <a:lstStyle/>
        <a:p>
          <a:pPr latinLnBrk="1"/>
          <a:endParaRPr lang="ko-KR" altLang="en-US"/>
        </a:p>
      </dgm:t>
    </dgm:pt>
    <dgm:pt modelId="{BB815FEE-52E6-4EC5-93FE-EFCB0DB4B090}" type="sibTrans" cxnId="{04F5697F-C54F-42D4-982F-66A42422C9C6}">
      <dgm:prSet/>
      <dgm:spPr/>
      <dgm:t>
        <a:bodyPr/>
        <a:lstStyle/>
        <a:p>
          <a:pPr latinLnBrk="1"/>
          <a:endParaRPr lang="ko-KR" altLang="en-US"/>
        </a:p>
      </dgm:t>
    </dgm:pt>
    <dgm:pt modelId="{64AB5709-710B-4B95-8341-0E8A93E79371}" type="pres">
      <dgm:prSet presAssocID="{FA71168C-9547-428B-A1B7-31C2C417B53D}" presName="CompostProcess" presStyleCnt="0">
        <dgm:presLayoutVars>
          <dgm:dir/>
          <dgm:resizeHandles val="exact"/>
        </dgm:presLayoutVars>
      </dgm:prSet>
      <dgm:spPr/>
    </dgm:pt>
    <dgm:pt modelId="{93B159B6-C772-489E-ABAA-D36D380C8317}" type="pres">
      <dgm:prSet presAssocID="{FA71168C-9547-428B-A1B7-31C2C417B53D}" presName="arrow" presStyleLbl="bgShp" presStyleIdx="0" presStyleCnt="1"/>
      <dgm:spPr>
        <a:solidFill>
          <a:srgbClr val="C00000"/>
        </a:solidFill>
        <a:ln>
          <a:solidFill>
            <a:schemeClr val="tx1"/>
          </a:solidFill>
        </a:ln>
      </dgm:spPr>
    </dgm:pt>
    <dgm:pt modelId="{5A52515A-26CF-4562-9135-02A671092032}" type="pres">
      <dgm:prSet presAssocID="{FA71168C-9547-428B-A1B7-31C2C417B53D}" presName="linearProcess" presStyleCnt="0"/>
      <dgm:spPr/>
    </dgm:pt>
    <dgm:pt modelId="{8E363F49-7F33-4752-B0A0-6E68E002F1EA}" type="pres">
      <dgm:prSet presAssocID="{1F0121A3-8922-4EAE-8970-E0636416B74E}" presName="textNode" presStyleLbl="node1" presStyleIdx="0" presStyleCnt="3" custScaleX="117573">
        <dgm:presLayoutVars>
          <dgm:bulletEnabled val="1"/>
        </dgm:presLayoutVars>
      </dgm:prSet>
      <dgm:spPr/>
    </dgm:pt>
    <dgm:pt modelId="{67774571-DDE3-4216-9AD7-D1FBCB0B5EA0}" type="pres">
      <dgm:prSet presAssocID="{D5B81D93-B158-402C-B302-F9502AEEE9BE}" presName="sibTrans" presStyleCnt="0"/>
      <dgm:spPr/>
    </dgm:pt>
    <dgm:pt modelId="{367E1EA1-7B4F-4DA6-AF53-ED478EBD3DCE}" type="pres">
      <dgm:prSet presAssocID="{3E9325C0-EC99-4D29-95D0-B8602E451D5F}" presName="textNode" presStyleLbl="node1" presStyleIdx="1" presStyleCnt="3">
        <dgm:presLayoutVars>
          <dgm:bulletEnabled val="1"/>
        </dgm:presLayoutVars>
      </dgm:prSet>
      <dgm:spPr/>
    </dgm:pt>
    <dgm:pt modelId="{5DC9EE41-4693-4D24-848C-A2C6E48A7BFF}" type="pres">
      <dgm:prSet presAssocID="{BA45BCC7-E1D2-42B8-870E-402C247F3849}" presName="sibTrans" presStyleCnt="0"/>
      <dgm:spPr/>
    </dgm:pt>
    <dgm:pt modelId="{AA1A5CBE-72F3-4723-A788-4EE70A9B00B7}" type="pres">
      <dgm:prSet presAssocID="{160F312F-F0DB-4AA5-BB7B-C8EF3ABDE88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1EE720A-6C49-4EAD-A1E7-025E7309F653}" type="presOf" srcId="{FA71168C-9547-428B-A1B7-31C2C417B53D}" destId="{64AB5709-710B-4B95-8341-0E8A93E79371}" srcOrd="0" destOrd="0" presId="urn:microsoft.com/office/officeart/2005/8/layout/hProcess9"/>
    <dgm:cxn modelId="{C9343D1B-2713-4196-AA16-00A3E2DEABBA}" srcId="{FA71168C-9547-428B-A1B7-31C2C417B53D}" destId="{3E9325C0-EC99-4D29-95D0-B8602E451D5F}" srcOrd="1" destOrd="0" parTransId="{A10A5BE3-9837-4B72-84BA-28CC1DBBF6A0}" sibTransId="{BA45BCC7-E1D2-42B8-870E-402C247F3849}"/>
    <dgm:cxn modelId="{121E9B48-B4D9-4B23-BCDC-FD14494FF1E3}" type="presOf" srcId="{3E9325C0-EC99-4D29-95D0-B8602E451D5F}" destId="{367E1EA1-7B4F-4DA6-AF53-ED478EBD3DCE}" srcOrd="0" destOrd="0" presId="urn:microsoft.com/office/officeart/2005/8/layout/hProcess9"/>
    <dgm:cxn modelId="{29767458-5A3B-4AC9-B36C-E886E2596648}" type="presOf" srcId="{1F0121A3-8922-4EAE-8970-E0636416B74E}" destId="{8E363F49-7F33-4752-B0A0-6E68E002F1EA}" srcOrd="0" destOrd="0" presId="urn:microsoft.com/office/officeart/2005/8/layout/hProcess9"/>
    <dgm:cxn modelId="{04F5697F-C54F-42D4-982F-66A42422C9C6}" srcId="{FA71168C-9547-428B-A1B7-31C2C417B53D}" destId="{160F312F-F0DB-4AA5-BB7B-C8EF3ABDE88A}" srcOrd="2" destOrd="0" parTransId="{6901B379-D15A-4C8A-B2B0-118E1EBA469A}" sibTransId="{BB815FEE-52E6-4EC5-93FE-EFCB0DB4B090}"/>
    <dgm:cxn modelId="{CCDA6D8A-860E-4755-A9A2-4544F089F01C}" srcId="{FA71168C-9547-428B-A1B7-31C2C417B53D}" destId="{1F0121A3-8922-4EAE-8970-E0636416B74E}" srcOrd="0" destOrd="0" parTransId="{6738C0CF-7597-462E-8FAD-F081A330242E}" sibTransId="{D5B81D93-B158-402C-B302-F9502AEEE9BE}"/>
    <dgm:cxn modelId="{C12EC8F5-8672-465C-BDE4-0248A9D1E78C}" type="presOf" srcId="{160F312F-F0DB-4AA5-BB7B-C8EF3ABDE88A}" destId="{AA1A5CBE-72F3-4723-A788-4EE70A9B00B7}" srcOrd="0" destOrd="0" presId="urn:microsoft.com/office/officeart/2005/8/layout/hProcess9"/>
    <dgm:cxn modelId="{71EE1577-1C3C-436E-B70E-238BF61BB278}" type="presParOf" srcId="{64AB5709-710B-4B95-8341-0E8A93E79371}" destId="{93B159B6-C772-489E-ABAA-D36D380C8317}" srcOrd="0" destOrd="0" presId="urn:microsoft.com/office/officeart/2005/8/layout/hProcess9"/>
    <dgm:cxn modelId="{E4982494-AA63-42B1-9937-87D3BF408CB4}" type="presParOf" srcId="{64AB5709-710B-4B95-8341-0E8A93E79371}" destId="{5A52515A-26CF-4562-9135-02A671092032}" srcOrd="1" destOrd="0" presId="urn:microsoft.com/office/officeart/2005/8/layout/hProcess9"/>
    <dgm:cxn modelId="{BBFDCC55-1174-4571-B5E7-2505C27475D2}" type="presParOf" srcId="{5A52515A-26CF-4562-9135-02A671092032}" destId="{8E363F49-7F33-4752-B0A0-6E68E002F1EA}" srcOrd="0" destOrd="0" presId="urn:microsoft.com/office/officeart/2005/8/layout/hProcess9"/>
    <dgm:cxn modelId="{B1CDEB83-1B16-40EB-A96C-C991953C29F2}" type="presParOf" srcId="{5A52515A-26CF-4562-9135-02A671092032}" destId="{67774571-DDE3-4216-9AD7-D1FBCB0B5EA0}" srcOrd="1" destOrd="0" presId="urn:microsoft.com/office/officeart/2005/8/layout/hProcess9"/>
    <dgm:cxn modelId="{026A22D2-0BFA-4F2A-8C70-E892257AA7B2}" type="presParOf" srcId="{5A52515A-26CF-4562-9135-02A671092032}" destId="{367E1EA1-7B4F-4DA6-AF53-ED478EBD3DCE}" srcOrd="2" destOrd="0" presId="urn:microsoft.com/office/officeart/2005/8/layout/hProcess9"/>
    <dgm:cxn modelId="{5987D782-4234-4290-A3E7-59B9C2D44B7A}" type="presParOf" srcId="{5A52515A-26CF-4562-9135-02A671092032}" destId="{5DC9EE41-4693-4D24-848C-A2C6E48A7BFF}" srcOrd="3" destOrd="0" presId="urn:microsoft.com/office/officeart/2005/8/layout/hProcess9"/>
    <dgm:cxn modelId="{839B238D-5609-4445-8DED-50EC8262339C}" type="presParOf" srcId="{5A52515A-26CF-4562-9135-02A671092032}" destId="{AA1A5CBE-72F3-4723-A788-4EE70A9B00B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1C781-929E-4263-91C4-F49B93A32D5A}">
      <dsp:nvSpPr>
        <dsp:cNvPr id="0" name=""/>
        <dsp:cNvSpPr/>
      </dsp:nvSpPr>
      <dsp:spPr>
        <a:xfrm>
          <a:off x="3424" y="312930"/>
          <a:ext cx="2478925" cy="1707979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1D0B9-4B77-4CD7-B5C4-EE7CBD2967AA}">
      <dsp:nvSpPr>
        <dsp:cNvPr id="0" name=""/>
        <dsp:cNvSpPr/>
      </dsp:nvSpPr>
      <dsp:spPr>
        <a:xfrm>
          <a:off x="5209" y="2020312"/>
          <a:ext cx="2478925" cy="91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애니메이션</a:t>
          </a:r>
        </a:p>
      </dsp:txBody>
      <dsp:txXfrm>
        <a:off x="5209" y="2020312"/>
        <a:ext cx="2478925" cy="919681"/>
      </dsp:txXfrm>
    </dsp:sp>
    <dsp:sp modelId="{72776AA3-EAE8-451D-B232-402ABF93DD98}">
      <dsp:nvSpPr>
        <dsp:cNvPr id="0" name=""/>
        <dsp:cNvSpPr/>
      </dsp:nvSpPr>
      <dsp:spPr>
        <a:xfrm>
          <a:off x="2732131" y="312332"/>
          <a:ext cx="2478925" cy="1707979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2FC4E-10A1-4A96-895D-0B6F5A8FC5CC}">
      <dsp:nvSpPr>
        <dsp:cNvPr id="0" name=""/>
        <dsp:cNvSpPr/>
      </dsp:nvSpPr>
      <dsp:spPr>
        <a:xfrm>
          <a:off x="2703920" y="1984453"/>
          <a:ext cx="2478925" cy="91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게임</a:t>
          </a:r>
        </a:p>
      </dsp:txBody>
      <dsp:txXfrm>
        <a:off x="2703920" y="1984453"/>
        <a:ext cx="2478925" cy="919681"/>
      </dsp:txXfrm>
    </dsp:sp>
    <dsp:sp modelId="{F7E0D3DF-61A0-4E61-940C-0AADA2A92A61}">
      <dsp:nvSpPr>
        <dsp:cNvPr id="0" name=""/>
        <dsp:cNvSpPr/>
      </dsp:nvSpPr>
      <dsp:spPr>
        <a:xfrm>
          <a:off x="5459052" y="312332"/>
          <a:ext cx="2478925" cy="1707979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31000" r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D60A2-015C-4AA7-8B0E-0A40222FB9E2}">
      <dsp:nvSpPr>
        <dsp:cNvPr id="0" name=""/>
        <dsp:cNvSpPr/>
      </dsp:nvSpPr>
      <dsp:spPr>
        <a:xfrm>
          <a:off x="5459052" y="2020312"/>
          <a:ext cx="2478925" cy="91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드라마</a:t>
          </a:r>
        </a:p>
      </dsp:txBody>
      <dsp:txXfrm>
        <a:off x="5459052" y="2020312"/>
        <a:ext cx="2478925" cy="919681"/>
      </dsp:txXfrm>
    </dsp:sp>
    <dsp:sp modelId="{217344F9-E984-47D8-B4B1-B7C497D92B3C}">
      <dsp:nvSpPr>
        <dsp:cNvPr id="0" name=""/>
        <dsp:cNvSpPr/>
      </dsp:nvSpPr>
      <dsp:spPr>
        <a:xfrm>
          <a:off x="8185974" y="312332"/>
          <a:ext cx="2478925" cy="1707979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560E9-20FA-4DE2-B3A1-9D2350756170}">
      <dsp:nvSpPr>
        <dsp:cNvPr id="0" name=""/>
        <dsp:cNvSpPr/>
      </dsp:nvSpPr>
      <dsp:spPr>
        <a:xfrm>
          <a:off x="8185974" y="2020312"/>
          <a:ext cx="2478925" cy="91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영화</a:t>
          </a:r>
          <a:endParaRPr lang="en-US" altLang="ko-KR" sz="2500" kern="1200" dirty="0">
            <a:latin typeface="휴먼모음T" panose="02030504000101010101" pitchFamily="18" charset="-127"/>
            <a:ea typeface="휴먼모음T" panose="02030504000101010101" pitchFamily="18" charset="-127"/>
          </a:endParaRPr>
        </a:p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500" kern="120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8185974" y="2020312"/>
        <a:ext cx="2478925" cy="919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59B6-C772-489E-ABAA-D36D380C8317}">
      <dsp:nvSpPr>
        <dsp:cNvPr id="0" name=""/>
        <dsp:cNvSpPr/>
      </dsp:nvSpPr>
      <dsp:spPr>
        <a:xfrm>
          <a:off x="387667" y="0"/>
          <a:ext cx="4393565" cy="2224698"/>
        </a:xfrm>
        <a:prstGeom prst="rightArrow">
          <a:avLst/>
        </a:prstGeom>
        <a:solidFill>
          <a:srgbClr val="C0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3F49-7F33-4752-B0A0-6E68E002F1EA}">
      <dsp:nvSpPr>
        <dsp:cNvPr id="0" name=""/>
        <dsp:cNvSpPr/>
      </dsp:nvSpPr>
      <dsp:spPr>
        <a:xfrm>
          <a:off x="2443" y="667409"/>
          <a:ext cx="1826247" cy="88987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캐릭터 중심 </a:t>
          </a:r>
          <a:r>
            <a:rPr lang="ko-KR" altLang="en-US" sz="2500" kern="1200" dirty="0" err="1">
              <a:latin typeface="휴먼모음T" panose="02030504000101010101" pitchFamily="18" charset="-127"/>
              <a:ea typeface="휴먼모음T" panose="02030504000101010101" pitchFamily="18" charset="-127"/>
            </a:rPr>
            <a:t>아니메</a:t>
          </a: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 등장</a:t>
          </a:r>
        </a:p>
      </dsp:txBody>
      <dsp:txXfrm>
        <a:off x="45883" y="710849"/>
        <a:ext cx="1739367" cy="802999"/>
      </dsp:txXfrm>
    </dsp:sp>
    <dsp:sp modelId="{367E1EA1-7B4F-4DA6-AF53-ED478EBD3DCE}">
      <dsp:nvSpPr>
        <dsp:cNvPr id="0" name=""/>
        <dsp:cNvSpPr/>
      </dsp:nvSpPr>
      <dsp:spPr>
        <a:xfrm>
          <a:off x="1944285" y="667409"/>
          <a:ext cx="1553288" cy="88987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캐릭터 붐 시대</a:t>
          </a:r>
        </a:p>
      </dsp:txBody>
      <dsp:txXfrm>
        <a:off x="1987725" y="710849"/>
        <a:ext cx="1466408" cy="802999"/>
      </dsp:txXfrm>
    </dsp:sp>
    <dsp:sp modelId="{AA1A5CBE-72F3-4723-A788-4EE70A9B00B7}">
      <dsp:nvSpPr>
        <dsp:cNvPr id="0" name=""/>
        <dsp:cNvSpPr/>
      </dsp:nvSpPr>
      <dsp:spPr>
        <a:xfrm>
          <a:off x="3613167" y="667409"/>
          <a:ext cx="1553288" cy="88987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오타쿠 </a:t>
          </a:r>
          <a:br>
            <a:rPr lang="en-US" altLang="ko-KR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</a:br>
          <a:r>
            <a: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대거 등장</a:t>
          </a:r>
        </a:p>
      </dsp:txBody>
      <dsp:txXfrm>
        <a:off x="3656607" y="710849"/>
        <a:ext cx="1466408" cy="80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ABFB-8EFF-4761-861C-657D0AC14BF3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0840A-3780-4713-9A53-081F342B6E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50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41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6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1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71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27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7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8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7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82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61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1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94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36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B724A-EFB9-4332-A793-31E8860BC1E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5B4F80-D81D-4455-97CA-A601E792FA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hdphoto" Target="../media/hdphoto8.wdp"/><Relationship Id="rId3" Type="http://schemas.openxmlformats.org/officeDocument/2006/relationships/image" Target="../media/image47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7.png"/><Relationship Id="rId5" Type="http://schemas.openxmlformats.org/officeDocument/2006/relationships/diagramLayout" Target="../diagrams/layout2.xml"/><Relationship Id="rId15" Type="http://schemas.microsoft.com/office/2007/relationships/hdphoto" Target="../media/hdphoto17.wdp"/><Relationship Id="rId10" Type="http://schemas.openxmlformats.org/officeDocument/2006/relationships/image" Target="../media/image49.jpeg"/><Relationship Id="rId4" Type="http://schemas.openxmlformats.org/officeDocument/2006/relationships/diagramData" Target="../diagrams/data2.xml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microsoft.com/office/2007/relationships/hdphoto" Target="../media/hdphoto19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microsoft.com/office/2007/relationships/hdphoto" Target="../media/hdphoto20.wdp"/><Relationship Id="rId12" Type="http://schemas.microsoft.com/office/2007/relationships/hdphoto" Target="../media/hdphoto6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24.png"/><Relationship Id="rId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62.png"/><Relationship Id="rId9" Type="http://schemas.microsoft.com/office/2007/relationships/hdphoto" Target="../media/hdphoto2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microsoft.com/office/2007/relationships/hdphoto" Target="../media/hdphoto22.wdp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microsoft.com/office/2007/relationships/hdphoto" Target="../media/hdphoto24.wdp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jpeg"/><Relationship Id="rId9" Type="http://schemas.microsoft.com/office/2007/relationships/hdphoto" Target="../media/hdphoto2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microsoft.com/office/2007/relationships/hdphoto" Target="../media/hdphoto26.wdp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bj-cAp08GQ?feature=oembed" TargetMode="External"/><Relationship Id="rId6" Type="http://schemas.openxmlformats.org/officeDocument/2006/relationships/image" Target="../media/image76.png"/><Relationship Id="rId5" Type="http://schemas.microsoft.com/office/2007/relationships/hdphoto" Target="../media/hdphoto25.wdp"/><Relationship Id="rId10" Type="http://schemas.openxmlformats.org/officeDocument/2006/relationships/image" Target="../media/image79.jpeg"/><Relationship Id="rId4" Type="http://schemas.openxmlformats.org/officeDocument/2006/relationships/image" Target="../media/image75.png"/><Relationship Id="rId9" Type="http://schemas.openxmlformats.org/officeDocument/2006/relationships/image" Target="../media/image7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openxmlformats.org/officeDocument/2006/relationships/image" Target="../media/image83.png"/><Relationship Id="rId12" Type="http://schemas.openxmlformats.org/officeDocument/2006/relationships/image" Target="../media/image8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4.jpeg"/><Relationship Id="rId5" Type="http://schemas.openxmlformats.org/officeDocument/2006/relationships/image" Target="../media/image81.png"/><Relationship Id="rId10" Type="http://schemas.openxmlformats.org/officeDocument/2006/relationships/image" Target="../media/image58.png"/><Relationship Id="rId4" Type="http://schemas.openxmlformats.org/officeDocument/2006/relationships/image" Target="../media/image80.jpe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microsoft.com/office/2007/relationships/hdphoto" Target="../media/hdphoto6.wdp"/><Relationship Id="rId7" Type="http://schemas.openxmlformats.org/officeDocument/2006/relationships/image" Target="../media/image88.png"/><Relationship Id="rId12" Type="http://schemas.openxmlformats.org/officeDocument/2006/relationships/image" Target="../media/image9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80.jpeg"/><Relationship Id="rId5" Type="http://schemas.openxmlformats.org/officeDocument/2006/relationships/image" Target="../media/image86.jpeg"/><Relationship Id="rId10" Type="http://schemas.openxmlformats.org/officeDocument/2006/relationships/image" Target="../media/image90.png"/><Relationship Id="rId4" Type="http://schemas.openxmlformats.org/officeDocument/2006/relationships/image" Target="../media/image58.png"/><Relationship Id="rId9" Type="http://schemas.microsoft.com/office/2007/relationships/hdphoto" Target="../media/hdphoto2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8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0.wdp"/><Relationship Id="rId5" Type="http://schemas.openxmlformats.org/officeDocument/2006/relationships/image" Target="../media/image96.png"/><Relationship Id="rId4" Type="http://schemas.microsoft.com/office/2007/relationships/hdphoto" Target="../media/hdphoto2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4.wdp"/><Relationship Id="rId3" Type="http://schemas.microsoft.com/office/2007/relationships/hdphoto" Target="../media/hdphoto6.wdp"/><Relationship Id="rId7" Type="http://schemas.microsoft.com/office/2007/relationships/hdphoto" Target="../media/hdphoto11.wdp"/><Relationship Id="rId12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2.wdp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CE4C3F-1F2B-4122-95FF-80A370114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04221" y="648996"/>
            <a:ext cx="10983557" cy="556000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89FDB45-D120-4543-AAD4-D43FCA7D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71550"/>
            <a:ext cx="10668000" cy="1033526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ko-KR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일본 애니메이션 산업의 역사와 발전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A7FC218-D57C-4A5C-9166-4E92B5361045}"/>
              </a:ext>
            </a:extLst>
          </p:cNvPr>
          <p:cNvSpPr/>
          <p:nvPr/>
        </p:nvSpPr>
        <p:spPr>
          <a:xfrm>
            <a:off x="4600575" y="3302261"/>
            <a:ext cx="2857500" cy="1587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bg2">
                    <a:lumMod val="1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중국어 중국학과</a:t>
            </a:r>
            <a:br>
              <a:rPr lang="en-US" altLang="ko-KR" sz="2500" dirty="0">
                <a:solidFill>
                  <a:schemeClr val="bg2">
                    <a:lumMod val="1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r>
              <a:rPr lang="en-US" altLang="ko-KR" sz="2500" dirty="0">
                <a:solidFill>
                  <a:schemeClr val="bg2">
                    <a:lumMod val="1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21401784 </a:t>
            </a:r>
            <a:br>
              <a:rPr lang="en-US" altLang="ko-KR" sz="2500" dirty="0">
                <a:solidFill>
                  <a:schemeClr val="bg2">
                    <a:lumMod val="1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r>
              <a:rPr lang="ko-KR" altLang="en-US" sz="2500" dirty="0">
                <a:solidFill>
                  <a:schemeClr val="bg2">
                    <a:lumMod val="1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정지훈</a:t>
            </a:r>
          </a:p>
        </p:txBody>
      </p:sp>
    </p:spTree>
    <p:extLst>
      <p:ext uri="{BB962C8B-B14F-4D97-AF65-F5344CB8AC3E}">
        <p14:creationId xmlns:p14="http://schemas.microsoft.com/office/powerpoint/2010/main" val="39563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B30F408-3089-4F68-B2D4-1447873BD9AF}"/>
              </a:ext>
            </a:extLst>
          </p:cNvPr>
          <p:cNvSpPr/>
          <p:nvPr/>
        </p:nvSpPr>
        <p:spPr>
          <a:xfrm>
            <a:off x="609536" y="618580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4. </a:t>
            </a:r>
            <a:r>
              <a:rPr lang="ko-KR" altLang="en-US" sz="40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지브리</a:t>
            </a:r>
            <a:r>
              <a:rPr lang="ko-KR" altLang="en-US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스튜디오</a:t>
            </a:r>
            <a:endParaRPr lang="ko-KR" altLang="en-US" sz="4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470778A-1366-4D64-AFB6-BD556661D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" y="1326466"/>
            <a:ext cx="2000250" cy="1952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 descr="텍스트, 표지판, 나무이(가) 표시된 사진&#10;&#10;자동 생성된 설명">
            <a:extLst>
              <a:ext uri="{FF2B5EF4-FFF2-40B4-BE49-F238E27FC236}">
                <a16:creationId xmlns:a16="http://schemas.microsoft.com/office/drawing/2014/main" id="{E8679790-5E0C-499F-BE76-393CB7731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2" y="3505444"/>
            <a:ext cx="2050074" cy="2545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290CE16E-E0FF-4E86-9D85-85EE80469345}"/>
              </a:ext>
            </a:extLst>
          </p:cNvPr>
          <p:cNvGrpSpPr/>
          <p:nvPr/>
        </p:nvGrpSpPr>
        <p:grpSpPr>
          <a:xfrm>
            <a:off x="7275697" y="618581"/>
            <a:ext cx="4198118" cy="4477841"/>
            <a:chOff x="7275697" y="618581"/>
            <a:chExt cx="4198118" cy="4477841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966899D-DC68-45C0-9AC0-845CD3FB45E6}"/>
                </a:ext>
              </a:extLst>
            </p:cNvPr>
            <p:cNvGrpSpPr/>
            <p:nvPr/>
          </p:nvGrpSpPr>
          <p:grpSpPr>
            <a:xfrm>
              <a:off x="7275697" y="618581"/>
              <a:ext cx="4198118" cy="4019928"/>
              <a:chOff x="6578079" y="951714"/>
              <a:chExt cx="4899172" cy="4954571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C4D0C445-02BB-4F4A-9277-A4365D04CE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752" t="15046" r="33807" b="31287"/>
              <a:stretch/>
            </p:blipFill>
            <p:spPr>
              <a:xfrm>
                <a:off x="6578079" y="951714"/>
                <a:ext cx="4899172" cy="4954571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635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01B861CE-12A9-4BFD-991C-8EEB5C6193B5}"/>
                  </a:ext>
                </a:extLst>
              </p:cNvPr>
              <p:cNvSpPr/>
              <p:nvPr/>
            </p:nvSpPr>
            <p:spPr>
              <a:xfrm>
                <a:off x="6626357" y="1520190"/>
                <a:ext cx="4700773" cy="256071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35966471-0A03-4F4B-974F-85056FBD1AAB}"/>
                  </a:ext>
                </a:extLst>
              </p:cNvPr>
              <p:cNvSpPr/>
              <p:nvPr/>
            </p:nvSpPr>
            <p:spPr>
              <a:xfrm>
                <a:off x="6626357" y="3561293"/>
                <a:ext cx="4700773" cy="259648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1F7CFDC-14D6-44B4-9B80-E7E711404887}"/>
                  </a:ext>
                </a:extLst>
              </p:cNvPr>
              <p:cNvSpPr/>
              <p:nvPr/>
            </p:nvSpPr>
            <p:spPr>
              <a:xfrm>
                <a:off x="6626357" y="2040633"/>
                <a:ext cx="4700773" cy="256071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22449C03-CEC1-44A5-B2A7-70EC45B7AF72}"/>
                  </a:ext>
                </a:extLst>
              </p:cNvPr>
              <p:cNvSpPr/>
              <p:nvPr/>
            </p:nvSpPr>
            <p:spPr>
              <a:xfrm>
                <a:off x="6626357" y="2296704"/>
                <a:ext cx="4700773" cy="275134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733DDF1E-084D-4643-A978-CB5432047B13}"/>
                  </a:ext>
                </a:extLst>
              </p:cNvPr>
              <p:cNvSpPr/>
              <p:nvPr/>
            </p:nvSpPr>
            <p:spPr>
              <a:xfrm>
                <a:off x="6626357" y="3840555"/>
                <a:ext cx="4700773" cy="256071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8A38EA-D3EC-4DB8-9D75-570B8086E46A}"/>
                  </a:ext>
                </a:extLst>
              </p:cNvPr>
              <p:cNvSpPr/>
              <p:nvPr/>
            </p:nvSpPr>
            <p:spPr>
              <a:xfrm>
                <a:off x="6626357" y="4111026"/>
                <a:ext cx="4700773" cy="256071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" name="화살표: 아래쪽 25">
              <a:extLst>
                <a:ext uri="{FF2B5EF4-FFF2-40B4-BE49-F238E27FC236}">
                  <a16:creationId xmlns:a16="http://schemas.microsoft.com/office/drawing/2014/main" id="{6691671A-3587-4CA5-BB5B-037B024ED2B8}"/>
                </a:ext>
              </a:extLst>
            </p:cNvPr>
            <p:cNvSpPr/>
            <p:nvPr/>
          </p:nvSpPr>
          <p:spPr>
            <a:xfrm>
              <a:off x="9250588" y="4730663"/>
              <a:ext cx="262890" cy="365759"/>
            </a:xfrm>
            <a:prstGeom prst="down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32475A3-5E3C-4FA9-8D29-9E98194A3C80}"/>
              </a:ext>
            </a:extLst>
          </p:cNvPr>
          <p:cNvGrpSpPr/>
          <p:nvPr/>
        </p:nvGrpSpPr>
        <p:grpSpPr>
          <a:xfrm>
            <a:off x="3547973" y="1344268"/>
            <a:ext cx="1846211" cy="915440"/>
            <a:chOff x="3547973" y="1344268"/>
            <a:chExt cx="1846211" cy="915440"/>
          </a:xfrm>
        </p:grpSpPr>
        <p:sp>
          <p:nvSpPr>
            <p:cNvPr id="22" name="화살표: 아래쪽 21">
              <a:extLst>
                <a:ext uri="{FF2B5EF4-FFF2-40B4-BE49-F238E27FC236}">
                  <a16:creationId xmlns:a16="http://schemas.microsoft.com/office/drawing/2014/main" id="{21C69EDA-7323-4C97-AC59-0E0A8D480C9C}"/>
                </a:ext>
              </a:extLst>
            </p:cNvPr>
            <p:cNvSpPr/>
            <p:nvPr/>
          </p:nvSpPr>
          <p:spPr>
            <a:xfrm>
              <a:off x="4314289" y="1962562"/>
              <a:ext cx="262890" cy="297146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A1724F23-4CE4-4D5F-B8CF-AD52275DEF7B}"/>
                </a:ext>
              </a:extLst>
            </p:cNvPr>
            <p:cNvGrpSpPr/>
            <p:nvPr/>
          </p:nvGrpSpPr>
          <p:grpSpPr>
            <a:xfrm>
              <a:off x="3547973" y="1344268"/>
              <a:ext cx="1846211" cy="513504"/>
              <a:chOff x="3410181" y="1269708"/>
              <a:chExt cx="1846211" cy="513504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14355F79-BB5B-4AC9-A020-308A403609C0}"/>
                  </a:ext>
                </a:extLst>
              </p:cNvPr>
              <p:cNvSpPr/>
              <p:nvPr/>
            </p:nvSpPr>
            <p:spPr>
              <a:xfrm>
                <a:off x="3410181" y="1306158"/>
                <a:ext cx="183255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500" b="1" dirty="0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1985</a:t>
                </a:r>
                <a:r>
                  <a:rPr lang="ko-KR" altLang="en-US" sz="2500" b="1" dirty="0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년 설립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BCEEFC4F-1987-4A9C-8A86-41E900EE4E05}"/>
                  </a:ext>
                </a:extLst>
              </p:cNvPr>
              <p:cNvSpPr/>
              <p:nvPr/>
            </p:nvSpPr>
            <p:spPr>
              <a:xfrm>
                <a:off x="3488158" y="1269708"/>
                <a:ext cx="1768234" cy="48572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3E05F3B-37F3-4A32-AC2A-51C9CCA63EB6}"/>
              </a:ext>
            </a:extLst>
          </p:cNvPr>
          <p:cNvGrpSpPr/>
          <p:nvPr/>
        </p:nvGrpSpPr>
        <p:grpSpPr>
          <a:xfrm>
            <a:off x="2893975" y="2358610"/>
            <a:ext cx="3695242" cy="1114877"/>
            <a:chOff x="2893975" y="2358610"/>
            <a:chExt cx="3695242" cy="1114877"/>
          </a:xfrm>
        </p:grpSpPr>
        <p:sp>
          <p:nvSpPr>
            <p:cNvPr id="29" name="화살표: 아래쪽 28">
              <a:extLst>
                <a:ext uri="{FF2B5EF4-FFF2-40B4-BE49-F238E27FC236}">
                  <a16:creationId xmlns:a16="http://schemas.microsoft.com/office/drawing/2014/main" id="{6C467078-BCED-4D09-BDDF-24FA7F80FB82}"/>
                </a:ext>
              </a:extLst>
            </p:cNvPr>
            <p:cNvSpPr/>
            <p:nvPr/>
          </p:nvSpPr>
          <p:spPr>
            <a:xfrm>
              <a:off x="4326457" y="3113123"/>
              <a:ext cx="262890" cy="360364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55CDCD07-E57C-464D-8AFB-4E0FAE6EFF98}"/>
                </a:ext>
              </a:extLst>
            </p:cNvPr>
            <p:cNvGrpSpPr/>
            <p:nvPr/>
          </p:nvGrpSpPr>
          <p:grpSpPr>
            <a:xfrm>
              <a:off x="2893975" y="2358610"/>
              <a:ext cx="3695242" cy="589924"/>
              <a:chOff x="2859321" y="2200647"/>
              <a:chExt cx="3695242" cy="552815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0593EB50-0A33-4B4E-8C1D-150516C6AF9A}"/>
                  </a:ext>
                </a:extLst>
              </p:cNvPr>
              <p:cNvSpPr/>
              <p:nvPr/>
            </p:nvSpPr>
            <p:spPr>
              <a:xfrm>
                <a:off x="2859321" y="2276408"/>
                <a:ext cx="369524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마녀 배달부 </a:t>
                </a:r>
                <a:r>
                  <a:rPr lang="ko-KR" altLang="en-US" sz="2500" dirty="0" err="1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키키의</a:t>
                </a:r>
                <a:r>
                  <a:rPr lang="ko-KR" altLang="en-US" sz="2500" dirty="0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흥행  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AD50B94B-B856-4508-8EE1-4292B1CDB9CB}"/>
                  </a:ext>
                </a:extLst>
              </p:cNvPr>
              <p:cNvSpPr/>
              <p:nvPr/>
            </p:nvSpPr>
            <p:spPr>
              <a:xfrm>
                <a:off x="2893975" y="2200647"/>
                <a:ext cx="3297100" cy="48572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56B6D28-7E3A-42AB-8A0C-A9C96A5EBEBB}"/>
              </a:ext>
            </a:extLst>
          </p:cNvPr>
          <p:cNvGrpSpPr/>
          <p:nvPr/>
        </p:nvGrpSpPr>
        <p:grpSpPr>
          <a:xfrm>
            <a:off x="2997725" y="3619528"/>
            <a:ext cx="4517334" cy="1415577"/>
            <a:chOff x="2997725" y="3619528"/>
            <a:chExt cx="4517334" cy="1415577"/>
          </a:xfrm>
        </p:grpSpPr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F57402DF-9989-4B77-98B8-A8776F76D155}"/>
                </a:ext>
              </a:extLst>
            </p:cNvPr>
            <p:cNvSpPr/>
            <p:nvPr/>
          </p:nvSpPr>
          <p:spPr>
            <a:xfrm>
              <a:off x="4357891" y="4669346"/>
              <a:ext cx="262890" cy="365759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2F6199A-6121-4AA6-9A82-0DCEFF0C1BAC}"/>
                </a:ext>
              </a:extLst>
            </p:cNvPr>
            <p:cNvGrpSpPr/>
            <p:nvPr/>
          </p:nvGrpSpPr>
          <p:grpSpPr>
            <a:xfrm>
              <a:off x="2997725" y="3619528"/>
              <a:ext cx="4517334" cy="877000"/>
              <a:chOff x="2893975" y="3259025"/>
              <a:chExt cx="4517334" cy="877000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222B7E8-316E-463D-8BD2-FD11BE8BC57E}"/>
                  </a:ext>
                </a:extLst>
              </p:cNvPr>
              <p:cNvSpPr/>
              <p:nvPr/>
            </p:nvSpPr>
            <p:spPr>
              <a:xfrm>
                <a:off x="2893975" y="3259025"/>
                <a:ext cx="451733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500" dirty="0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이후 대중적인 히트작을 </a:t>
                </a:r>
                <a:br>
                  <a:rPr lang="en-US" altLang="ko-KR" sz="2500" dirty="0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solidFill>
                      <a:schemeClr val="tx2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쏟아내며 빠르게 성장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0635933F-835F-41C7-AC86-DDEE2910941C}"/>
                  </a:ext>
                </a:extLst>
              </p:cNvPr>
              <p:cNvSpPr/>
              <p:nvPr/>
            </p:nvSpPr>
            <p:spPr>
              <a:xfrm>
                <a:off x="2903044" y="3276827"/>
                <a:ext cx="3206178" cy="85919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F549332-3D10-4222-B5A5-25647B87C35C}"/>
              </a:ext>
            </a:extLst>
          </p:cNvPr>
          <p:cNvGrpSpPr/>
          <p:nvPr/>
        </p:nvGrpSpPr>
        <p:grpSpPr>
          <a:xfrm>
            <a:off x="3192284" y="5207924"/>
            <a:ext cx="2700482" cy="534147"/>
            <a:chOff x="3421394" y="5252218"/>
            <a:chExt cx="2700482" cy="53414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9902EEB-9D68-415F-A091-83B6A7022C46}"/>
                </a:ext>
              </a:extLst>
            </p:cNvPr>
            <p:cNvSpPr/>
            <p:nvPr/>
          </p:nvSpPr>
          <p:spPr>
            <a:xfrm>
              <a:off x="3488158" y="5309311"/>
              <a:ext cx="242406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chemeClr val="tx2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해외에서도 대성공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33CE4B99-9116-4D00-B570-35539E79627E}"/>
                </a:ext>
              </a:extLst>
            </p:cNvPr>
            <p:cNvSpPr/>
            <p:nvPr/>
          </p:nvSpPr>
          <p:spPr>
            <a:xfrm>
              <a:off x="3421394" y="5252218"/>
              <a:ext cx="2700482" cy="4857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FC9F7F1B-FE86-4927-A73B-33DDF5FC387B}"/>
              </a:ext>
            </a:extLst>
          </p:cNvPr>
          <p:cNvGrpSpPr/>
          <p:nvPr/>
        </p:nvGrpSpPr>
        <p:grpSpPr>
          <a:xfrm>
            <a:off x="6666740" y="4595080"/>
            <a:ext cx="5167695" cy="1502747"/>
            <a:chOff x="6634333" y="4736672"/>
            <a:chExt cx="5167695" cy="1502747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AA7B1855-063B-452A-9411-14BABAD16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3" b="46471" l="52719" r="96927">
                          <a14:foregroundMark x1="88416" y1="38529" x2="86525" y2="41176"/>
                          <a14:foregroundMark x1="86525" y1="41471" x2="85343" y2="43235"/>
                          <a14:foregroundMark x1="85106" y1="41765" x2="84634" y2="42647"/>
                          <a14:foregroundMark x1="86288" y1="42059" x2="86288" y2="42059"/>
                          <a14:foregroundMark x1="94799" y1="34706" x2="94799" y2="36765"/>
                          <a14:foregroundMark x1="95272" y1="35882" x2="96690" y2="35588"/>
                          <a14:foregroundMark x1="91726" y1="37941" x2="85106" y2="41765"/>
                          <a14:foregroundMark x1="83452" y1="44412" x2="82742" y2="45588"/>
                          <a14:foregroundMark x1="84870" y1="42941" x2="81797" y2="46471"/>
                          <a14:foregroundMark x1="84870" y1="42941" x2="82270" y2="46176"/>
                          <a14:foregroundMark x1="78487" y1="10000" x2="77069" y2="2647"/>
                          <a14:foregroundMark x1="77541" y1="7059" x2="78487" y2="2647"/>
                          <a14:foregroundMark x1="94090" y1="15294" x2="95272" y2="12353"/>
                          <a14:foregroundMark x1="95272" y1="14706" x2="96690" y2="12353"/>
                          <a14:foregroundMark x1="96690" y1="12353" x2="96927" y2="11471"/>
                          <a14:foregroundMark x1="85816" y1="42353" x2="82506" y2="44118"/>
                          <a14:foregroundMark x1="85106" y1="43824" x2="84161" y2="45294"/>
                        </a14:backgroundRemoval>
                      </a14:imgEffect>
                    </a14:imgLayer>
                  </a14:imgProps>
                </a:ext>
              </a:extLst>
            </a:blip>
            <a:srcRect l="47561" b="53044"/>
            <a:stretch/>
          </p:blipFill>
          <p:spPr>
            <a:xfrm>
              <a:off x="10654018" y="4736672"/>
              <a:ext cx="1148010" cy="826274"/>
            </a:xfrm>
            <a:prstGeom prst="rect">
              <a:avLst/>
            </a:prstGeom>
          </p:spPr>
        </p:pic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AACF2AC3-19F5-4610-95A9-56C78DCF6D53}"/>
                </a:ext>
              </a:extLst>
            </p:cNvPr>
            <p:cNvGrpSpPr/>
            <p:nvPr/>
          </p:nvGrpSpPr>
          <p:grpSpPr>
            <a:xfrm>
              <a:off x="6634333" y="5303691"/>
              <a:ext cx="4924732" cy="935728"/>
              <a:chOff x="6634333" y="5303691"/>
              <a:chExt cx="4924732" cy="935728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0484D1E-4CBE-4B51-9A39-6926DC09C648}"/>
                  </a:ext>
                </a:extLst>
              </p:cNvPr>
              <p:cNvSpPr/>
              <p:nvPr/>
            </p:nvSpPr>
            <p:spPr>
              <a:xfrm>
                <a:off x="6736360" y="5303691"/>
                <a:ext cx="4822705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일본 역대 극장판 </a:t>
                </a: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아니메</a:t>
                </a:r>
                <a:r>
                  <a:rPr lang="ko-KR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흥행기록 순위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1~10</a:t>
                </a:r>
                <a:r>
                  <a:rPr lang="ko-KR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위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</a:t>
                </a:r>
                <a:r>
                  <a:rPr lang="ko-KR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중 </a:t>
                </a:r>
                <a:r>
                  <a:rPr lang="ko-KR" altLang="ko-KR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지브리의</a:t>
                </a:r>
                <a:r>
                  <a:rPr lang="ko-KR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작품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6</a:t>
                </a:r>
                <a:r>
                  <a:rPr lang="ko-KR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개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45" name="사각형: 둥근 모서리 44">
                <a:extLst>
                  <a:ext uri="{FF2B5EF4-FFF2-40B4-BE49-F238E27FC236}">
                    <a16:creationId xmlns:a16="http://schemas.microsoft.com/office/drawing/2014/main" id="{C5114C51-9F56-41F4-90DB-45C148490FFE}"/>
                  </a:ext>
                </a:extLst>
              </p:cNvPr>
              <p:cNvSpPr/>
              <p:nvPr/>
            </p:nvSpPr>
            <p:spPr>
              <a:xfrm>
                <a:off x="6634333" y="5319952"/>
                <a:ext cx="4924732" cy="91946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F503029-736A-439F-81F0-603D692DCEAA}"/>
              </a:ext>
            </a:extLst>
          </p:cNvPr>
          <p:cNvGrpSpPr/>
          <p:nvPr/>
        </p:nvGrpSpPr>
        <p:grpSpPr>
          <a:xfrm>
            <a:off x="3404915" y="1451382"/>
            <a:ext cx="4656144" cy="3318823"/>
            <a:chOff x="4392261" y="1911449"/>
            <a:chExt cx="4656144" cy="3318823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C64066E1-E167-47EC-9973-308C6EA070D2}"/>
                </a:ext>
              </a:extLst>
            </p:cNvPr>
            <p:cNvSpPr/>
            <p:nvPr/>
          </p:nvSpPr>
          <p:spPr>
            <a:xfrm rot="19382777">
              <a:off x="4392261" y="1911449"/>
              <a:ext cx="4656144" cy="3318823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ㅋㅋ</a:t>
              </a:r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192BFE3-EE76-49B9-9626-1FF9E00F26B4}"/>
                </a:ext>
              </a:extLst>
            </p:cNvPr>
            <p:cNvSpPr/>
            <p:nvPr/>
          </p:nvSpPr>
          <p:spPr>
            <a:xfrm rot="19352294">
              <a:off x="4642079" y="2072782"/>
              <a:ext cx="433713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6000" b="1" dirty="0">
                  <a:solidFill>
                    <a:srgbClr val="C00000"/>
                  </a:solidFill>
                  <a:ea typeface="맑은 고딕" panose="020B0503020000020004" pitchFamily="50" charset="-127"/>
                  <a:cs typeface="맑은 고딕" panose="020B0503020000020004" pitchFamily="50" charset="-127"/>
                </a:rPr>
                <a:t>명실상부한 일본의 대표 </a:t>
              </a:r>
              <a:r>
                <a:rPr lang="ko-KR" altLang="en-US" sz="6000" b="1" dirty="0" err="1">
                  <a:solidFill>
                    <a:srgbClr val="C00000"/>
                  </a:solidFill>
                  <a:ea typeface="맑은 고딕" panose="020B0503020000020004" pitchFamily="50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6000" b="1" dirty="0">
                  <a:solidFill>
                    <a:srgbClr val="C00000"/>
                  </a:solidFill>
                  <a:ea typeface="맑은 고딕" panose="020B0503020000020004" pitchFamily="50" charset="-127"/>
                  <a:cs typeface="맑은 고딕" panose="020B0503020000020004" pitchFamily="50" charset="-127"/>
                </a:rPr>
                <a:t> 회사</a:t>
              </a:r>
              <a:endParaRPr lang="ko-KR" altLang="en-US" sz="6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DE27DF8-2D40-4079-A55F-F1ABA701CA3B}"/>
              </a:ext>
            </a:extLst>
          </p:cNvPr>
          <p:cNvSpPr/>
          <p:nvPr/>
        </p:nvSpPr>
        <p:spPr>
          <a:xfrm>
            <a:off x="6154694" y="1681109"/>
            <a:ext cx="5384885" cy="284412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B7D27FD-D5E4-4F27-8E55-0F5AF303024B}"/>
              </a:ext>
            </a:extLst>
          </p:cNvPr>
          <p:cNvSpPr/>
          <p:nvPr/>
        </p:nvSpPr>
        <p:spPr>
          <a:xfrm>
            <a:off x="581947" y="1691228"/>
            <a:ext cx="5562600" cy="435143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55090D-BF9A-4CAB-94F2-7EE4CD7C5D75}"/>
              </a:ext>
            </a:extLst>
          </p:cNvPr>
          <p:cNvGrpSpPr/>
          <p:nvPr/>
        </p:nvGrpSpPr>
        <p:grpSpPr>
          <a:xfrm>
            <a:off x="6568383" y="1874922"/>
            <a:ext cx="4813010" cy="2122774"/>
            <a:chOff x="6568383" y="1874922"/>
            <a:chExt cx="4813010" cy="212277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C194639-132C-459E-B7B3-1934944BD9CC}"/>
                </a:ext>
              </a:extLst>
            </p:cNvPr>
            <p:cNvGrpSpPr/>
            <p:nvPr/>
          </p:nvGrpSpPr>
          <p:grpSpPr>
            <a:xfrm>
              <a:off x="8838218" y="1957162"/>
              <a:ext cx="2543175" cy="2013526"/>
              <a:chOff x="8838218" y="1957162"/>
              <a:chExt cx="2543175" cy="2013526"/>
            </a:xfrm>
          </p:grpSpPr>
          <p:pic>
            <p:nvPicPr>
              <p:cNvPr id="1026" name="Picture 2" descr="짱구는 못말려(애니메이션) - 나무위키">
                <a:extLst>
                  <a:ext uri="{FF2B5EF4-FFF2-40B4-BE49-F238E27FC236}">
                    <a16:creationId xmlns:a16="http://schemas.microsoft.com/office/drawing/2014/main" id="{110FA483-9DDE-4D6F-A869-D7C7489C32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8218" y="1957162"/>
                <a:ext cx="2543175" cy="149537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9BE0FED0-FDA5-4D1E-A80E-AA59CD046E5C}"/>
                  </a:ext>
                </a:extLst>
              </p:cNvPr>
              <p:cNvSpPr/>
              <p:nvPr/>
            </p:nvSpPr>
            <p:spPr>
              <a:xfrm>
                <a:off x="9363738" y="3601356"/>
                <a:ext cx="1616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[</a:t>
                </a:r>
                <a:r>
                  <a:rPr lang="ko-KR" altLang="en-US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짱구는 </a:t>
                </a:r>
                <a:r>
                  <a:rPr lang="ko-KR" altLang="en-US" dirty="0" err="1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못말려</a:t>
                </a:r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]</a:t>
                </a:r>
                <a:endParaRPr lang="ko-KR" altLang="en-US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3C546F8E-6C14-44E7-87B3-4193A66A3707}"/>
                </a:ext>
              </a:extLst>
            </p:cNvPr>
            <p:cNvGrpSpPr/>
            <p:nvPr/>
          </p:nvGrpSpPr>
          <p:grpSpPr>
            <a:xfrm>
              <a:off x="6568383" y="1874922"/>
              <a:ext cx="2035080" cy="2122774"/>
              <a:chOff x="6568383" y="1874922"/>
              <a:chExt cx="2035080" cy="2122774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2B79A46D-E722-4727-89E7-11C4999CA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8383" y="1874922"/>
                <a:ext cx="2035080" cy="168728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21AAA62A-C66E-4F9A-9901-D90E464073ED}"/>
                  </a:ext>
                </a:extLst>
              </p:cNvPr>
              <p:cNvSpPr/>
              <p:nvPr/>
            </p:nvSpPr>
            <p:spPr>
              <a:xfrm>
                <a:off x="6947438" y="3628364"/>
                <a:ext cx="1111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[</a:t>
                </a:r>
                <a:r>
                  <a:rPr lang="ko-KR" altLang="en-US" dirty="0" err="1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보노보노</a:t>
                </a:r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]</a:t>
                </a:r>
                <a:endParaRPr lang="ko-KR" altLang="en-US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EE43A655-B3FB-4582-B8CD-8D884EAE7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30751"/>
              </p:ext>
            </p:extLst>
          </p:nvPr>
        </p:nvGraphicFramePr>
        <p:xfrm>
          <a:off x="746748" y="1792828"/>
          <a:ext cx="5168900" cy="222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C378C37B-A206-465B-B0E6-7851D60A83EE}"/>
              </a:ext>
            </a:extLst>
          </p:cNvPr>
          <p:cNvSpPr/>
          <p:nvPr/>
        </p:nvSpPr>
        <p:spPr>
          <a:xfrm>
            <a:off x="562463" y="626969"/>
            <a:ext cx="9051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5. </a:t>
            </a:r>
            <a:r>
              <a:rPr lang="ko-KR" altLang="en-US" sz="40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호황기와 암흑기</a:t>
            </a:r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endParaRPr lang="ko-KR" altLang="en-US" sz="40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070FE33-59D0-49C2-852B-5BAB69001E4B}"/>
              </a:ext>
            </a:extLst>
          </p:cNvPr>
          <p:cNvSpPr/>
          <p:nvPr/>
        </p:nvSpPr>
        <p:spPr>
          <a:xfrm>
            <a:off x="7585923" y="4003232"/>
            <a:ext cx="29931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가족 </a:t>
            </a:r>
            <a:r>
              <a:rPr lang="ko-KR" altLang="en-US" sz="2500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대 히트 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6606DBA-521A-49E3-8918-A112DF2A0189}"/>
              </a:ext>
            </a:extLst>
          </p:cNvPr>
          <p:cNvGrpSpPr/>
          <p:nvPr/>
        </p:nvGrpSpPr>
        <p:grpSpPr>
          <a:xfrm>
            <a:off x="746748" y="3939723"/>
            <a:ext cx="4801160" cy="2124344"/>
            <a:chOff x="746748" y="3939723"/>
            <a:chExt cx="4801160" cy="212434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EC6E918-4F63-47AF-B127-AD5288B2E1B0}"/>
                </a:ext>
              </a:extLst>
            </p:cNvPr>
            <p:cNvGrpSpPr/>
            <p:nvPr/>
          </p:nvGrpSpPr>
          <p:grpSpPr>
            <a:xfrm>
              <a:off x="746748" y="3939723"/>
              <a:ext cx="2203137" cy="2124344"/>
              <a:chOff x="746748" y="3939723"/>
              <a:chExt cx="2203137" cy="2124344"/>
            </a:xfrm>
          </p:grpSpPr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DC5FB15C-10E5-42A0-B144-987156E0A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748" y="3939723"/>
                <a:ext cx="2203137" cy="1650226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B7677F3F-6B24-42E4-BCB7-66AF8EF69974}"/>
                  </a:ext>
                </a:extLst>
              </p:cNvPr>
              <p:cNvSpPr/>
              <p:nvPr/>
            </p:nvSpPr>
            <p:spPr>
              <a:xfrm>
                <a:off x="1197336" y="5694735"/>
                <a:ext cx="1237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[</a:t>
                </a:r>
                <a:r>
                  <a:rPr lang="ko-KR" altLang="en-US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세일러 문</a:t>
                </a:r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]</a:t>
                </a:r>
                <a:endParaRPr lang="ko-KR" altLang="en-US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4FD3F97-3EAB-4082-B502-1D41B225FBEC}"/>
                </a:ext>
              </a:extLst>
            </p:cNvPr>
            <p:cNvGrpSpPr/>
            <p:nvPr/>
          </p:nvGrpSpPr>
          <p:grpSpPr>
            <a:xfrm>
              <a:off x="3317624" y="4084016"/>
              <a:ext cx="2230284" cy="1958643"/>
              <a:chOff x="3317624" y="4084016"/>
              <a:chExt cx="2230284" cy="1958643"/>
            </a:xfrm>
          </p:grpSpPr>
          <p:pic>
            <p:nvPicPr>
              <p:cNvPr id="3" name="Picture 2" descr="극장판 포켓몬스터 너로 정했다! (2017): 오리지널 반 각색 반 ...">
                <a:extLst>
                  <a:ext uri="{FF2B5EF4-FFF2-40B4-BE49-F238E27FC236}">
                    <a16:creationId xmlns:a16="http://schemas.microsoft.com/office/drawing/2014/main" id="{1F98F56A-EE25-47A9-AB2F-622FB6D3F2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624" y="4084016"/>
                <a:ext cx="2230284" cy="130452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7773D695-3389-4DF6-82F5-9F2D0D33F370}"/>
                  </a:ext>
                </a:extLst>
              </p:cNvPr>
              <p:cNvSpPr/>
              <p:nvPr/>
            </p:nvSpPr>
            <p:spPr>
              <a:xfrm>
                <a:off x="3700835" y="5673327"/>
                <a:ext cx="1300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[</a:t>
                </a:r>
                <a:r>
                  <a:rPr lang="ko-KR" altLang="en-US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포켓몬스터</a:t>
                </a:r>
                <a:r>
                  <a:rPr lang="en-US" altLang="ko-KR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]</a:t>
                </a:r>
                <a:endParaRPr lang="ko-KR" altLang="en-US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45767D-5678-40D7-8444-C844B5DC6FD4}"/>
              </a:ext>
            </a:extLst>
          </p:cNvPr>
          <p:cNvSpPr/>
          <p:nvPr/>
        </p:nvSpPr>
        <p:spPr>
          <a:xfrm>
            <a:off x="1121601" y="1230930"/>
            <a:ext cx="46682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-</a:t>
            </a:r>
            <a:r>
              <a:rPr lang="en-US" altLang="ko-KR" sz="25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1990</a:t>
            </a:r>
            <a:r>
              <a:rPr lang="ko-KR" altLang="en-US" sz="25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년대</a:t>
            </a:r>
            <a:r>
              <a:rPr lang="en-US" altLang="ko-KR" sz="25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500" dirty="0" err="1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아니메의</a:t>
            </a:r>
            <a:r>
              <a:rPr lang="ko-KR" altLang="en-US" sz="25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호황기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04E8DC5-2EFC-4FA5-9548-6AC224E26B62}"/>
              </a:ext>
            </a:extLst>
          </p:cNvPr>
          <p:cNvGrpSpPr/>
          <p:nvPr/>
        </p:nvGrpSpPr>
        <p:grpSpPr>
          <a:xfrm>
            <a:off x="6947438" y="4499453"/>
            <a:ext cx="5293043" cy="1697121"/>
            <a:chOff x="6947438" y="4499453"/>
            <a:chExt cx="5293043" cy="1697121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8D61962-1FD3-4144-9609-4957EAB22994}"/>
                </a:ext>
              </a:extLst>
            </p:cNvPr>
            <p:cNvGrpSpPr/>
            <p:nvPr/>
          </p:nvGrpSpPr>
          <p:grpSpPr>
            <a:xfrm>
              <a:off x="6947438" y="4992272"/>
              <a:ext cx="5293043" cy="1204302"/>
              <a:chOff x="6947438" y="4992272"/>
              <a:chExt cx="5293043" cy="1204302"/>
            </a:xfrm>
          </p:grpSpPr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236FC0FC-8077-4901-84A2-3960547BF96B}"/>
                  </a:ext>
                </a:extLst>
              </p:cNvPr>
              <p:cNvSpPr/>
              <p:nvPr/>
            </p:nvSpPr>
            <p:spPr>
              <a:xfrm>
                <a:off x="6947438" y="4992272"/>
                <a:ext cx="4375261" cy="120430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B4B7DF2-A301-4380-B644-7ED89AE29D58}"/>
                  </a:ext>
                </a:extLst>
              </p:cNvPr>
              <p:cNvSpPr/>
              <p:nvPr/>
            </p:nvSpPr>
            <p:spPr>
              <a:xfrm>
                <a:off x="7410207" y="5272557"/>
                <a:ext cx="48302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600" b="1" dirty="0" err="1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아니메</a:t>
                </a:r>
                <a:r>
                  <a:rPr lang="ko-KR" altLang="en-US" sz="3600" b="1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업계 활기</a:t>
                </a:r>
                <a:endParaRPr lang="ko-KR" altLang="en-US" sz="36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pic>
          <p:nvPicPr>
            <p:cNvPr id="28" name="Picture 2" descr="ppt에 유용한 화살표, 동그라미, 별표 ~ 올려요~[png파일] : 네이버 블로그">
              <a:extLst>
                <a:ext uri="{FF2B5EF4-FFF2-40B4-BE49-F238E27FC236}">
                  <a16:creationId xmlns:a16="http://schemas.microsoft.com/office/drawing/2014/main" id="{2E636A4B-787D-4F1A-9351-AE1413431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855" y="4499453"/>
              <a:ext cx="1247254" cy="1247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12" descr="화살표 03 | 무료 클립 아트 | illustAC">
            <a:extLst>
              <a:ext uri="{FF2B5EF4-FFF2-40B4-BE49-F238E27FC236}">
                <a16:creationId xmlns:a16="http://schemas.microsoft.com/office/drawing/2014/main" id="{EAA7D187-4193-4792-8CAE-B80B8139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32037" y="4992272"/>
            <a:ext cx="527899" cy="7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화살표 03 | 무료 클립 아트 | illustAC">
            <a:extLst>
              <a:ext uri="{FF2B5EF4-FFF2-40B4-BE49-F238E27FC236}">
                <a16:creationId xmlns:a16="http://schemas.microsoft.com/office/drawing/2014/main" id="{B80B3621-9CCA-4C2B-804D-A0F1B148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87125" y="4415791"/>
            <a:ext cx="480330" cy="6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Graphic spid="5" grpId="0">
        <p:bldAsOne/>
      </p:bldGraphic>
      <p:bldP spid="2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F62ED7D-FEDC-4F44-B39A-EAE32B015F0F}"/>
              </a:ext>
            </a:extLst>
          </p:cNvPr>
          <p:cNvSpPr/>
          <p:nvPr/>
        </p:nvSpPr>
        <p:spPr>
          <a:xfrm>
            <a:off x="586512" y="620575"/>
            <a:ext cx="6983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5. </a:t>
            </a:r>
            <a:r>
              <a:rPr lang="ko-KR" altLang="en-US" sz="40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호황기와 암흑기</a:t>
            </a:r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endParaRPr lang="ko-KR" altLang="en-US" sz="4000" dirty="0"/>
          </a:p>
        </p:txBody>
      </p:sp>
      <p:graphicFrame>
        <p:nvGraphicFramePr>
          <p:cNvPr id="9" name="표 10">
            <a:extLst>
              <a:ext uri="{FF2B5EF4-FFF2-40B4-BE49-F238E27FC236}">
                <a16:creationId xmlns:a16="http://schemas.microsoft.com/office/drawing/2014/main" id="{0CA237A8-3AF8-4DF4-84D0-086B94D91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7728"/>
              </p:ext>
            </p:extLst>
          </p:nvPr>
        </p:nvGraphicFramePr>
        <p:xfrm>
          <a:off x="2912158" y="1396452"/>
          <a:ext cx="3271480" cy="2483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647">
                  <a:extLst>
                    <a:ext uri="{9D8B030D-6E8A-4147-A177-3AD203B41FA5}">
                      <a16:colId xmlns:a16="http://schemas.microsoft.com/office/drawing/2014/main" val="2351218477"/>
                    </a:ext>
                  </a:extLst>
                </a:gridCol>
                <a:gridCol w="2071833">
                  <a:extLst>
                    <a:ext uri="{9D8B030D-6E8A-4147-A177-3AD203B41FA5}">
                      <a16:colId xmlns:a16="http://schemas.microsoft.com/office/drawing/2014/main" val="3067328087"/>
                    </a:ext>
                  </a:extLst>
                </a:gridCol>
              </a:tblGrid>
              <a:tr h="60720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신세기 </a:t>
                      </a:r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에반게리온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solidFill>
                      <a:srgbClr val="362E7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56536"/>
                  </a:ext>
                </a:extLst>
              </a:tr>
              <a:tr h="6014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TV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도쿄</a:t>
                      </a:r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NAS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76122"/>
                  </a:ext>
                </a:extLst>
              </a:tr>
              <a:tr h="57959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편성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TV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716"/>
                  </a:ext>
                </a:extLst>
              </a:tr>
              <a:tr h="6950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첫 방영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1995.10.04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9710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608AB33F-112F-4F67-BD58-24C1913ACD3F}"/>
              </a:ext>
            </a:extLst>
          </p:cNvPr>
          <p:cNvSpPr/>
          <p:nvPr/>
        </p:nvSpPr>
        <p:spPr>
          <a:xfrm>
            <a:off x="7831438" y="530727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EDA03E0-A525-488B-8080-441D128D80B6}"/>
              </a:ext>
            </a:extLst>
          </p:cNvPr>
          <p:cNvGrpSpPr/>
          <p:nvPr/>
        </p:nvGrpSpPr>
        <p:grpSpPr>
          <a:xfrm>
            <a:off x="4768036" y="4769876"/>
            <a:ext cx="2460069" cy="1420055"/>
            <a:chOff x="4600176" y="4712807"/>
            <a:chExt cx="3018100" cy="947180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11CF3595-A9E2-4097-9848-55B29FA48F99}"/>
                </a:ext>
              </a:extLst>
            </p:cNvPr>
            <p:cNvSpPr/>
            <p:nvPr/>
          </p:nvSpPr>
          <p:spPr>
            <a:xfrm>
              <a:off x="4600176" y="4712807"/>
              <a:ext cx="3018100" cy="707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2EBB7FD-07C4-49D9-999B-C037CE821D44}"/>
                </a:ext>
              </a:extLst>
            </p:cNvPr>
            <p:cNvSpPr/>
            <p:nvPr/>
          </p:nvSpPr>
          <p:spPr>
            <a:xfrm>
              <a:off x="4893579" y="4798213"/>
              <a:ext cx="211468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아니메를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세상에 알림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5ED8884-9566-4908-81EA-D4FFF785CB20}"/>
              </a:ext>
            </a:extLst>
          </p:cNvPr>
          <p:cNvGrpSpPr/>
          <p:nvPr/>
        </p:nvGrpSpPr>
        <p:grpSpPr>
          <a:xfrm>
            <a:off x="8086716" y="4804929"/>
            <a:ext cx="3233046" cy="998180"/>
            <a:chOff x="8841966" y="4513144"/>
            <a:chExt cx="2996129" cy="998180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FFCB6331-5208-48F8-AFEA-8807DACA0D0D}"/>
                </a:ext>
              </a:extLst>
            </p:cNvPr>
            <p:cNvSpPr/>
            <p:nvPr/>
          </p:nvSpPr>
          <p:spPr>
            <a:xfrm>
              <a:off x="8841966" y="4513144"/>
              <a:ext cx="2720617" cy="9981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7EBD858-E60E-47B0-A6DD-78958BF690FA}"/>
                </a:ext>
              </a:extLst>
            </p:cNvPr>
            <p:cNvSpPr/>
            <p:nvPr/>
          </p:nvSpPr>
          <p:spPr>
            <a:xfrm>
              <a:off x="8934736" y="4576604"/>
              <a:ext cx="290335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이후 해외에서도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흥하는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아니메들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등장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B519D3F-C76E-404A-9A3D-3EF6C44A672C}"/>
              </a:ext>
            </a:extLst>
          </p:cNvPr>
          <p:cNvGrpSpPr/>
          <p:nvPr/>
        </p:nvGrpSpPr>
        <p:grpSpPr>
          <a:xfrm>
            <a:off x="6318362" y="1218016"/>
            <a:ext cx="5434031" cy="3161619"/>
            <a:chOff x="6576415" y="1312909"/>
            <a:chExt cx="5434031" cy="2760789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5F8FD42F-1CBA-4D49-84FD-858D4D6AFC81}"/>
                </a:ext>
              </a:extLst>
            </p:cNvPr>
            <p:cNvSpPr/>
            <p:nvPr/>
          </p:nvSpPr>
          <p:spPr>
            <a:xfrm>
              <a:off x="6576415" y="1312909"/>
              <a:ext cx="5287126" cy="27471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2B94B29-C8EE-4615-86B7-A031E34A6DD8}"/>
                </a:ext>
              </a:extLst>
            </p:cNvPr>
            <p:cNvSpPr/>
            <p:nvPr/>
          </p:nvSpPr>
          <p:spPr>
            <a:xfrm>
              <a:off x="6670523" y="2985234"/>
              <a:ext cx="5339923" cy="1088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문화청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주관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[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미디어 예술제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] -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10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주년 기념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[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 미디어 예술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100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선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]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     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애니메이션 부분 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1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위  </a:t>
              </a:r>
              <a:endPara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17" name="그림 16" descr="스크린샷, 플레이어이(가) 표시된 사진&#10;&#10;자동 생성된 설명">
              <a:extLst>
                <a:ext uri="{FF2B5EF4-FFF2-40B4-BE49-F238E27FC236}">
                  <a16:creationId xmlns:a16="http://schemas.microsoft.com/office/drawing/2014/main" id="{EDF57318-C0DB-4739-A1B2-4BE0A7D65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493" y="1468723"/>
              <a:ext cx="4818324" cy="1303212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0F9DD9E3-5D7A-4D27-8C8E-91E4C240CBD1}"/>
              </a:ext>
            </a:extLst>
          </p:cNvPr>
          <p:cNvGrpSpPr/>
          <p:nvPr/>
        </p:nvGrpSpPr>
        <p:grpSpPr>
          <a:xfrm>
            <a:off x="654995" y="5420694"/>
            <a:ext cx="3342582" cy="652708"/>
            <a:chOff x="725208" y="5384949"/>
            <a:chExt cx="3342582" cy="652708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3D2459EC-3EEA-4DDD-AD4F-B09E5CC2FA6B}"/>
                </a:ext>
              </a:extLst>
            </p:cNvPr>
            <p:cNvSpPr/>
            <p:nvPr/>
          </p:nvSpPr>
          <p:spPr>
            <a:xfrm>
              <a:off x="791448" y="5384949"/>
              <a:ext cx="3255781" cy="652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82C5E6A-A40E-457F-9641-BFEBC2AE7CC1}"/>
                </a:ext>
              </a:extLst>
            </p:cNvPr>
            <p:cNvSpPr/>
            <p:nvPr/>
          </p:nvSpPr>
          <p:spPr>
            <a:xfrm>
              <a:off x="725208" y="5523501"/>
              <a:ext cx="3342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전 세계적으로도 대 흥행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FCDFCD6C-628E-4D3F-B0B0-8224D712F61B}"/>
              </a:ext>
            </a:extLst>
          </p:cNvPr>
          <p:cNvSpPr/>
          <p:nvPr/>
        </p:nvSpPr>
        <p:spPr>
          <a:xfrm>
            <a:off x="4068621" y="5093619"/>
            <a:ext cx="511728" cy="404077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18D7EAB8-9032-4303-877B-947EA9A19913}"/>
              </a:ext>
            </a:extLst>
          </p:cNvPr>
          <p:cNvSpPr/>
          <p:nvPr/>
        </p:nvSpPr>
        <p:spPr>
          <a:xfrm>
            <a:off x="7342789" y="5105819"/>
            <a:ext cx="511728" cy="395961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신세기 에반게리온 - 위키백과, 우리 모두의 백과사전">
            <a:extLst>
              <a:ext uri="{FF2B5EF4-FFF2-40B4-BE49-F238E27FC236}">
                <a16:creationId xmlns:a16="http://schemas.microsoft.com/office/drawing/2014/main" id="{F0F00DCA-7684-4950-ACC9-3E21AD37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2" y="1321651"/>
            <a:ext cx="2197720" cy="27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0037F564-AA3B-4A91-9C2B-581E8D95D898}"/>
              </a:ext>
            </a:extLst>
          </p:cNvPr>
          <p:cNvGrpSpPr/>
          <p:nvPr/>
        </p:nvGrpSpPr>
        <p:grpSpPr>
          <a:xfrm>
            <a:off x="535294" y="4137787"/>
            <a:ext cx="3730508" cy="1112579"/>
            <a:chOff x="535294" y="4137787"/>
            <a:chExt cx="3730508" cy="1112579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E0B4153E-B30E-42B0-818A-8D3B7D6F91EF}"/>
                </a:ext>
              </a:extLst>
            </p:cNvPr>
            <p:cNvGrpSpPr/>
            <p:nvPr/>
          </p:nvGrpSpPr>
          <p:grpSpPr>
            <a:xfrm>
              <a:off x="535294" y="4137787"/>
              <a:ext cx="3730508" cy="1112579"/>
              <a:chOff x="6783865" y="1584742"/>
              <a:chExt cx="3730508" cy="1112579"/>
            </a:xfrm>
          </p:grpSpPr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A8B5BF78-2848-44F7-9B14-4E93EB7D4296}"/>
                  </a:ext>
                </a:extLst>
              </p:cNvPr>
              <p:cNvSpPr/>
              <p:nvPr/>
            </p:nvSpPr>
            <p:spPr>
              <a:xfrm>
                <a:off x="6835083" y="1584742"/>
                <a:ext cx="3421045" cy="11125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7030A0"/>
                  </a:solidFill>
                  <a:highlight>
                    <a:srgbClr val="808080"/>
                  </a:highlight>
                </a:endParaRPr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31A1D13D-7BCF-4693-B1BB-9601B52ADDEC}"/>
                  </a:ext>
                </a:extLst>
              </p:cNvPr>
              <p:cNvSpPr/>
              <p:nvPr/>
            </p:nvSpPr>
            <p:spPr>
              <a:xfrm>
                <a:off x="6783865" y="1765491"/>
                <a:ext cx="373050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[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야마토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]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와 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[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건담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]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을 이은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제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3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차 </a:t>
                </a: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아니메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붐 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pic>
          <p:nvPicPr>
            <p:cNvPr id="3" name="Picture 2" descr="ppt에 유용한 화살표, 동그라미, 별표 ~ 올려요~[png파일] : 네이버 블로그">
              <a:extLst>
                <a:ext uri="{FF2B5EF4-FFF2-40B4-BE49-F238E27FC236}">
                  <a16:creationId xmlns:a16="http://schemas.microsoft.com/office/drawing/2014/main" id="{FDABE3F0-9108-4E61-BEF2-28C12EAE8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36" y="4292823"/>
              <a:ext cx="954107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0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41DC6BB-9662-4FFA-89A7-C1093B34FF33}"/>
              </a:ext>
            </a:extLst>
          </p:cNvPr>
          <p:cNvSpPr/>
          <p:nvPr/>
        </p:nvSpPr>
        <p:spPr>
          <a:xfrm>
            <a:off x="8305800" y="1054100"/>
            <a:ext cx="3276600" cy="52451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FA44DD8-8216-4AFF-A403-59EC58C9BF32}"/>
              </a:ext>
            </a:extLst>
          </p:cNvPr>
          <p:cNvSpPr/>
          <p:nvPr/>
        </p:nvSpPr>
        <p:spPr>
          <a:xfrm>
            <a:off x="564331" y="610191"/>
            <a:ext cx="6983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5. </a:t>
            </a:r>
            <a:r>
              <a:rPr lang="ko-KR" altLang="en-US" sz="40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호황기와 암흑기</a:t>
            </a:r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endParaRPr lang="ko-KR" altLang="en-US" sz="4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D9B7536-3467-4E54-BEBA-0B8CEDFC0ADC}"/>
              </a:ext>
            </a:extLst>
          </p:cNvPr>
          <p:cNvSpPr/>
          <p:nvPr/>
        </p:nvSpPr>
        <p:spPr>
          <a:xfrm>
            <a:off x="831229" y="1367977"/>
            <a:ext cx="39453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2000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년대 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– </a:t>
            </a:r>
            <a:r>
              <a:rPr lang="ko-KR" altLang="en-US" sz="2500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아니메의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암흑기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D6A8832-8481-44F8-8393-4FCF5E22B509}"/>
              </a:ext>
            </a:extLst>
          </p:cNvPr>
          <p:cNvSpPr/>
          <p:nvPr/>
        </p:nvSpPr>
        <p:spPr>
          <a:xfrm>
            <a:off x="8401050" y="3919639"/>
            <a:ext cx="3086100" cy="209399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오타쿠 만의 </a:t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미디어로 인식</a:t>
            </a:r>
          </a:p>
        </p:txBody>
      </p:sp>
      <p:sp>
        <p:nvSpPr>
          <p:cNvPr id="21" name="설명선: 아래쪽 화살표 20">
            <a:extLst>
              <a:ext uri="{FF2B5EF4-FFF2-40B4-BE49-F238E27FC236}">
                <a16:creationId xmlns:a16="http://schemas.microsoft.com/office/drawing/2014/main" id="{7A3D70C6-2576-42BE-8E9A-7FE066521A58}"/>
              </a:ext>
            </a:extLst>
          </p:cNvPr>
          <p:cNvSpPr/>
          <p:nvPr/>
        </p:nvSpPr>
        <p:spPr>
          <a:xfrm>
            <a:off x="8401050" y="1539867"/>
            <a:ext cx="3086100" cy="2302070"/>
          </a:xfrm>
          <a:prstGeom prst="downArrowCallout">
            <a:avLst>
              <a:gd name="adj1" fmla="val 17277"/>
              <a:gd name="adj2" fmla="val 19483"/>
              <a:gd name="adj3" fmla="val 15621"/>
              <a:gd name="adj4" fmla="val 7711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일반 대중들의 </a:t>
            </a: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외면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5D295D1C-0359-4EA5-81DF-526465752095}"/>
              </a:ext>
            </a:extLst>
          </p:cNvPr>
          <p:cNvSpPr/>
          <p:nvPr/>
        </p:nvSpPr>
        <p:spPr>
          <a:xfrm>
            <a:off x="2953430" y="2110496"/>
            <a:ext cx="5293766" cy="1858180"/>
          </a:xfrm>
          <a:custGeom>
            <a:avLst/>
            <a:gdLst>
              <a:gd name="connsiteX0" fmla="*/ 0 w 5293766"/>
              <a:gd name="connsiteY0" fmla="*/ 232273 h 1858180"/>
              <a:gd name="connsiteX1" fmla="*/ 4364676 w 5293766"/>
              <a:gd name="connsiteY1" fmla="*/ 232273 h 1858180"/>
              <a:gd name="connsiteX2" fmla="*/ 4364676 w 5293766"/>
              <a:gd name="connsiteY2" fmla="*/ 0 h 1858180"/>
              <a:gd name="connsiteX3" fmla="*/ 5293766 w 5293766"/>
              <a:gd name="connsiteY3" fmla="*/ 929090 h 1858180"/>
              <a:gd name="connsiteX4" fmla="*/ 4364676 w 5293766"/>
              <a:gd name="connsiteY4" fmla="*/ 1858180 h 1858180"/>
              <a:gd name="connsiteX5" fmla="*/ 4364676 w 5293766"/>
              <a:gd name="connsiteY5" fmla="*/ 1625908 h 1858180"/>
              <a:gd name="connsiteX6" fmla="*/ 0 w 5293766"/>
              <a:gd name="connsiteY6" fmla="*/ 1625908 h 1858180"/>
              <a:gd name="connsiteX7" fmla="*/ 0 w 5293766"/>
              <a:gd name="connsiteY7" fmla="*/ 232273 h 185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3766" h="1858180">
                <a:moveTo>
                  <a:pt x="0" y="232273"/>
                </a:moveTo>
                <a:lnTo>
                  <a:pt x="4364676" y="232273"/>
                </a:lnTo>
                <a:lnTo>
                  <a:pt x="4364676" y="0"/>
                </a:lnTo>
                <a:lnTo>
                  <a:pt x="5293766" y="929090"/>
                </a:lnTo>
                <a:lnTo>
                  <a:pt x="4364676" y="1858180"/>
                </a:lnTo>
                <a:lnTo>
                  <a:pt x="4364676" y="1625908"/>
                </a:lnTo>
                <a:lnTo>
                  <a:pt x="0" y="1625908"/>
                </a:lnTo>
                <a:lnTo>
                  <a:pt x="0" y="232273"/>
                </a:lnTo>
                <a:close/>
              </a:path>
            </a:pathLst>
          </a:custGeom>
          <a:ln>
            <a:solidFill>
              <a:schemeClr val="tx1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247513" rIns="712057" bIns="247512" numCol="1" spcCol="1270" anchor="t" anchorCtr="0">
            <a:noAutofit/>
          </a:bodyPr>
          <a:lstStyle/>
          <a:p>
            <a:pPr marL="228600" lvl="1" indent="-228600" algn="l" defTabSz="10668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작품의 스토리</a:t>
            </a:r>
            <a: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주제의식 </a:t>
            </a:r>
            <a: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선정적인 캐릭터 들의 </a:t>
            </a:r>
            <a:r>
              <a:rPr lang="ko-KR" altLang="en-US" sz="2500" kern="12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의미없는</a:t>
            </a: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스토리</a:t>
            </a:r>
            <a: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패턴의 반복</a:t>
            </a: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6132BD67-095E-4496-80CC-8756C116F420}"/>
              </a:ext>
            </a:extLst>
          </p:cNvPr>
          <p:cNvSpPr/>
          <p:nvPr/>
        </p:nvSpPr>
        <p:spPr>
          <a:xfrm>
            <a:off x="564331" y="2149065"/>
            <a:ext cx="2345942" cy="1858180"/>
          </a:xfrm>
          <a:custGeom>
            <a:avLst/>
            <a:gdLst>
              <a:gd name="connsiteX0" fmla="*/ 0 w 2345942"/>
              <a:gd name="connsiteY0" fmla="*/ 309703 h 1858180"/>
              <a:gd name="connsiteX1" fmla="*/ 309703 w 2345942"/>
              <a:gd name="connsiteY1" fmla="*/ 0 h 1858180"/>
              <a:gd name="connsiteX2" fmla="*/ 2036239 w 2345942"/>
              <a:gd name="connsiteY2" fmla="*/ 0 h 1858180"/>
              <a:gd name="connsiteX3" fmla="*/ 2345942 w 2345942"/>
              <a:gd name="connsiteY3" fmla="*/ 309703 h 1858180"/>
              <a:gd name="connsiteX4" fmla="*/ 2345942 w 2345942"/>
              <a:gd name="connsiteY4" fmla="*/ 1548477 h 1858180"/>
              <a:gd name="connsiteX5" fmla="*/ 2036239 w 2345942"/>
              <a:gd name="connsiteY5" fmla="*/ 1858180 h 1858180"/>
              <a:gd name="connsiteX6" fmla="*/ 309703 w 2345942"/>
              <a:gd name="connsiteY6" fmla="*/ 1858180 h 1858180"/>
              <a:gd name="connsiteX7" fmla="*/ 0 w 2345942"/>
              <a:gd name="connsiteY7" fmla="*/ 1548477 h 1858180"/>
              <a:gd name="connsiteX8" fmla="*/ 0 w 2345942"/>
              <a:gd name="connsiteY8" fmla="*/ 309703 h 185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942" h="1858180">
                <a:moveTo>
                  <a:pt x="0" y="309703"/>
                </a:moveTo>
                <a:cubicBezTo>
                  <a:pt x="0" y="138659"/>
                  <a:pt x="138659" y="0"/>
                  <a:pt x="309703" y="0"/>
                </a:cubicBezTo>
                <a:lnTo>
                  <a:pt x="2036239" y="0"/>
                </a:lnTo>
                <a:cubicBezTo>
                  <a:pt x="2207283" y="0"/>
                  <a:pt x="2345942" y="138659"/>
                  <a:pt x="2345942" y="309703"/>
                </a:cubicBezTo>
                <a:lnTo>
                  <a:pt x="2345942" y="1548477"/>
                </a:lnTo>
                <a:cubicBezTo>
                  <a:pt x="2345942" y="1719521"/>
                  <a:pt x="2207283" y="1858180"/>
                  <a:pt x="2036239" y="1858180"/>
                </a:cubicBezTo>
                <a:lnTo>
                  <a:pt x="309703" y="1858180"/>
                </a:lnTo>
                <a:cubicBezTo>
                  <a:pt x="138659" y="1858180"/>
                  <a:pt x="0" y="1719521"/>
                  <a:pt x="0" y="1548477"/>
                </a:cubicBezTo>
                <a:lnTo>
                  <a:pt x="0" y="309703"/>
                </a:lnTo>
                <a:close/>
              </a:path>
            </a:pathLst>
          </a:custGeom>
          <a:blipFill rotWithShape="0">
            <a:blip r:embed="rId2"/>
            <a:srcRect/>
            <a:stretch>
              <a:fillRect l="-17000" r="-17000"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539" tIns="172624" rIns="254539" bIns="172624" numCol="1" spcCol="1270" anchor="ctr" anchorCtr="0">
            <a:noAutofit/>
          </a:bodyPr>
          <a:lstStyle/>
          <a:p>
            <a:pPr marL="0" lvl="0" indent="0" algn="ctr" defTabSz="19113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300" kern="1200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F85FC8E1-2794-49CD-991A-83CFA963869F}"/>
              </a:ext>
            </a:extLst>
          </p:cNvPr>
          <p:cNvSpPr/>
          <p:nvPr/>
        </p:nvSpPr>
        <p:spPr>
          <a:xfrm>
            <a:off x="2994293" y="4135256"/>
            <a:ext cx="5193982" cy="1858180"/>
          </a:xfrm>
          <a:custGeom>
            <a:avLst/>
            <a:gdLst>
              <a:gd name="connsiteX0" fmla="*/ 0 w 5193982"/>
              <a:gd name="connsiteY0" fmla="*/ 232273 h 1858180"/>
              <a:gd name="connsiteX1" fmla="*/ 4264892 w 5193982"/>
              <a:gd name="connsiteY1" fmla="*/ 232273 h 1858180"/>
              <a:gd name="connsiteX2" fmla="*/ 4264892 w 5193982"/>
              <a:gd name="connsiteY2" fmla="*/ 0 h 1858180"/>
              <a:gd name="connsiteX3" fmla="*/ 5193982 w 5193982"/>
              <a:gd name="connsiteY3" fmla="*/ 929090 h 1858180"/>
              <a:gd name="connsiteX4" fmla="*/ 4264892 w 5193982"/>
              <a:gd name="connsiteY4" fmla="*/ 1858180 h 1858180"/>
              <a:gd name="connsiteX5" fmla="*/ 4264892 w 5193982"/>
              <a:gd name="connsiteY5" fmla="*/ 1625908 h 1858180"/>
              <a:gd name="connsiteX6" fmla="*/ 0 w 5193982"/>
              <a:gd name="connsiteY6" fmla="*/ 1625908 h 1858180"/>
              <a:gd name="connsiteX7" fmla="*/ 0 w 5193982"/>
              <a:gd name="connsiteY7" fmla="*/ 232273 h 185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3982" h="1858180">
                <a:moveTo>
                  <a:pt x="0" y="232273"/>
                </a:moveTo>
                <a:lnTo>
                  <a:pt x="4264892" y="232273"/>
                </a:lnTo>
                <a:lnTo>
                  <a:pt x="4264892" y="0"/>
                </a:lnTo>
                <a:lnTo>
                  <a:pt x="5193982" y="929090"/>
                </a:lnTo>
                <a:lnTo>
                  <a:pt x="4264892" y="1858180"/>
                </a:lnTo>
                <a:lnTo>
                  <a:pt x="4264892" y="1625908"/>
                </a:lnTo>
                <a:lnTo>
                  <a:pt x="0" y="1625908"/>
                </a:lnTo>
                <a:lnTo>
                  <a:pt x="0" y="232273"/>
                </a:lnTo>
                <a:close/>
              </a:path>
            </a:pathLst>
          </a:custGeom>
          <a:ln>
            <a:solidFill>
              <a:schemeClr val="tx1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44973" rIns="709517" bIns="244972" numCol="1" spcCol="1270" anchor="t" anchorCtr="0">
            <a:noAutofit/>
          </a:bodyPr>
          <a:lstStyle/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제작사의 고강도 노동</a:t>
            </a:r>
            <a: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b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빠듯한 스케쥴</a:t>
            </a:r>
          </a:p>
          <a:p>
            <a:pPr marL="228600" lvl="1" indent="-228600" algn="l" defTabSz="8890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저급한 퀄리티의 애니메이션 납품</a:t>
            </a:r>
            <a:b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작화 붕괴</a:t>
            </a:r>
            <a:r>
              <a:rPr lang="en-US" altLang="ko-KR" sz="2500" kern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2500" kern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5EB41C13-CDA0-4BF8-B172-FAF4DCF7A422}"/>
              </a:ext>
            </a:extLst>
          </p:cNvPr>
          <p:cNvSpPr/>
          <p:nvPr/>
        </p:nvSpPr>
        <p:spPr>
          <a:xfrm>
            <a:off x="617142" y="4083880"/>
            <a:ext cx="2377151" cy="1858180"/>
          </a:xfrm>
          <a:custGeom>
            <a:avLst/>
            <a:gdLst>
              <a:gd name="connsiteX0" fmla="*/ 0 w 2377151"/>
              <a:gd name="connsiteY0" fmla="*/ 309703 h 1858180"/>
              <a:gd name="connsiteX1" fmla="*/ 309703 w 2377151"/>
              <a:gd name="connsiteY1" fmla="*/ 0 h 1858180"/>
              <a:gd name="connsiteX2" fmla="*/ 2067448 w 2377151"/>
              <a:gd name="connsiteY2" fmla="*/ 0 h 1858180"/>
              <a:gd name="connsiteX3" fmla="*/ 2377151 w 2377151"/>
              <a:gd name="connsiteY3" fmla="*/ 309703 h 1858180"/>
              <a:gd name="connsiteX4" fmla="*/ 2377151 w 2377151"/>
              <a:gd name="connsiteY4" fmla="*/ 1548477 h 1858180"/>
              <a:gd name="connsiteX5" fmla="*/ 2067448 w 2377151"/>
              <a:gd name="connsiteY5" fmla="*/ 1858180 h 1858180"/>
              <a:gd name="connsiteX6" fmla="*/ 309703 w 2377151"/>
              <a:gd name="connsiteY6" fmla="*/ 1858180 h 1858180"/>
              <a:gd name="connsiteX7" fmla="*/ 0 w 2377151"/>
              <a:gd name="connsiteY7" fmla="*/ 1548477 h 1858180"/>
              <a:gd name="connsiteX8" fmla="*/ 0 w 2377151"/>
              <a:gd name="connsiteY8" fmla="*/ 309703 h 185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151" h="1858180">
                <a:moveTo>
                  <a:pt x="0" y="309703"/>
                </a:moveTo>
                <a:cubicBezTo>
                  <a:pt x="0" y="138659"/>
                  <a:pt x="138659" y="0"/>
                  <a:pt x="309703" y="0"/>
                </a:cubicBezTo>
                <a:lnTo>
                  <a:pt x="2067448" y="0"/>
                </a:lnTo>
                <a:cubicBezTo>
                  <a:pt x="2238492" y="0"/>
                  <a:pt x="2377151" y="138659"/>
                  <a:pt x="2377151" y="309703"/>
                </a:cubicBezTo>
                <a:lnTo>
                  <a:pt x="2377151" y="1548477"/>
                </a:lnTo>
                <a:cubicBezTo>
                  <a:pt x="2377151" y="1719521"/>
                  <a:pt x="2238492" y="1858180"/>
                  <a:pt x="2067448" y="1858180"/>
                </a:cubicBezTo>
                <a:lnTo>
                  <a:pt x="309703" y="1858180"/>
                </a:lnTo>
                <a:cubicBezTo>
                  <a:pt x="138659" y="1858180"/>
                  <a:pt x="0" y="1719521"/>
                  <a:pt x="0" y="1548477"/>
                </a:cubicBezTo>
                <a:lnTo>
                  <a:pt x="0" y="309703"/>
                </a:lnTo>
                <a:close/>
              </a:path>
            </a:pathLst>
          </a:custGeom>
          <a:blipFill rotWithShape="0">
            <a:blip r:embed="rId3"/>
            <a:srcRect/>
            <a:stretch>
              <a:fillRect t="-17000" b="-17000"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539" tIns="172624" rIns="254539" bIns="172624" numCol="1" spcCol="1270" anchor="ctr" anchorCtr="0">
            <a:noAutofit/>
          </a:bodyPr>
          <a:lstStyle/>
          <a:p>
            <a:pPr marL="0" lvl="0" indent="0" algn="ctr" defTabSz="19113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300" kern="1200" dirty="0"/>
          </a:p>
        </p:txBody>
      </p:sp>
    </p:spTree>
    <p:extLst>
      <p:ext uri="{BB962C8B-B14F-4D97-AF65-F5344CB8AC3E}">
        <p14:creationId xmlns:p14="http://schemas.microsoft.com/office/powerpoint/2010/main" val="34840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/>
      <p:bldP spid="18" grpId="0" animBg="1"/>
      <p:bldP spid="21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294638F-E765-4F5E-8046-615DAF3FDD64}"/>
              </a:ext>
            </a:extLst>
          </p:cNvPr>
          <p:cNvGrpSpPr/>
          <p:nvPr/>
        </p:nvGrpSpPr>
        <p:grpSpPr>
          <a:xfrm>
            <a:off x="4665091" y="1499294"/>
            <a:ext cx="6046609" cy="489054"/>
            <a:chOff x="4665092" y="1499294"/>
            <a:chExt cx="5410086" cy="4890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12A0F9E-F2A2-40B0-A189-D66A07F180CF}"/>
                </a:ext>
              </a:extLst>
            </p:cNvPr>
            <p:cNvSpPr/>
            <p:nvPr/>
          </p:nvSpPr>
          <p:spPr>
            <a:xfrm>
              <a:off x="4707077" y="1499294"/>
              <a:ext cx="4642711" cy="4422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a typeface="HY수평선M" panose="02030600000101010101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C8AC0ED-6C97-4AF1-9E3E-E4C4F2657AE7}"/>
                </a:ext>
              </a:extLst>
            </p:cNvPr>
            <p:cNvSpPr/>
            <p:nvPr/>
          </p:nvSpPr>
          <p:spPr>
            <a:xfrm>
              <a:off x="4665092" y="1511294"/>
              <a:ext cx="541008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2006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년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[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스즈미야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하루히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]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의 대 흥행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C5A9483-460C-471E-A974-6A5941151796}"/>
              </a:ext>
            </a:extLst>
          </p:cNvPr>
          <p:cNvGrpSpPr/>
          <p:nvPr/>
        </p:nvGrpSpPr>
        <p:grpSpPr>
          <a:xfrm>
            <a:off x="5093165" y="3910959"/>
            <a:ext cx="6135935" cy="534074"/>
            <a:chOff x="5093166" y="3910959"/>
            <a:chExt cx="5535490" cy="492111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6CF09D1-CD12-4B1E-A57C-33AD9CBE4C78}"/>
                </a:ext>
              </a:extLst>
            </p:cNvPr>
            <p:cNvSpPr/>
            <p:nvPr/>
          </p:nvSpPr>
          <p:spPr>
            <a:xfrm>
              <a:off x="5153417" y="3910959"/>
              <a:ext cx="4685898" cy="3876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a typeface="HY수평선M" panose="02030600000101010101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673286C-F7F1-492B-BE2A-B97607C51058}"/>
                </a:ext>
              </a:extLst>
            </p:cNvPr>
            <p:cNvSpPr/>
            <p:nvPr/>
          </p:nvSpPr>
          <p:spPr>
            <a:xfrm>
              <a:off x="5093166" y="3926016"/>
              <a:ext cx="553549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에반게리온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이후 해외에서도 엄청난 인기 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aphicFrame>
        <p:nvGraphicFramePr>
          <p:cNvPr id="10" name="표 15">
            <a:extLst>
              <a:ext uri="{FF2B5EF4-FFF2-40B4-BE49-F238E27FC236}">
                <a16:creationId xmlns:a16="http://schemas.microsoft.com/office/drawing/2014/main" id="{ADABCEC1-D8C8-4794-BB6D-0821819EB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31217"/>
              </p:ext>
            </p:extLst>
          </p:nvPr>
        </p:nvGraphicFramePr>
        <p:xfrm>
          <a:off x="774389" y="3892267"/>
          <a:ext cx="3678433" cy="18897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89901">
                  <a:extLst>
                    <a:ext uri="{9D8B030D-6E8A-4147-A177-3AD203B41FA5}">
                      <a16:colId xmlns:a16="http://schemas.microsoft.com/office/drawing/2014/main" val="2732910759"/>
                    </a:ext>
                  </a:extLst>
                </a:gridCol>
                <a:gridCol w="2288532">
                  <a:extLst>
                    <a:ext uri="{9D8B030D-6E8A-4147-A177-3AD203B41FA5}">
                      <a16:colId xmlns:a16="http://schemas.microsoft.com/office/drawing/2014/main" val="17641979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스즈미야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하루히의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우울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56152"/>
                  </a:ext>
                </a:extLst>
              </a:tr>
              <a:tr h="43003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원작자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타니가와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나가루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542653"/>
                  </a:ext>
                </a:extLst>
              </a:tr>
              <a:tr h="43003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제작사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쿄토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애니메이션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353554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첫 방영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맑은 고딕" panose="020B0503020000020004" pitchFamily="50" charset="-127"/>
                        </a:rPr>
                        <a:t>2006.04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575409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1F93BDF3-973B-403F-AFF8-C94E44E2A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8" y="1480181"/>
            <a:ext cx="3610596" cy="2114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69F9EF9-969F-4222-A190-1E7D98043F1D}"/>
              </a:ext>
            </a:extLst>
          </p:cNvPr>
          <p:cNvSpPr/>
          <p:nvPr/>
        </p:nvSpPr>
        <p:spPr>
          <a:xfrm>
            <a:off x="561736" y="663894"/>
            <a:ext cx="6983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5. </a:t>
            </a:r>
            <a:r>
              <a:rPr lang="ko-KR" altLang="en-US" sz="40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호황기와 암흑기</a:t>
            </a:r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endParaRPr lang="ko-KR" altLang="en-US" sz="4000" dirty="0"/>
          </a:p>
        </p:txBody>
      </p:sp>
      <p:sp>
        <p:nvSpPr>
          <p:cNvPr id="17" name="화살표: 위로 굽음 16">
            <a:extLst>
              <a:ext uri="{FF2B5EF4-FFF2-40B4-BE49-F238E27FC236}">
                <a16:creationId xmlns:a16="http://schemas.microsoft.com/office/drawing/2014/main" id="{DB7F987D-8253-4326-A867-7F1B290D0C54}"/>
              </a:ext>
            </a:extLst>
          </p:cNvPr>
          <p:cNvSpPr/>
          <p:nvPr/>
        </p:nvSpPr>
        <p:spPr>
          <a:xfrm rot="5400000">
            <a:off x="3904299" y="3016947"/>
            <a:ext cx="1980818" cy="369332"/>
          </a:xfrm>
          <a:prstGeom prst="bentUpArrow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HY수평선M" panose="02030600000101010101"/>
            </a:endParaRPr>
          </a:p>
        </p:txBody>
      </p:sp>
      <p:sp>
        <p:nvSpPr>
          <p:cNvPr id="15" name="화살표: 위로 굽음 14">
            <a:extLst>
              <a:ext uri="{FF2B5EF4-FFF2-40B4-BE49-F238E27FC236}">
                <a16:creationId xmlns:a16="http://schemas.microsoft.com/office/drawing/2014/main" id="{6E6D68ED-593A-4F03-8439-2412A866BFBB}"/>
              </a:ext>
            </a:extLst>
          </p:cNvPr>
          <p:cNvSpPr/>
          <p:nvPr/>
        </p:nvSpPr>
        <p:spPr>
          <a:xfrm rot="5400000">
            <a:off x="4554187" y="2097415"/>
            <a:ext cx="681040" cy="369332"/>
          </a:xfrm>
          <a:prstGeom prst="bentUpArrow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HY수평선M" panose="02030600000101010101"/>
            </a:endParaRPr>
          </a:p>
        </p:txBody>
      </p:sp>
      <p:sp>
        <p:nvSpPr>
          <p:cNvPr id="23" name="화살표: 위로 굽음 22">
            <a:extLst>
              <a:ext uri="{FF2B5EF4-FFF2-40B4-BE49-F238E27FC236}">
                <a16:creationId xmlns:a16="http://schemas.microsoft.com/office/drawing/2014/main" id="{D435FAC6-AD2D-4309-9319-A9819EA18671}"/>
              </a:ext>
            </a:extLst>
          </p:cNvPr>
          <p:cNvSpPr/>
          <p:nvPr/>
        </p:nvSpPr>
        <p:spPr>
          <a:xfrm rot="5400000">
            <a:off x="5561362" y="4358583"/>
            <a:ext cx="339267" cy="369332"/>
          </a:xfrm>
          <a:prstGeom prst="bentUpArrow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HY수평선M" panose="02030600000101010101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1CB29F1-5377-450D-ACE6-55F9A6E9AF56}"/>
              </a:ext>
            </a:extLst>
          </p:cNvPr>
          <p:cNvGrpSpPr/>
          <p:nvPr/>
        </p:nvGrpSpPr>
        <p:grpSpPr>
          <a:xfrm>
            <a:off x="4665348" y="4766344"/>
            <a:ext cx="6307667" cy="674649"/>
            <a:chOff x="4707078" y="4699789"/>
            <a:chExt cx="6307667" cy="674649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9BCA5D9-787C-4F98-856D-52678E3328E4}"/>
                </a:ext>
              </a:extLst>
            </p:cNvPr>
            <p:cNvCxnSpPr/>
            <p:nvPr/>
          </p:nvCxnSpPr>
          <p:spPr>
            <a:xfrm>
              <a:off x="4707078" y="4966283"/>
              <a:ext cx="630766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8A544E13-9394-46F3-BBAB-B2F370BC7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3871" y="4699789"/>
              <a:ext cx="1166254" cy="674649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96A4EA5-46DF-49E0-B36A-537DF82E6B8E}"/>
              </a:ext>
            </a:extLst>
          </p:cNvPr>
          <p:cNvGrpSpPr/>
          <p:nvPr/>
        </p:nvGrpSpPr>
        <p:grpSpPr>
          <a:xfrm>
            <a:off x="4672862" y="5091513"/>
            <a:ext cx="2357422" cy="757141"/>
            <a:chOff x="4672862" y="5091513"/>
            <a:chExt cx="2248660" cy="757141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162D2DBC-5658-4A59-8C33-FD610D7CFF61}"/>
                </a:ext>
              </a:extLst>
            </p:cNvPr>
            <p:cNvSpPr/>
            <p:nvPr/>
          </p:nvSpPr>
          <p:spPr>
            <a:xfrm>
              <a:off x="4672862" y="5091513"/>
              <a:ext cx="2193990" cy="7571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a typeface="HY수평선M" panose="02030600000101010101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E130978D-38E1-445D-9876-77E640CB01EA}"/>
                </a:ext>
              </a:extLst>
            </p:cNvPr>
            <p:cNvSpPr/>
            <p:nvPr/>
          </p:nvSpPr>
          <p:spPr>
            <a:xfrm>
              <a:off x="4787604" y="5214157"/>
              <a:ext cx="213391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대중적인 취향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X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1F3E8BA-EF83-41AC-AC4B-242210EE9E52}"/>
              </a:ext>
            </a:extLst>
          </p:cNvPr>
          <p:cNvGrpSpPr/>
          <p:nvPr/>
        </p:nvGrpSpPr>
        <p:grpSpPr>
          <a:xfrm>
            <a:off x="5819706" y="4260866"/>
            <a:ext cx="4837994" cy="590982"/>
            <a:chOff x="5515633" y="4229228"/>
            <a:chExt cx="4837994" cy="590982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6AA328-4DCC-4179-B8D3-22AFA6C0DB9C}"/>
                </a:ext>
              </a:extLst>
            </p:cNvPr>
            <p:cNvSpPr/>
            <p:nvPr/>
          </p:nvSpPr>
          <p:spPr>
            <a:xfrm>
              <a:off x="5675660" y="4343156"/>
              <a:ext cx="454483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전 세계적으로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[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오타쿠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]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대거 등장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18F664D-AD53-4CB2-B6D4-47B8F995F75A}"/>
                </a:ext>
              </a:extLst>
            </p:cNvPr>
            <p:cNvSpPr/>
            <p:nvPr/>
          </p:nvSpPr>
          <p:spPr>
            <a:xfrm>
              <a:off x="5515633" y="4232297"/>
              <a:ext cx="3693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200" b="1" dirty="0">
                  <a:solidFill>
                    <a:srgbClr val="FF5050"/>
                  </a:solidFill>
                  <a:ea typeface="HY수평선M" panose="02030600000101010101"/>
                </a:rPr>
                <a:t>[</a:t>
              </a:r>
              <a:endParaRPr lang="ko-KR" altLang="en-US" sz="3200" b="1" dirty="0">
                <a:solidFill>
                  <a:srgbClr val="FF5050"/>
                </a:solidFill>
                <a:ea typeface="HY수평선M" panose="02030600000101010101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D8F2F24-A564-441E-88BC-52C456D0A17B}"/>
                </a:ext>
              </a:extLst>
            </p:cNvPr>
            <p:cNvSpPr/>
            <p:nvPr/>
          </p:nvSpPr>
          <p:spPr>
            <a:xfrm>
              <a:off x="10019881" y="4229228"/>
              <a:ext cx="3337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200" b="1" dirty="0">
                  <a:solidFill>
                    <a:srgbClr val="FF5050"/>
                  </a:solidFill>
                  <a:ea typeface="HY수평선M" panose="02030600000101010101"/>
                </a:rPr>
                <a:t>]</a:t>
              </a:r>
              <a:endParaRPr lang="ko-KR" altLang="en-US" sz="3200" b="1" dirty="0">
                <a:solidFill>
                  <a:srgbClr val="FF5050"/>
                </a:solidFill>
                <a:ea typeface="HY수평선M" panose="02030600000101010101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C5D5B30-9BD7-4CFE-BA10-D90A02914218}"/>
              </a:ext>
            </a:extLst>
          </p:cNvPr>
          <p:cNvGrpSpPr/>
          <p:nvPr/>
        </p:nvGrpSpPr>
        <p:grpSpPr>
          <a:xfrm>
            <a:off x="7968275" y="2751982"/>
            <a:ext cx="3588087" cy="1070124"/>
            <a:chOff x="7831015" y="2753288"/>
            <a:chExt cx="3588087" cy="107012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386DC3C-D190-4B87-B918-05E7EA08EBF4}"/>
                </a:ext>
              </a:extLst>
            </p:cNvPr>
            <p:cNvSpPr/>
            <p:nvPr/>
          </p:nvSpPr>
          <p:spPr>
            <a:xfrm>
              <a:off x="7956616" y="2961638"/>
              <a:ext cx="339449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신선한 스토리의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또한 다수 등장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6E2C9A7-B13B-4529-9D5A-C0993B421821}"/>
                </a:ext>
              </a:extLst>
            </p:cNvPr>
            <p:cNvSpPr/>
            <p:nvPr/>
          </p:nvSpPr>
          <p:spPr>
            <a:xfrm>
              <a:off x="7831015" y="2769148"/>
              <a:ext cx="39305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6000" dirty="0">
                  <a:solidFill>
                    <a:srgbClr val="FF5050"/>
                  </a:solidFill>
                  <a:ea typeface="HY수평선M" panose="02030600000101010101"/>
                </a:rPr>
                <a:t>[</a:t>
              </a:r>
              <a:endParaRPr lang="ko-KR" altLang="en-US" sz="6000" dirty="0">
                <a:solidFill>
                  <a:srgbClr val="FF5050"/>
                </a:solidFill>
                <a:ea typeface="HY수평선M" panose="02030600000101010101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0D58DFB-15AC-4FF5-92EB-972C8DC4B35E}"/>
                </a:ext>
              </a:extLst>
            </p:cNvPr>
            <p:cNvSpPr/>
            <p:nvPr/>
          </p:nvSpPr>
          <p:spPr>
            <a:xfrm>
              <a:off x="11026046" y="2753288"/>
              <a:ext cx="39305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6000" dirty="0">
                  <a:solidFill>
                    <a:srgbClr val="FF5050"/>
                  </a:solidFill>
                </a:rPr>
                <a:t>]</a:t>
              </a:r>
              <a:endParaRPr lang="ko-KR" altLang="en-US" sz="6000" dirty="0">
                <a:solidFill>
                  <a:srgbClr val="FF5050"/>
                </a:solidFill>
              </a:endParaRPr>
            </a:p>
          </p:txBody>
        </p:sp>
      </p:grp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79744A07-2E6E-49E9-A35B-6F65FD10595C}"/>
              </a:ext>
            </a:extLst>
          </p:cNvPr>
          <p:cNvCxnSpPr>
            <a:cxnSpLocks/>
          </p:cNvCxnSpPr>
          <p:nvPr/>
        </p:nvCxnSpPr>
        <p:spPr>
          <a:xfrm>
            <a:off x="6959617" y="5479087"/>
            <a:ext cx="466786" cy="1740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AA6A298-10EA-448D-A3C6-B8684DCBC6C8}"/>
              </a:ext>
            </a:extLst>
          </p:cNvPr>
          <p:cNvGrpSpPr/>
          <p:nvPr/>
        </p:nvGrpSpPr>
        <p:grpSpPr>
          <a:xfrm>
            <a:off x="5060249" y="2329177"/>
            <a:ext cx="3059287" cy="477054"/>
            <a:chOff x="5060249" y="2329177"/>
            <a:chExt cx="3059287" cy="47705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2BA5C89-52F3-4464-9F7D-3B3A456007C8}"/>
                </a:ext>
              </a:extLst>
            </p:cNvPr>
            <p:cNvGrpSpPr/>
            <p:nvPr/>
          </p:nvGrpSpPr>
          <p:grpSpPr>
            <a:xfrm>
              <a:off x="5060249" y="2329177"/>
              <a:ext cx="2997491" cy="477054"/>
              <a:chOff x="5100028" y="2321495"/>
              <a:chExt cx="2640466" cy="477054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69224F24-CBF5-4C05-991A-F7819C5BB10D}"/>
                  </a:ext>
                </a:extLst>
              </p:cNvPr>
              <p:cNvSpPr/>
              <p:nvPr/>
            </p:nvSpPr>
            <p:spPr>
              <a:xfrm>
                <a:off x="5151370" y="2346361"/>
                <a:ext cx="224180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ea typeface="HY수평선M" panose="02030600000101010101"/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01E73A4E-3948-4530-98BD-E813E6C117A3}"/>
                  </a:ext>
                </a:extLst>
              </p:cNvPr>
              <p:cNvSpPr/>
              <p:nvPr/>
            </p:nvSpPr>
            <p:spPr>
              <a:xfrm>
                <a:off x="5100028" y="2321495"/>
                <a:ext cx="2640466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굉장히 뛰어난 작화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sp>
          <p:nvSpPr>
            <p:cNvPr id="55" name="화살표: 오른쪽 54">
              <a:extLst>
                <a:ext uri="{FF2B5EF4-FFF2-40B4-BE49-F238E27FC236}">
                  <a16:creationId xmlns:a16="http://schemas.microsoft.com/office/drawing/2014/main" id="{0D07998A-61D7-4632-9C0F-8DDA6BF42B3A}"/>
                </a:ext>
              </a:extLst>
            </p:cNvPr>
            <p:cNvSpPr/>
            <p:nvPr/>
          </p:nvSpPr>
          <p:spPr>
            <a:xfrm>
              <a:off x="7727757" y="2411043"/>
              <a:ext cx="391779" cy="21155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a typeface="HY수평선M" panose="02030600000101010101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9AC6A69-FC82-4B8D-A5D1-999B620A2ED4}"/>
              </a:ext>
            </a:extLst>
          </p:cNvPr>
          <p:cNvGrpSpPr/>
          <p:nvPr/>
        </p:nvGrpSpPr>
        <p:grpSpPr>
          <a:xfrm>
            <a:off x="7586575" y="4726947"/>
            <a:ext cx="4815798" cy="1400844"/>
            <a:chOff x="7586575" y="4726947"/>
            <a:chExt cx="4815798" cy="140084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A50C830A-D636-476F-A793-B09F8289D251}"/>
                </a:ext>
              </a:extLst>
            </p:cNvPr>
            <p:cNvGrpSpPr/>
            <p:nvPr/>
          </p:nvGrpSpPr>
          <p:grpSpPr>
            <a:xfrm>
              <a:off x="7586575" y="5346706"/>
              <a:ext cx="4815798" cy="781085"/>
              <a:chOff x="7586575" y="5346706"/>
              <a:chExt cx="4815798" cy="781085"/>
            </a:xfrm>
          </p:grpSpPr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A1794961-145F-4699-8B4B-6CAB66CB40CB}"/>
                  </a:ext>
                </a:extLst>
              </p:cNvPr>
              <p:cNvSpPr/>
              <p:nvPr/>
            </p:nvSpPr>
            <p:spPr>
              <a:xfrm>
                <a:off x="7586575" y="5346706"/>
                <a:ext cx="3969787" cy="781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213BF60-03F3-420D-9E2C-7DEE4508BAFF}"/>
                  </a:ext>
                </a:extLst>
              </p:cNvPr>
              <p:cNvSpPr/>
              <p:nvPr/>
            </p:nvSpPr>
            <p:spPr>
              <a:xfrm>
                <a:off x="7729796" y="5507784"/>
                <a:ext cx="467257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5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맑은 고딕" panose="020B0503020000020004" pitchFamily="50" charset="-127"/>
                  </a:rPr>
                  <a:t>[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오타쿠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]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중심의 시장 강화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pic>
          <p:nvPicPr>
            <p:cNvPr id="34" name="Picture 12" descr="ppt에 유용한 화살표, 동그라미, 별표 ~ 올려요~[png파일] : 네이버 블로그">
              <a:extLst>
                <a:ext uri="{FF2B5EF4-FFF2-40B4-BE49-F238E27FC236}">
                  <a16:creationId xmlns:a16="http://schemas.microsoft.com/office/drawing/2014/main" id="{604D4359-9463-4C7C-85C2-2B2B8E827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3533">
              <a:off x="10647214" y="4726947"/>
              <a:ext cx="1243575" cy="124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59195B7-D064-4652-BF9B-94F6671FA751}"/>
              </a:ext>
            </a:extLst>
          </p:cNvPr>
          <p:cNvGrpSpPr/>
          <p:nvPr/>
        </p:nvGrpSpPr>
        <p:grpSpPr>
          <a:xfrm>
            <a:off x="7568820" y="1884949"/>
            <a:ext cx="3829857" cy="1492298"/>
            <a:chOff x="7568820" y="1884949"/>
            <a:chExt cx="3829857" cy="1492298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860BDD0-3ACF-459D-98F1-B02FA4ED9D6B}"/>
                </a:ext>
              </a:extLst>
            </p:cNvPr>
            <p:cNvGrpSpPr/>
            <p:nvPr/>
          </p:nvGrpSpPr>
          <p:grpSpPr>
            <a:xfrm>
              <a:off x="8047680" y="1884949"/>
              <a:ext cx="3350997" cy="1099266"/>
              <a:chOff x="7574590" y="1884949"/>
              <a:chExt cx="3350997" cy="1099266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EB2A4042-A862-412F-BB77-A00F6D273AD5}"/>
                  </a:ext>
                </a:extLst>
              </p:cNvPr>
              <p:cNvSpPr/>
              <p:nvPr/>
            </p:nvSpPr>
            <p:spPr>
              <a:xfrm>
                <a:off x="7855516" y="2122441"/>
                <a:ext cx="307007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아니메의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 질적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,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양적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  <a:cs typeface="맑은 고딕" panose="020B0503020000020004" pitchFamily="50" charset="-127"/>
                  </a:rPr>
                  <a:t>수준 향상에 큰 영향 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084A8489-E509-458E-AE78-E9A3121708A8}"/>
                  </a:ext>
                </a:extLst>
              </p:cNvPr>
              <p:cNvSpPr/>
              <p:nvPr/>
            </p:nvSpPr>
            <p:spPr>
              <a:xfrm>
                <a:off x="7574590" y="1945975"/>
                <a:ext cx="36933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6000" dirty="0">
                    <a:solidFill>
                      <a:srgbClr val="FF5050"/>
                    </a:solidFill>
                    <a:ea typeface="HY수평선M" panose="02030600000101010101"/>
                  </a:rPr>
                  <a:t>[</a:t>
                </a:r>
                <a:endParaRPr lang="ko-KR" altLang="en-US" sz="6000" dirty="0">
                  <a:solidFill>
                    <a:srgbClr val="FF5050"/>
                  </a:solidFill>
                  <a:ea typeface="HY수평선M" panose="02030600000101010101"/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7F99DD7F-D153-4A18-A7B9-F05FA6FBD58E}"/>
                  </a:ext>
                </a:extLst>
              </p:cNvPr>
              <p:cNvSpPr/>
              <p:nvPr/>
            </p:nvSpPr>
            <p:spPr>
              <a:xfrm>
                <a:off x="10508827" y="1884949"/>
                <a:ext cx="2471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6000" dirty="0">
                    <a:solidFill>
                      <a:srgbClr val="FF5050"/>
                    </a:solidFill>
                    <a:ea typeface="HY수평선M" panose="02030600000101010101"/>
                  </a:rPr>
                  <a:t>]</a:t>
                </a:r>
                <a:endParaRPr lang="ko-KR" altLang="en-US" sz="6000" dirty="0">
                  <a:solidFill>
                    <a:srgbClr val="FF5050"/>
                  </a:solidFill>
                  <a:ea typeface="HY수평선M" panose="02030600000101010101"/>
                </a:endParaRPr>
              </a:p>
            </p:txBody>
          </p:sp>
        </p:grpSp>
        <p:pic>
          <p:nvPicPr>
            <p:cNvPr id="43" name="Picture 2" descr="All 꺾인 화살표 Png">
              <a:extLst>
                <a:ext uri="{FF2B5EF4-FFF2-40B4-BE49-F238E27FC236}">
                  <a16:creationId xmlns:a16="http://schemas.microsoft.com/office/drawing/2014/main" id="{ED7E2FB1-E5EB-48E7-A5C9-A28C766C1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prstClr val="black"/>
                <a:srgbClr val="FF797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59947">
              <a:off x="7598274" y="2610345"/>
              <a:ext cx="737448" cy="796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2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5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설명선: 위쪽 화살표 23">
            <a:extLst>
              <a:ext uri="{FF2B5EF4-FFF2-40B4-BE49-F238E27FC236}">
                <a16:creationId xmlns:a16="http://schemas.microsoft.com/office/drawing/2014/main" id="{DB910F32-BDCD-4D5C-B9CE-2D3AF5FF83E9}"/>
              </a:ext>
            </a:extLst>
          </p:cNvPr>
          <p:cNvSpPr/>
          <p:nvPr/>
        </p:nvSpPr>
        <p:spPr>
          <a:xfrm rot="5400000">
            <a:off x="1652691" y="279211"/>
            <a:ext cx="4812286" cy="6783587"/>
          </a:xfrm>
          <a:prstGeom prst="upArrowCallout">
            <a:avLst>
              <a:gd name="adj1" fmla="val 6606"/>
              <a:gd name="adj2" fmla="val 7444"/>
              <a:gd name="adj3" fmla="val 7116"/>
              <a:gd name="adj4" fmla="val 9048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44227B-3DC5-4A8F-BD92-8B700CC6770A}"/>
              </a:ext>
            </a:extLst>
          </p:cNvPr>
          <p:cNvSpPr/>
          <p:nvPr/>
        </p:nvSpPr>
        <p:spPr>
          <a:xfrm>
            <a:off x="623053" y="668914"/>
            <a:ext cx="5957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6. </a:t>
            </a:r>
            <a:r>
              <a:rPr lang="ko-KR" altLang="en-US" sz="40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수출과 근황 </a:t>
            </a:r>
            <a:endParaRPr lang="ko-KR" altLang="en-US" sz="4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5D73B7B-F073-4314-8403-AC273FB668A5}"/>
              </a:ext>
            </a:extLst>
          </p:cNvPr>
          <p:cNvSpPr/>
          <p:nvPr/>
        </p:nvSpPr>
        <p:spPr>
          <a:xfrm>
            <a:off x="8040151" y="5297703"/>
            <a:ext cx="4151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매년 커지는 시장 규모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</a:b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와 해외 매출의 비중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074" name="Picture 2" descr="쿨 재팬 - 나무위키 미러">
            <a:extLst>
              <a:ext uri="{FF2B5EF4-FFF2-40B4-BE49-F238E27FC236}">
                <a16:creationId xmlns:a16="http://schemas.microsoft.com/office/drawing/2014/main" id="{62F84F3D-993C-4D72-8D83-292175C5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9" y="1330459"/>
            <a:ext cx="1920647" cy="19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E4B99972-1FAC-4F13-9CA6-D381E121406C}"/>
              </a:ext>
            </a:extLst>
          </p:cNvPr>
          <p:cNvGrpSpPr/>
          <p:nvPr/>
        </p:nvGrpSpPr>
        <p:grpSpPr>
          <a:xfrm>
            <a:off x="3290799" y="1457466"/>
            <a:ext cx="3424995" cy="1690738"/>
            <a:chOff x="3290799" y="1457466"/>
            <a:chExt cx="3424995" cy="1690738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5D3DAA4A-0D39-4156-9741-A280390715C7}"/>
                </a:ext>
              </a:extLst>
            </p:cNvPr>
            <p:cNvSpPr/>
            <p:nvPr/>
          </p:nvSpPr>
          <p:spPr>
            <a:xfrm>
              <a:off x="3290800" y="1457466"/>
              <a:ext cx="3361670" cy="16111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721546A-1D06-4511-AC39-E8CD50F303B2}"/>
                </a:ext>
              </a:extLst>
            </p:cNvPr>
            <p:cNvSpPr/>
            <p:nvPr/>
          </p:nvSpPr>
          <p:spPr>
            <a:xfrm>
              <a:off x="3290799" y="1516988"/>
              <a:ext cx="3424995" cy="16312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latinLnBrk="1"/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[COOL JAPAN]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정책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-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온라인 보급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-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과거 작품 다 언어화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-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관련 상품 판매 등 지원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9CC9DFD-BFF1-4BA8-B9AB-CD07EB9B89CB}"/>
              </a:ext>
            </a:extLst>
          </p:cNvPr>
          <p:cNvSpPr/>
          <p:nvPr/>
        </p:nvSpPr>
        <p:spPr>
          <a:xfrm>
            <a:off x="2874604" y="3472438"/>
            <a:ext cx="3797101" cy="12464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000" dirty="0">
                <a:latin typeface="HY수평선B"/>
                <a:ea typeface="HY수평선M" panose="02030600000101010101"/>
              </a:rPr>
              <a:t>-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해외에서 </a:t>
            </a:r>
            <a:r>
              <a:rPr lang="ko-KR" altLang="en-US" sz="2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아니메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접근성 ↑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해외 팬 증가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해외 수출 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 상승 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3F99EE3-2CF2-409D-8007-B928C4AE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85" y="3982221"/>
            <a:ext cx="2092308" cy="1473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2D29D5C3-D5B9-45CE-AC7F-6863CAE39BDA}"/>
              </a:ext>
            </a:extLst>
          </p:cNvPr>
          <p:cNvSpPr/>
          <p:nvPr/>
        </p:nvSpPr>
        <p:spPr>
          <a:xfrm>
            <a:off x="3626478" y="4803023"/>
            <a:ext cx="3145247" cy="12464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해외 시장 확대를 위해 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대중적인 </a:t>
            </a:r>
            <a:r>
              <a:rPr lang="ko-KR" altLang="en-US" sz="2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아니메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또한 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점점 증가하는 추세</a:t>
            </a:r>
          </a:p>
        </p:txBody>
      </p:sp>
      <p:pic>
        <p:nvPicPr>
          <p:cNvPr id="35" name="그래픽 34" descr="왼쪽으로 굽은 화살표">
            <a:extLst>
              <a:ext uri="{FF2B5EF4-FFF2-40B4-BE49-F238E27FC236}">
                <a16:creationId xmlns:a16="http://schemas.microsoft.com/office/drawing/2014/main" id="{A31D9527-52E8-487E-9414-A52A4B8E3C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636938" y="4186285"/>
            <a:ext cx="536966" cy="536966"/>
          </a:xfrm>
          <a:prstGeom prst="rect">
            <a:avLst/>
          </a:prstGeom>
        </p:spPr>
      </p:pic>
      <p:pic>
        <p:nvPicPr>
          <p:cNvPr id="44" name="Picture 12" descr="화살표 03 | 무료 클립 아트 | illustAC">
            <a:extLst>
              <a:ext uri="{FF2B5EF4-FFF2-40B4-BE49-F238E27FC236}">
                <a16:creationId xmlns:a16="http://schemas.microsoft.com/office/drawing/2014/main" id="{64497205-590B-4B3A-B4FE-60738A3B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50018" y="2788779"/>
            <a:ext cx="443235" cy="9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화살표 03 | 무료 클립 아트 | illustAC">
            <a:extLst>
              <a:ext uri="{FF2B5EF4-FFF2-40B4-BE49-F238E27FC236}">
                <a16:creationId xmlns:a16="http://schemas.microsoft.com/office/drawing/2014/main" id="{A8D7DC19-55C5-4473-8820-DB568CC9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6473" y="4917531"/>
            <a:ext cx="498428" cy="6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90A5113F-4FCD-4600-8CE2-2464C5E95545}"/>
              </a:ext>
            </a:extLst>
          </p:cNvPr>
          <p:cNvGrpSpPr/>
          <p:nvPr/>
        </p:nvGrpSpPr>
        <p:grpSpPr>
          <a:xfrm>
            <a:off x="8126703" y="4223264"/>
            <a:ext cx="3584328" cy="990061"/>
            <a:chOff x="8091655" y="3887630"/>
            <a:chExt cx="3079689" cy="861774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06EAD20-E90E-48DE-B37D-13AE413557F9}"/>
                </a:ext>
              </a:extLst>
            </p:cNvPr>
            <p:cNvSpPr/>
            <p:nvPr/>
          </p:nvSpPr>
          <p:spPr>
            <a:xfrm>
              <a:off x="8091655" y="3887630"/>
              <a:ext cx="307968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2002~2017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산업 시장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규모 그래프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E1532192-BDFB-45D0-BF1B-C5050D579710}"/>
                </a:ext>
              </a:extLst>
            </p:cNvPr>
            <p:cNvSpPr/>
            <p:nvPr/>
          </p:nvSpPr>
          <p:spPr>
            <a:xfrm>
              <a:off x="8147056" y="3890980"/>
              <a:ext cx="2595330" cy="707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DB5446-1EE5-4801-9A43-8FFCB961C520}"/>
              </a:ext>
            </a:extLst>
          </p:cNvPr>
          <p:cNvGrpSpPr/>
          <p:nvPr/>
        </p:nvGrpSpPr>
        <p:grpSpPr>
          <a:xfrm>
            <a:off x="7738459" y="4616867"/>
            <a:ext cx="4190042" cy="2266153"/>
            <a:chOff x="7686865" y="4634554"/>
            <a:chExt cx="4190042" cy="2266153"/>
          </a:xfrm>
        </p:grpSpPr>
        <p:pic>
          <p:nvPicPr>
            <p:cNvPr id="27" name="Picture 12" descr="ppt에 유용한 화살표, 동그라미, 별표 ~ 올려요~[png파일] : 네이버 블로그">
              <a:extLst>
                <a:ext uri="{FF2B5EF4-FFF2-40B4-BE49-F238E27FC236}">
                  <a16:creationId xmlns:a16="http://schemas.microsoft.com/office/drawing/2014/main" id="{A747FD4B-FE44-4131-8A4A-FC9E41A6D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3533">
              <a:off x="10633332" y="4634554"/>
              <a:ext cx="1243575" cy="124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6DCE6E49-C28A-4586-A703-003ACD847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865" y="5405156"/>
              <a:ext cx="3154604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6">
            <a:extLst>
              <a:ext uri="{FF2B5EF4-FFF2-40B4-BE49-F238E27FC236}">
                <a16:creationId xmlns:a16="http://schemas.microsoft.com/office/drawing/2014/main" id="{3DE977F7-072E-489D-B2CC-5E81375B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85" y="677451"/>
            <a:ext cx="4078327" cy="34158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6" grpId="0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0" descr="흰색에 나무 사다리 아이콘의 평면 디자인 스타일 벡터입니다 흰색과 ...">
            <a:extLst>
              <a:ext uri="{FF2B5EF4-FFF2-40B4-BE49-F238E27FC236}">
                <a16:creationId xmlns:a16="http://schemas.microsoft.com/office/drawing/2014/main" id="{EA08BC1F-C2FE-4E0B-BB17-E088B000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7559" y1="27051" x2="47559" y2="27051"/>
                        <a14:backgroundMark x1="48145" y1="26855" x2="48145" y2="26855"/>
                        <a14:backgroundMark x1="49805" y1="73730" x2="49805" y2="73730"/>
                        <a14:backgroundMark x1="50195" y1="54980" x2="50195" y2="54980"/>
                        <a14:backgroundMark x1="50781" y1="47754" x2="50781" y2="47754"/>
                        <a14:backgroundMark x1="48730" y1="45898" x2="48730" y2="45898"/>
                        <a14:backgroundMark x1="50391" y1="36816" x2="50391" y2="36816"/>
                        <a14:backgroundMark x1="47754" y1="35742" x2="47754" y2="35742"/>
                        <a14:backgroundMark x1="46680" y1="35742" x2="46680" y2="35742"/>
                        <a14:backgroundMark x1="46680" y1="37012" x2="46680" y2="37012"/>
                        <a14:backgroundMark x1="46680" y1="37988" x2="46680" y2="37988"/>
                        <a14:backgroundMark x1="46289" y1="38379" x2="46289" y2="38379"/>
                        <a14:backgroundMark x1="46289" y1="38672" x2="46289" y2="38672"/>
                        <a14:backgroundMark x1="46875" y1="35352" x2="46875" y2="35352"/>
                        <a14:backgroundMark x1="46484" y1="34863" x2="46484" y2="34863"/>
                        <a14:backgroundMark x1="46289" y1="34473" x2="46289" y2="34473"/>
                        <a14:backgroundMark x1="46289" y1="34473" x2="46289" y2="34473"/>
                        <a14:backgroundMark x1="51855" y1="35938" x2="52441" y2="35938"/>
                        <a14:backgroundMark x1="49121" y1="35938" x2="46484" y2="34668"/>
                        <a14:backgroundMark x1="46484" y1="63379" x2="46484" y2="61621"/>
                        <a14:backgroundMark x1="45898" y1="62012" x2="46289" y2="64453"/>
                        <a14:backgroundMark x1="46094" y1="64844" x2="46094" y2="65723"/>
                        <a14:backgroundMark x1="46094" y1="65918" x2="46484" y2="66895"/>
                        <a14:backgroundMark x1="53906" y1="62402" x2="53711" y2="66699"/>
                        <a14:backgroundMark x1="47754" y1="35547" x2="46289" y2="34277"/>
                        <a14:backgroundMark x1="53125" y1="35156" x2="53516" y2="34863"/>
                        <a14:backgroundMark x1="53906" y1="34277" x2="53516" y2="3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54" y="4017184"/>
            <a:ext cx="3754314" cy="10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D8852C7-8BBE-4E20-B3A8-783B8431E36A}"/>
              </a:ext>
            </a:extLst>
          </p:cNvPr>
          <p:cNvSpPr/>
          <p:nvPr/>
        </p:nvSpPr>
        <p:spPr>
          <a:xfrm>
            <a:off x="700421" y="1656716"/>
            <a:ext cx="4325427" cy="249879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341F475-32C3-492F-A016-D58B5CFF54C9}"/>
              </a:ext>
            </a:extLst>
          </p:cNvPr>
          <p:cNvGrpSpPr/>
          <p:nvPr/>
        </p:nvGrpSpPr>
        <p:grpSpPr>
          <a:xfrm>
            <a:off x="675150" y="4417674"/>
            <a:ext cx="4396463" cy="861774"/>
            <a:chOff x="675150" y="4417674"/>
            <a:chExt cx="4396463" cy="861774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2637E202-3496-4E55-9F95-7202E926DADC}"/>
                </a:ext>
              </a:extLst>
            </p:cNvPr>
            <p:cNvSpPr/>
            <p:nvPr/>
          </p:nvSpPr>
          <p:spPr>
            <a:xfrm>
              <a:off x="675150" y="4453650"/>
              <a:ext cx="4355250" cy="769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F59659A-7245-4113-8FCD-910009279A7F}"/>
                </a:ext>
              </a:extLst>
            </p:cNvPr>
            <p:cNvSpPr/>
            <p:nvPr/>
          </p:nvSpPr>
          <p:spPr>
            <a:xfrm>
              <a:off x="715933" y="4417674"/>
              <a:ext cx="4355680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스트리밍 서비스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,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IP TV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등으로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OVA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시장이 감소하던 추세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098" name="Picture 2" descr="호소다 마모루: 늑대아이 | Mimeo">
            <a:extLst>
              <a:ext uri="{FF2B5EF4-FFF2-40B4-BE49-F238E27FC236}">
                <a16:creationId xmlns:a16="http://schemas.microsoft.com/office/drawing/2014/main" id="{726A4109-86CB-46D8-AE11-DDB0AA96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63" y="1684359"/>
            <a:ext cx="1710167" cy="142706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7689447-5369-4EFD-90B4-7213F8958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812" y="1732713"/>
            <a:ext cx="1168984" cy="143856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391C8B-3B0B-4453-BCD9-AC150E69C7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22" r="15110"/>
          <a:stretch/>
        </p:blipFill>
        <p:spPr>
          <a:xfrm>
            <a:off x="5463068" y="1849941"/>
            <a:ext cx="6104075" cy="1960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7F80A7F-E762-49C2-A6E3-3EE08F82E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5" t="2276" r="58" b="74507"/>
          <a:stretch/>
        </p:blipFill>
        <p:spPr bwMode="auto">
          <a:xfrm>
            <a:off x="10228508" y="660553"/>
            <a:ext cx="1300570" cy="1177281"/>
          </a:xfrm>
          <a:prstGeom prst="snip2DiagRect">
            <a:avLst>
              <a:gd name="adj1" fmla="val 226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EB091C6-FC0C-474C-9878-0589D2484E6F}"/>
              </a:ext>
            </a:extLst>
          </p:cNvPr>
          <p:cNvSpPr/>
          <p:nvPr/>
        </p:nvSpPr>
        <p:spPr>
          <a:xfrm>
            <a:off x="624857" y="636461"/>
            <a:ext cx="65325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6. </a:t>
            </a:r>
            <a:r>
              <a:rPr lang="ko-KR" altLang="en-US" sz="44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수출과 근황 </a:t>
            </a:r>
            <a:endParaRPr lang="ko-KR" altLang="en-US" sz="4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D12FBCA-8D52-4856-B758-60C5AF054065}"/>
              </a:ext>
            </a:extLst>
          </p:cNvPr>
          <p:cNvSpPr/>
          <p:nvPr/>
        </p:nvSpPr>
        <p:spPr>
          <a:xfrm>
            <a:off x="691250" y="1225452"/>
            <a:ext cx="3278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-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극장판 </a:t>
            </a:r>
            <a:r>
              <a:rPr lang="ko-KR" altLang="en-US" sz="2500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아니메의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대세화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E393B0-A5CA-4379-B4B1-584842E43172}"/>
              </a:ext>
            </a:extLst>
          </p:cNvPr>
          <p:cNvSpPr/>
          <p:nvPr/>
        </p:nvSpPr>
        <p:spPr>
          <a:xfrm>
            <a:off x="639859" y="3205723"/>
            <a:ext cx="36375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2012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년 개봉 늑대아이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</a:b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2013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년 개봉 바람이 분다</a:t>
            </a:r>
            <a:endParaRPr lang="en-US" altLang="ko-KR" sz="2500" dirty="0">
              <a:latin typeface="휴먼모음T" panose="02030504000101010101" pitchFamily="18" charset="-127"/>
              <a:ea typeface="휴먼모음T" panose="02030504000101010101" pitchFamily="18" charset="-127"/>
              <a:cs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D41B0F9-7C43-4F8D-AF00-D0F370E6FC2E}"/>
              </a:ext>
            </a:extLst>
          </p:cNvPr>
          <p:cNvSpPr/>
          <p:nvPr/>
        </p:nvSpPr>
        <p:spPr>
          <a:xfrm>
            <a:off x="3704122" y="3224326"/>
            <a:ext cx="1441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>
                <a:ea typeface="맑은 고딕" panose="020B0503020000020004" pitchFamily="50" charset="-127"/>
                <a:cs typeface="맑은 고딕" panose="020B0503020000020004" pitchFamily="50" charset="-127"/>
              </a:rPr>
              <a:t> 대 흥행</a:t>
            </a:r>
            <a:endParaRPr lang="ko-KR" altLang="en-US" sz="2800" b="1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9DFD670-B16F-4E29-8861-2F318930B9AC}"/>
              </a:ext>
            </a:extLst>
          </p:cNvPr>
          <p:cNvGrpSpPr/>
          <p:nvPr/>
        </p:nvGrpSpPr>
        <p:grpSpPr>
          <a:xfrm>
            <a:off x="564217" y="5604950"/>
            <a:ext cx="4466183" cy="615863"/>
            <a:chOff x="564217" y="5604950"/>
            <a:chExt cx="4466183" cy="615863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3473A968-DF6C-4800-BC04-54178562756F}"/>
                </a:ext>
              </a:extLst>
            </p:cNvPr>
            <p:cNvSpPr/>
            <p:nvPr/>
          </p:nvSpPr>
          <p:spPr>
            <a:xfrm>
              <a:off x="675150" y="5604950"/>
              <a:ext cx="4355250" cy="6158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78E813C-4F53-4FA4-975A-191AE790D158}"/>
                </a:ext>
              </a:extLst>
            </p:cNvPr>
            <p:cNvSpPr/>
            <p:nvPr/>
          </p:nvSpPr>
          <p:spPr>
            <a:xfrm>
              <a:off x="564217" y="5711049"/>
              <a:ext cx="44616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극장판 </a:t>
              </a:r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제작 급격히 증가 </a:t>
              </a:r>
              <a:endPara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DB53BE9-101E-4D39-A901-F6A68005FA37}"/>
              </a:ext>
            </a:extLst>
          </p:cNvPr>
          <p:cNvGrpSpPr/>
          <p:nvPr/>
        </p:nvGrpSpPr>
        <p:grpSpPr>
          <a:xfrm>
            <a:off x="5360409" y="3821723"/>
            <a:ext cx="6373686" cy="502969"/>
            <a:chOff x="5837606" y="4179729"/>
            <a:chExt cx="6373686" cy="502969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D92654F-3CCA-4304-BB3C-96A320B43AA5}"/>
                </a:ext>
              </a:extLst>
            </p:cNvPr>
            <p:cNvSpPr/>
            <p:nvPr/>
          </p:nvSpPr>
          <p:spPr>
            <a:xfrm>
              <a:off x="5964069" y="4205644"/>
              <a:ext cx="624722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2015~2019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일본내 연간 일본영화 흥행 순위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ECE8C63-29BE-4802-B155-ED225EE04E9F}"/>
                </a:ext>
              </a:extLst>
            </p:cNvPr>
            <p:cNvSpPr/>
            <p:nvPr/>
          </p:nvSpPr>
          <p:spPr>
            <a:xfrm>
              <a:off x="5837606" y="4193175"/>
              <a:ext cx="2952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rgbClr val="C00000"/>
                  </a:solidFill>
                  <a:latin typeface="HY수평선B"/>
                  <a:ea typeface="맑은 고딕" panose="020B0503020000020004" pitchFamily="50" charset="-127"/>
                  <a:cs typeface="맑은 고딕" panose="020B0503020000020004" pitchFamily="50" charset="-127"/>
                </a:rPr>
                <a:t>[</a:t>
              </a:r>
              <a:endParaRPr lang="ko-KR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02F2741-28B9-48EA-9DBE-AE11DC4ADC01}"/>
                </a:ext>
              </a:extLst>
            </p:cNvPr>
            <p:cNvSpPr/>
            <p:nvPr/>
          </p:nvSpPr>
          <p:spPr>
            <a:xfrm>
              <a:off x="11778857" y="4179729"/>
              <a:ext cx="1899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rgbClr val="C00000"/>
                  </a:solidFill>
                  <a:latin typeface="HY수평선B"/>
                  <a:ea typeface="맑은 고딕" panose="020B0503020000020004" pitchFamily="50" charset="-127"/>
                  <a:cs typeface="맑은 고딕" panose="020B0503020000020004" pitchFamily="50" charset="-127"/>
                </a:rPr>
                <a:t>]</a:t>
              </a:r>
              <a:endParaRPr lang="ko-KR" alt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108" name="Picture 12" descr="화살표 03 | 무료 클립 아트 | illustAC">
            <a:extLst>
              <a:ext uri="{FF2B5EF4-FFF2-40B4-BE49-F238E27FC236}">
                <a16:creationId xmlns:a16="http://schemas.microsoft.com/office/drawing/2014/main" id="{D15A36E4-7726-40FD-AB76-245AD15F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9696" y="3863239"/>
            <a:ext cx="461668" cy="8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화살표 03 | 무료 클립 아트 | illustAC">
            <a:extLst>
              <a:ext uri="{FF2B5EF4-FFF2-40B4-BE49-F238E27FC236}">
                <a16:creationId xmlns:a16="http://schemas.microsoft.com/office/drawing/2014/main" id="{59663C91-2FD6-44D5-A275-324DDFA0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3659" y="5007140"/>
            <a:ext cx="473743" cy="8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2D534FB-1E03-4707-9E05-378B71CACC3B}"/>
              </a:ext>
            </a:extLst>
          </p:cNvPr>
          <p:cNvGrpSpPr/>
          <p:nvPr/>
        </p:nvGrpSpPr>
        <p:grpSpPr>
          <a:xfrm>
            <a:off x="5407294" y="5028814"/>
            <a:ext cx="6121784" cy="1190215"/>
            <a:chOff x="5407294" y="5028814"/>
            <a:chExt cx="6121784" cy="1190215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5FF6540-1C45-4ECF-89B4-82173E03D134}"/>
                </a:ext>
              </a:extLst>
            </p:cNvPr>
            <p:cNvSpPr/>
            <p:nvPr/>
          </p:nvSpPr>
          <p:spPr>
            <a:xfrm>
              <a:off x="5678430" y="5235097"/>
              <a:ext cx="567334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극장판 </a:t>
              </a:r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&amp; 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만화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,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실사화 영화</a:t>
              </a:r>
              <a:b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 영화 시장 점령</a:t>
              </a:r>
              <a:endPara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1130D2E1-54E8-4649-89C5-56C81EC2F52D}"/>
                </a:ext>
              </a:extLst>
            </p:cNvPr>
            <p:cNvSpPr/>
            <p:nvPr/>
          </p:nvSpPr>
          <p:spPr>
            <a:xfrm>
              <a:off x="5407294" y="5028814"/>
              <a:ext cx="6121784" cy="1190215"/>
            </a:xfrm>
            <a:prstGeom prst="round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2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8F9424C-9633-4884-AF5A-CC96C46035EB}"/>
              </a:ext>
            </a:extLst>
          </p:cNvPr>
          <p:cNvSpPr/>
          <p:nvPr/>
        </p:nvSpPr>
        <p:spPr>
          <a:xfrm>
            <a:off x="602333" y="685985"/>
            <a:ext cx="65325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6. </a:t>
            </a:r>
            <a:r>
              <a:rPr lang="ko-KR" altLang="en-US" sz="44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수출과 근황 </a:t>
            </a:r>
            <a:endParaRPr lang="ko-KR" altLang="en-US" sz="44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9EAB6B-01A7-4FFA-8BE7-E062A70B0201}"/>
              </a:ext>
            </a:extLst>
          </p:cNvPr>
          <p:cNvSpPr/>
          <p:nvPr/>
        </p:nvSpPr>
        <p:spPr>
          <a:xfrm>
            <a:off x="1083024" y="1437643"/>
            <a:ext cx="41569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-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세계로 향하는 극장판 </a:t>
            </a:r>
            <a:r>
              <a:rPr lang="ko-KR" altLang="en-US" sz="2500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295E8A0-FD5A-427B-B36A-180B2D65A249}"/>
              </a:ext>
            </a:extLst>
          </p:cNvPr>
          <p:cNvGrpSpPr/>
          <p:nvPr/>
        </p:nvGrpSpPr>
        <p:grpSpPr>
          <a:xfrm>
            <a:off x="7601600" y="3649191"/>
            <a:ext cx="3942105" cy="1261663"/>
            <a:chOff x="7012866" y="3739146"/>
            <a:chExt cx="3942105" cy="126166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3AF2633-5B01-4B62-A879-696930847A03}"/>
                </a:ext>
              </a:extLst>
            </p:cNvPr>
            <p:cNvSpPr/>
            <p:nvPr/>
          </p:nvSpPr>
          <p:spPr>
            <a:xfrm>
              <a:off x="7012866" y="3754314"/>
              <a:ext cx="3942105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2017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년 한국에서도 개봉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- 370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만이 넘는 관객을 동원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[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너의 이름은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]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279DF395-65DA-4C3D-AE3A-AA01193E5BEE}"/>
                </a:ext>
              </a:extLst>
            </p:cNvPr>
            <p:cNvSpPr/>
            <p:nvPr/>
          </p:nvSpPr>
          <p:spPr>
            <a:xfrm>
              <a:off x="7134676" y="3739146"/>
              <a:ext cx="3698487" cy="12464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16D8372-67A8-4C60-8CEE-8EE838803B97}"/>
              </a:ext>
            </a:extLst>
          </p:cNvPr>
          <p:cNvGrpSpPr/>
          <p:nvPr/>
        </p:nvGrpSpPr>
        <p:grpSpPr>
          <a:xfrm>
            <a:off x="7252924" y="5154518"/>
            <a:ext cx="4318108" cy="1049768"/>
            <a:chOff x="7310543" y="5129109"/>
            <a:chExt cx="4318108" cy="104976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2308DCC-665E-41D7-98FB-9E9316FF4549}"/>
                </a:ext>
              </a:extLst>
            </p:cNvPr>
            <p:cNvSpPr/>
            <p:nvPr/>
          </p:nvSpPr>
          <p:spPr>
            <a:xfrm>
              <a:off x="7373015" y="5271218"/>
              <a:ext cx="425563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최종 수익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3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억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6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천만 달러 ↑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극장판 글로벌 흥행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2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위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8BBD6B0D-BF56-4969-A0D0-286A03E3949F}"/>
                </a:ext>
              </a:extLst>
            </p:cNvPr>
            <p:cNvSpPr/>
            <p:nvPr/>
          </p:nvSpPr>
          <p:spPr>
            <a:xfrm>
              <a:off x="7310543" y="5129109"/>
              <a:ext cx="4255635" cy="104976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원호 21">
            <a:extLst>
              <a:ext uri="{FF2B5EF4-FFF2-40B4-BE49-F238E27FC236}">
                <a16:creationId xmlns:a16="http://schemas.microsoft.com/office/drawing/2014/main" id="{6065BA02-4052-4335-8285-E804BC05119B}"/>
              </a:ext>
            </a:extLst>
          </p:cNvPr>
          <p:cNvSpPr/>
          <p:nvPr/>
        </p:nvSpPr>
        <p:spPr>
          <a:xfrm rot="17590389">
            <a:off x="7456078" y="4622563"/>
            <a:ext cx="508171" cy="641303"/>
          </a:xfrm>
          <a:prstGeom prst="arc">
            <a:avLst>
              <a:gd name="adj1" fmla="val 11953821"/>
              <a:gd name="adj2" fmla="val 210428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All 꺾인 화살표 Png">
            <a:extLst>
              <a:ext uri="{FF2B5EF4-FFF2-40B4-BE49-F238E27FC236}">
                <a16:creationId xmlns:a16="http://schemas.microsoft.com/office/drawing/2014/main" id="{A57D10F9-0BA8-4F97-9B74-D3749352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713">
            <a:off x="7016331" y="3038618"/>
            <a:ext cx="915570" cy="9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nds Escaliers Illustration De Dessins Animés Illustration D ...">
            <a:extLst>
              <a:ext uri="{FF2B5EF4-FFF2-40B4-BE49-F238E27FC236}">
                <a16:creationId xmlns:a16="http://schemas.microsoft.com/office/drawing/2014/main" id="{FD0C8CC3-6B61-4AE4-A7BE-32E7D9C5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250" r="92813">
                        <a14:foregroundMark x1="8281" y1="35313" x2="8281" y2="35313"/>
                        <a14:foregroundMark x1="6250" y1="36563" x2="6250" y2="36563"/>
                        <a14:foregroundMark x1="92813" y1="86875" x2="92813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16" y="2267272"/>
            <a:ext cx="1040763" cy="11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rands Escaliers Illustration De Dessins Animés Illustration D ...">
            <a:extLst>
              <a:ext uri="{FF2B5EF4-FFF2-40B4-BE49-F238E27FC236}">
                <a16:creationId xmlns:a16="http://schemas.microsoft.com/office/drawing/2014/main" id="{508C9054-416E-436F-822A-1F0B51DA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250" r="92813">
                        <a14:foregroundMark x1="8281" y1="35313" x2="8281" y2="35313"/>
                        <a14:foregroundMark x1="6250" y1="36563" x2="6250" y2="36563"/>
                        <a14:foregroundMark x1="92813" y1="86875" x2="92813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0759" y="2858861"/>
            <a:ext cx="743806" cy="11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rands Escaliers Illustration De Dessins Animés Illustration D ...">
            <a:extLst>
              <a:ext uri="{FF2B5EF4-FFF2-40B4-BE49-F238E27FC236}">
                <a16:creationId xmlns:a16="http://schemas.microsoft.com/office/drawing/2014/main" id="{59C72A19-FDDE-439B-869E-F4753132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250" r="92813">
                        <a14:foregroundMark x1="8281" y1="35313" x2="8281" y2="35313"/>
                        <a14:foregroundMark x1="6250" y1="36563" x2="6250" y2="36563"/>
                        <a14:foregroundMark x1="92813" y1="86875" x2="92813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43" y="3436492"/>
            <a:ext cx="1040763" cy="11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B3D0DE87-EF7B-4D60-BF80-8CE08D5B0869}"/>
              </a:ext>
            </a:extLst>
          </p:cNvPr>
          <p:cNvGrpSpPr/>
          <p:nvPr/>
        </p:nvGrpSpPr>
        <p:grpSpPr>
          <a:xfrm>
            <a:off x="904524" y="1961164"/>
            <a:ext cx="2620219" cy="983654"/>
            <a:chOff x="957753" y="2047741"/>
            <a:chExt cx="2566406" cy="893466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D13B74F-16B3-47A2-8653-3965977B91AF}"/>
                </a:ext>
              </a:extLst>
            </p:cNvPr>
            <p:cNvSpPr/>
            <p:nvPr/>
          </p:nvSpPr>
          <p:spPr>
            <a:xfrm>
              <a:off x="957753" y="2079433"/>
              <a:ext cx="256640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전 세계에 있는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해외 팬들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1ED276C4-7D90-4B84-83EC-A1C797FC29AB}"/>
                </a:ext>
              </a:extLst>
            </p:cNvPr>
            <p:cNvSpPr/>
            <p:nvPr/>
          </p:nvSpPr>
          <p:spPr>
            <a:xfrm>
              <a:off x="1016871" y="2047741"/>
              <a:ext cx="2167922" cy="839993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ED50DDE-B000-44A4-81AC-67F467BE92E1}"/>
              </a:ext>
            </a:extLst>
          </p:cNvPr>
          <p:cNvGrpSpPr/>
          <p:nvPr/>
        </p:nvGrpSpPr>
        <p:grpSpPr>
          <a:xfrm>
            <a:off x="4144755" y="2835970"/>
            <a:ext cx="2175794" cy="885457"/>
            <a:chOff x="4144755" y="2835970"/>
            <a:chExt cx="2175794" cy="88545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F888BC4-AC28-43C5-BB55-DD7B7EFBF9CC}"/>
                </a:ext>
              </a:extLst>
            </p:cNvPr>
            <p:cNvSpPr/>
            <p:nvPr/>
          </p:nvSpPr>
          <p:spPr>
            <a:xfrm>
              <a:off x="4205868" y="2859653"/>
              <a:ext cx="211468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극장판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endParaRPr>
            </a:p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해외 진출 수월</a:t>
              </a:r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2DF05015-B311-45EE-9594-7493692256F7}"/>
                </a:ext>
              </a:extLst>
            </p:cNvPr>
            <p:cNvSpPr/>
            <p:nvPr/>
          </p:nvSpPr>
          <p:spPr>
            <a:xfrm>
              <a:off x="4144755" y="2835970"/>
              <a:ext cx="2167922" cy="839993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9A41DB6-75C3-4F4E-9412-7DE9840EFFEE}"/>
              </a:ext>
            </a:extLst>
          </p:cNvPr>
          <p:cNvGrpSpPr/>
          <p:nvPr/>
        </p:nvGrpSpPr>
        <p:grpSpPr>
          <a:xfrm>
            <a:off x="955497" y="3417723"/>
            <a:ext cx="2547930" cy="865178"/>
            <a:chOff x="935031" y="3440030"/>
            <a:chExt cx="2578395" cy="865178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601BB22-A1D6-41D0-B8F1-718AB4160A5E}"/>
                </a:ext>
              </a:extLst>
            </p:cNvPr>
            <p:cNvSpPr/>
            <p:nvPr/>
          </p:nvSpPr>
          <p:spPr>
            <a:xfrm>
              <a:off x="1044226" y="3443434"/>
              <a:ext cx="24692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TV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극장판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또한 흥행 성공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A491356F-D204-4E7C-B91A-4E1D129C2493}"/>
                </a:ext>
              </a:extLst>
            </p:cNvPr>
            <p:cNvSpPr/>
            <p:nvPr/>
          </p:nvSpPr>
          <p:spPr>
            <a:xfrm>
              <a:off x="935031" y="3440030"/>
              <a:ext cx="2514662" cy="839993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4D864A9-8B28-4195-ADD5-4AE478452057}"/>
              </a:ext>
            </a:extLst>
          </p:cNvPr>
          <p:cNvGrpSpPr/>
          <p:nvPr/>
        </p:nvGrpSpPr>
        <p:grpSpPr>
          <a:xfrm>
            <a:off x="3357985" y="4516229"/>
            <a:ext cx="3405614" cy="1678407"/>
            <a:chOff x="3357985" y="4516229"/>
            <a:chExt cx="3405614" cy="167840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A8766BC-F52D-48D8-AE8E-B70EF0BD1A1D}"/>
                </a:ext>
              </a:extLst>
            </p:cNvPr>
            <p:cNvSpPr/>
            <p:nvPr/>
          </p:nvSpPr>
          <p:spPr>
            <a:xfrm>
              <a:off x="3516480" y="4563420"/>
              <a:ext cx="2903359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지브리의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작품은 물론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[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너의 이름은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]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등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극장판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해외 흥행 성공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6762831C-A6D2-4E2E-9E2A-86285425F106}"/>
                </a:ext>
              </a:extLst>
            </p:cNvPr>
            <p:cNvSpPr/>
            <p:nvPr/>
          </p:nvSpPr>
          <p:spPr>
            <a:xfrm>
              <a:off x="3357985" y="4516229"/>
              <a:ext cx="3405614" cy="1678407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래픽 28" descr="걷기">
            <a:extLst>
              <a:ext uri="{FF2B5EF4-FFF2-40B4-BE49-F238E27FC236}">
                <a16:creationId xmlns:a16="http://schemas.microsoft.com/office/drawing/2014/main" id="{5795D24F-9D69-423F-A6B3-40468FE107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4040" y="2174491"/>
            <a:ext cx="484027" cy="484027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B8CCE3-1B70-40BF-B770-410C62610E35}"/>
              </a:ext>
            </a:extLst>
          </p:cNvPr>
          <p:cNvGrpSpPr/>
          <p:nvPr/>
        </p:nvGrpSpPr>
        <p:grpSpPr>
          <a:xfrm>
            <a:off x="7615177" y="1480292"/>
            <a:ext cx="3599428" cy="2073005"/>
            <a:chOff x="7107161" y="1427948"/>
            <a:chExt cx="3922303" cy="2575628"/>
          </a:xfrm>
        </p:grpSpPr>
        <p:pic>
          <p:nvPicPr>
            <p:cNvPr id="5" name="온라인 미디어 4" title="'￫ﾄﾈ￬ﾝﾘ ￬ﾝﾴ￫ﾦﾄ￬ﾝﾀ.' 300￫ﾧﾌ ￫ﾏﾌ￭ﾌﾌ...￬ﾗﾭ￫ﾌﾀ ￦ﾗﾥ ￬ﾕﾠ￫ﾋﾈ￫ﾩﾔ￬ﾝﾴ￬ﾅﾘ ￬ﾵﾜ￪ﾳﾠ ￭ﾝﾥ￭ﾖﾉ￬ﾞﾑ / YTN (Yes! Top News)">
              <a:hlinkClick r:id="" action="ppaction://media"/>
              <a:extLst>
                <a:ext uri="{FF2B5EF4-FFF2-40B4-BE49-F238E27FC236}">
                  <a16:creationId xmlns:a16="http://schemas.microsoft.com/office/drawing/2014/main" id="{D24192C8-34C7-46BE-BEEE-1C8859293633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10"/>
            <a:stretch>
              <a:fillRect/>
            </a:stretch>
          </p:blipFill>
          <p:spPr>
            <a:xfrm>
              <a:off x="7107161" y="1427948"/>
              <a:ext cx="3922303" cy="2206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BC9B3C72-6333-466D-9B27-93B711C2672D}"/>
                </a:ext>
              </a:extLst>
            </p:cNvPr>
            <p:cNvSpPr/>
            <p:nvPr/>
          </p:nvSpPr>
          <p:spPr>
            <a:xfrm>
              <a:off x="8287620" y="3634244"/>
              <a:ext cx="1587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HY수평선B"/>
                  <a:ea typeface="맑은 고딕" panose="020B0503020000020004" pitchFamily="50" charset="-127"/>
                  <a:cs typeface="맑은 고딕" panose="020B0503020000020004" pitchFamily="50" charset="-127"/>
                </a:rPr>
                <a:t>[</a:t>
              </a:r>
              <a:r>
                <a:rPr lang="ko-KR" altLang="en-US" b="1" dirty="0">
                  <a:latin typeface="HY수평선B"/>
                  <a:ea typeface="맑은 고딕" panose="020B0503020000020004" pitchFamily="50" charset="-127"/>
                  <a:cs typeface="맑은 고딕" panose="020B0503020000020004" pitchFamily="50" charset="-127"/>
                </a:rPr>
                <a:t>동영상 자료</a:t>
              </a:r>
              <a:r>
                <a:rPr lang="en-US" altLang="ko-KR" b="1" dirty="0">
                  <a:latin typeface="HY수평선B"/>
                  <a:ea typeface="맑은 고딕" panose="020B0503020000020004" pitchFamily="50" charset="-127"/>
                  <a:cs typeface="맑은 고딕" panose="020B0503020000020004" pitchFamily="50" charset="-127"/>
                </a:rPr>
                <a:t>]</a:t>
              </a:r>
              <a:endParaRPr lang="ko-KR" altLang="en-US" b="1" dirty="0"/>
            </a:p>
          </p:txBody>
        </p:sp>
      </p:grpSp>
      <p:pic>
        <p:nvPicPr>
          <p:cNvPr id="33" name="그래픽 32" descr="걷기">
            <a:extLst>
              <a:ext uri="{FF2B5EF4-FFF2-40B4-BE49-F238E27FC236}">
                <a16:creationId xmlns:a16="http://schemas.microsoft.com/office/drawing/2014/main" id="{C8899546-C3B4-41FD-B44B-0A0111ECF2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795767" y="2763211"/>
            <a:ext cx="436281" cy="484027"/>
          </a:xfrm>
          <a:prstGeom prst="rect">
            <a:avLst/>
          </a:prstGeom>
        </p:spPr>
      </p:pic>
      <p:pic>
        <p:nvPicPr>
          <p:cNvPr id="37" name="그래픽 36" descr="걷기">
            <a:extLst>
              <a:ext uri="{FF2B5EF4-FFF2-40B4-BE49-F238E27FC236}">
                <a16:creationId xmlns:a16="http://schemas.microsoft.com/office/drawing/2014/main" id="{4B0223C3-A009-496A-86D0-C7B6653371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4724" y="3334883"/>
            <a:ext cx="484027" cy="484027"/>
          </a:xfrm>
          <a:prstGeom prst="rect">
            <a:avLst/>
          </a:prstGeom>
        </p:spPr>
      </p:pic>
      <p:pic>
        <p:nvPicPr>
          <p:cNvPr id="38" name="그래픽 37" descr="걷기">
            <a:extLst>
              <a:ext uri="{FF2B5EF4-FFF2-40B4-BE49-F238E27FC236}">
                <a16:creationId xmlns:a16="http://schemas.microsoft.com/office/drawing/2014/main" id="{1D277E88-41EF-4808-B4BF-12F42144F6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234" y="4020025"/>
            <a:ext cx="484027" cy="4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8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6246C69B-D77E-4E01-9306-E601A97A173A}"/>
              </a:ext>
            </a:extLst>
          </p:cNvPr>
          <p:cNvGrpSpPr/>
          <p:nvPr/>
        </p:nvGrpSpPr>
        <p:grpSpPr>
          <a:xfrm>
            <a:off x="1265451" y="1284204"/>
            <a:ext cx="3444045" cy="1495551"/>
            <a:chOff x="1265451" y="1284204"/>
            <a:chExt cx="3444045" cy="1495551"/>
          </a:xfrm>
        </p:grpSpPr>
        <p:pic>
          <p:nvPicPr>
            <p:cNvPr id="4102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E8826A83-558A-4834-A24C-CA53B5FCE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451" y="1284204"/>
              <a:ext cx="2974229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98C8E4E-15A6-4754-A459-7212DDCAC2AF}"/>
                </a:ext>
              </a:extLst>
            </p:cNvPr>
            <p:cNvSpPr/>
            <p:nvPr/>
          </p:nvSpPr>
          <p:spPr>
            <a:xfrm>
              <a:off x="1395856" y="1554661"/>
              <a:ext cx="33136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현재 </a:t>
              </a:r>
              <a:r>
                <a:rPr lang="ko-KR" altLang="en-US" sz="28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8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회사</a:t>
              </a:r>
              <a:endPara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51C48FAB-ECFF-4DF7-9382-8936EFF73FBF}"/>
              </a:ext>
            </a:extLst>
          </p:cNvPr>
          <p:cNvSpPr/>
          <p:nvPr/>
        </p:nvSpPr>
        <p:spPr>
          <a:xfrm>
            <a:off x="640433" y="665659"/>
            <a:ext cx="65325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6. </a:t>
            </a:r>
            <a:r>
              <a:rPr lang="ko-KR" altLang="en-US" sz="44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수출과 근황 </a:t>
            </a:r>
            <a:endParaRPr lang="ko-KR" altLang="en-US" sz="4400" dirty="0"/>
          </a:p>
        </p:txBody>
      </p:sp>
      <p:pic>
        <p:nvPicPr>
          <p:cNvPr id="4100" name="Picture 4" descr="넘버원 _ 손가락 _01_ 흑백 | 무료 클립 아트 | illustAC">
            <a:extLst>
              <a:ext uri="{FF2B5EF4-FFF2-40B4-BE49-F238E27FC236}">
                <a16:creationId xmlns:a16="http://schemas.microsoft.com/office/drawing/2014/main" id="{D1353B3F-251C-442E-9747-F9791E8B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22380" y="1573438"/>
            <a:ext cx="469816" cy="5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2D861238-6C76-4451-A92B-579AD8C77B7B}"/>
              </a:ext>
            </a:extLst>
          </p:cNvPr>
          <p:cNvGrpSpPr/>
          <p:nvPr/>
        </p:nvGrpSpPr>
        <p:grpSpPr>
          <a:xfrm>
            <a:off x="460619" y="2398146"/>
            <a:ext cx="2381034" cy="1835477"/>
            <a:chOff x="460619" y="2398146"/>
            <a:chExt cx="2381034" cy="1835477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77F29E57-77DB-4C2A-8C5D-349554E5BA16}"/>
                </a:ext>
              </a:extLst>
            </p:cNvPr>
            <p:cNvSpPr/>
            <p:nvPr/>
          </p:nvSpPr>
          <p:spPr>
            <a:xfrm>
              <a:off x="756049" y="2398146"/>
              <a:ext cx="1757208" cy="1210716"/>
            </a:xfrm>
            <a:prstGeom prst="roundRect">
              <a:avLst/>
            </a:prstGeom>
            <a:blipFill rotWithShape="1">
              <a:blip r:embed="rId5"/>
              <a:srcRect/>
              <a:stretch>
                <a:fillRect l="-2000" r="-2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C76DADB8-AF83-434A-BADE-8678C401C63C}"/>
                </a:ext>
              </a:extLst>
            </p:cNvPr>
            <p:cNvSpPr/>
            <p:nvPr/>
          </p:nvSpPr>
          <p:spPr>
            <a:xfrm>
              <a:off x="460619" y="3581699"/>
              <a:ext cx="2381034" cy="651924"/>
            </a:xfrm>
            <a:custGeom>
              <a:avLst/>
              <a:gdLst>
                <a:gd name="connsiteX0" fmla="*/ 0 w 2381034"/>
                <a:gd name="connsiteY0" fmla="*/ 0 h 651924"/>
                <a:gd name="connsiteX1" fmla="*/ 2381034 w 2381034"/>
                <a:gd name="connsiteY1" fmla="*/ 0 h 651924"/>
                <a:gd name="connsiteX2" fmla="*/ 2381034 w 2381034"/>
                <a:gd name="connsiteY2" fmla="*/ 651924 h 651924"/>
                <a:gd name="connsiteX3" fmla="*/ 0 w 2381034"/>
                <a:gd name="connsiteY3" fmla="*/ 651924 h 651924"/>
                <a:gd name="connsiteX4" fmla="*/ 0 w 2381034"/>
                <a:gd name="connsiteY4" fmla="*/ 0 h 65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034" h="651924">
                  <a:moveTo>
                    <a:pt x="0" y="0"/>
                  </a:moveTo>
                  <a:lnTo>
                    <a:pt x="2381034" y="0"/>
                  </a:lnTo>
                  <a:lnTo>
                    <a:pt x="2381034" y="651924"/>
                  </a:lnTo>
                  <a:lnTo>
                    <a:pt x="0" y="651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marL="0" lvl="0" indent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kern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실사화 영화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8F04A88-A2D0-4FAF-A53E-9514A2FC2E5E}"/>
              </a:ext>
            </a:extLst>
          </p:cNvPr>
          <p:cNvGrpSpPr/>
          <p:nvPr/>
        </p:nvGrpSpPr>
        <p:grpSpPr>
          <a:xfrm>
            <a:off x="2933383" y="2398146"/>
            <a:ext cx="1860005" cy="1831578"/>
            <a:chOff x="2933383" y="2398146"/>
            <a:chExt cx="1860005" cy="1831578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BB817FB-CD13-4F18-B76E-1D49BDEDB8C5}"/>
                </a:ext>
              </a:extLst>
            </p:cNvPr>
            <p:cNvSpPr/>
            <p:nvPr/>
          </p:nvSpPr>
          <p:spPr>
            <a:xfrm>
              <a:off x="2933383" y="2398146"/>
              <a:ext cx="1757208" cy="1210716"/>
            </a:xfrm>
            <a:prstGeom prst="roundRect">
              <a:avLst/>
            </a:prstGeom>
            <a:blipFill rotWithShape="1">
              <a:blip r:embed="rId6"/>
              <a:srcRect/>
              <a:stretch>
                <a:fillRect t="-23000" b="-23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B750363-FA6C-4545-AA2A-6D8DF49B5E6D}"/>
                </a:ext>
              </a:extLst>
            </p:cNvPr>
            <p:cNvSpPr/>
            <p:nvPr/>
          </p:nvSpPr>
          <p:spPr>
            <a:xfrm>
              <a:off x="3036180" y="3577800"/>
              <a:ext cx="1757208" cy="651924"/>
            </a:xfrm>
            <a:custGeom>
              <a:avLst/>
              <a:gdLst>
                <a:gd name="connsiteX0" fmla="*/ 0 w 1757208"/>
                <a:gd name="connsiteY0" fmla="*/ 0 h 651924"/>
                <a:gd name="connsiteX1" fmla="*/ 1757208 w 1757208"/>
                <a:gd name="connsiteY1" fmla="*/ 0 h 651924"/>
                <a:gd name="connsiteX2" fmla="*/ 1757208 w 1757208"/>
                <a:gd name="connsiteY2" fmla="*/ 651924 h 651924"/>
                <a:gd name="connsiteX3" fmla="*/ 0 w 1757208"/>
                <a:gd name="connsiteY3" fmla="*/ 651924 h 651924"/>
                <a:gd name="connsiteX4" fmla="*/ 0 w 1757208"/>
                <a:gd name="connsiteY4" fmla="*/ 0 h 65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208" h="651924">
                  <a:moveTo>
                    <a:pt x="0" y="0"/>
                  </a:moveTo>
                  <a:lnTo>
                    <a:pt x="1757208" y="0"/>
                  </a:lnTo>
                  <a:lnTo>
                    <a:pt x="1757208" y="651924"/>
                  </a:lnTo>
                  <a:lnTo>
                    <a:pt x="0" y="651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marL="0" lvl="0" indent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kern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게임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FB49DBD-764E-4AE0-8B05-3BFF4A492B49}"/>
              </a:ext>
            </a:extLst>
          </p:cNvPr>
          <p:cNvGrpSpPr/>
          <p:nvPr/>
        </p:nvGrpSpPr>
        <p:grpSpPr>
          <a:xfrm>
            <a:off x="5235969" y="2373615"/>
            <a:ext cx="1773591" cy="1861655"/>
            <a:chOff x="5235969" y="2373615"/>
            <a:chExt cx="1773591" cy="1861655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25D0B288-EA6E-43DC-9F3B-BB02A4F54C6D}"/>
                </a:ext>
              </a:extLst>
            </p:cNvPr>
            <p:cNvSpPr/>
            <p:nvPr/>
          </p:nvSpPr>
          <p:spPr>
            <a:xfrm>
              <a:off x="5235969" y="2373615"/>
              <a:ext cx="1757208" cy="1210716"/>
            </a:xfrm>
            <a:prstGeom prst="roundRect">
              <a:avLst/>
            </a:prstGeom>
            <a:blipFill rotWithShape="1">
              <a:blip r:embed="rId7"/>
              <a:srcRect/>
              <a:stretch>
                <a:fillRect t="-23000" b="-23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E6515D8-0477-415F-96A2-B8AF178CC715}"/>
                </a:ext>
              </a:extLst>
            </p:cNvPr>
            <p:cNvSpPr/>
            <p:nvPr/>
          </p:nvSpPr>
          <p:spPr>
            <a:xfrm>
              <a:off x="5252352" y="3583346"/>
              <a:ext cx="1757208" cy="651924"/>
            </a:xfrm>
            <a:custGeom>
              <a:avLst/>
              <a:gdLst>
                <a:gd name="connsiteX0" fmla="*/ 0 w 1757208"/>
                <a:gd name="connsiteY0" fmla="*/ 0 h 651924"/>
                <a:gd name="connsiteX1" fmla="*/ 1757208 w 1757208"/>
                <a:gd name="connsiteY1" fmla="*/ 0 h 651924"/>
                <a:gd name="connsiteX2" fmla="*/ 1757208 w 1757208"/>
                <a:gd name="connsiteY2" fmla="*/ 651924 h 651924"/>
                <a:gd name="connsiteX3" fmla="*/ 0 w 1757208"/>
                <a:gd name="connsiteY3" fmla="*/ 651924 h 651924"/>
                <a:gd name="connsiteX4" fmla="*/ 0 w 1757208"/>
                <a:gd name="connsiteY4" fmla="*/ 0 h 65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208" h="651924">
                  <a:moveTo>
                    <a:pt x="0" y="0"/>
                  </a:moveTo>
                  <a:lnTo>
                    <a:pt x="1757208" y="0"/>
                  </a:lnTo>
                  <a:lnTo>
                    <a:pt x="1757208" y="651924"/>
                  </a:lnTo>
                  <a:lnTo>
                    <a:pt x="0" y="651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0" numCol="1" spcCol="1270" anchor="t" anchorCtr="0">
              <a:noAutofit/>
            </a:bodyPr>
            <a:lstStyle/>
            <a:p>
              <a:pPr marL="0" lvl="0" indent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kern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장난감</a:t>
              </a:r>
            </a:p>
          </p:txBody>
        </p:sp>
      </p:grp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8190EFA-6C83-4696-A9E3-6B81C09B17B4}"/>
              </a:ext>
            </a:extLst>
          </p:cNvPr>
          <p:cNvSpPr/>
          <p:nvPr/>
        </p:nvSpPr>
        <p:spPr>
          <a:xfrm>
            <a:off x="699728" y="2119056"/>
            <a:ext cx="6396572" cy="21638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E8BBA3-51C9-41CA-909D-DB37689B5517}"/>
              </a:ext>
            </a:extLst>
          </p:cNvPr>
          <p:cNvSpPr/>
          <p:nvPr/>
        </p:nvSpPr>
        <p:spPr>
          <a:xfrm>
            <a:off x="7130554" y="3696149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>
                <a:latin typeface="HY수평선M" panose="02030600000101010101" pitchFamily="18" charset="-127"/>
                <a:ea typeface="HY수평선M" panose="02030600000101010101" pitchFamily="18" charset="-127"/>
              </a:rPr>
              <a:t>etc</a:t>
            </a:r>
            <a:r>
              <a:rPr lang="en-US" altLang="ko-KR" sz="2400" dirty="0">
                <a:latin typeface="HY수평선M" panose="02030600000101010101" pitchFamily="18" charset="-127"/>
                <a:ea typeface="HY수평선M" panose="02030600000101010101" pitchFamily="18" charset="-127"/>
              </a:rPr>
              <a:t>…</a:t>
            </a:r>
            <a:endParaRPr lang="ko-KR" altLang="en-US" sz="2400" dirty="0"/>
          </a:p>
        </p:txBody>
      </p:sp>
      <p:pic>
        <p:nvPicPr>
          <p:cNvPr id="23" name="Picture 12" descr="화살표 03 | 무료 클립 아트 | illustAC">
            <a:extLst>
              <a:ext uri="{FF2B5EF4-FFF2-40B4-BE49-F238E27FC236}">
                <a16:creationId xmlns:a16="http://schemas.microsoft.com/office/drawing/2014/main" id="{F9CA6CD0-6563-4029-82CF-7263BE3C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5960" y="2597556"/>
            <a:ext cx="646449" cy="8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833AFA1C-707C-4F96-96D5-6C4FD606D7F7}"/>
              </a:ext>
            </a:extLst>
          </p:cNvPr>
          <p:cNvGrpSpPr/>
          <p:nvPr/>
        </p:nvGrpSpPr>
        <p:grpSpPr>
          <a:xfrm>
            <a:off x="7972756" y="1882436"/>
            <a:ext cx="3397153" cy="2561488"/>
            <a:chOff x="7972756" y="1882436"/>
            <a:chExt cx="3397153" cy="256148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A5CE730-AA4F-46DE-8B54-0F7BB3879026}"/>
                </a:ext>
              </a:extLst>
            </p:cNvPr>
            <p:cNvSpPr/>
            <p:nvPr/>
          </p:nvSpPr>
          <p:spPr>
            <a:xfrm>
              <a:off x="8275442" y="2597556"/>
              <a:ext cx="265649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다양한 분야로 </a:t>
              </a:r>
              <a:br>
                <a:rPr lang="en-US" altLang="ko-KR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진출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319216E-6608-496B-A2AD-5E6AA7E6F1BF}"/>
                </a:ext>
              </a:extLst>
            </p:cNvPr>
            <p:cNvGrpSpPr/>
            <p:nvPr/>
          </p:nvGrpSpPr>
          <p:grpSpPr>
            <a:xfrm>
              <a:off x="7972756" y="1882436"/>
              <a:ext cx="3397153" cy="2561488"/>
              <a:chOff x="5310900" y="1934855"/>
              <a:chExt cx="3397153" cy="2561488"/>
            </a:xfrm>
          </p:grpSpPr>
          <p:pic>
            <p:nvPicPr>
              <p:cNvPr id="25" name="Picture 12" descr="ppt에 유용한 화살표, 동그라미, 별표 ~ 올려요~[png파일] : 네이버 블로그">
                <a:extLst>
                  <a:ext uri="{FF2B5EF4-FFF2-40B4-BE49-F238E27FC236}">
                    <a16:creationId xmlns:a16="http://schemas.microsoft.com/office/drawing/2014/main" id="{C42E60CC-6863-4A18-B97D-1ABD47097B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33533">
                <a:off x="7464478" y="1934855"/>
                <a:ext cx="1243575" cy="124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d에 있는 Jungchul Lee님의 핀 | 디자인, 포토샵, 나무 무늬">
                <a:extLst>
                  <a:ext uri="{FF2B5EF4-FFF2-40B4-BE49-F238E27FC236}">
                    <a16:creationId xmlns:a16="http://schemas.microsoft.com/office/drawing/2014/main" id="{A156FA18-D121-44CC-8760-44B8F3974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5000">
                            <a14:foregroundMark x1="13462" y1="51923" x2="13462" y2="51923"/>
                            <a14:foregroundMark x1="20769" y1="51538" x2="20769" y2="51538"/>
                            <a14:foregroundMark x1="95000" y1="51538" x2="95000" y2="51538"/>
                            <a14:foregroundMark x1="10769" y1="51538" x2="10769" y2="515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900" y="3000792"/>
                <a:ext cx="3154604" cy="1495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06" name="Picture 10" descr="아키하바라' 를 제대로 즐기는 10가지 방법! 최신 서브컬쳐와 옛 도쿄 ...">
            <a:extLst>
              <a:ext uri="{FF2B5EF4-FFF2-40B4-BE49-F238E27FC236}">
                <a16:creationId xmlns:a16="http://schemas.microsoft.com/office/drawing/2014/main" id="{E83B548C-03E3-4698-BE25-2CEB39DE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64" y="4451232"/>
            <a:ext cx="2170033" cy="1550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 descr="실내, 앉아있는, 침대, 테이블이(가) 표시된 사진&#10;&#10;자동 생성된 설명">
            <a:extLst>
              <a:ext uri="{FF2B5EF4-FFF2-40B4-BE49-F238E27FC236}">
                <a16:creationId xmlns:a16="http://schemas.microsoft.com/office/drawing/2014/main" id="{BFACB59E-627D-4636-99F7-34155A979C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97" y="4464295"/>
            <a:ext cx="2904238" cy="1524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34685B3-1309-4415-AE39-AF141EB05EC8}"/>
              </a:ext>
            </a:extLst>
          </p:cNvPr>
          <p:cNvSpPr/>
          <p:nvPr/>
        </p:nvSpPr>
        <p:spPr>
          <a:xfrm>
            <a:off x="915251" y="4282944"/>
            <a:ext cx="5866820" cy="19093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12" descr="화살표 03 | 무료 클립 아트 | illustAC">
            <a:extLst>
              <a:ext uri="{FF2B5EF4-FFF2-40B4-BE49-F238E27FC236}">
                <a16:creationId xmlns:a16="http://schemas.microsoft.com/office/drawing/2014/main" id="{B9746F26-2B6B-4C3A-9F6D-CEB49985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72991" y="4795771"/>
            <a:ext cx="646449" cy="8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65111B5-5EC5-416C-BB28-A7FB3A9990A1}"/>
              </a:ext>
            </a:extLst>
          </p:cNvPr>
          <p:cNvSpPr/>
          <p:nvPr/>
        </p:nvSpPr>
        <p:spPr>
          <a:xfrm>
            <a:off x="7932399" y="4806755"/>
            <a:ext cx="33425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아키하바라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테마파크 등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관광객 유치에도 큰 영향</a:t>
            </a:r>
          </a:p>
        </p:txBody>
      </p:sp>
    </p:spTree>
    <p:extLst>
      <p:ext uri="{BB962C8B-B14F-4D97-AF65-F5344CB8AC3E}">
        <p14:creationId xmlns:p14="http://schemas.microsoft.com/office/powerpoint/2010/main" val="10387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8" grpId="0"/>
      <p:bldP spid="22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86058103-0CA2-4731-9EAC-C10716A8838B}"/>
              </a:ext>
            </a:extLst>
          </p:cNvPr>
          <p:cNvGrpSpPr/>
          <p:nvPr/>
        </p:nvGrpSpPr>
        <p:grpSpPr>
          <a:xfrm>
            <a:off x="8477222" y="1033451"/>
            <a:ext cx="2747779" cy="1937535"/>
            <a:chOff x="8429434" y="1468008"/>
            <a:chExt cx="2747779" cy="1937535"/>
          </a:xfrm>
        </p:grpSpPr>
        <p:pic>
          <p:nvPicPr>
            <p:cNvPr id="65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71A36636-6192-481B-B964-AD48C5E65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434" y="1909992"/>
              <a:ext cx="2339052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ppt에 유용한 화살표, 동그라미, 별표 ~ 올려요~[png파일] : 네이버 블로그">
              <a:extLst>
                <a:ext uri="{FF2B5EF4-FFF2-40B4-BE49-F238E27FC236}">
                  <a16:creationId xmlns:a16="http://schemas.microsoft.com/office/drawing/2014/main" id="{E47F97D9-6435-41B7-BD71-B513B7331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3533">
              <a:off x="9933638" y="1468008"/>
              <a:ext cx="1243575" cy="124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DD7F140C-1793-453C-9E54-D0F01629C08E}"/>
              </a:ext>
            </a:extLst>
          </p:cNvPr>
          <p:cNvSpPr/>
          <p:nvPr/>
        </p:nvSpPr>
        <p:spPr>
          <a:xfrm>
            <a:off x="637399" y="589129"/>
            <a:ext cx="5875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6. </a:t>
            </a:r>
            <a:r>
              <a:rPr lang="ko-KR" altLang="en-US" sz="4000" b="1" dirty="0" err="1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40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수출과 근황 </a:t>
            </a:r>
            <a:endParaRPr lang="ko-KR" altLang="en-US" sz="40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232A709-97E6-4AF3-9FC4-6174C2882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3" y="1348450"/>
            <a:ext cx="1501270" cy="17733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ll 꺾인 화살표 Png">
            <a:extLst>
              <a:ext uri="{FF2B5EF4-FFF2-40B4-BE49-F238E27FC236}">
                <a16:creationId xmlns:a16="http://schemas.microsoft.com/office/drawing/2014/main" id="{89B2C79B-6057-49B6-99E5-97B25119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48" y="1785691"/>
            <a:ext cx="599784" cy="5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ll 꺾인 화살표 Png">
            <a:extLst>
              <a:ext uri="{FF2B5EF4-FFF2-40B4-BE49-F238E27FC236}">
                <a16:creationId xmlns:a16="http://schemas.microsoft.com/office/drawing/2014/main" id="{8124943E-0AA1-4FEB-818D-34FC8E82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63">
            <a:off x="2737425" y="2471056"/>
            <a:ext cx="535457" cy="5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5A1AF29-69F5-4047-BDE6-7E8D345A6F67}"/>
              </a:ext>
            </a:extLst>
          </p:cNvPr>
          <p:cNvSpPr/>
          <p:nvPr/>
        </p:nvSpPr>
        <p:spPr>
          <a:xfrm>
            <a:off x="622669" y="5835564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[2002~2018 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아니메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산업 시장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9" name="Picture 12" descr="화살표 03 | 무료 클립 아트 | illustAC">
            <a:extLst>
              <a:ext uri="{FF2B5EF4-FFF2-40B4-BE49-F238E27FC236}">
                <a16:creationId xmlns:a16="http://schemas.microsoft.com/office/drawing/2014/main" id="{A88F41F4-F2E6-4DA1-B93A-B4865599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35137" y="3216162"/>
            <a:ext cx="493959" cy="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ll 꺾인 화살표 Png">
            <a:extLst>
              <a:ext uri="{FF2B5EF4-FFF2-40B4-BE49-F238E27FC236}">
                <a16:creationId xmlns:a16="http://schemas.microsoft.com/office/drawing/2014/main" id="{FFC2CD7F-F880-454C-8D81-0E6A5347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41">
            <a:off x="3819144" y="3841618"/>
            <a:ext cx="535457" cy="5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ll 꺾인 화살표 Png">
            <a:extLst>
              <a:ext uri="{FF2B5EF4-FFF2-40B4-BE49-F238E27FC236}">
                <a16:creationId xmlns:a16="http://schemas.microsoft.com/office/drawing/2014/main" id="{E83DFD0C-50A8-483F-A8BA-9CDC19DF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41">
            <a:off x="4427818" y="4491123"/>
            <a:ext cx="629478" cy="6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192966BB-DC16-4476-8DFD-A60961890281}"/>
              </a:ext>
            </a:extLst>
          </p:cNvPr>
          <p:cNvGrpSpPr/>
          <p:nvPr/>
        </p:nvGrpSpPr>
        <p:grpSpPr>
          <a:xfrm>
            <a:off x="2299926" y="1213825"/>
            <a:ext cx="5054489" cy="592751"/>
            <a:chOff x="2299926" y="1213825"/>
            <a:chExt cx="5054489" cy="592751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84E3F71-0DD5-45D8-9E71-C233443F8B9E}"/>
                </a:ext>
              </a:extLst>
            </p:cNvPr>
            <p:cNvSpPr/>
            <p:nvPr/>
          </p:nvSpPr>
          <p:spPr>
            <a:xfrm>
              <a:off x="2405369" y="1329522"/>
              <a:ext cx="494904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 동화협회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-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산업 리포트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6F72BEB-7E0C-4582-95E7-0FCF03BF9A93}"/>
                </a:ext>
              </a:extLst>
            </p:cNvPr>
            <p:cNvSpPr/>
            <p:nvPr/>
          </p:nvSpPr>
          <p:spPr>
            <a:xfrm>
              <a:off x="2299926" y="1260383"/>
              <a:ext cx="2696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rgbClr val="FF5050"/>
                  </a:solidFill>
                  <a:ea typeface="HY수평선M" panose="02030600000101010101"/>
                </a:rPr>
                <a:t>[</a:t>
              </a:r>
              <a:endParaRPr lang="ko-KR" altLang="en-US" sz="2800" b="1" dirty="0">
                <a:solidFill>
                  <a:srgbClr val="FF5050"/>
                </a:solidFill>
                <a:ea typeface="HY수평선M" panose="02030600000101010101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11BD1A86-E66F-4DC4-BA34-F6BCC321E66B}"/>
                </a:ext>
              </a:extLst>
            </p:cNvPr>
            <p:cNvSpPr/>
            <p:nvPr/>
          </p:nvSpPr>
          <p:spPr>
            <a:xfrm>
              <a:off x="6710101" y="1213825"/>
              <a:ext cx="316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rgbClr val="FF5050"/>
                  </a:solidFill>
                  <a:ea typeface="HY수평선M" panose="02030600000101010101"/>
                </a:rPr>
                <a:t>]</a:t>
              </a:r>
              <a:endParaRPr lang="ko-KR" altLang="en-US" sz="2800" b="1" dirty="0">
                <a:solidFill>
                  <a:srgbClr val="FF5050"/>
                </a:solidFill>
                <a:ea typeface="HY수평선M" panose="02030600000101010101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29AEB1D-7DB8-42C9-A878-9CD73177E35E}"/>
              </a:ext>
            </a:extLst>
          </p:cNvPr>
          <p:cNvGrpSpPr/>
          <p:nvPr/>
        </p:nvGrpSpPr>
        <p:grpSpPr>
          <a:xfrm>
            <a:off x="2813466" y="1904642"/>
            <a:ext cx="5568147" cy="527686"/>
            <a:chOff x="2924392" y="1729632"/>
            <a:chExt cx="4703401" cy="770514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01FCE92-09C6-46AF-AD72-E35287E1A3A4}"/>
                </a:ext>
              </a:extLst>
            </p:cNvPr>
            <p:cNvSpPr/>
            <p:nvPr/>
          </p:nvSpPr>
          <p:spPr>
            <a:xfrm>
              <a:off x="2924392" y="1798255"/>
              <a:ext cx="470340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2018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년 </a:t>
              </a:r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시장 규모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2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조엔 돌파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77B8B0E2-726B-4267-9E27-DD6340BDA008}"/>
                </a:ext>
              </a:extLst>
            </p:cNvPr>
            <p:cNvSpPr/>
            <p:nvPr/>
          </p:nvSpPr>
          <p:spPr>
            <a:xfrm>
              <a:off x="3005152" y="1729632"/>
              <a:ext cx="4122921" cy="770514"/>
            </a:xfrm>
            <a:prstGeom prst="roundRect">
              <a:avLst/>
            </a:prstGeom>
            <a:noFill/>
            <a:ln>
              <a:solidFill>
                <a:srgbClr val="FF7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98BB68E-DAE1-4756-AD92-D8AB0AA0F191}"/>
              </a:ext>
            </a:extLst>
          </p:cNvPr>
          <p:cNvGrpSpPr/>
          <p:nvPr/>
        </p:nvGrpSpPr>
        <p:grpSpPr>
          <a:xfrm>
            <a:off x="3225676" y="2588795"/>
            <a:ext cx="4367189" cy="522882"/>
            <a:chOff x="3225677" y="2588795"/>
            <a:chExt cx="3695242" cy="522882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8CC5E03-45B5-408E-ABA5-95F25A61EEC1}"/>
                </a:ext>
              </a:extLst>
            </p:cNvPr>
            <p:cNvSpPr/>
            <p:nvPr/>
          </p:nvSpPr>
          <p:spPr>
            <a:xfrm>
              <a:off x="3225677" y="2629693"/>
              <a:ext cx="369524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6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년 연속 역대 최고치 기록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1F4A0E70-31BF-40B4-B4F1-782BBA805057}"/>
                </a:ext>
              </a:extLst>
            </p:cNvPr>
            <p:cNvSpPr/>
            <p:nvPr/>
          </p:nvSpPr>
          <p:spPr>
            <a:xfrm>
              <a:off x="3244331" y="2588795"/>
              <a:ext cx="3158984" cy="522882"/>
            </a:xfrm>
            <a:prstGeom prst="roundRect">
              <a:avLst/>
            </a:prstGeom>
            <a:noFill/>
            <a:ln>
              <a:solidFill>
                <a:srgbClr val="FF7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1EEA5CC2-A3E8-40C7-8783-8FCFABC1F8A4}"/>
              </a:ext>
            </a:extLst>
          </p:cNvPr>
          <p:cNvGrpSpPr/>
          <p:nvPr/>
        </p:nvGrpSpPr>
        <p:grpSpPr>
          <a:xfrm>
            <a:off x="4023705" y="3258246"/>
            <a:ext cx="3642183" cy="562600"/>
            <a:chOff x="4121639" y="3291446"/>
            <a:chExt cx="3323648" cy="56260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3725E0E-11D1-443F-94B7-019DF46B56A4}"/>
                </a:ext>
              </a:extLst>
            </p:cNvPr>
            <p:cNvSpPr/>
            <p:nvPr/>
          </p:nvSpPr>
          <p:spPr>
            <a:xfrm>
              <a:off x="4121639" y="3376992"/>
              <a:ext cx="331501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시장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-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꾸준한 증가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A07371DE-42DC-4C03-A133-AD412C566978}"/>
                </a:ext>
              </a:extLst>
            </p:cNvPr>
            <p:cNvSpPr/>
            <p:nvPr/>
          </p:nvSpPr>
          <p:spPr>
            <a:xfrm>
              <a:off x="4148957" y="3291446"/>
              <a:ext cx="3296330" cy="522882"/>
            </a:xfrm>
            <a:prstGeom prst="roundRect">
              <a:avLst/>
            </a:prstGeom>
            <a:noFill/>
            <a:ln>
              <a:solidFill>
                <a:srgbClr val="C9A0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03CA8BB-0136-4139-BE4A-2E104B5095C0}"/>
              </a:ext>
            </a:extLst>
          </p:cNvPr>
          <p:cNvGrpSpPr/>
          <p:nvPr/>
        </p:nvGrpSpPr>
        <p:grpSpPr>
          <a:xfrm>
            <a:off x="4317346" y="3877059"/>
            <a:ext cx="3388215" cy="618109"/>
            <a:chOff x="4365335" y="3906365"/>
            <a:chExt cx="3190297" cy="522882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0D2E2C-C2E4-430A-91A5-5CC397BFD039}"/>
                </a:ext>
              </a:extLst>
            </p:cNvPr>
            <p:cNvSpPr/>
            <p:nvPr/>
          </p:nvSpPr>
          <p:spPr>
            <a:xfrm>
              <a:off x="4365335" y="3968663"/>
              <a:ext cx="3185064" cy="403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2018</a:t>
              </a:r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 </a:t>
              </a:r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-2</a:t>
              </a:r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조 </a:t>
              </a:r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1,814</a:t>
              </a:r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억엔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FC3C07A5-1B2E-47BE-82D0-86201CDF429B}"/>
                </a:ext>
              </a:extLst>
            </p:cNvPr>
            <p:cNvSpPr/>
            <p:nvPr/>
          </p:nvSpPr>
          <p:spPr>
            <a:xfrm>
              <a:off x="4365335" y="3906365"/>
              <a:ext cx="3190297" cy="522882"/>
            </a:xfrm>
            <a:prstGeom prst="roundRect">
              <a:avLst/>
            </a:prstGeom>
            <a:noFill/>
            <a:ln>
              <a:solidFill>
                <a:srgbClr val="C9A0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A8011D86-C126-4251-94BC-C6C5B9C83676}"/>
              </a:ext>
            </a:extLst>
          </p:cNvPr>
          <p:cNvGrpSpPr/>
          <p:nvPr/>
        </p:nvGrpSpPr>
        <p:grpSpPr>
          <a:xfrm>
            <a:off x="4897577" y="4715793"/>
            <a:ext cx="2456838" cy="1412016"/>
            <a:chOff x="5221258" y="4517645"/>
            <a:chExt cx="2456838" cy="123050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57422F1-CD94-40FF-98FE-399B42EB612B}"/>
                </a:ext>
              </a:extLst>
            </p:cNvPr>
            <p:cNvSpPr/>
            <p:nvPr/>
          </p:nvSpPr>
          <p:spPr>
            <a:xfrm>
              <a:off x="5221258" y="4661888"/>
              <a:ext cx="2456838" cy="1086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이 중 해외 매출 </a:t>
              </a:r>
              <a:b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1</a:t>
              </a:r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조엔 이상 </a:t>
              </a:r>
              <a:b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전체 </a:t>
              </a:r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46%)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CEA1500B-0F57-4172-B7A8-B7AC245E2D26}"/>
                </a:ext>
              </a:extLst>
            </p:cNvPr>
            <p:cNvSpPr/>
            <p:nvPr/>
          </p:nvSpPr>
          <p:spPr>
            <a:xfrm>
              <a:off x="5401908" y="4517645"/>
              <a:ext cx="2105396" cy="1219970"/>
            </a:xfrm>
            <a:prstGeom prst="roundRect">
              <a:avLst/>
            </a:prstGeom>
            <a:noFill/>
            <a:ln>
              <a:solidFill>
                <a:srgbClr val="C9A0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998AC57-B53A-4C19-91EF-AE769253541F}"/>
              </a:ext>
            </a:extLst>
          </p:cNvPr>
          <p:cNvSpPr/>
          <p:nvPr/>
        </p:nvSpPr>
        <p:spPr>
          <a:xfrm>
            <a:off x="8831361" y="1679054"/>
            <a:ext cx="1319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8AADA08-8DD0-415B-A8D4-F886DA257606}"/>
              </a:ext>
            </a:extLst>
          </p:cNvPr>
          <p:cNvSpPr/>
          <p:nvPr/>
        </p:nvSpPr>
        <p:spPr>
          <a:xfrm>
            <a:off x="622669" y="1204856"/>
            <a:ext cx="7167347" cy="5064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2" name="Picture 4" descr="넘버원 _ 손가락 _01_ 흑백 | 무료 클립 아트 | illustAC">
            <a:extLst>
              <a:ext uri="{FF2B5EF4-FFF2-40B4-BE49-F238E27FC236}">
                <a16:creationId xmlns:a16="http://schemas.microsoft.com/office/drawing/2014/main" id="{CB663774-8866-4404-88C9-02AB79C1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561" y="2323665"/>
            <a:ext cx="469816" cy="5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8DDB71E2-AE8E-403D-BC4A-6C393F6F6E21}"/>
              </a:ext>
            </a:extLst>
          </p:cNvPr>
          <p:cNvGrpSpPr/>
          <p:nvPr/>
        </p:nvGrpSpPr>
        <p:grpSpPr>
          <a:xfrm>
            <a:off x="7943395" y="4300744"/>
            <a:ext cx="3324165" cy="1495551"/>
            <a:chOff x="9023435" y="2736355"/>
            <a:chExt cx="3324165" cy="1495551"/>
          </a:xfrm>
        </p:grpSpPr>
        <p:pic>
          <p:nvPicPr>
            <p:cNvPr id="64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11B25DFA-E7D5-4D60-9646-EC823CA92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435" y="2736355"/>
              <a:ext cx="3324165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2DE3CFC-0E9E-497D-BE3E-2ADB46325433}"/>
                </a:ext>
              </a:extLst>
            </p:cNvPr>
            <p:cNvSpPr/>
            <p:nvPr/>
          </p:nvSpPr>
          <p:spPr>
            <a:xfrm>
              <a:off x="9178354" y="2957955"/>
              <a:ext cx="290335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일본의 대표 문화산업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B3FEE50-BB43-41C6-BE10-7FC590421EC3}"/>
              </a:ext>
            </a:extLst>
          </p:cNvPr>
          <p:cNvGrpSpPr/>
          <p:nvPr/>
        </p:nvGrpSpPr>
        <p:grpSpPr>
          <a:xfrm>
            <a:off x="8129538" y="2629216"/>
            <a:ext cx="3047114" cy="1495551"/>
            <a:chOff x="8263072" y="3127732"/>
            <a:chExt cx="3047114" cy="1495551"/>
          </a:xfrm>
        </p:grpSpPr>
        <p:pic>
          <p:nvPicPr>
            <p:cNvPr id="58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2AAFD9EE-ACF0-45B9-8032-A35D3D36E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072" y="3127732"/>
              <a:ext cx="3047114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B5D0C047-56F4-4DD4-97F9-409BC4E0A3F5}"/>
                </a:ext>
              </a:extLst>
            </p:cNvPr>
            <p:cNvSpPr/>
            <p:nvPr/>
          </p:nvSpPr>
          <p:spPr>
            <a:xfrm>
              <a:off x="8455508" y="3429000"/>
              <a:ext cx="264046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일본을 해외에 알린</a:t>
              </a:r>
              <a:endPara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67" name="Picture 4">
            <a:extLst>
              <a:ext uri="{FF2B5EF4-FFF2-40B4-BE49-F238E27FC236}">
                <a16:creationId xmlns:a16="http://schemas.microsoft.com/office/drawing/2014/main" id="{86E44282-164E-462C-A9F1-160284E6D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9" y="3235380"/>
            <a:ext cx="2890126" cy="2531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3D4E5C94-6D03-49E9-8765-92B8BBC3F6E0}"/>
              </a:ext>
            </a:extLst>
          </p:cNvPr>
          <p:cNvGrpSpPr/>
          <p:nvPr/>
        </p:nvGrpSpPr>
        <p:grpSpPr>
          <a:xfrm>
            <a:off x="8342408" y="3310311"/>
            <a:ext cx="2484088" cy="1518208"/>
            <a:chOff x="8640943" y="4460969"/>
            <a:chExt cx="2339052" cy="1495551"/>
          </a:xfrm>
        </p:grpSpPr>
        <p:pic>
          <p:nvPicPr>
            <p:cNvPr id="66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6400E25E-F82A-4578-9617-534AE687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943" y="4460969"/>
              <a:ext cx="2339052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20766DC-5B70-4E24-AB63-8F28329EE647}"/>
                </a:ext>
              </a:extLst>
            </p:cNvPr>
            <p:cNvSpPr/>
            <p:nvPr/>
          </p:nvSpPr>
          <p:spPr>
            <a:xfrm>
              <a:off x="9020830" y="4708625"/>
              <a:ext cx="141256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일등 공신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1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48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01E46B-851B-431A-AFE2-255FB391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560857" cy="1303867"/>
          </a:xfrm>
        </p:spPr>
        <p:txBody>
          <a:bodyPr/>
          <a:lstStyle/>
          <a:p>
            <a:pPr algn="l"/>
            <a:r>
              <a:rPr lang="ko-KR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ko-KR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목 차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BFE73F3-8756-4D66-BCB2-231D605836C8}"/>
              </a:ext>
            </a:extLst>
          </p:cNvPr>
          <p:cNvSpPr/>
          <p:nvPr/>
        </p:nvSpPr>
        <p:spPr>
          <a:xfrm>
            <a:off x="1295401" y="2816711"/>
            <a:ext cx="956085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1. 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일본의 문화 산업</a:t>
            </a:r>
            <a:endParaRPr lang="en-US" altLang="ko-KR" sz="2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2. </a:t>
            </a:r>
            <a:r>
              <a:rPr lang="ko-KR" altLang="en-US" sz="25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첫 등장</a:t>
            </a:r>
            <a:endParaRPr lang="en-US" altLang="ko-KR" sz="2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3. </a:t>
            </a:r>
            <a:r>
              <a:rPr lang="ko-KR" altLang="en-US" sz="25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  <a:r>
              <a:rPr lang="ko-KR" altLang="en-US" sz="25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수용층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확대와 </a:t>
            </a:r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OVA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의 등장</a:t>
            </a:r>
            <a:endParaRPr lang="en-US" altLang="ko-KR" sz="2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4. </a:t>
            </a:r>
            <a:r>
              <a:rPr lang="ko-KR" altLang="en-US" sz="25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지브리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스튜디오의 설립</a:t>
            </a:r>
            <a:endParaRPr lang="en-US" altLang="ko-KR" sz="2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5. </a:t>
            </a:r>
            <a:r>
              <a:rPr lang="ko-KR" altLang="en-US" sz="25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호황기 </a:t>
            </a:r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&amp;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암흑기</a:t>
            </a:r>
            <a:endParaRPr lang="en-US" altLang="ko-KR" sz="2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6. </a:t>
            </a:r>
            <a:r>
              <a:rPr lang="ko-KR" altLang="en-US" sz="25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아니메의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수출과 근황</a:t>
            </a:r>
            <a:endParaRPr lang="en-US" altLang="ko-KR" sz="2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r>
              <a:rPr lang="en-US" altLang="ko-KR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7.</a:t>
            </a:r>
            <a:r>
              <a:rPr lang="ko-KR" altLang="en-US" sz="2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결론</a:t>
            </a:r>
            <a:endParaRPr lang="ko-KR" altLang="en-US" sz="2500" dirty="0"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algn="ctr"/>
            <a:endParaRPr lang="ko-KR" altLang="en-US" sz="2500" dirty="0"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 </a:t>
            </a:r>
          </a:p>
          <a:p>
            <a:pPr algn="ctr"/>
            <a:endParaRPr lang="ko-KR" altLang="en-US" sz="2500" dirty="0"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accent6">
                    <a:lumMod val="20000"/>
                    <a:lumOff val="80000"/>
                  </a:schemeClr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 </a:t>
            </a:r>
          </a:p>
          <a:p>
            <a:pPr algn="ctr"/>
            <a:endParaRPr lang="en-US" altLang="ko-KR" sz="2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  <a:p>
            <a:pPr marL="457200" indent="-457200" algn="ctr">
              <a:buAutoNum type="arabicPeriod"/>
            </a:pPr>
            <a:endParaRPr lang="ko-KR" altLang="en-US" sz="2500" b="1" dirty="0">
              <a:solidFill>
                <a:schemeClr val="accent6">
                  <a:lumMod val="20000"/>
                  <a:lumOff val="80000"/>
                </a:schemeClr>
              </a:solidFill>
              <a:latin typeface="HY수평선M" panose="02030600000101010101" pitchFamily="18" charset="-127"/>
              <a:ea typeface="HY수평선M" panose="02030600000101010101" pitchFamily="18" charset="-127"/>
            </a:endParaRP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69B0A871-150F-442A-9DEB-6CE45172F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26" y="2699076"/>
            <a:ext cx="3286337" cy="317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97D0071-E6D6-4728-BD3D-79046E40F9BF}"/>
              </a:ext>
            </a:extLst>
          </p:cNvPr>
          <p:cNvSpPr/>
          <p:nvPr/>
        </p:nvSpPr>
        <p:spPr>
          <a:xfrm>
            <a:off x="723900" y="4052224"/>
            <a:ext cx="43107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일본 국내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,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해외에서도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‘</a:t>
            </a: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오타쿠</a:t>
            </a:r>
            <a:r>
              <a:rPr lang="en-US" altLang="ko-KR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’</a:t>
            </a:r>
            <a:endParaRPr lang="ko-KR" altLang="en-US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48FFC12-BB26-4947-AC80-7CCA5EC7F6A3}"/>
              </a:ext>
            </a:extLst>
          </p:cNvPr>
          <p:cNvSpPr/>
          <p:nvPr/>
        </p:nvSpPr>
        <p:spPr>
          <a:xfrm>
            <a:off x="723900" y="1617288"/>
            <a:ext cx="34925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현재 일본 </a:t>
            </a:r>
            <a:r>
              <a:rPr lang="ko-KR" altLang="en-US" sz="2500" b="1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</a:t>
            </a: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시장</a:t>
            </a:r>
            <a:endParaRPr lang="ko-KR" altLang="en-US" sz="25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733CB6A-3DEF-4440-B569-BF239C7BC07E}"/>
              </a:ext>
            </a:extLst>
          </p:cNvPr>
          <p:cNvSpPr/>
          <p:nvPr/>
        </p:nvSpPr>
        <p:spPr>
          <a:xfrm>
            <a:off x="6660013" y="5109609"/>
            <a:ext cx="32063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더 큰 발전의 필수 요소</a:t>
            </a:r>
            <a:endParaRPr lang="ko-KR" altLang="en-US" sz="25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DF053B-4F0F-408E-81CA-01A4AE5A412C}"/>
              </a:ext>
            </a:extLst>
          </p:cNvPr>
          <p:cNvSpPr/>
          <p:nvPr/>
        </p:nvSpPr>
        <p:spPr>
          <a:xfrm>
            <a:off x="723900" y="700225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7. </a:t>
            </a:r>
            <a:r>
              <a:rPr lang="ko-KR" altLang="en-US" sz="4400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결론</a:t>
            </a:r>
            <a:endParaRPr lang="ko-KR" altLang="en-US" sz="4400" dirty="0"/>
          </a:p>
        </p:txBody>
      </p:sp>
      <p:pic>
        <p:nvPicPr>
          <p:cNvPr id="1026" name="Picture 2" descr="💉's recent tweets. - 7 - whotwi graphical Twitter analysis">
            <a:extLst>
              <a:ext uri="{FF2B5EF4-FFF2-40B4-BE49-F238E27FC236}">
                <a16:creationId xmlns:a16="http://schemas.microsoft.com/office/drawing/2014/main" id="{14E98BCC-9D4C-42B3-AB45-29FDCB852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5" t="10298" r="22671" b="10068"/>
          <a:stretch/>
        </p:blipFill>
        <p:spPr bwMode="auto">
          <a:xfrm>
            <a:off x="9820447" y="2083925"/>
            <a:ext cx="1647653" cy="22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D676B7F-48AD-4FAA-8E2B-F854991FF2F6}"/>
              </a:ext>
            </a:extLst>
          </p:cNvPr>
          <p:cNvSpPr/>
          <p:nvPr/>
        </p:nvSpPr>
        <p:spPr>
          <a:xfrm>
            <a:off x="4947875" y="150034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세계에서 가장 큰 규모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,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인기를 자랑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</a:b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문화산업의 대표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Picture 12" descr="화살표 03 | 무료 클립 아트 | illustAC">
            <a:extLst>
              <a:ext uri="{FF2B5EF4-FFF2-40B4-BE49-F238E27FC236}">
                <a16:creationId xmlns:a16="http://schemas.microsoft.com/office/drawing/2014/main" id="{E13683BA-A8BB-4A2F-AFF8-76BCD7B4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8008" y="1419995"/>
            <a:ext cx="646449" cy="8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ways a 'but' in this imperfect world | Enlightened Conflict">
            <a:extLst>
              <a:ext uri="{FF2B5EF4-FFF2-40B4-BE49-F238E27FC236}">
                <a16:creationId xmlns:a16="http://schemas.microsoft.com/office/drawing/2014/main" id="{317B2316-041F-482B-8C38-4EC87730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1" y="2608295"/>
            <a:ext cx="1088403" cy="7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503D1D4-8102-49CE-8821-9CC622C12414}"/>
              </a:ext>
            </a:extLst>
          </p:cNvPr>
          <p:cNvSpPr/>
          <p:nvPr/>
        </p:nvSpPr>
        <p:spPr>
          <a:xfrm>
            <a:off x="5638274" y="2620823"/>
            <a:ext cx="39004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‘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오타쿠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’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만을 위한 선정적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,</a:t>
            </a:r>
            <a:b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</a:b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자극적인 작품들 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D8D8106-1561-4AA7-8221-205D28250579}"/>
              </a:ext>
            </a:extLst>
          </p:cNvPr>
          <p:cNvSpPr/>
          <p:nvPr/>
        </p:nvSpPr>
        <p:spPr>
          <a:xfrm>
            <a:off x="1985587" y="2749963"/>
            <a:ext cx="28568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현재 </a:t>
            </a:r>
            <a:r>
              <a:rPr lang="ko-KR" altLang="en-US" sz="2500" b="1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아니메의</a:t>
            </a: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이미지</a:t>
            </a:r>
            <a:endParaRPr lang="ko-KR" altLang="en-US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3" name="Picture 12" descr="화살표 03 | 무료 클립 아트 | illustAC">
            <a:extLst>
              <a:ext uri="{FF2B5EF4-FFF2-40B4-BE49-F238E27FC236}">
                <a16:creationId xmlns:a16="http://schemas.microsoft.com/office/drawing/2014/main" id="{FC706FAA-234E-4D1B-9731-B564BFD2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57902" y="2638237"/>
            <a:ext cx="525003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화살표 03 | 무료 클립 아트 | illustAC">
            <a:extLst>
              <a:ext uri="{FF2B5EF4-FFF2-40B4-BE49-F238E27FC236}">
                <a16:creationId xmlns:a16="http://schemas.microsoft.com/office/drawing/2014/main" id="{D5D96CE8-670D-4F80-94CC-B4C69EC5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66888" y="5002185"/>
            <a:ext cx="525003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화살표 03 | 무료 클립 아트 | illustAC">
            <a:extLst>
              <a:ext uri="{FF2B5EF4-FFF2-40B4-BE49-F238E27FC236}">
                <a16:creationId xmlns:a16="http://schemas.microsoft.com/office/drawing/2014/main" id="{B6CB3789-94E3-4B94-B6F6-0B15BBBC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3559" y="3927853"/>
            <a:ext cx="525003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26A169B3-46BB-49ED-BABA-8D7975A4E5B3}"/>
              </a:ext>
            </a:extLst>
          </p:cNvPr>
          <p:cNvSpPr/>
          <p:nvPr/>
        </p:nvSpPr>
        <p:spPr>
          <a:xfrm>
            <a:off x="6000308" y="3989132"/>
            <a:ext cx="22012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좋지않은 이미지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B095017-00A9-46C5-B214-C3D52961652A}"/>
              </a:ext>
            </a:extLst>
          </p:cNvPr>
          <p:cNvGrpSpPr/>
          <p:nvPr/>
        </p:nvGrpSpPr>
        <p:grpSpPr>
          <a:xfrm>
            <a:off x="863014" y="5109609"/>
            <a:ext cx="5115343" cy="477054"/>
            <a:chOff x="842769" y="4672370"/>
            <a:chExt cx="5115343" cy="477054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D5D0DF12-1A48-45AC-A040-F5BB849941E8}"/>
                </a:ext>
              </a:extLst>
            </p:cNvPr>
            <p:cNvSpPr/>
            <p:nvPr/>
          </p:nvSpPr>
          <p:spPr>
            <a:xfrm>
              <a:off x="4026279" y="4733285"/>
              <a:ext cx="1038641" cy="3577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10A5588-BE18-4DDB-9DB7-A34765E11C30}"/>
                </a:ext>
              </a:extLst>
            </p:cNvPr>
            <p:cNvSpPr/>
            <p:nvPr/>
          </p:nvSpPr>
          <p:spPr>
            <a:xfrm>
              <a:off x="842769" y="4672370"/>
              <a:ext cx="511534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모두가 수용 할 수 있는 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대중성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확보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8" name="화살표: 위로 굽음 17">
            <a:extLst>
              <a:ext uri="{FF2B5EF4-FFF2-40B4-BE49-F238E27FC236}">
                <a16:creationId xmlns:a16="http://schemas.microsoft.com/office/drawing/2014/main" id="{5709D75A-77E7-4E1B-84EE-0E770761023A}"/>
              </a:ext>
            </a:extLst>
          </p:cNvPr>
          <p:cNvSpPr/>
          <p:nvPr/>
        </p:nvSpPr>
        <p:spPr>
          <a:xfrm rot="5400000">
            <a:off x="4427909" y="5606823"/>
            <a:ext cx="443249" cy="330143"/>
          </a:xfrm>
          <a:prstGeom prst="bent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0B0AD07-01DE-4A6E-BFD8-BE9B984CEE2F}"/>
              </a:ext>
            </a:extLst>
          </p:cNvPr>
          <p:cNvSpPr/>
          <p:nvPr/>
        </p:nvSpPr>
        <p:spPr>
          <a:xfrm>
            <a:off x="4814605" y="5718383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가족 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, 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좋은 스토리의 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아니메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rPr>
              <a:t> 등</a:t>
            </a: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23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BE312BB-5DA8-41C8-9799-40AE7450C0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02428" y="668670"/>
            <a:ext cx="10983557" cy="556000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53A87F3-BD4F-443A-9C46-64B992199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65" l="1496" r="97238">
                        <a14:foregroundMark x1="5869" y1="79118" x2="5869" y2="79118"/>
                        <a14:foregroundMark x1="3682" y1="69412" x2="3682" y2="69412"/>
                        <a14:foregroundMark x1="2071" y1="68235" x2="2071" y2="68235"/>
                        <a14:foregroundMark x1="11162" y1="90588" x2="11162" y2="90588"/>
                        <a14:foregroundMark x1="12773" y1="96176" x2="12773" y2="96176"/>
                        <a14:foregroundMark x1="13119" y1="96765" x2="13119" y2="96765"/>
                        <a14:foregroundMark x1="24971" y1="73529" x2="24971" y2="73529"/>
                        <a14:foregroundMark x1="36364" y1="73529" x2="36364" y2="73529"/>
                        <a14:foregroundMark x1="31300" y1="72647" x2="31300" y2="72647"/>
                        <a14:foregroundMark x1="47411" y1="76176" x2="47411" y2="76176"/>
                        <a14:foregroundMark x1="47411" y1="70588" x2="47411" y2="70588"/>
                        <a14:foregroundMark x1="30610" y1="78824" x2="30610" y2="78824"/>
                        <a14:foregroundMark x1="31415" y1="82941" x2="31415" y2="82941"/>
                        <a14:foregroundMark x1="43728" y1="69706" x2="43383" y2="71471"/>
                        <a14:foregroundMark x1="25201" y1="77059" x2="26237" y2="83529"/>
                        <a14:foregroundMark x1="52474" y1="69118" x2="51899" y2="76765"/>
                        <a14:foregroundMark x1="67204" y1="54706" x2="67319" y2="62941"/>
                        <a14:foregroundMark x1="71692" y1="71176" x2="71461" y2="74118"/>
                        <a14:foregroundMark x1="80207" y1="65588" x2="80207" y2="70294"/>
                        <a14:foregroundMark x1="80207" y1="78235" x2="81358" y2="79118"/>
                        <a14:foregroundMark x1="94822" y1="72059" x2="94246" y2="74118"/>
                        <a14:foregroundMark x1="96778" y1="66765" x2="97238" y2="65294"/>
                        <a14:foregroundMark x1="65823" y1="70294" x2="65823" y2="74706"/>
                        <a14:foregroundMark x1="86191" y1="68235" x2="86191" y2="71765"/>
                        <a14:foregroundMark x1="30955" y1="42647" x2="30955" y2="43824"/>
                        <a14:foregroundMark x1="39586" y1="32941" x2="40046" y2="33235"/>
                        <a14:foregroundMark x1="40391" y1="29706" x2="40276" y2="32353"/>
                        <a14:foregroundMark x1="42578" y1="30882" x2="42578" y2="30882"/>
                        <a14:foregroundMark x1="44994" y1="31765" x2="44994" y2="31765"/>
                        <a14:foregroundMark x1="46145" y1="42647" x2="46145" y2="42647"/>
                        <a14:foregroundMark x1="64787" y1="23824" x2="64787" y2="23824"/>
                        <a14:foregroundMark x1="76870" y1="37353" x2="76870" y2="3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061" y="210174"/>
            <a:ext cx="8277225" cy="3238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872AF38-52EE-4E66-8D3C-C5C55859C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000" y1="42692" x2="16000" y2="42692"/>
                        <a14:foregroundMark x1="27538" y1="44385" x2="27538" y2="44385"/>
                        <a14:foregroundMark x1="37308" y1="55385" x2="37308" y2="55385"/>
                        <a14:foregroundMark x1="46000" y1="56769" x2="46000" y2="56769"/>
                        <a14:foregroundMark x1="54538" y1="48077" x2="54538" y2="48077"/>
                        <a14:foregroundMark x1="54692" y1="53077" x2="54692" y2="53077"/>
                        <a14:foregroundMark x1="59000" y1="53923" x2="59000" y2="53923"/>
                        <a14:foregroundMark x1="60077" y1="59538" x2="60077" y2="59538"/>
                        <a14:foregroundMark x1="65000" y1="58231" x2="65000" y2="58231"/>
                        <a14:foregroundMark x1="70615" y1="56000" x2="70615" y2="56000"/>
                        <a14:foregroundMark x1="75000" y1="55077" x2="75000" y2="55077"/>
                        <a14:foregroundMark x1="81385" y1="56846" x2="81385" y2="56846"/>
                        <a14:foregroundMark x1="31077" y1="47846" x2="31077" y2="47846"/>
                        <a14:foregroundMark x1="28769" y1="47846" x2="28769" y2="47846"/>
                        <a14:foregroundMark x1="19308" y1="47923" x2="19308" y2="47923"/>
                        <a14:foregroundMark x1="36308" y1="57769" x2="36308" y2="57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1499" y="2072448"/>
            <a:ext cx="6858000" cy="488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D4A4B-446A-43B9-A848-EEB0BED4B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35199" y="683565"/>
            <a:ext cx="7131050" cy="608013"/>
          </a:xfrm>
        </p:spPr>
        <p:txBody>
          <a:bodyPr>
            <a:normAutofit fontScale="90000"/>
          </a:bodyPr>
          <a:lstStyle/>
          <a:p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</a:t>
            </a:r>
            <a:r>
              <a:rPr lang="en-US" altLang="ko-KR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 산업이란</a:t>
            </a:r>
          </a:p>
        </p:txBody>
      </p:sp>
      <p:graphicFrame>
        <p:nvGraphicFramePr>
          <p:cNvPr id="18" name="다이어그램 17">
            <a:extLst>
              <a:ext uri="{FF2B5EF4-FFF2-40B4-BE49-F238E27FC236}">
                <a16:creationId xmlns:a16="http://schemas.microsoft.com/office/drawing/2014/main" id="{CD53CE2A-DEE8-47A4-8AFC-258FD0E74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694506"/>
              </p:ext>
            </p:extLst>
          </p:nvPr>
        </p:nvGraphicFramePr>
        <p:xfrm>
          <a:off x="659603" y="3590259"/>
          <a:ext cx="10670109" cy="325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그룹 9">
            <a:extLst>
              <a:ext uri="{FF2B5EF4-FFF2-40B4-BE49-F238E27FC236}">
                <a16:creationId xmlns:a16="http://schemas.microsoft.com/office/drawing/2014/main" id="{185F6545-2837-43D3-92AE-C7BF11FE586F}"/>
              </a:ext>
            </a:extLst>
          </p:cNvPr>
          <p:cNvGrpSpPr/>
          <p:nvPr/>
        </p:nvGrpSpPr>
        <p:grpSpPr>
          <a:xfrm>
            <a:off x="1207578" y="2160097"/>
            <a:ext cx="2445495" cy="824753"/>
            <a:chOff x="696462" y="2130056"/>
            <a:chExt cx="2445495" cy="824753"/>
          </a:xfrm>
        </p:grpSpPr>
        <p:sp>
          <p:nvSpPr>
            <p:cNvPr id="23" name="화살표: 오른쪽 22">
              <a:extLst>
                <a:ext uri="{FF2B5EF4-FFF2-40B4-BE49-F238E27FC236}">
                  <a16:creationId xmlns:a16="http://schemas.microsoft.com/office/drawing/2014/main" id="{DE9024AE-F32E-475E-AA30-B8454BA0AFD8}"/>
                </a:ext>
              </a:extLst>
            </p:cNvPr>
            <p:cNvSpPr/>
            <p:nvPr/>
          </p:nvSpPr>
          <p:spPr>
            <a:xfrm>
              <a:off x="2514427" y="2332294"/>
              <a:ext cx="627530" cy="36933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8B775ED-F05B-4C8B-99F1-05A48656B11C}"/>
                </a:ext>
              </a:extLst>
            </p:cNvPr>
            <p:cNvGrpSpPr/>
            <p:nvPr/>
          </p:nvGrpSpPr>
          <p:grpSpPr>
            <a:xfrm>
              <a:off x="696462" y="2130056"/>
              <a:ext cx="1927410" cy="824753"/>
              <a:chOff x="654740" y="1559416"/>
              <a:chExt cx="1927410" cy="824753"/>
            </a:xfrm>
          </p:grpSpPr>
          <p:sp>
            <p:nvSpPr>
              <p:cNvPr id="31" name="순서도: 대체 처리 30">
                <a:extLst>
                  <a:ext uri="{FF2B5EF4-FFF2-40B4-BE49-F238E27FC236}">
                    <a16:creationId xmlns:a16="http://schemas.microsoft.com/office/drawing/2014/main" id="{65EC8CC5-1921-409E-A329-5E3D01ABDC45}"/>
                  </a:ext>
                </a:extLst>
              </p:cNvPr>
              <p:cNvSpPr/>
              <p:nvPr/>
            </p:nvSpPr>
            <p:spPr>
              <a:xfrm>
                <a:off x="659603" y="1559416"/>
                <a:ext cx="1729001" cy="824753"/>
              </a:xfrm>
              <a:prstGeom prst="flowChartAlternate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2A1CE3FE-3552-4E3E-9FB2-587F79A5409C}"/>
                  </a:ext>
                </a:extLst>
              </p:cNvPr>
              <p:cNvSpPr/>
              <p:nvPr/>
            </p:nvSpPr>
            <p:spPr>
              <a:xfrm>
                <a:off x="654740" y="1733265"/>
                <a:ext cx="192741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문화 산업</a:t>
                </a: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50EFC39-8C3D-4825-96A0-DE4B585D482A}"/>
              </a:ext>
            </a:extLst>
          </p:cNvPr>
          <p:cNvGrpSpPr/>
          <p:nvPr/>
        </p:nvGrpSpPr>
        <p:grpSpPr>
          <a:xfrm>
            <a:off x="3466215" y="1771059"/>
            <a:ext cx="3083443" cy="1539095"/>
            <a:chOff x="3348258" y="1408901"/>
            <a:chExt cx="2729913" cy="2015936"/>
          </a:xfrm>
        </p:grpSpPr>
        <p:sp>
          <p:nvSpPr>
            <p:cNvPr id="32" name="순서도: 대체 처리 31">
              <a:extLst>
                <a:ext uri="{FF2B5EF4-FFF2-40B4-BE49-F238E27FC236}">
                  <a16:creationId xmlns:a16="http://schemas.microsoft.com/office/drawing/2014/main" id="{4F03F631-6C9F-4402-B01F-76C91AC737B3}"/>
                </a:ext>
              </a:extLst>
            </p:cNvPr>
            <p:cNvSpPr/>
            <p:nvPr/>
          </p:nvSpPr>
          <p:spPr>
            <a:xfrm>
              <a:off x="3731987" y="1408901"/>
              <a:ext cx="2056716" cy="201593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43B7988-86DB-4C4D-987E-590836253CA2}"/>
                </a:ext>
              </a:extLst>
            </p:cNvPr>
            <p:cNvSpPr/>
            <p:nvPr/>
          </p:nvSpPr>
          <p:spPr>
            <a:xfrm>
              <a:off x="3348258" y="1642266"/>
              <a:ext cx="2729913" cy="163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자본주의적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으로 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대량생산된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대중문화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F8C6013-F15D-43CB-8F1D-7C08EF4D425D}"/>
              </a:ext>
            </a:extLst>
          </p:cNvPr>
          <p:cNvGrpSpPr/>
          <p:nvPr/>
        </p:nvGrpSpPr>
        <p:grpSpPr>
          <a:xfrm>
            <a:off x="6494088" y="1609779"/>
            <a:ext cx="4835624" cy="1700375"/>
            <a:chOff x="6822608" y="1376200"/>
            <a:chExt cx="4835624" cy="1700375"/>
          </a:xfrm>
        </p:grpSpPr>
        <p:sp>
          <p:nvSpPr>
            <p:cNvPr id="8" name="설명선: 왼쪽 화살표 7">
              <a:extLst>
                <a:ext uri="{FF2B5EF4-FFF2-40B4-BE49-F238E27FC236}">
                  <a16:creationId xmlns:a16="http://schemas.microsoft.com/office/drawing/2014/main" id="{62B434E9-3F2E-4E81-AB74-E2F346D085E9}"/>
                </a:ext>
              </a:extLst>
            </p:cNvPr>
            <p:cNvSpPr/>
            <p:nvPr/>
          </p:nvSpPr>
          <p:spPr>
            <a:xfrm>
              <a:off x="6822608" y="1376200"/>
              <a:ext cx="4171829" cy="1700375"/>
            </a:xfrm>
            <a:prstGeom prst="leftArrowCallout">
              <a:avLst>
                <a:gd name="adj1" fmla="val 11108"/>
                <a:gd name="adj2" fmla="val 17065"/>
                <a:gd name="adj3" fmla="val 22619"/>
                <a:gd name="adj4" fmla="val 782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2FF2871-2A37-4098-BF0F-711823365637}"/>
                </a:ext>
              </a:extLst>
            </p:cNvPr>
            <p:cNvSpPr/>
            <p:nvPr/>
          </p:nvSpPr>
          <p:spPr>
            <a:xfrm>
              <a:off x="8013106" y="1630705"/>
              <a:ext cx="3645126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오락의 요소가 </a:t>
              </a:r>
              <a:endPara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  <a:cs typeface="맑은 고딕" panose="020B0503020000020004" pitchFamily="50" charset="-127"/>
              </a:endParaRPr>
            </a:p>
            <a:p>
              <a:r>
                <a:rPr lang="ko-KR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상품의 가치형성에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</a:br>
              <a:r>
                <a:rPr lang="ko-KR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커다란 </a:t>
              </a:r>
              <a:r>
                <a:rPr lang="ko-KR" altLang="ko-KR" sz="2500" dirty="0" err="1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영항을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  <a:cs typeface="맑은 고딕" panose="020B0503020000020004" pitchFamily="50" charset="-127"/>
                </a:rPr>
                <a:t>미침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9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D4A4B-446A-43B9-A848-EEB0BED4B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78343" y="659341"/>
            <a:ext cx="7056407" cy="608013"/>
          </a:xfrm>
        </p:spPr>
        <p:txBody>
          <a:bodyPr>
            <a:normAutofit fontScale="90000"/>
          </a:bodyPr>
          <a:lstStyle/>
          <a:p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</a:t>
            </a:r>
            <a:r>
              <a:rPr lang="en-US" altLang="ko-KR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문화 산업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B100AC1-2AB8-407F-8D7F-839D81CA1AD4}"/>
              </a:ext>
            </a:extLst>
          </p:cNvPr>
          <p:cNvSpPr/>
          <p:nvPr/>
        </p:nvSpPr>
        <p:spPr>
          <a:xfrm>
            <a:off x="798584" y="1284278"/>
            <a:ext cx="10065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 </a:t>
            </a:r>
            <a:r>
              <a:rPr lang="ko-KR" altLang="en-US" sz="3200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발전 과정</a:t>
            </a:r>
            <a:r>
              <a:rPr lang="en-US" altLang="ko-KR" sz="3200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]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9248980-7433-4BCF-801A-F049F05E1272}"/>
              </a:ext>
            </a:extLst>
          </p:cNvPr>
          <p:cNvSpPr/>
          <p:nvPr/>
        </p:nvSpPr>
        <p:spPr>
          <a:xfrm>
            <a:off x="798584" y="1828422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-1950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년대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C51C4B7-8F47-4F51-8C92-2A49CFAEE05C}"/>
              </a:ext>
            </a:extLst>
          </p:cNvPr>
          <p:cNvSpPr/>
          <p:nvPr/>
        </p:nvSpPr>
        <p:spPr>
          <a:xfrm>
            <a:off x="4612913" y="1863545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-1990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년대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F07AC4-539D-4780-89C5-49A433737718}"/>
              </a:ext>
            </a:extLst>
          </p:cNvPr>
          <p:cNvSpPr/>
          <p:nvPr/>
        </p:nvSpPr>
        <p:spPr>
          <a:xfrm>
            <a:off x="8291689" y="1863545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-2000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년대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0CF4F3BE-9745-4600-A9E5-4A8DA28A0283}"/>
              </a:ext>
            </a:extLst>
          </p:cNvPr>
          <p:cNvGrpSpPr/>
          <p:nvPr/>
        </p:nvGrpSpPr>
        <p:grpSpPr>
          <a:xfrm>
            <a:off x="612860" y="2032000"/>
            <a:ext cx="3789108" cy="3990323"/>
            <a:chOff x="612860" y="2032000"/>
            <a:chExt cx="3789108" cy="3990323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98D46FD8-B3AA-4772-8114-6CB2CCC9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801" y="2032000"/>
              <a:ext cx="22167" cy="3952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0E14DBF-48C4-4E27-B13F-CE87E4E752F5}"/>
                </a:ext>
              </a:extLst>
            </p:cNvPr>
            <p:cNvGrpSpPr/>
            <p:nvPr/>
          </p:nvGrpSpPr>
          <p:grpSpPr>
            <a:xfrm>
              <a:off x="612860" y="2157123"/>
              <a:ext cx="3734899" cy="3865200"/>
              <a:chOff x="612860" y="2157123"/>
              <a:chExt cx="3734899" cy="3865200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9BE12925-0571-4735-AEC0-697E232D6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8584" y="2157123"/>
                <a:ext cx="3426022" cy="1671863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7F91AC3C-82D5-4284-B731-F33FE9917F0F}"/>
                  </a:ext>
                </a:extLst>
              </p:cNvPr>
              <p:cNvSpPr/>
              <p:nvPr/>
            </p:nvSpPr>
            <p:spPr>
              <a:xfrm>
                <a:off x="612860" y="4391107"/>
                <a:ext cx="3734899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-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일본 문화 산업을 최초로 세상에 알림</a:t>
                </a:r>
                <a:b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b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-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베니스 영화 은사자상 수상</a:t>
                </a: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7DA3A132-2E1D-48BF-A2A2-F88181A45347}"/>
                  </a:ext>
                </a:extLst>
              </p:cNvPr>
              <p:cNvSpPr/>
              <p:nvPr/>
            </p:nvSpPr>
            <p:spPr>
              <a:xfrm>
                <a:off x="1141376" y="3768581"/>
                <a:ext cx="246734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&lt;7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인의 사무라이</a:t>
                </a:r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&gt;</a:t>
                </a: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5835487-773A-4F3F-8D9B-FC548DF0A320}"/>
              </a:ext>
            </a:extLst>
          </p:cNvPr>
          <p:cNvGrpSpPr/>
          <p:nvPr/>
        </p:nvGrpSpPr>
        <p:grpSpPr>
          <a:xfrm>
            <a:off x="4552825" y="2032000"/>
            <a:ext cx="3564992" cy="3952240"/>
            <a:chOff x="4552825" y="2032000"/>
            <a:chExt cx="3564992" cy="3952240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26BCE273-483A-4C14-A782-F8FC36F31A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5650" y="2032000"/>
              <a:ext cx="22167" cy="3952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5F8121F-18C6-4C98-860E-F91D09B2691E}"/>
                </a:ext>
              </a:extLst>
            </p:cNvPr>
            <p:cNvGrpSpPr/>
            <p:nvPr/>
          </p:nvGrpSpPr>
          <p:grpSpPr>
            <a:xfrm>
              <a:off x="4552825" y="2266725"/>
              <a:ext cx="3466316" cy="3697564"/>
              <a:chOff x="4552825" y="2266725"/>
              <a:chExt cx="3466316" cy="3697564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259064CE-352B-4AF3-8A42-E3BA3ADC6CDA}"/>
                  </a:ext>
                </a:extLst>
              </p:cNvPr>
              <p:cNvSpPr/>
              <p:nvPr/>
            </p:nvSpPr>
            <p:spPr>
              <a:xfrm>
                <a:off x="4552825" y="4333073"/>
                <a:ext cx="346631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-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전세계 에서 공전의 히트</a:t>
                </a:r>
                <a:endPara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endPara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-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일본 문화 산업의</a:t>
                </a:r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본격적인</a:t>
                </a:r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세계화</a:t>
                </a:r>
                <a:endPara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pic>
            <p:nvPicPr>
              <p:cNvPr id="4098" name="Picture 2" descr="신세기 에반게리온 - 나무위키">
                <a:extLst>
                  <a:ext uri="{FF2B5EF4-FFF2-40B4-BE49-F238E27FC236}">
                    <a16:creationId xmlns:a16="http://schemas.microsoft.com/office/drawing/2014/main" id="{5D43678B-B7B6-46C2-AB17-B7BDD08E7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913" y="2266725"/>
                <a:ext cx="3209925" cy="15309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CBE4434-C1E9-4852-97DB-0BEDF268AAA7}"/>
                  </a:ext>
                </a:extLst>
              </p:cNvPr>
              <p:cNvSpPr/>
              <p:nvPr/>
            </p:nvSpPr>
            <p:spPr>
              <a:xfrm>
                <a:off x="4705855" y="3828986"/>
                <a:ext cx="301467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&lt;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신세기 </a:t>
                </a:r>
                <a:r>
                  <a:rPr lang="ko-KR" altLang="en-US" sz="2500" dirty="0" err="1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에반게리온</a:t>
                </a:r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&gt;</a:t>
                </a:r>
                <a:b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endPara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8B284AB-7B58-4A7F-8D99-7A3D48942FFF}"/>
              </a:ext>
            </a:extLst>
          </p:cNvPr>
          <p:cNvGrpSpPr/>
          <p:nvPr/>
        </p:nvGrpSpPr>
        <p:grpSpPr>
          <a:xfrm>
            <a:off x="8335424" y="2249540"/>
            <a:ext cx="2935205" cy="2892407"/>
            <a:chOff x="8335424" y="2249540"/>
            <a:chExt cx="2935205" cy="2892407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3A8F4F7A-0CE7-4D34-A7B9-378F70786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0629" y="2249540"/>
              <a:ext cx="2880000" cy="1519041"/>
            </a:xfrm>
            <a:prstGeom prst="rect">
              <a:avLst/>
            </a:prstGeom>
            <a:ln w="254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0"/>
                </a:srgbClr>
              </a:innerShdw>
            </a:effec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952DD51-4757-46B2-8F4A-4FF2AFE44EAA}"/>
                </a:ext>
              </a:extLst>
            </p:cNvPr>
            <p:cNvSpPr/>
            <p:nvPr/>
          </p:nvSpPr>
          <p:spPr>
            <a:xfrm>
              <a:off x="8335424" y="4280173"/>
              <a:ext cx="214513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-2002</a:t>
              </a:r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년 부터 </a:t>
              </a:r>
              <a:b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ko-KR" altLang="en-US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시행된 정책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52EF161-F45F-453B-83F1-85EFBAA40E37}"/>
                </a:ext>
              </a:extLst>
            </p:cNvPr>
            <p:cNvSpPr/>
            <p:nvPr/>
          </p:nvSpPr>
          <p:spPr>
            <a:xfrm>
              <a:off x="8653833" y="3788880"/>
              <a:ext cx="261679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&lt;COOL JAPAN&gt;</a:t>
              </a:r>
              <a:br>
                <a: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2FD2D80-4804-4CFA-B14B-CB330740A22F}"/>
              </a:ext>
            </a:extLst>
          </p:cNvPr>
          <p:cNvGrpSpPr/>
          <p:nvPr/>
        </p:nvGrpSpPr>
        <p:grpSpPr>
          <a:xfrm>
            <a:off x="9830629" y="5426015"/>
            <a:ext cx="1440000" cy="558225"/>
            <a:chOff x="9830629" y="5426015"/>
            <a:chExt cx="1440000" cy="558225"/>
          </a:xfrm>
        </p:grpSpPr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id="{240A012C-2178-43F6-B28C-204DF3C75BE7}"/>
                </a:ext>
              </a:extLst>
            </p:cNvPr>
            <p:cNvSpPr/>
            <p:nvPr/>
          </p:nvSpPr>
          <p:spPr>
            <a:xfrm>
              <a:off x="10611377" y="5426015"/>
              <a:ext cx="659252" cy="55822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0612D2F-FDF5-473D-A405-82B910A57616}"/>
                </a:ext>
              </a:extLst>
            </p:cNvPr>
            <p:cNvSpPr/>
            <p:nvPr/>
          </p:nvSpPr>
          <p:spPr>
            <a:xfrm>
              <a:off x="9830629" y="5505072"/>
              <a:ext cx="7713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b="1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NEXT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03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바닥글 개체 틀 36">
            <a:extLst>
              <a:ext uri="{FF2B5EF4-FFF2-40B4-BE49-F238E27FC236}">
                <a16:creationId xmlns:a16="http://schemas.microsoft.com/office/drawing/2014/main" id="{F0104736-BDC0-4410-A760-897289FD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6546" y="5738650"/>
            <a:ext cx="7305900" cy="279400"/>
          </a:xfrm>
        </p:spPr>
        <p:txBody>
          <a:bodyPr/>
          <a:lstStyle/>
          <a:p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 </a:t>
            </a:r>
            <a:r>
              <a:rPr lang="ko-KR" altLang="en-US" sz="16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아니메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[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포켓몬스터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실사화 영화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미국 개봉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5D4A4B-446A-43B9-A848-EEB0BED4B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89621" y="634121"/>
            <a:ext cx="7131050" cy="608013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1. </a:t>
            </a:r>
            <a:r>
              <a:rPr lang="ko-KR" altLang="en-US" b="1" dirty="0">
                <a:solidFill>
                  <a:schemeClr val="tx2"/>
                </a:solidFill>
                <a:latin typeface="HY수평선M" panose="02030600000101010101" pitchFamily="18" charset="-127"/>
                <a:ea typeface="HY수평선M" panose="02030600000101010101" pitchFamily="18" charset="-127"/>
              </a:rPr>
              <a:t>일본의 문화 산업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6A6DED-2963-40C2-A962-CAD6DF222987}"/>
              </a:ext>
            </a:extLst>
          </p:cNvPr>
          <p:cNvSpPr/>
          <p:nvPr/>
        </p:nvSpPr>
        <p:spPr>
          <a:xfrm>
            <a:off x="733425" y="1492884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 COOL JAPAN </a:t>
            </a:r>
            <a:r>
              <a:rPr lang="ko-KR" altLang="en-US" sz="3200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정책 </a:t>
            </a:r>
            <a:r>
              <a:rPr lang="en-US" altLang="ko-KR" sz="3200" dirty="0">
                <a:solidFill>
                  <a:schemeClr val="bg2">
                    <a:lumMod val="1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A425492-8901-4739-A1EE-93F33E94EEC8}"/>
              </a:ext>
            </a:extLst>
          </p:cNvPr>
          <p:cNvCxnSpPr/>
          <p:nvPr/>
        </p:nvCxnSpPr>
        <p:spPr>
          <a:xfrm>
            <a:off x="992396" y="5602941"/>
            <a:ext cx="10085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270D751-765C-4FA7-903E-2FDF03C7131D}"/>
              </a:ext>
            </a:extLst>
          </p:cNvPr>
          <p:cNvGrpSpPr/>
          <p:nvPr/>
        </p:nvGrpSpPr>
        <p:grpSpPr>
          <a:xfrm>
            <a:off x="3699081" y="1627595"/>
            <a:ext cx="2650951" cy="3463594"/>
            <a:chOff x="3699081" y="1627595"/>
            <a:chExt cx="2650951" cy="3463594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6477F32-39AD-4F4E-AD60-37BDC1404036}"/>
                </a:ext>
              </a:extLst>
            </p:cNvPr>
            <p:cNvGrpSpPr/>
            <p:nvPr/>
          </p:nvGrpSpPr>
          <p:grpSpPr>
            <a:xfrm>
              <a:off x="3699081" y="2574218"/>
              <a:ext cx="2506322" cy="2516971"/>
              <a:chOff x="3699081" y="2574218"/>
              <a:chExt cx="2506322" cy="2516971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FC56B772-2111-4A19-9F08-FCB70B9AAE7D}"/>
                  </a:ext>
                </a:extLst>
              </p:cNvPr>
              <p:cNvSpPr/>
              <p:nvPr/>
            </p:nvSpPr>
            <p:spPr>
              <a:xfrm>
                <a:off x="3857870" y="2690532"/>
                <a:ext cx="2188744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2002</a:t>
                </a:r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년부터 정부가 문화산업을 본격적으로 지원하는 정책</a:t>
                </a:r>
                <a:endParaRPr lang="en-US" altLang="ko-KR" sz="2500" dirty="0">
                  <a:solidFill>
                    <a:schemeClr val="bg2">
                      <a:lumMod val="1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DF434254-C0AE-447A-8A5E-2BF555D63FAA}"/>
                  </a:ext>
                </a:extLst>
              </p:cNvPr>
              <p:cNvSpPr/>
              <p:nvPr/>
            </p:nvSpPr>
            <p:spPr>
              <a:xfrm>
                <a:off x="3699081" y="2574218"/>
                <a:ext cx="2506322" cy="223763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3" name="Picture 4" descr="반원형 화살표 소재 | 화살, 손 및 인쇄 디자인">
              <a:extLst>
                <a:ext uri="{FF2B5EF4-FFF2-40B4-BE49-F238E27FC236}">
                  <a16:creationId xmlns:a16="http://schemas.microsoft.com/office/drawing/2014/main" id="{7CE43929-3705-462E-A46A-16FCA2D36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154" r="95000">
                          <a14:foregroundMark x1="9231" y1="40769" x2="7692" y2="46538"/>
                          <a14:foregroundMark x1="5000" y1="50000" x2="1538" y2="54231"/>
                          <a14:foregroundMark x1="3462" y1="60385" x2="3077" y2="68462"/>
                          <a14:foregroundMark x1="76923" y1="60385" x2="83077" y2="63846"/>
                          <a14:foregroundMark x1="94615" y1="68077" x2="95000" y2="611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02206" flipH="1" flipV="1">
              <a:off x="5501667" y="1676818"/>
              <a:ext cx="897587" cy="79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B550257-23E5-4F4E-AE3E-859578539239}"/>
              </a:ext>
            </a:extLst>
          </p:cNvPr>
          <p:cNvGrpSpPr/>
          <p:nvPr/>
        </p:nvGrpSpPr>
        <p:grpSpPr>
          <a:xfrm>
            <a:off x="6441429" y="2664471"/>
            <a:ext cx="5864188" cy="2911447"/>
            <a:chOff x="6441429" y="2664471"/>
            <a:chExt cx="5864188" cy="2911447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D84CD462-3319-4EAB-9A0F-A5A6F476FF7B}"/>
                </a:ext>
              </a:extLst>
            </p:cNvPr>
            <p:cNvSpPr/>
            <p:nvPr/>
          </p:nvSpPr>
          <p:spPr>
            <a:xfrm>
              <a:off x="6862194" y="2715822"/>
              <a:ext cx="4655890" cy="2860096"/>
            </a:xfrm>
            <a:prstGeom prst="roundRect">
              <a:avLst/>
            </a:prstGeom>
            <a:noFill/>
            <a:ln w="57150">
              <a:solidFill>
                <a:srgbClr val="AAB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2F88EB0-B65C-48C6-8506-13126413A92A}"/>
                </a:ext>
              </a:extLst>
            </p:cNvPr>
            <p:cNvGrpSpPr/>
            <p:nvPr/>
          </p:nvGrpSpPr>
          <p:grpSpPr>
            <a:xfrm>
              <a:off x="6441429" y="2664471"/>
              <a:ext cx="5864188" cy="2879862"/>
              <a:chOff x="6330724" y="2211327"/>
              <a:chExt cx="5864188" cy="2879862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C2572E17-D762-42A9-BF01-479271FD1FF0}"/>
                  </a:ext>
                </a:extLst>
              </p:cNvPr>
              <p:cNvGrpSpPr/>
              <p:nvPr/>
            </p:nvGrpSpPr>
            <p:grpSpPr>
              <a:xfrm>
                <a:off x="6911674" y="2570584"/>
                <a:ext cx="2584751" cy="2513629"/>
                <a:chOff x="6655724" y="2407180"/>
                <a:chExt cx="2584751" cy="2513629"/>
              </a:xfrm>
            </p:grpSpPr>
            <p:pic>
              <p:nvPicPr>
                <p:cNvPr id="30" name="Picture 2" descr="미국내 '라보 교실 프로그램'을 발표한 닌텐도">
                  <a:extLst>
                    <a:ext uri="{FF2B5EF4-FFF2-40B4-BE49-F238E27FC236}">
                      <a16:creationId xmlns:a16="http://schemas.microsoft.com/office/drawing/2014/main" id="{DD2964DE-BFAE-4232-992E-BB9D33718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041" b="27348"/>
                <a:stretch/>
              </p:blipFill>
              <p:spPr bwMode="auto">
                <a:xfrm>
                  <a:off x="6655724" y="2407180"/>
                  <a:ext cx="2328800" cy="2042902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직사각형 28">
                  <a:extLst>
                    <a:ext uri="{FF2B5EF4-FFF2-40B4-BE49-F238E27FC236}">
                      <a16:creationId xmlns:a16="http://schemas.microsoft.com/office/drawing/2014/main" id="{42C5BAF2-5682-4405-9346-BE6F1E22D5E7}"/>
                    </a:ext>
                  </a:extLst>
                </p:cNvPr>
                <p:cNvSpPr/>
                <p:nvPr/>
              </p:nvSpPr>
              <p:spPr>
                <a:xfrm>
                  <a:off x="6672743" y="4551477"/>
                  <a:ext cx="256773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bg2">
                          <a:lumMod val="10000"/>
                        </a:schemeClr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&lt;</a:t>
                  </a:r>
                  <a:r>
                    <a:rPr lang="ko-KR" altLang="en-US" dirty="0">
                      <a:solidFill>
                        <a:schemeClr val="bg2">
                          <a:lumMod val="10000"/>
                        </a:schemeClr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닌텐도의 글로벌화</a:t>
                  </a:r>
                  <a:r>
                    <a:rPr lang="en-US" altLang="ko-KR" dirty="0">
                      <a:solidFill>
                        <a:schemeClr val="bg2">
                          <a:lumMod val="10000"/>
                        </a:schemeClr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&gt;</a:t>
                  </a:r>
                </a:p>
              </p:txBody>
            </p: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091A8776-E98E-4456-8F57-C40D6ADC1A5C}"/>
                  </a:ext>
                </a:extLst>
              </p:cNvPr>
              <p:cNvGrpSpPr/>
              <p:nvPr/>
            </p:nvGrpSpPr>
            <p:grpSpPr>
              <a:xfrm>
                <a:off x="9627180" y="2452627"/>
                <a:ext cx="2567732" cy="2638562"/>
                <a:chOff x="9496425" y="2298229"/>
                <a:chExt cx="2567732" cy="2638562"/>
              </a:xfrm>
            </p:grpSpPr>
            <p:pic>
              <p:nvPicPr>
                <p:cNvPr id="34" name="그림 33" descr="텍스트, 표지판, 앉아있는, 건물이(가) 표시된 사진&#10;&#10;자동 생성된 설명">
                  <a:extLst>
                    <a:ext uri="{FF2B5EF4-FFF2-40B4-BE49-F238E27FC236}">
                      <a16:creationId xmlns:a16="http://schemas.microsoft.com/office/drawing/2014/main" id="{02D62026-726A-4C6F-B80C-91ADB4CDF5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6425" y="2298229"/>
                  <a:ext cx="1581265" cy="2237639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503DCE6E-CCDF-445A-ACCA-B77EAB04AA7B}"/>
                    </a:ext>
                  </a:extLst>
                </p:cNvPr>
                <p:cNvSpPr/>
                <p:nvPr/>
              </p:nvSpPr>
              <p:spPr>
                <a:xfrm>
                  <a:off x="9496425" y="4567459"/>
                  <a:ext cx="256773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bg2">
                          <a:lumMod val="10000"/>
                        </a:schemeClr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&lt;</a:t>
                  </a:r>
                  <a:r>
                    <a:rPr lang="ko-KR" altLang="en-US" dirty="0">
                      <a:solidFill>
                        <a:schemeClr val="bg2">
                          <a:lumMod val="10000"/>
                        </a:schemeClr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명탐정 피카츄</a:t>
                  </a:r>
                  <a:r>
                    <a:rPr lang="en-US" altLang="ko-KR" baseline="30000" dirty="0">
                      <a:solidFill>
                        <a:schemeClr val="bg2">
                          <a:lumMod val="10000"/>
                        </a:schemeClr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1</a:t>
                  </a:r>
                  <a:r>
                    <a:rPr lang="en-US" altLang="ko-KR" dirty="0">
                      <a:solidFill>
                        <a:schemeClr val="bg2">
                          <a:lumMod val="10000"/>
                        </a:schemeClr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&gt;</a:t>
                  </a:r>
                </a:p>
              </p:txBody>
            </p:sp>
          </p:grpSp>
          <p:pic>
            <p:nvPicPr>
              <p:cNvPr id="1028" name="Picture 4" descr="예시 일러스트 - PIXTA">
                <a:extLst>
                  <a:ext uri="{FF2B5EF4-FFF2-40B4-BE49-F238E27FC236}">
                    <a16:creationId xmlns:a16="http://schemas.microsoft.com/office/drawing/2014/main" id="{0E285E98-717A-47C9-B84A-F449CE5D5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64" b="79832" l="6889" r="94222">
                            <a14:foregroundMark x1="40889" y1="42857" x2="21333" y2="49580"/>
                            <a14:foregroundMark x1="41111" y1="35294" x2="31778" y2="49160"/>
                            <a14:foregroundMark x1="31778" y1="49160" x2="31778" y2="49160"/>
                            <a14:foregroundMark x1="33111" y1="42017" x2="23111" y2="49160"/>
                            <a14:foregroundMark x1="26222" y1="42017" x2="22444" y2="46218"/>
                            <a14:foregroundMark x1="28889" y1="34034" x2="19556" y2="46639"/>
                            <a14:foregroundMark x1="19556" y1="46639" x2="17778" y2="47479"/>
                            <a14:foregroundMark x1="16889" y1="43277" x2="15778" y2="42857"/>
                            <a14:foregroundMark x1="12667" y1="41597" x2="12667" y2="41597"/>
                            <a14:foregroundMark x1="12667" y1="40336" x2="7333" y2="47479"/>
                            <a14:foregroundMark x1="7333" y1="47479" x2="7333" y2="47479"/>
                            <a14:foregroundMark x1="7111" y1="49160" x2="6889" y2="51261"/>
                            <a14:foregroundMark x1="7333" y1="46218" x2="7333" y2="52521"/>
                            <a14:foregroundMark x1="7333" y1="52941" x2="8000" y2="55462"/>
                            <a14:foregroundMark x1="8222" y1="55462" x2="11778" y2="59244"/>
                            <a14:foregroundMark x1="21556" y1="61765" x2="22667" y2="60924"/>
                            <a14:foregroundMark x1="23556" y1="59244" x2="27778" y2="58403"/>
                            <a14:foregroundMark x1="35111" y1="56723" x2="38444" y2="55462"/>
                            <a14:foregroundMark x1="50444" y1="47059" x2="54889" y2="46218"/>
                            <a14:foregroundMark x1="59556" y1="45378" x2="60222" y2="44538"/>
                            <a14:foregroundMark x1="57333" y1="41597" x2="57333" y2="41597"/>
                            <a14:foregroundMark x1="57333" y1="41597" x2="52000" y2="48739"/>
                            <a14:foregroundMark x1="38667" y1="61765" x2="37333" y2="63445"/>
                            <a14:foregroundMark x1="37111" y1="63445" x2="55778" y2="55462"/>
                            <a14:foregroundMark x1="79778" y1="45378" x2="79778" y2="45378"/>
                            <a14:foregroundMark x1="80889" y1="44118" x2="80889" y2="44118"/>
                            <a14:foregroundMark x1="79333" y1="46218" x2="78000" y2="47479"/>
                            <a14:foregroundMark x1="72000" y1="52941" x2="70222" y2="54622"/>
                            <a14:foregroundMark x1="68667" y1="55042" x2="68667" y2="55042"/>
                            <a14:foregroundMark x1="66889" y1="56303" x2="68444" y2="55042"/>
                            <a14:foregroundMark x1="86444" y1="47479" x2="87556" y2="47059"/>
                            <a14:foregroundMark x1="87556" y1="47059" x2="88000" y2="47059"/>
                            <a14:foregroundMark x1="90667" y1="46218" x2="90667" y2="46218"/>
                            <a14:foregroundMark x1="90667" y1="46218" x2="91778" y2="42857"/>
                            <a14:foregroundMark x1="91778" y1="38235" x2="91778" y2="35294"/>
                            <a14:foregroundMark x1="91333" y1="29412" x2="91333" y2="27731"/>
                            <a14:foregroundMark x1="92667" y1="25630" x2="92889" y2="27311"/>
                            <a14:foregroundMark x1="93778" y1="30252" x2="93778" y2="31513"/>
                            <a14:foregroundMark x1="94000" y1="32353" x2="94222" y2="36975"/>
                            <a14:foregroundMark x1="94222" y1="36975" x2="94222" y2="38235"/>
                            <a14:foregroundMark x1="12444" y1="71849" x2="12444" y2="74790"/>
                            <a14:foregroundMark x1="12444" y1="79832" x2="12444" y2="79832"/>
                            <a14:backgroundMark x1="2444" y1="8824" x2="3778" y2="12185"/>
                            <a14:backgroundMark x1="3333" y1="14706" x2="1556" y2="23950"/>
                            <a14:backgroundMark x1="1556" y1="24790" x2="2000" y2="30252"/>
                            <a14:backgroundMark x1="2222" y1="18908" x2="3333" y2="13866"/>
                            <a14:backgroundMark x1="2667" y1="17227" x2="1333" y2="23950"/>
                            <a14:backgroundMark x1="5333" y1="12185" x2="2667" y2="23109"/>
                            <a14:backgroundMark x1="2667" y1="18067" x2="2667" y2="37815"/>
                            <a14:backgroundMark x1="3556" y1="26050" x2="2000" y2="50420"/>
                            <a14:backgroundMark x1="1778" y1="59664" x2="4667" y2="836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" t="2124" r="2570" b="10681"/>
              <a:stretch/>
            </p:blipFill>
            <p:spPr bwMode="auto">
              <a:xfrm rot="20343213">
                <a:off x="6330724" y="2211327"/>
                <a:ext cx="1669462" cy="810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DCF2398-2403-48D6-BC84-0EE3E23DEADC}"/>
              </a:ext>
            </a:extLst>
          </p:cNvPr>
          <p:cNvGrpSpPr/>
          <p:nvPr/>
        </p:nvGrpSpPr>
        <p:grpSpPr>
          <a:xfrm>
            <a:off x="768412" y="2416843"/>
            <a:ext cx="2860122" cy="2664611"/>
            <a:chOff x="768412" y="2416843"/>
            <a:chExt cx="2860122" cy="2664611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F374C00-DE50-4092-AE4F-59A38E81023F}"/>
                </a:ext>
              </a:extLst>
            </p:cNvPr>
            <p:cNvGrpSpPr/>
            <p:nvPr/>
          </p:nvGrpSpPr>
          <p:grpSpPr>
            <a:xfrm>
              <a:off x="768412" y="2416843"/>
              <a:ext cx="2172491" cy="2664611"/>
              <a:chOff x="896546" y="2408919"/>
              <a:chExt cx="2172491" cy="2664611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B45E1A43-E336-4284-8E6F-EDB19BF5C1AA}"/>
                  </a:ext>
                </a:extLst>
              </p:cNvPr>
              <p:cNvSpPr/>
              <p:nvPr/>
            </p:nvSpPr>
            <p:spPr>
              <a:xfrm>
                <a:off x="911074" y="4596476"/>
                <a:ext cx="215796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&lt;Cool Japan&gt;</a:t>
                </a:r>
              </a:p>
            </p:txBody>
          </p:sp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ACF1C22B-7676-4898-B103-FBFB0CF04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546" y="2408919"/>
                <a:ext cx="2143125" cy="2143125"/>
              </a:xfrm>
              <a:prstGeom prst="rect">
                <a:avLst/>
              </a:prstGeom>
            </p:spPr>
          </p:pic>
        </p:grpSp>
        <p:pic>
          <p:nvPicPr>
            <p:cNvPr id="26" name="Picture 12" descr="화살표 03 | 무료 클립 아트 | illustAC">
              <a:extLst>
                <a:ext uri="{FF2B5EF4-FFF2-40B4-BE49-F238E27FC236}">
                  <a16:creationId xmlns:a16="http://schemas.microsoft.com/office/drawing/2014/main" id="{B9C978F6-20EA-405E-8E6F-78D83D19E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prstClr val="black"/>
                <a:srgbClr val="AAB287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6667" r="92549">
                          <a14:foregroundMark x1="14902" y1="53824" x2="7451" y2="48824"/>
                          <a14:foregroundMark x1="6667" y1="53824" x2="7059" y2="49118"/>
                          <a14:foregroundMark x1="6667" y1="50882" x2="16275" y2="45294"/>
                          <a14:foregroundMark x1="16275" y1="45294" x2="16275" y2="45294"/>
                          <a14:foregroundMark x1="16078" y1="41765" x2="20784" y2="38529"/>
                          <a14:foregroundMark x1="10784" y1="47647" x2="12941" y2="40294"/>
                          <a14:foregroundMark x1="10588" y1="43824" x2="22745" y2="33235"/>
                          <a14:foregroundMark x1="19608" y1="36176" x2="29804" y2="23235"/>
                          <a14:foregroundMark x1="27451" y1="27647" x2="29412" y2="26176"/>
                          <a14:foregroundMark x1="28824" y1="36765" x2="45490" y2="42941"/>
                          <a14:foregroundMark x1="39020" y1="40588" x2="49804" y2="37941"/>
                          <a14:foregroundMark x1="49804" y1="37941" x2="53725" y2="38529"/>
                          <a14:foregroundMark x1="42941" y1="38529" x2="57647" y2="37941"/>
                          <a14:foregroundMark x1="57647" y1="37941" x2="58824" y2="37941"/>
                          <a14:foregroundMark x1="50588" y1="39706" x2="64706" y2="39118"/>
                          <a14:foregroundMark x1="64706" y1="39118" x2="70588" y2="40294"/>
                          <a14:foregroundMark x1="56471" y1="40294" x2="74118" y2="40000"/>
                          <a14:foregroundMark x1="74118" y1="40000" x2="82745" y2="41765"/>
                          <a14:foregroundMark x1="78235" y1="40588" x2="91765" y2="41471"/>
                          <a14:foregroundMark x1="89412" y1="40882" x2="92549" y2="42941"/>
                          <a14:foregroundMark x1="79020" y1="42059" x2="86078" y2="41765"/>
                          <a14:foregroundMark x1="76667" y1="39412" x2="83529" y2="39412"/>
                          <a14:foregroundMark x1="81176" y1="40294" x2="87843" y2="40294"/>
                          <a14:foregroundMark x1="89216" y1="40294" x2="91765" y2="40294"/>
                          <a14:foregroundMark x1="91765" y1="40294" x2="86667" y2="40294"/>
                          <a14:foregroundMark x1="87843" y1="39118" x2="90196" y2="38529"/>
                          <a14:foregroundMark x1="90784" y1="38529" x2="90784" y2="38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82085" y="3025462"/>
              <a:ext cx="646449" cy="87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BDBFF58-0585-4C50-8585-7A6D6B60C0BB}"/>
              </a:ext>
            </a:extLst>
          </p:cNvPr>
          <p:cNvGrpSpPr/>
          <p:nvPr/>
        </p:nvGrpSpPr>
        <p:grpSpPr>
          <a:xfrm>
            <a:off x="6441429" y="1387068"/>
            <a:ext cx="5291307" cy="1209574"/>
            <a:chOff x="6441429" y="1387068"/>
            <a:chExt cx="5291307" cy="120957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FE6BC53-9D71-4CE1-84D8-0EB0A8EB5B46}"/>
                </a:ext>
              </a:extLst>
            </p:cNvPr>
            <p:cNvGrpSpPr/>
            <p:nvPr/>
          </p:nvGrpSpPr>
          <p:grpSpPr>
            <a:xfrm>
              <a:off x="6441429" y="1387068"/>
              <a:ext cx="5291307" cy="697822"/>
              <a:chOff x="6096000" y="1416765"/>
              <a:chExt cx="5291307" cy="697822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04471D5C-902B-4D1C-A306-B431BD900071}"/>
                  </a:ext>
                </a:extLst>
              </p:cNvPr>
              <p:cNvSpPr/>
              <p:nvPr/>
            </p:nvSpPr>
            <p:spPr>
              <a:xfrm>
                <a:off x="6096000" y="1519794"/>
                <a:ext cx="5272597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solidFill>
                      <a:schemeClr val="bg2">
                        <a:lumMod val="1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현재 세계적으로 퍼진 일본의 문화 산업</a:t>
                </a:r>
                <a:endParaRPr lang="ko-KR" altLang="en-US" sz="2500" dirty="0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50A97F51-93E4-4259-AADE-A12EFF41CA88}"/>
                  </a:ext>
                </a:extLst>
              </p:cNvPr>
              <p:cNvSpPr/>
              <p:nvPr/>
            </p:nvSpPr>
            <p:spPr>
              <a:xfrm>
                <a:off x="6096000" y="1416765"/>
                <a:ext cx="5291307" cy="697822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5" name="Picture 12" descr="화살표 03 | 무료 클립 아트 | illustAC">
              <a:extLst>
                <a:ext uri="{FF2B5EF4-FFF2-40B4-BE49-F238E27FC236}">
                  <a16:creationId xmlns:a16="http://schemas.microsoft.com/office/drawing/2014/main" id="{0415A245-5FA3-4FAF-8AB5-63EF7E220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prstClr val="black"/>
                <a:srgbClr val="AAB287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6667" r="92549">
                          <a14:foregroundMark x1="14902" y1="53824" x2="7451" y2="48824"/>
                          <a14:foregroundMark x1="6667" y1="53824" x2="7059" y2="49118"/>
                          <a14:foregroundMark x1="6667" y1="50882" x2="16275" y2="45294"/>
                          <a14:foregroundMark x1="16275" y1="45294" x2="16275" y2="45294"/>
                          <a14:foregroundMark x1="16078" y1="41765" x2="20784" y2="38529"/>
                          <a14:foregroundMark x1="10784" y1="47647" x2="12941" y2="40294"/>
                          <a14:foregroundMark x1="10588" y1="43824" x2="22745" y2="33235"/>
                          <a14:foregroundMark x1="19608" y1="36176" x2="29804" y2="23235"/>
                          <a14:foregroundMark x1="27451" y1="27647" x2="29412" y2="26176"/>
                          <a14:foregroundMark x1="28824" y1="36765" x2="45490" y2="42941"/>
                          <a14:foregroundMark x1="39020" y1="40588" x2="49804" y2="37941"/>
                          <a14:foregroundMark x1="49804" y1="37941" x2="53725" y2="38529"/>
                          <a14:foregroundMark x1="42941" y1="38529" x2="57647" y2="37941"/>
                          <a14:foregroundMark x1="57647" y1="37941" x2="58824" y2="37941"/>
                          <a14:foregroundMark x1="50588" y1="39706" x2="64706" y2="39118"/>
                          <a14:foregroundMark x1="64706" y1="39118" x2="70588" y2="40294"/>
                          <a14:foregroundMark x1="56471" y1="40294" x2="74118" y2="40000"/>
                          <a14:foregroundMark x1="74118" y1="40000" x2="82745" y2="41765"/>
                          <a14:foregroundMark x1="78235" y1="40588" x2="91765" y2="41471"/>
                          <a14:foregroundMark x1="89412" y1="40882" x2="92549" y2="42941"/>
                          <a14:foregroundMark x1="79020" y1="42059" x2="86078" y2="41765"/>
                          <a14:foregroundMark x1="76667" y1="39412" x2="83529" y2="39412"/>
                          <a14:foregroundMark x1="81176" y1="40294" x2="87843" y2="40294"/>
                          <a14:foregroundMark x1="89216" y1="40294" x2="91765" y2="40294"/>
                          <a14:foregroundMark x1="91765" y1="40294" x2="86667" y2="40294"/>
                          <a14:foregroundMark x1="87843" y1="39118" x2="90196" y2="38529"/>
                          <a14:foregroundMark x1="90784" y1="38529" x2="90784" y2="38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99250" y="2051076"/>
              <a:ext cx="464638" cy="62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5D4A4B-446A-43B9-A848-EEB0BED4B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744080" y="684704"/>
            <a:ext cx="7132638" cy="608012"/>
          </a:xfrm>
        </p:spPr>
        <p:txBody>
          <a:bodyPr>
            <a:normAutofit fontScale="90000"/>
          </a:bodyPr>
          <a:lstStyle/>
          <a:p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</a:t>
            </a:r>
            <a:r>
              <a:rPr lang="en-US" altLang="ko-KR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dirty="0" err="1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아니메</a:t>
            </a:r>
            <a:r>
              <a:rPr lang="ko-KR" altLang="en-US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첫 등장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7CAD4F0-9401-4D8F-8EEC-A176D7CBB2C3}"/>
              </a:ext>
            </a:extLst>
          </p:cNvPr>
          <p:cNvSpPr/>
          <p:nvPr/>
        </p:nvSpPr>
        <p:spPr>
          <a:xfrm>
            <a:off x="712535" y="1321652"/>
            <a:ext cx="7394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[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아니메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] :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일본에서 애니메이션을 줄여서 부르던 말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:a16="http://schemas.microsoft.com/office/drawing/2014/main" id="{5651EA95-99AF-4325-BD5A-F2BB3B40F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65" b="89888" l="4233" r="89418">
                        <a14:foregroundMark x1="11111" y1="11236" x2="10053" y2="14981"/>
                        <a14:foregroundMark x1="10053" y1="15356" x2="11640" y2="18727"/>
                        <a14:foregroundMark x1="11640" y1="20599" x2="13228" y2="25094"/>
                        <a14:foregroundMark x1="8466" y1="20225" x2="13757" y2="32210"/>
                        <a14:foregroundMark x1="13228" y1="32210" x2="17460" y2="38202"/>
                        <a14:foregroundMark x1="18519" y1="38951" x2="37037" y2="48689"/>
                        <a14:foregroundMark x1="17989" y1="34457" x2="7937" y2="13483"/>
                        <a14:foregroundMark x1="10053" y1="23970" x2="10582" y2="32584"/>
                        <a14:foregroundMark x1="6349" y1="15730" x2="8466" y2="9363"/>
                        <a14:foregroundMark x1="6349" y1="11236" x2="4233" y2="20599"/>
                        <a14:foregroundMark x1="6878" y1="9363" x2="11111" y2="7865"/>
                        <a14:foregroundMark x1="21693" y1="11236" x2="32275" y2="23221"/>
                        <a14:foregroundMark x1="29630" y1="21348" x2="25926" y2="28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2" y="2660265"/>
            <a:ext cx="2371841" cy="3027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A23C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표 15">
            <a:extLst>
              <a:ext uri="{FF2B5EF4-FFF2-40B4-BE49-F238E27FC236}">
                <a16:creationId xmlns:a16="http://schemas.microsoft.com/office/drawing/2014/main" id="{EF3B4075-671D-4E1C-BA34-2A1958857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10272"/>
              </p:ext>
            </p:extLst>
          </p:nvPr>
        </p:nvGraphicFramePr>
        <p:xfrm>
          <a:off x="3393226" y="2800652"/>
          <a:ext cx="4447220" cy="28346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19645">
                  <a:extLst>
                    <a:ext uri="{9D8B030D-6E8A-4147-A177-3AD203B41FA5}">
                      <a16:colId xmlns:a16="http://schemas.microsoft.com/office/drawing/2014/main" val="2732910759"/>
                    </a:ext>
                  </a:extLst>
                </a:gridCol>
                <a:gridCol w="2427575">
                  <a:extLst>
                    <a:ext uri="{9D8B030D-6E8A-4147-A177-3AD203B41FA5}">
                      <a16:colId xmlns:a16="http://schemas.microsoft.com/office/drawing/2014/main" val="176419791"/>
                    </a:ext>
                  </a:extLst>
                </a:gridCol>
              </a:tblGrid>
              <a:tr h="3047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철완 아톰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56152"/>
                  </a:ext>
                </a:extLst>
              </a:tr>
              <a:tr h="4326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작가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데즈카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오사무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542653"/>
                  </a:ext>
                </a:extLst>
              </a:tr>
              <a:tr h="4326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제작사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무시 프로덕션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0353554"/>
                  </a:ext>
                </a:extLst>
              </a:tr>
              <a:tr h="35605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첫 방영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1963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 </a:t>
                      </a:r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월 </a:t>
                      </a:r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75138"/>
                  </a:ext>
                </a:extLst>
              </a:tr>
              <a:tr h="4326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평균 시청률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30%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8575409"/>
                  </a:ext>
                </a:extLst>
              </a:tr>
              <a:tr h="4326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최대 시청률</a:t>
                      </a: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40.7%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3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7643186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91808F88-03EF-4DFE-8D21-2C5AF3832C74}"/>
              </a:ext>
            </a:extLst>
          </p:cNvPr>
          <p:cNvGrpSpPr/>
          <p:nvPr/>
        </p:nvGrpSpPr>
        <p:grpSpPr>
          <a:xfrm>
            <a:off x="8538126" y="2914781"/>
            <a:ext cx="2738189" cy="2188942"/>
            <a:chOff x="8721872" y="3196262"/>
            <a:chExt cx="2738189" cy="218894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7966D492-3872-4453-9D36-4784465A5667}"/>
                </a:ext>
              </a:extLst>
            </p:cNvPr>
            <p:cNvGrpSpPr/>
            <p:nvPr/>
          </p:nvGrpSpPr>
          <p:grpSpPr>
            <a:xfrm>
              <a:off x="8721872" y="3196262"/>
              <a:ext cx="2738189" cy="2188942"/>
              <a:chOff x="8721872" y="3196262"/>
              <a:chExt cx="2738189" cy="2188942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B573E9A9-1997-47FA-A021-9347727A1BF4}"/>
                  </a:ext>
                </a:extLst>
              </p:cNvPr>
              <p:cNvGrpSpPr/>
              <p:nvPr/>
            </p:nvGrpSpPr>
            <p:grpSpPr>
              <a:xfrm>
                <a:off x="8721872" y="3196262"/>
                <a:ext cx="2738189" cy="2188942"/>
                <a:chOff x="3242382" y="1413189"/>
                <a:chExt cx="2983723" cy="2015936"/>
              </a:xfrm>
            </p:grpSpPr>
            <p:sp>
              <p:nvSpPr>
                <p:cNvPr id="20" name="순서도: 대체 처리 19">
                  <a:extLst>
                    <a:ext uri="{FF2B5EF4-FFF2-40B4-BE49-F238E27FC236}">
                      <a16:creationId xmlns:a16="http://schemas.microsoft.com/office/drawing/2014/main" id="{C44A8CDE-275D-456B-B906-ABB15146061B}"/>
                    </a:ext>
                  </a:extLst>
                </p:cNvPr>
                <p:cNvSpPr/>
                <p:nvPr/>
              </p:nvSpPr>
              <p:spPr>
                <a:xfrm>
                  <a:off x="3242382" y="1413189"/>
                  <a:ext cx="2822696" cy="2015936"/>
                </a:xfrm>
                <a:prstGeom prst="flowChartAlternateProcess">
                  <a:avLst/>
                </a:prstGeom>
                <a:solidFill>
                  <a:schemeClr val="bg1"/>
                </a:solidFill>
                <a:ln>
                  <a:solidFill>
                    <a:srgbClr val="A23C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 </a:t>
                  </a:r>
                  <a:endParaRPr lang="ko-KR" altLang="en-US" dirty="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ACF3204A-F5AC-49E1-8CF3-EFF918C44B08}"/>
                    </a:ext>
                  </a:extLst>
                </p:cNvPr>
                <p:cNvSpPr/>
                <p:nvPr/>
              </p:nvSpPr>
              <p:spPr>
                <a:xfrm>
                  <a:off x="3687388" y="1600042"/>
                  <a:ext cx="2538717" cy="793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2500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&lt;</a:t>
                  </a:r>
                  <a:r>
                    <a:rPr lang="ko-KR" altLang="en-US" sz="2500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철완 아톰</a:t>
                  </a:r>
                  <a:r>
                    <a:rPr lang="en-US" altLang="ko-KR" sz="2500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&gt;</a:t>
                  </a:r>
                  <a:r>
                    <a:rPr lang="ko-KR" altLang="en-US" sz="2500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 </a:t>
                  </a:r>
                  <a:br>
                    <a:rPr lang="en-US" altLang="ko-KR" sz="2500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</a:br>
                  <a:r>
                    <a:rPr lang="en-US" altLang="ko-KR" sz="2500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  </a:t>
                  </a:r>
                  <a:r>
                    <a:rPr lang="ko-KR" altLang="en-US" sz="2500" dirty="0">
                      <a:latin typeface="휴먼모음T" panose="02030504000101010101" pitchFamily="18" charset="-127"/>
                      <a:ea typeface="휴먼모음T" panose="02030504000101010101" pitchFamily="18" charset="-127"/>
                    </a:rPr>
                    <a:t>대성공</a:t>
                  </a:r>
                </a:p>
              </p:txBody>
            </p:sp>
          </p:grpSp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F20DA073-3819-4FC4-832B-B50E6F0E0B29}"/>
                  </a:ext>
                </a:extLst>
              </p:cNvPr>
              <p:cNvSpPr/>
              <p:nvPr/>
            </p:nvSpPr>
            <p:spPr>
              <a:xfrm>
                <a:off x="9167474" y="4260926"/>
                <a:ext cx="1743839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TV </a:t>
                </a:r>
                <a:r>
                  <a:rPr lang="ko-KR" altLang="en-US" sz="2500" dirty="0" err="1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아니메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시대 시작</a:t>
                </a:r>
              </a:p>
            </p:txBody>
          </p:sp>
        </p:grp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AD8B58F-5625-4C3E-863A-9A5E9AC7425F}"/>
                </a:ext>
              </a:extLst>
            </p:cNvPr>
            <p:cNvSpPr/>
            <p:nvPr/>
          </p:nvSpPr>
          <p:spPr>
            <a:xfrm>
              <a:off x="8856529" y="4260926"/>
              <a:ext cx="49885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→</a:t>
              </a:r>
              <a:endPara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1928AB6-C4E2-41D2-94E0-CC42B9604E8D}"/>
              </a:ext>
            </a:extLst>
          </p:cNvPr>
          <p:cNvGrpSpPr/>
          <p:nvPr/>
        </p:nvGrpSpPr>
        <p:grpSpPr>
          <a:xfrm>
            <a:off x="2173855" y="1504793"/>
            <a:ext cx="6574008" cy="1495551"/>
            <a:chOff x="2173855" y="1504793"/>
            <a:chExt cx="6574008" cy="1495551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DD381B8-AC54-4113-952E-37EA71703540}"/>
                </a:ext>
              </a:extLst>
            </p:cNvPr>
            <p:cNvGrpSpPr/>
            <p:nvPr/>
          </p:nvGrpSpPr>
          <p:grpSpPr>
            <a:xfrm>
              <a:off x="2330919" y="1504793"/>
              <a:ext cx="6416944" cy="1495551"/>
              <a:chOff x="2330919" y="1554697"/>
              <a:chExt cx="6416944" cy="1495551"/>
            </a:xfrm>
          </p:grpSpPr>
          <p:pic>
            <p:nvPicPr>
              <p:cNvPr id="17" name="Picture 6" descr="d에 있는 Jungchul Lee님의 핀 | 디자인, 포토샵, 나무 무늬">
                <a:extLst>
                  <a:ext uri="{FF2B5EF4-FFF2-40B4-BE49-F238E27FC236}">
                    <a16:creationId xmlns:a16="http://schemas.microsoft.com/office/drawing/2014/main" id="{82CE9646-D193-4385-897E-4B64E872E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5000">
                            <a14:foregroundMark x1="13462" y1="51923" x2="13462" y2="51923"/>
                            <a14:foregroundMark x1="20769" y1="51538" x2="20769" y2="51538"/>
                            <a14:foregroundMark x1="95000" y1="51538" x2="95000" y2="51538"/>
                            <a14:foregroundMark x1="10769" y1="51538" x2="10769" y2="515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0919" y="1554697"/>
                <a:ext cx="6416944" cy="1495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EDBCD805-2AAD-4F61-AF3A-5F86CDB7653B}"/>
                  </a:ext>
                </a:extLst>
              </p:cNvPr>
              <p:cNvSpPr/>
              <p:nvPr/>
            </p:nvSpPr>
            <p:spPr>
              <a:xfrm>
                <a:off x="2748159" y="1844872"/>
                <a:ext cx="57983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현재는 일본 애니메이션 전체를 지칭하는 말</a:t>
                </a:r>
                <a:endParaRPr lang="ko-KR" altLang="en-US" sz="2500" dirty="0"/>
              </a:p>
            </p:txBody>
          </p:sp>
        </p:grpSp>
        <p:pic>
          <p:nvPicPr>
            <p:cNvPr id="16" name="Picture 12" descr="화살표 03 | 무료 클립 아트 | illustAC">
              <a:extLst>
                <a:ext uri="{FF2B5EF4-FFF2-40B4-BE49-F238E27FC236}">
                  <a16:creationId xmlns:a16="http://schemas.microsoft.com/office/drawing/2014/main" id="{6B6065D3-28C2-4CC0-B828-190F3A31A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667" r="92549">
                          <a14:foregroundMark x1="14902" y1="53824" x2="7451" y2="48824"/>
                          <a14:foregroundMark x1="6667" y1="53824" x2="7059" y2="49118"/>
                          <a14:foregroundMark x1="6667" y1="50882" x2="16275" y2="45294"/>
                          <a14:foregroundMark x1="16275" y1="45294" x2="16275" y2="45294"/>
                          <a14:foregroundMark x1="16078" y1="41765" x2="20784" y2="38529"/>
                          <a14:foregroundMark x1="10784" y1="47647" x2="12941" y2="40294"/>
                          <a14:foregroundMark x1="10588" y1="43824" x2="22745" y2="33235"/>
                          <a14:foregroundMark x1="19608" y1="36176" x2="29804" y2="23235"/>
                          <a14:foregroundMark x1="27451" y1="27647" x2="29412" y2="26176"/>
                          <a14:foregroundMark x1="28824" y1="36765" x2="45490" y2="42941"/>
                          <a14:foregroundMark x1="39020" y1="40588" x2="49804" y2="37941"/>
                          <a14:foregroundMark x1="49804" y1="37941" x2="53725" y2="38529"/>
                          <a14:foregroundMark x1="42941" y1="38529" x2="57647" y2="37941"/>
                          <a14:foregroundMark x1="57647" y1="37941" x2="58824" y2="37941"/>
                          <a14:foregroundMark x1="50588" y1="39706" x2="64706" y2="39118"/>
                          <a14:foregroundMark x1="64706" y1="39118" x2="70588" y2="40294"/>
                          <a14:foregroundMark x1="56471" y1="40294" x2="74118" y2="40000"/>
                          <a14:foregroundMark x1="74118" y1="40000" x2="82745" y2="41765"/>
                          <a14:foregroundMark x1="78235" y1="40588" x2="91765" y2="41471"/>
                          <a14:foregroundMark x1="89412" y1="40882" x2="92549" y2="42941"/>
                          <a14:foregroundMark x1="79020" y1="42059" x2="86078" y2="41765"/>
                          <a14:foregroundMark x1="76667" y1="39412" x2="83529" y2="39412"/>
                          <a14:foregroundMark x1="81176" y1="40294" x2="87843" y2="40294"/>
                          <a14:foregroundMark x1="89216" y1="40294" x2="91765" y2="40294"/>
                          <a14:foregroundMark x1="91765" y1="40294" x2="86667" y2="40294"/>
                          <a14:foregroundMark x1="87843" y1="39118" x2="90196" y2="38529"/>
                          <a14:foregroundMark x1="90784" y1="38529" x2="90784" y2="38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73855" y="1700412"/>
              <a:ext cx="496665" cy="66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2" descr="화살표 03 | 무료 클립 아트 | illustAC">
            <a:extLst>
              <a:ext uri="{FF2B5EF4-FFF2-40B4-BE49-F238E27FC236}">
                <a16:creationId xmlns:a16="http://schemas.microsoft.com/office/drawing/2014/main" id="{86D352CE-9A1A-40AC-85D3-666E74D9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2549">
                        <a14:foregroundMark x1="14902" y1="53824" x2="7451" y2="48824"/>
                        <a14:foregroundMark x1="6667" y1="53824" x2="7059" y2="49118"/>
                        <a14:foregroundMark x1="6667" y1="50882" x2="16275" y2="45294"/>
                        <a14:foregroundMark x1="16275" y1="45294" x2="16275" y2="45294"/>
                        <a14:foregroundMark x1="16078" y1="41765" x2="20784" y2="38529"/>
                        <a14:foregroundMark x1="10784" y1="47647" x2="12941" y2="40294"/>
                        <a14:foregroundMark x1="10588" y1="43824" x2="22745" y2="33235"/>
                        <a14:foregroundMark x1="19608" y1="36176" x2="29804" y2="23235"/>
                        <a14:foregroundMark x1="27451" y1="27647" x2="29412" y2="26176"/>
                        <a14:foregroundMark x1="28824" y1="36765" x2="45490" y2="42941"/>
                        <a14:foregroundMark x1="39020" y1="40588" x2="49804" y2="37941"/>
                        <a14:foregroundMark x1="49804" y1="37941" x2="53725" y2="38529"/>
                        <a14:foregroundMark x1="42941" y1="38529" x2="57647" y2="37941"/>
                        <a14:foregroundMark x1="57647" y1="37941" x2="58824" y2="37941"/>
                        <a14:foregroundMark x1="50588" y1="39706" x2="64706" y2="39118"/>
                        <a14:foregroundMark x1="64706" y1="39118" x2="70588" y2="40294"/>
                        <a14:foregroundMark x1="56471" y1="40294" x2="74118" y2="40000"/>
                        <a14:foregroundMark x1="74118" y1="40000" x2="82745" y2="41765"/>
                        <a14:foregroundMark x1="78235" y1="40588" x2="91765" y2="41471"/>
                        <a14:foregroundMark x1="89412" y1="40882" x2="92549" y2="42941"/>
                        <a14:foregroundMark x1="79020" y1="42059" x2="86078" y2="41765"/>
                        <a14:foregroundMark x1="76667" y1="39412" x2="83529" y2="39412"/>
                        <a14:foregroundMark x1="81176" y1="40294" x2="87843" y2="40294"/>
                        <a14:foregroundMark x1="89216" y1="40294" x2="91765" y2="40294"/>
                        <a14:foregroundMark x1="91765" y1="40294" x2="86667" y2="40294"/>
                        <a14:foregroundMark x1="87843" y1="39118" x2="90196" y2="38529"/>
                        <a14:foregroundMark x1="90784" y1="38529" x2="90784" y2="3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0596" y="3674362"/>
            <a:ext cx="496665" cy="6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D467FE7-C21B-4D8C-98DA-2B88F4D25508}"/>
              </a:ext>
            </a:extLst>
          </p:cNvPr>
          <p:cNvSpPr/>
          <p:nvPr/>
        </p:nvSpPr>
        <p:spPr>
          <a:xfrm>
            <a:off x="598777" y="690157"/>
            <a:ext cx="9810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dirty="0" err="1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아니메의</a:t>
            </a:r>
            <a:r>
              <a:rPr lang="ko-KR" altLang="en-US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수용층</a:t>
            </a:r>
            <a:r>
              <a:rPr lang="ko-KR" altLang="en-US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확대와 </a:t>
            </a:r>
            <a:r>
              <a:rPr lang="en-US" altLang="ko-KR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OVA</a:t>
            </a:r>
            <a:r>
              <a:rPr lang="ko-KR" altLang="en-US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등장 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9A9FCD-DE1F-4DFC-B5C3-55E50744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5" y="1412856"/>
            <a:ext cx="2062717" cy="2443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459A8FB-3A01-45F8-AF3D-B867B543418B}"/>
              </a:ext>
            </a:extLst>
          </p:cNvPr>
          <p:cNvSpPr/>
          <p:nvPr/>
        </p:nvSpPr>
        <p:spPr>
          <a:xfrm>
            <a:off x="516190" y="42347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" name="표 10">
            <a:extLst>
              <a:ext uri="{FF2B5EF4-FFF2-40B4-BE49-F238E27FC236}">
                <a16:creationId xmlns:a16="http://schemas.microsoft.com/office/drawing/2014/main" id="{243AE34C-3B3F-4EA5-87D1-CBCEC3DB8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87416"/>
              </p:ext>
            </p:extLst>
          </p:nvPr>
        </p:nvGraphicFramePr>
        <p:xfrm>
          <a:off x="3288242" y="1421848"/>
          <a:ext cx="3321493" cy="242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86">
                  <a:extLst>
                    <a:ext uri="{9D8B030D-6E8A-4147-A177-3AD203B41FA5}">
                      <a16:colId xmlns:a16="http://schemas.microsoft.com/office/drawing/2014/main" val="2351218477"/>
                    </a:ext>
                  </a:extLst>
                </a:gridCol>
                <a:gridCol w="2103507">
                  <a:extLst>
                    <a:ext uri="{9D8B030D-6E8A-4147-A177-3AD203B41FA5}">
                      <a16:colId xmlns:a16="http://schemas.microsoft.com/office/drawing/2014/main" val="3067328087"/>
                    </a:ext>
                  </a:extLst>
                </a:gridCol>
              </a:tblGrid>
              <a:tr h="59907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우주 전함</a:t>
                      </a:r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야마토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56536"/>
                  </a:ext>
                </a:extLst>
              </a:tr>
              <a:tr h="7378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총 </a:t>
                      </a:r>
                      <a:r>
                        <a:rPr lang="ko-KR" altLang="en-US" sz="2500" b="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니시자키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b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ko-KR" altLang="en-US" sz="2500" baseline="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요시노부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76122"/>
                  </a:ext>
                </a:extLst>
              </a:tr>
              <a:tr h="41705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편성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일본</a:t>
                      </a:r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YTV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716"/>
                  </a:ext>
                </a:extLst>
              </a:tr>
              <a:tr h="5001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첫 방영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1974.</a:t>
                      </a:r>
                      <a:r>
                        <a:rPr lang="ko-KR" altLang="en-US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en-US" altLang="ko-KR" sz="2500" baseline="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10. 6</a:t>
                      </a:r>
                      <a:endParaRPr lang="ko-KR" altLang="en-US" sz="2500" baseline="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9710"/>
                  </a:ext>
                </a:extLst>
              </a:tr>
            </a:tbl>
          </a:graphicData>
        </a:graphic>
      </p:graphicFrame>
      <p:grpSp>
        <p:nvGrpSpPr>
          <p:cNvPr id="22" name="그룹 21">
            <a:extLst>
              <a:ext uri="{FF2B5EF4-FFF2-40B4-BE49-F238E27FC236}">
                <a16:creationId xmlns:a16="http://schemas.microsoft.com/office/drawing/2014/main" id="{7791FCB1-E918-49A3-B026-2487331BF47B}"/>
              </a:ext>
            </a:extLst>
          </p:cNvPr>
          <p:cNvGrpSpPr/>
          <p:nvPr/>
        </p:nvGrpSpPr>
        <p:grpSpPr>
          <a:xfrm>
            <a:off x="7222165" y="1094669"/>
            <a:ext cx="4110542" cy="2010558"/>
            <a:chOff x="6844714" y="1116745"/>
            <a:chExt cx="4110542" cy="2010558"/>
          </a:xfrm>
        </p:grpSpPr>
        <p:pic>
          <p:nvPicPr>
            <p:cNvPr id="53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0DE1D64F-C248-4CB3-87E3-6CED17068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173" y="1631752"/>
              <a:ext cx="3845083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FC58B20-7755-4609-849C-8189B37C1E92}"/>
                </a:ext>
              </a:extLst>
            </p:cNvPr>
            <p:cNvSpPr/>
            <p:nvPr/>
          </p:nvSpPr>
          <p:spPr>
            <a:xfrm>
              <a:off x="7552261" y="1761370"/>
              <a:ext cx="311655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320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제 </a:t>
              </a:r>
              <a:r>
                <a:rPr lang="en-US" altLang="ko-KR" sz="320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1</a:t>
              </a:r>
              <a:r>
                <a:rPr lang="ko-KR" altLang="en-US" sz="320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차 </a:t>
              </a:r>
              <a:r>
                <a:rPr lang="ko-KR" altLang="en-US" sz="3200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아니메</a:t>
              </a:r>
              <a:r>
                <a:rPr lang="ko-KR" altLang="en-US" sz="320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휴먼모음T" panose="02030504000101010101" pitchFamily="18" charset="-127"/>
                  <a:ea typeface="휴먼모음T" panose="02030504000101010101" pitchFamily="18" charset="-127"/>
                </a:rPr>
                <a:t> 붐</a:t>
              </a:r>
              <a:endPara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3074" name="Picture 2" descr="ppt에 유용한 화살표, 동그라미, 별표 ~ 올려요~[png파일] : 네이버 블로그">
              <a:extLst>
                <a:ext uri="{FF2B5EF4-FFF2-40B4-BE49-F238E27FC236}">
                  <a16:creationId xmlns:a16="http://schemas.microsoft.com/office/drawing/2014/main" id="{AF42F10E-83E2-4DFC-B606-C4D517FA4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714" y="1116745"/>
              <a:ext cx="1247254" cy="1247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91C4CD2-DB75-4442-8D96-67D45D59BA9B}"/>
              </a:ext>
            </a:extLst>
          </p:cNvPr>
          <p:cNvGrpSpPr/>
          <p:nvPr/>
        </p:nvGrpSpPr>
        <p:grpSpPr>
          <a:xfrm>
            <a:off x="871477" y="4075932"/>
            <a:ext cx="2176192" cy="1593799"/>
            <a:chOff x="871477" y="4075932"/>
            <a:chExt cx="2176192" cy="1593799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4E2B9FC-260C-4CFE-9781-B017AE9DCFB3}"/>
                </a:ext>
              </a:extLst>
            </p:cNvPr>
            <p:cNvGrpSpPr/>
            <p:nvPr/>
          </p:nvGrpSpPr>
          <p:grpSpPr>
            <a:xfrm>
              <a:off x="871477" y="4075932"/>
              <a:ext cx="2176192" cy="1278189"/>
              <a:chOff x="894433" y="4156139"/>
              <a:chExt cx="2176192" cy="1278189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D0F1E8D3-EEFE-44DB-8206-9D258EC07098}"/>
                  </a:ext>
                </a:extLst>
              </p:cNvPr>
              <p:cNvSpPr/>
              <p:nvPr/>
            </p:nvSpPr>
            <p:spPr>
              <a:xfrm>
                <a:off x="920113" y="4187833"/>
                <a:ext cx="2150512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TV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방영 당시 저조한 인기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endPara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A453ADA7-BA8D-4D54-A36A-D5CFC18B5499}"/>
                  </a:ext>
                </a:extLst>
              </p:cNvPr>
              <p:cNvSpPr/>
              <p:nvPr/>
            </p:nvSpPr>
            <p:spPr>
              <a:xfrm>
                <a:off x="894433" y="4156139"/>
                <a:ext cx="1974089" cy="895895"/>
              </a:xfrm>
              <a:prstGeom prst="roundRect">
                <a:avLst/>
              </a:prstGeom>
              <a:noFill/>
              <a:ln w="12700">
                <a:solidFill>
                  <a:srgbClr val="2238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4" name="Picture 2" descr="All 꺾인 화살표 Png">
              <a:extLst>
                <a:ext uri="{FF2B5EF4-FFF2-40B4-BE49-F238E27FC236}">
                  <a16:creationId xmlns:a16="http://schemas.microsoft.com/office/drawing/2014/main" id="{206A1CCE-5262-43B8-B1FE-932CD7097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441">
              <a:off x="1783863" y="4912722"/>
              <a:ext cx="757009" cy="75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30970C5-9403-40D1-97CB-BAE1A7B9CBCE}"/>
              </a:ext>
            </a:extLst>
          </p:cNvPr>
          <p:cNvGrpSpPr/>
          <p:nvPr/>
        </p:nvGrpSpPr>
        <p:grpSpPr>
          <a:xfrm>
            <a:off x="2501050" y="4279893"/>
            <a:ext cx="2190848" cy="1830330"/>
            <a:chOff x="2501050" y="4279893"/>
            <a:chExt cx="2190848" cy="183033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E018FFD9-4E6A-4548-9917-6E6AC84596B1}"/>
                </a:ext>
              </a:extLst>
            </p:cNvPr>
            <p:cNvGrpSpPr/>
            <p:nvPr/>
          </p:nvGrpSpPr>
          <p:grpSpPr>
            <a:xfrm>
              <a:off x="2501050" y="5099927"/>
              <a:ext cx="2114681" cy="1010296"/>
              <a:chOff x="2823663" y="5075917"/>
              <a:chExt cx="2114681" cy="1010296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F431A3F6-F658-4872-BC81-73886D82C4C6}"/>
                  </a:ext>
                </a:extLst>
              </p:cNvPr>
              <p:cNvSpPr/>
              <p:nvPr/>
            </p:nvSpPr>
            <p:spPr>
              <a:xfrm>
                <a:off x="2823663" y="5185102"/>
                <a:ext cx="211468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1977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년 개봉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극장판 대 흥행</a:t>
                </a:r>
              </a:p>
            </p:txBody>
          </p:sp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E1FE8D16-040B-412F-B747-CBBE1DEBCCCC}"/>
                  </a:ext>
                </a:extLst>
              </p:cNvPr>
              <p:cNvSpPr/>
              <p:nvPr/>
            </p:nvSpPr>
            <p:spPr>
              <a:xfrm>
                <a:off x="2823663" y="5075917"/>
                <a:ext cx="2062717" cy="1010296"/>
              </a:xfrm>
              <a:prstGeom prst="roundRect">
                <a:avLst/>
              </a:prstGeom>
              <a:noFill/>
              <a:ln w="12700">
                <a:solidFill>
                  <a:srgbClr val="2238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1" name="Picture 2" descr="All 꺾인 화살표 Png">
              <a:extLst>
                <a:ext uri="{FF2B5EF4-FFF2-40B4-BE49-F238E27FC236}">
                  <a16:creationId xmlns:a16="http://schemas.microsoft.com/office/drawing/2014/main" id="{7DAF8912-F13E-4CBE-B947-C18B18DF4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8786" flipV="1">
              <a:off x="3934889" y="4279893"/>
              <a:ext cx="757009" cy="955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ABFF9BF-906C-462E-904E-50807C51E7E0}"/>
              </a:ext>
            </a:extLst>
          </p:cNvPr>
          <p:cNvGrpSpPr/>
          <p:nvPr/>
        </p:nvGrpSpPr>
        <p:grpSpPr>
          <a:xfrm>
            <a:off x="4628613" y="3960424"/>
            <a:ext cx="2861230" cy="2152845"/>
            <a:chOff x="4628613" y="3960424"/>
            <a:chExt cx="2861230" cy="2152845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461FE21-E558-4E68-9FFA-B28361BF46B8}"/>
                </a:ext>
              </a:extLst>
            </p:cNvPr>
            <p:cNvGrpSpPr/>
            <p:nvPr/>
          </p:nvGrpSpPr>
          <p:grpSpPr>
            <a:xfrm>
              <a:off x="4628613" y="3960424"/>
              <a:ext cx="2673787" cy="1322794"/>
              <a:chOff x="4628613" y="3960424"/>
              <a:chExt cx="2673787" cy="1322794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23AE43EF-C6BC-4DE2-93FF-977B9397A513}"/>
                  </a:ext>
                </a:extLst>
              </p:cNvPr>
              <p:cNvSpPr/>
              <p:nvPr/>
            </p:nvSpPr>
            <p:spPr>
              <a:xfrm>
                <a:off x="4656500" y="4020362"/>
                <a:ext cx="2572421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[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우주 전함 야마토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]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정보 수집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공유 하는 팬들</a:t>
                </a:r>
              </a:p>
            </p:txBody>
          </p:sp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7E039E86-CDBE-4DB5-8D29-3FA1DC7A820A}"/>
                  </a:ext>
                </a:extLst>
              </p:cNvPr>
              <p:cNvSpPr/>
              <p:nvPr/>
            </p:nvSpPr>
            <p:spPr>
              <a:xfrm>
                <a:off x="4628613" y="3960424"/>
                <a:ext cx="2673787" cy="1322794"/>
              </a:xfrm>
              <a:prstGeom prst="roundRect">
                <a:avLst/>
              </a:prstGeom>
              <a:noFill/>
              <a:ln w="12700">
                <a:solidFill>
                  <a:srgbClr val="2238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44" name="Picture 2" descr="All 꺾인 화살표 Png">
              <a:extLst>
                <a:ext uri="{FF2B5EF4-FFF2-40B4-BE49-F238E27FC236}">
                  <a16:creationId xmlns:a16="http://schemas.microsoft.com/office/drawing/2014/main" id="{4C5C1516-9060-4CE1-A367-F8C62E3CA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441">
              <a:off x="6523981" y="5147407"/>
              <a:ext cx="965862" cy="96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D33D344-6071-45AA-AE9E-D7A02CA35AA0}"/>
              </a:ext>
            </a:extLst>
          </p:cNvPr>
          <p:cNvGrpSpPr/>
          <p:nvPr/>
        </p:nvGrpSpPr>
        <p:grpSpPr>
          <a:xfrm>
            <a:off x="7858226" y="4201283"/>
            <a:ext cx="3183662" cy="1982189"/>
            <a:chOff x="7858226" y="4201283"/>
            <a:chExt cx="3183662" cy="198218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FD037A3-B895-40B1-9968-E8D07CCDC342}"/>
                </a:ext>
              </a:extLst>
            </p:cNvPr>
            <p:cNvGrpSpPr/>
            <p:nvPr/>
          </p:nvGrpSpPr>
          <p:grpSpPr>
            <a:xfrm>
              <a:off x="7858226" y="4860678"/>
              <a:ext cx="3183662" cy="1322794"/>
              <a:chOff x="7680081" y="4835020"/>
              <a:chExt cx="3183662" cy="1322794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098109ED-628A-4774-9262-FDC6C3B5D880}"/>
                  </a:ext>
                </a:extLst>
              </p:cNvPr>
              <p:cNvSpPr/>
              <p:nvPr/>
            </p:nvSpPr>
            <p:spPr>
              <a:xfrm>
                <a:off x="7829068" y="5099927"/>
                <a:ext cx="293896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감상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논평 설정 등을</a:t>
                </a:r>
                <a:endPara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실은 회지 제작</a:t>
                </a:r>
              </a:p>
            </p:txBody>
          </p:sp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7473F873-445B-42BC-85BD-B2B80EDA9637}"/>
                  </a:ext>
                </a:extLst>
              </p:cNvPr>
              <p:cNvSpPr/>
              <p:nvPr/>
            </p:nvSpPr>
            <p:spPr>
              <a:xfrm>
                <a:off x="7680081" y="4835020"/>
                <a:ext cx="3183662" cy="1322794"/>
              </a:xfrm>
              <a:prstGeom prst="roundRect">
                <a:avLst/>
              </a:prstGeom>
              <a:noFill/>
              <a:ln w="12700">
                <a:solidFill>
                  <a:srgbClr val="2238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51" name="Picture 12" descr="화살표 03 | 무료 클립 아트 | illustAC">
              <a:extLst>
                <a:ext uri="{FF2B5EF4-FFF2-40B4-BE49-F238E27FC236}">
                  <a16:creationId xmlns:a16="http://schemas.microsoft.com/office/drawing/2014/main" id="{8A9E0FED-3C6C-44CB-BFB0-C5C1D7DC5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6667" r="92549">
                          <a14:foregroundMark x1="14902" y1="53824" x2="7451" y2="48824"/>
                          <a14:foregroundMark x1="6667" y1="53824" x2="7059" y2="49118"/>
                          <a14:foregroundMark x1="6667" y1="50882" x2="16275" y2="45294"/>
                          <a14:foregroundMark x1="16275" y1="45294" x2="16275" y2="45294"/>
                          <a14:foregroundMark x1="16078" y1="41765" x2="20784" y2="38529"/>
                          <a14:foregroundMark x1="10784" y1="47647" x2="12941" y2="40294"/>
                          <a14:foregroundMark x1="10588" y1="43824" x2="22745" y2="33235"/>
                          <a14:foregroundMark x1="19608" y1="36176" x2="29804" y2="23235"/>
                          <a14:foregroundMark x1="27451" y1="27647" x2="29412" y2="26176"/>
                          <a14:foregroundMark x1="28824" y1="36765" x2="45490" y2="42941"/>
                          <a14:foregroundMark x1="39020" y1="40588" x2="49804" y2="37941"/>
                          <a14:foregroundMark x1="49804" y1="37941" x2="53725" y2="38529"/>
                          <a14:foregroundMark x1="42941" y1="38529" x2="57647" y2="37941"/>
                          <a14:foregroundMark x1="57647" y1="37941" x2="58824" y2="37941"/>
                          <a14:foregroundMark x1="50588" y1="39706" x2="64706" y2="39118"/>
                          <a14:foregroundMark x1="64706" y1="39118" x2="70588" y2="40294"/>
                          <a14:foregroundMark x1="56471" y1="40294" x2="74118" y2="40000"/>
                          <a14:foregroundMark x1="74118" y1="40000" x2="82745" y2="41765"/>
                          <a14:foregroundMark x1="78235" y1="40588" x2="91765" y2="41471"/>
                          <a14:foregroundMark x1="89412" y1="40882" x2="92549" y2="42941"/>
                          <a14:foregroundMark x1="79020" y1="42059" x2="86078" y2="41765"/>
                          <a14:foregroundMark x1="76667" y1="39412" x2="83529" y2="39412"/>
                          <a14:foregroundMark x1="81176" y1="40294" x2="87843" y2="40294"/>
                          <a14:foregroundMark x1="89216" y1="40294" x2="91765" y2="40294"/>
                          <a14:foregroundMark x1="91765" y1="40294" x2="86667" y2="40294"/>
                          <a14:foregroundMark x1="87843" y1="39118" x2="90196" y2="38529"/>
                          <a14:foregroundMark x1="90784" y1="38529" x2="90784" y2="38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177391" y="4109337"/>
              <a:ext cx="527899" cy="711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4BE9F321-06FA-4979-BB0E-C36EC51F9490}"/>
              </a:ext>
            </a:extLst>
          </p:cNvPr>
          <p:cNvGrpSpPr/>
          <p:nvPr/>
        </p:nvGrpSpPr>
        <p:grpSpPr>
          <a:xfrm>
            <a:off x="7455520" y="2654964"/>
            <a:ext cx="3696565" cy="1927960"/>
            <a:chOff x="7455520" y="2654964"/>
            <a:chExt cx="3696565" cy="192796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E9EB8308-DBE7-4925-A287-8F784A3674D5}"/>
                </a:ext>
              </a:extLst>
            </p:cNvPr>
            <p:cNvGrpSpPr/>
            <p:nvPr/>
          </p:nvGrpSpPr>
          <p:grpSpPr>
            <a:xfrm>
              <a:off x="7455520" y="3087373"/>
              <a:ext cx="3696565" cy="1495551"/>
              <a:chOff x="7355877" y="2976123"/>
              <a:chExt cx="3696565" cy="1495551"/>
            </a:xfrm>
          </p:grpSpPr>
          <p:pic>
            <p:nvPicPr>
              <p:cNvPr id="52" name="Picture 6" descr="d에 있는 Jungchul Lee님의 핀 | 디자인, 포토샵, 나무 무늬">
                <a:extLst>
                  <a:ext uri="{FF2B5EF4-FFF2-40B4-BE49-F238E27FC236}">
                    <a16:creationId xmlns:a16="http://schemas.microsoft.com/office/drawing/2014/main" id="{5BED2530-B319-4992-9224-96F71F171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5000">
                            <a14:foregroundMark x1="13462" y1="51923" x2="13462" y2="51923"/>
                            <a14:foregroundMark x1="20769" y1="51538" x2="20769" y2="51538"/>
                            <a14:foregroundMark x1="95000" y1="51538" x2="95000" y2="51538"/>
                            <a14:foregroundMark x1="10769" y1="51538" x2="10769" y2="515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5877" y="2976123"/>
                <a:ext cx="3696565" cy="1495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3E8E99AF-AB7C-4005-A45B-48DCC1224079}"/>
                  </a:ext>
                </a:extLst>
              </p:cNvPr>
              <p:cNvSpPr/>
              <p:nvPr/>
            </p:nvSpPr>
            <p:spPr>
              <a:xfrm>
                <a:off x="7607723" y="3259592"/>
                <a:ext cx="325602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세대 오타쿠 들의 등장</a:t>
                </a:r>
                <a:endParaRPr lang="ko-KR" altLang="en-US" sz="2500" dirty="0"/>
              </a:p>
            </p:txBody>
          </p:sp>
        </p:grpSp>
        <p:pic>
          <p:nvPicPr>
            <p:cNvPr id="54" name="Picture 12" descr="화살표 03 | 무료 클립 아트 | illustAC">
              <a:extLst>
                <a:ext uri="{FF2B5EF4-FFF2-40B4-BE49-F238E27FC236}">
                  <a16:creationId xmlns:a16="http://schemas.microsoft.com/office/drawing/2014/main" id="{E57ECECB-61EA-4757-B4FD-BB03F0FB1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6667" r="92549">
                          <a14:foregroundMark x1="14902" y1="53824" x2="7451" y2="48824"/>
                          <a14:foregroundMark x1="6667" y1="53824" x2="7059" y2="49118"/>
                          <a14:foregroundMark x1="6667" y1="50882" x2="16275" y2="45294"/>
                          <a14:foregroundMark x1="16275" y1="45294" x2="16275" y2="45294"/>
                          <a14:foregroundMark x1="16078" y1="41765" x2="20784" y2="38529"/>
                          <a14:foregroundMark x1="10784" y1="47647" x2="12941" y2="40294"/>
                          <a14:foregroundMark x1="10588" y1="43824" x2="22745" y2="33235"/>
                          <a14:foregroundMark x1="19608" y1="36176" x2="29804" y2="23235"/>
                          <a14:foregroundMark x1="27451" y1="27647" x2="29412" y2="26176"/>
                          <a14:foregroundMark x1="28824" y1="36765" x2="45490" y2="42941"/>
                          <a14:foregroundMark x1="39020" y1="40588" x2="49804" y2="37941"/>
                          <a14:foregroundMark x1="49804" y1="37941" x2="53725" y2="38529"/>
                          <a14:foregroundMark x1="42941" y1="38529" x2="57647" y2="37941"/>
                          <a14:foregroundMark x1="57647" y1="37941" x2="58824" y2="37941"/>
                          <a14:foregroundMark x1="50588" y1="39706" x2="64706" y2="39118"/>
                          <a14:foregroundMark x1="64706" y1="39118" x2="70588" y2="40294"/>
                          <a14:foregroundMark x1="56471" y1="40294" x2="74118" y2="40000"/>
                          <a14:foregroundMark x1="74118" y1="40000" x2="82745" y2="41765"/>
                          <a14:foregroundMark x1="78235" y1="40588" x2="91765" y2="41471"/>
                          <a14:foregroundMark x1="89412" y1="40882" x2="92549" y2="42941"/>
                          <a14:foregroundMark x1="79020" y1="42059" x2="86078" y2="41765"/>
                          <a14:foregroundMark x1="76667" y1="39412" x2="83529" y2="39412"/>
                          <a14:foregroundMark x1="81176" y1="40294" x2="87843" y2="40294"/>
                          <a14:foregroundMark x1="89216" y1="40294" x2="91765" y2="40294"/>
                          <a14:foregroundMark x1="91765" y1="40294" x2="86667" y2="40294"/>
                          <a14:foregroundMark x1="87843" y1="39118" x2="90196" y2="38529"/>
                          <a14:foregroundMark x1="90784" y1="38529" x2="90784" y2="38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177390" y="2563018"/>
              <a:ext cx="527899" cy="711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4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D467FE7-C21B-4D8C-98DA-2B88F4D25508}"/>
              </a:ext>
            </a:extLst>
          </p:cNvPr>
          <p:cNvSpPr/>
          <p:nvPr/>
        </p:nvSpPr>
        <p:spPr>
          <a:xfrm>
            <a:off x="574913" y="646848"/>
            <a:ext cx="9810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dirty="0" err="1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아니메의</a:t>
            </a:r>
            <a:r>
              <a:rPr lang="ko-KR" altLang="en-US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수용 층 확대와 </a:t>
            </a:r>
            <a:r>
              <a:rPr lang="en-US" altLang="ko-KR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OVA</a:t>
            </a:r>
            <a:r>
              <a:rPr lang="ko-KR" altLang="en-US" sz="4000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등장 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794E935-F109-4931-805E-1BA7B82E4427}"/>
              </a:ext>
            </a:extLst>
          </p:cNvPr>
          <p:cNvSpPr/>
          <p:nvPr/>
        </p:nvSpPr>
        <p:spPr>
          <a:xfrm>
            <a:off x="3423934" y="5611242"/>
            <a:ext cx="50097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b="1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어린이</a:t>
            </a:r>
            <a:r>
              <a:rPr lang="en-US" altLang="ko-KR" sz="2500" b="1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  <a:r>
              <a:rPr lang="ko-KR" altLang="en-US" sz="2500" b="1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어른까지 </a:t>
            </a:r>
            <a:r>
              <a:rPr lang="ko-KR" altLang="en-US" sz="2500" b="1" dirty="0" err="1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아니메</a:t>
            </a:r>
            <a:r>
              <a:rPr lang="ko-KR" altLang="en-US" sz="2500" b="1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수용 층 확대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F258153-CB70-4F09-BB28-067813656F39}"/>
              </a:ext>
            </a:extLst>
          </p:cNvPr>
          <p:cNvSpPr/>
          <p:nvPr/>
        </p:nvSpPr>
        <p:spPr>
          <a:xfrm>
            <a:off x="743593" y="4299263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SF,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로봇 애니메이션 시대 시작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1DB3A1A-3397-43E7-9CCF-1CCAEE0111D9}"/>
              </a:ext>
            </a:extLst>
          </p:cNvPr>
          <p:cNvSpPr/>
          <p:nvPr/>
        </p:nvSpPr>
        <p:spPr>
          <a:xfrm>
            <a:off x="4782283" y="1499051"/>
            <a:ext cx="1092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C00000"/>
                </a:solidFill>
                <a:ea typeface="HY수평선M" panose="02030600000101010101"/>
              </a:rPr>
              <a:t>성인</a:t>
            </a:r>
            <a:endParaRPr lang="ko-KR" altLang="en-US" sz="32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787D615-ABB1-4B6C-8962-159E41266AFF}"/>
              </a:ext>
            </a:extLst>
          </p:cNvPr>
          <p:cNvSpPr/>
          <p:nvPr/>
        </p:nvSpPr>
        <p:spPr>
          <a:xfrm>
            <a:off x="5989660" y="1499051"/>
            <a:ext cx="1461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chemeClr val="accent3">
                    <a:lumMod val="75000"/>
                  </a:schemeClr>
                </a:solidFill>
                <a:ea typeface="HY수평선M" panose="02030600000101010101"/>
              </a:rPr>
              <a:t>어린이</a:t>
            </a:r>
            <a:endParaRPr lang="ko-KR" alt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C42F158-F119-49CE-B641-B478CC447698}"/>
              </a:ext>
            </a:extLst>
          </p:cNvPr>
          <p:cNvGrpSpPr/>
          <p:nvPr/>
        </p:nvGrpSpPr>
        <p:grpSpPr>
          <a:xfrm>
            <a:off x="6813231" y="2077308"/>
            <a:ext cx="3600340" cy="2061186"/>
            <a:chOff x="6813231" y="2077308"/>
            <a:chExt cx="3600340" cy="2061186"/>
          </a:xfrm>
        </p:grpSpPr>
        <p:pic>
          <p:nvPicPr>
            <p:cNvPr id="25" name="그림 24" descr="그리기이(가) 표시된 사진&#10;&#10;자동 생성된 설명">
              <a:extLst>
                <a:ext uri="{FF2B5EF4-FFF2-40B4-BE49-F238E27FC236}">
                  <a16:creationId xmlns:a16="http://schemas.microsoft.com/office/drawing/2014/main" id="{A443D61B-EE14-450F-B69F-9F5753CB4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31" y="2306328"/>
              <a:ext cx="1620408" cy="183216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335476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5EA60BF3-CAEB-427B-A585-F8E5AFBB9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461" y="2077308"/>
              <a:ext cx="1726110" cy="204186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335476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58D4905-70A0-4450-939F-10E1C33628E1}"/>
              </a:ext>
            </a:extLst>
          </p:cNvPr>
          <p:cNvGrpSpPr/>
          <p:nvPr/>
        </p:nvGrpSpPr>
        <p:grpSpPr>
          <a:xfrm>
            <a:off x="574913" y="1561220"/>
            <a:ext cx="11034816" cy="4671393"/>
            <a:chOff x="574913" y="1561220"/>
            <a:chExt cx="11034816" cy="4671393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24FD2DD-370A-463B-9E77-52D0ED8773FD}"/>
                </a:ext>
              </a:extLst>
            </p:cNvPr>
            <p:cNvCxnSpPr>
              <a:cxnSpLocks/>
            </p:cNvCxnSpPr>
            <p:nvPr/>
          </p:nvCxnSpPr>
          <p:spPr>
            <a:xfrm>
              <a:off x="5973851" y="1561220"/>
              <a:ext cx="0" cy="3276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B2151E8-CDD8-405A-883E-6434C74AED14}"/>
                </a:ext>
              </a:extLst>
            </p:cNvPr>
            <p:cNvGrpSpPr/>
            <p:nvPr/>
          </p:nvGrpSpPr>
          <p:grpSpPr>
            <a:xfrm>
              <a:off x="574913" y="4837472"/>
              <a:ext cx="11034816" cy="1395141"/>
              <a:chOff x="574913" y="4834209"/>
              <a:chExt cx="11034816" cy="1395141"/>
            </a:xfrm>
          </p:grpSpPr>
          <p:cxnSp>
            <p:nvCxnSpPr>
              <p:cNvPr id="2053" name="직선 연결선 2052">
                <a:extLst>
                  <a:ext uri="{FF2B5EF4-FFF2-40B4-BE49-F238E27FC236}">
                    <a16:creationId xmlns:a16="http://schemas.microsoft.com/office/drawing/2014/main" id="{ECC126A3-291E-4825-AC7E-4C5993F538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913" y="4834209"/>
                <a:ext cx="5407406" cy="13951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D666478D-66DE-4B2C-94D7-53A4E124E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660" y="4847223"/>
                <a:ext cx="5620069" cy="13821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D45BC33-B31F-41E8-A50B-DD2390E0DF04}"/>
              </a:ext>
            </a:extLst>
          </p:cNvPr>
          <p:cNvGrpSpPr/>
          <p:nvPr/>
        </p:nvGrpSpPr>
        <p:grpSpPr>
          <a:xfrm>
            <a:off x="446363" y="4572042"/>
            <a:ext cx="3237894" cy="894883"/>
            <a:chOff x="446363" y="4572042"/>
            <a:chExt cx="3237894" cy="89488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9D4AEB7-2C1E-404C-BD66-70590505967A}"/>
                </a:ext>
              </a:extLst>
            </p:cNvPr>
            <p:cNvSpPr/>
            <p:nvPr/>
          </p:nvSpPr>
          <p:spPr>
            <a:xfrm>
              <a:off x="743593" y="4989871"/>
              <a:ext cx="294066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제 </a:t>
              </a:r>
              <a:r>
                <a:rPr lang="en-US" altLang="ko-KR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차 </a:t>
              </a:r>
              <a:r>
                <a:rPr lang="ko-KR" altLang="en-US" sz="2500" b="1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아니메</a:t>
              </a:r>
              <a:r>
                <a:rPr lang="ko-KR" altLang="en-US" sz="2500" b="1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붐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pic>
          <p:nvPicPr>
            <p:cNvPr id="21" name="Picture 2" descr="ppt에 유용한 화살표, 동그라미, 별표 ~ 올려요~[png파일] : 네이버 블로그">
              <a:extLst>
                <a:ext uri="{FF2B5EF4-FFF2-40B4-BE49-F238E27FC236}">
                  <a16:creationId xmlns:a16="http://schemas.microsoft.com/office/drawing/2014/main" id="{308152AC-A8E9-4992-BBC2-D467E774C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63" y="4572042"/>
              <a:ext cx="785422" cy="78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30A8FC9-9BD8-43CB-A82C-04D21C6E4D32}"/>
              </a:ext>
            </a:extLst>
          </p:cNvPr>
          <p:cNvGrpSpPr/>
          <p:nvPr/>
        </p:nvGrpSpPr>
        <p:grpSpPr>
          <a:xfrm>
            <a:off x="707465" y="2201872"/>
            <a:ext cx="5144976" cy="2056102"/>
            <a:chOff x="707465" y="2201872"/>
            <a:chExt cx="5144976" cy="205610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E524E640-9A42-4BCF-A5A1-7CE1FE9F95D1}"/>
                </a:ext>
              </a:extLst>
            </p:cNvPr>
            <p:cNvSpPr/>
            <p:nvPr/>
          </p:nvSpPr>
          <p:spPr>
            <a:xfrm>
              <a:off x="3252902" y="2487953"/>
              <a:ext cx="240075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[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야마토 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]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이후 등장한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[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기동전사 건담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]</a:t>
              </a:r>
              <a:b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</a:b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1979~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76AD14EC-AC34-48DD-8337-1C9DA7218006}"/>
                </a:ext>
              </a:extLst>
            </p:cNvPr>
            <p:cNvGrpSpPr/>
            <p:nvPr/>
          </p:nvGrpSpPr>
          <p:grpSpPr>
            <a:xfrm>
              <a:off x="707465" y="2201872"/>
              <a:ext cx="5144976" cy="2056102"/>
              <a:chOff x="707465" y="2201872"/>
              <a:chExt cx="5144976" cy="2056102"/>
            </a:xfrm>
          </p:grpSpPr>
          <p:pic>
            <p:nvPicPr>
              <p:cNvPr id="7" name="그림 6" descr="장난감, 스키타기, 케이크, 남자이(가) 표시된 사진&#10;&#10;자동 생성된 설명">
                <a:extLst>
                  <a:ext uri="{FF2B5EF4-FFF2-40B4-BE49-F238E27FC236}">
                    <a16:creationId xmlns:a16="http://schemas.microsoft.com/office/drawing/2014/main" id="{48A3C328-BC42-427F-8A50-232EEBC5D1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467" b="99733" l="9295" r="95652">
                            <a14:foregroundMark x1="45427" y1="5600" x2="43628" y2="10667"/>
                            <a14:foregroundMark x1="45427" y1="7733" x2="42579" y2="10400"/>
                            <a14:foregroundMark x1="50075" y1="10400" x2="49775" y2="11733"/>
                            <a14:foregroundMark x1="47826" y1="11200" x2="57571" y2="7733"/>
                            <a14:foregroundMark x1="58021" y1="6933" x2="63568" y2="3733"/>
                            <a14:foregroundMark x1="56372" y1="5867" x2="56372" y2="5867"/>
                            <a14:foregroundMark x1="86207" y1="11467" x2="95802" y2="16000"/>
                            <a14:foregroundMark x1="95802" y1="16000" x2="95952" y2="16267"/>
                            <a14:foregroundMark x1="91754" y1="18400" x2="92804" y2="22933"/>
                            <a14:foregroundMark x1="94753" y1="21867" x2="94753" y2="25333"/>
                            <a14:foregroundMark x1="78861" y1="91733" x2="81559" y2="98667"/>
                            <a14:foregroundMark x1="82459" y1="96533" x2="82459" y2="90933"/>
                            <a14:foregroundMark x1="82009" y1="91200" x2="80510" y2="97333"/>
                            <a14:foregroundMark x1="80960" y1="88800" x2="80960" y2="69867"/>
                            <a14:foregroundMark x1="79760" y1="61600" x2="78261" y2="74133"/>
                            <a14:foregroundMark x1="52174" y1="77867" x2="52174" y2="81867"/>
                            <a14:foregroundMark x1="48126" y1="78400" x2="46477" y2="85600"/>
                            <a14:foregroundMark x1="44378" y1="70133" x2="38231" y2="56800"/>
                            <a14:foregroundMark x1="37481" y1="53067" x2="36732" y2="57867"/>
                            <a14:foregroundMark x1="37481" y1="49333" x2="31484" y2="81600"/>
                            <a14:foregroundMark x1="29385" y1="85600" x2="22339" y2="94133"/>
                            <a14:foregroundMark x1="23388" y1="95467" x2="23838" y2="99733"/>
                            <a14:backgroundMark x1="56372" y1="49333" x2="56372" y2="49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72" r="9888"/>
              <a:stretch/>
            </p:blipFill>
            <p:spPr>
              <a:xfrm>
                <a:off x="707465" y="2201872"/>
                <a:ext cx="2344101" cy="199494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745694FC-86B9-49F0-B495-65E34CE7A943}"/>
                  </a:ext>
                </a:extLst>
              </p:cNvPr>
              <p:cNvSpPr/>
              <p:nvPr/>
            </p:nvSpPr>
            <p:spPr>
              <a:xfrm>
                <a:off x="3140055" y="2263027"/>
                <a:ext cx="2712386" cy="1994947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7FEA26C-3C47-4F04-8106-79C783FC689F}"/>
              </a:ext>
            </a:extLst>
          </p:cNvPr>
          <p:cNvGrpSpPr/>
          <p:nvPr/>
        </p:nvGrpSpPr>
        <p:grpSpPr>
          <a:xfrm>
            <a:off x="6972916" y="4385601"/>
            <a:ext cx="4277520" cy="954108"/>
            <a:chOff x="6972916" y="4385601"/>
            <a:chExt cx="4277520" cy="954108"/>
          </a:xfrm>
        </p:grpSpPr>
        <p:sp>
          <p:nvSpPr>
            <p:cNvPr id="2051" name="직사각형 2050">
              <a:extLst>
                <a:ext uri="{FF2B5EF4-FFF2-40B4-BE49-F238E27FC236}">
                  <a16:creationId xmlns:a16="http://schemas.microsoft.com/office/drawing/2014/main" id="{CDE1331F-4E58-4A67-B43D-47A436D277BA}"/>
                </a:ext>
              </a:extLst>
            </p:cNvPr>
            <p:cNvSpPr/>
            <p:nvPr/>
          </p:nvSpPr>
          <p:spPr>
            <a:xfrm>
              <a:off x="6972916" y="4385601"/>
              <a:ext cx="237757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같은 시기 어린이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0C3AA10-7A87-48FD-B7FB-7E30F544F87D}"/>
                </a:ext>
              </a:extLst>
            </p:cNvPr>
            <p:cNvSpPr/>
            <p:nvPr/>
          </p:nvSpPr>
          <p:spPr>
            <a:xfrm>
              <a:off x="8433639" y="4862655"/>
              <a:ext cx="281679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또한 대 히트</a:t>
              </a:r>
              <a:endParaRPr lang="ko-KR" alt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38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0C746BF-FE63-40DC-9840-6CD4C73BEE2D}"/>
              </a:ext>
            </a:extLst>
          </p:cNvPr>
          <p:cNvSpPr/>
          <p:nvPr/>
        </p:nvSpPr>
        <p:spPr>
          <a:xfrm>
            <a:off x="571882" y="626969"/>
            <a:ext cx="8614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b="1" dirty="0" err="1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아니메의</a:t>
            </a:r>
            <a:r>
              <a:rPr lang="ko-KR" altLang="en-US" sz="4000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b="1" dirty="0" err="1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수용층</a:t>
            </a:r>
            <a:r>
              <a:rPr lang="ko-KR" altLang="en-US" sz="4000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확대와 </a:t>
            </a:r>
            <a:r>
              <a:rPr lang="en-US" altLang="ko-KR" sz="4000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OVA</a:t>
            </a:r>
            <a:r>
              <a:rPr lang="ko-KR" altLang="en-US" sz="4000" b="1" dirty="0">
                <a:solidFill>
                  <a:schemeClr val="tx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등장 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C55451D-35F2-4E53-A78F-5DAA1B08C818}"/>
              </a:ext>
            </a:extLst>
          </p:cNvPr>
          <p:cNvGrpSpPr/>
          <p:nvPr/>
        </p:nvGrpSpPr>
        <p:grpSpPr>
          <a:xfrm>
            <a:off x="264801" y="1082207"/>
            <a:ext cx="7487992" cy="1495551"/>
            <a:chOff x="264801" y="1082207"/>
            <a:chExt cx="7487992" cy="1495551"/>
          </a:xfrm>
        </p:grpSpPr>
        <p:pic>
          <p:nvPicPr>
            <p:cNvPr id="34" name="Picture 6" descr="d에 있는 Jungchul Lee님의 핀 | 디자인, 포토샵, 나무 무늬">
              <a:extLst>
                <a:ext uri="{FF2B5EF4-FFF2-40B4-BE49-F238E27FC236}">
                  <a16:creationId xmlns:a16="http://schemas.microsoft.com/office/drawing/2014/main" id="{10B79DFA-78BE-4E02-A885-920C0559F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5000">
                          <a14:foregroundMark x1="13462" y1="51923" x2="13462" y2="51923"/>
                          <a14:foregroundMark x1="20769" y1="51538" x2="20769" y2="51538"/>
                          <a14:foregroundMark x1="95000" y1="51538" x2="95000" y2="51538"/>
                          <a14:foregroundMark x1="10769" y1="51538" x2="10769" y2="51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01" y="1082207"/>
              <a:ext cx="5942916" cy="1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7A2D618-EA64-434A-9EBC-ACE06A62E93A}"/>
                </a:ext>
              </a:extLst>
            </p:cNvPr>
            <p:cNvSpPr/>
            <p:nvPr/>
          </p:nvSpPr>
          <p:spPr>
            <a:xfrm>
              <a:off x="713401" y="1346201"/>
              <a:ext cx="703939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OVA : ORGINAL VIDEO ANIMATION</a:t>
              </a:r>
              <a:endPara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endParaRPr lang="ko-KR" altLang="en-US" sz="2500" b="1" dirty="0">
                <a:ea typeface="HY수평선M" panose="02030600000101010101"/>
              </a:endParaRPr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7EB9055-B450-46C4-96AF-B8051067844E}"/>
              </a:ext>
            </a:extLst>
          </p:cNvPr>
          <p:cNvSpPr/>
          <p:nvPr/>
        </p:nvSpPr>
        <p:spPr>
          <a:xfrm>
            <a:off x="662721" y="3835903"/>
            <a:ext cx="3617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800" b="1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2E2230B-5CEC-4B84-8CB6-9AC86C20251E}"/>
              </a:ext>
            </a:extLst>
          </p:cNvPr>
          <p:cNvGrpSpPr/>
          <p:nvPr/>
        </p:nvGrpSpPr>
        <p:grpSpPr>
          <a:xfrm>
            <a:off x="4740684" y="3418366"/>
            <a:ext cx="3916609" cy="2318288"/>
            <a:chOff x="4623771" y="3432863"/>
            <a:chExt cx="3916609" cy="2318288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5C5DC4B-D3BC-4558-8152-201A86BA0876}"/>
                </a:ext>
              </a:extLst>
            </p:cNvPr>
            <p:cNvGrpSpPr/>
            <p:nvPr/>
          </p:nvGrpSpPr>
          <p:grpSpPr>
            <a:xfrm>
              <a:off x="4623771" y="4472302"/>
              <a:ext cx="3916609" cy="1278849"/>
              <a:chOff x="-149658" y="2369428"/>
              <a:chExt cx="5315586" cy="1278849"/>
            </a:xfrm>
          </p:grpSpPr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A14E2AA4-FED1-43FE-A1FD-81EC2909DBD2}"/>
                  </a:ext>
                </a:extLst>
              </p:cNvPr>
              <p:cNvSpPr/>
              <p:nvPr/>
            </p:nvSpPr>
            <p:spPr>
              <a:xfrm>
                <a:off x="-149658" y="2369428"/>
                <a:ext cx="5086853" cy="127884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1">
                      <a:lumMod val="75000"/>
                    </a:schemeClr>
                  </a:solidFill>
                  <a:highlight>
                    <a:srgbClr val="FF0000"/>
                  </a:highlight>
                </a:endParaRPr>
              </a:p>
            </p:txBody>
          </p: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55E92E66-98DC-4654-8A79-238DD1BC6F5D}"/>
                  </a:ext>
                </a:extLst>
              </p:cNvPr>
              <p:cNvSpPr/>
              <p:nvPr/>
            </p:nvSpPr>
            <p:spPr>
              <a:xfrm>
                <a:off x="-92874" y="2615633"/>
                <a:ext cx="525880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TV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방영 후 극장판 개봉 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X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→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비디오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DVD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등으로 출시</a:t>
                </a:r>
              </a:p>
            </p:txBody>
          </p:sp>
        </p:grpSp>
        <p:pic>
          <p:nvPicPr>
            <p:cNvPr id="46" name="Picture 6" descr="Arrow Curved Arrow Cartoon Illustration Creative Cartoon Download ...">
              <a:extLst>
                <a:ext uri="{FF2B5EF4-FFF2-40B4-BE49-F238E27FC236}">
                  <a16:creationId xmlns:a16="http://schemas.microsoft.com/office/drawing/2014/main" id="{5C31FB6F-8B51-45AA-8857-A55BEBB0F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3906" y1="55625" x2="23906" y2="55625"/>
                          <a14:foregroundMark x1="13281" y1="55156" x2="13281" y2="55156"/>
                          <a14:foregroundMark x1="12656" y1="55469" x2="16875" y2="55625"/>
                          <a14:foregroundMark x1="13125" y1="53594" x2="13125" y2="53594"/>
                          <a14:foregroundMark x1="16719" y1="46250" x2="16719" y2="46250"/>
                          <a14:foregroundMark x1="16250" y1="51094" x2="15625" y2="51719"/>
                          <a14:foregroundMark x1="13906" y1="53281" x2="13906" y2="53281"/>
                          <a14:foregroundMark x1="13750" y1="53281" x2="13750" y2="53281"/>
                          <a14:foregroundMark x1="26875" y1="49219" x2="26875" y2="49219"/>
                          <a14:foregroundMark x1="14219" y1="52344" x2="13281" y2="52500"/>
                          <a14:foregroundMark x1="57500" y1="59219" x2="57656" y2="61406"/>
                          <a14:foregroundMark x1="56406" y1="68281" x2="56406" y2="68281"/>
                          <a14:foregroundMark x1="57656" y1="70000" x2="57656" y2="70000"/>
                          <a14:foregroundMark x1="53906" y1="70625" x2="53906" y2="70625"/>
                          <a14:foregroundMark x1="48906" y1="70781" x2="50156" y2="70781"/>
                          <a14:foregroundMark x1="52344" y1="70781" x2="52344" y2="7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847565" y="3431085"/>
              <a:ext cx="964549" cy="968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5EFC851-CF01-4742-947B-1192099D1963}"/>
              </a:ext>
            </a:extLst>
          </p:cNvPr>
          <p:cNvGrpSpPr/>
          <p:nvPr/>
        </p:nvGrpSpPr>
        <p:grpSpPr>
          <a:xfrm>
            <a:off x="437009" y="4294716"/>
            <a:ext cx="4231181" cy="1412764"/>
            <a:chOff x="437009" y="4294716"/>
            <a:chExt cx="4231181" cy="1412764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7DEABC53-18FE-488E-ACA4-9C25E1CE0DF1}"/>
                </a:ext>
              </a:extLst>
            </p:cNvPr>
            <p:cNvSpPr/>
            <p:nvPr/>
          </p:nvSpPr>
          <p:spPr>
            <a:xfrm>
              <a:off x="587185" y="4597340"/>
              <a:ext cx="3144953" cy="92333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E60B77C-0882-42F0-81A3-DF06B9CB1EE8}"/>
                </a:ext>
              </a:extLst>
            </p:cNvPr>
            <p:cNvGrpSpPr/>
            <p:nvPr/>
          </p:nvGrpSpPr>
          <p:grpSpPr>
            <a:xfrm>
              <a:off x="437009" y="4294716"/>
              <a:ext cx="4231181" cy="1412764"/>
              <a:chOff x="437009" y="4294716"/>
              <a:chExt cx="4231181" cy="1412764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49A914D-D471-408F-99AF-D1EA5DF0FE63}"/>
                  </a:ext>
                </a:extLst>
              </p:cNvPr>
              <p:cNvSpPr/>
              <p:nvPr/>
            </p:nvSpPr>
            <p:spPr>
              <a:xfrm>
                <a:off x="437009" y="4294716"/>
                <a:ext cx="3465883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1980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년대 가정에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비디오 플레이어 보급화</a:t>
                </a:r>
              </a:p>
            </p:txBody>
          </p:sp>
          <p:pic>
            <p:nvPicPr>
              <p:cNvPr id="47" name="Picture 6" descr="Arrow Curved Arrow Cartoon Illustration Creative Cartoon Download ...">
                <a:extLst>
                  <a:ext uri="{FF2B5EF4-FFF2-40B4-BE49-F238E27FC236}">
                    <a16:creationId xmlns:a16="http://schemas.microsoft.com/office/drawing/2014/main" id="{BF5EF563-F306-4FC5-8DB1-AD3F18F8A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906" y1="55625" x2="23906" y2="55625"/>
                            <a14:foregroundMark x1="13281" y1="55156" x2="13281" y2="55156"/>
                            <a14:foregroundMark x1="12656" y1="55469" x2="16875" y2="55625"/>
                            <a14:foregroundMark x1="13125" y1="53594" x2="13125" y2="53594"/>
                            <a14:foregroundMark x1="16719" y1="46250" x2="16719" y2="46250"/>
                            <a14:foregroundMark x1="16250" y1="51094" x2="15625" y2="51719"/>
                            <a14:foregroundMark x1="13906" y1="53281" x2="13906" y2="53281"/>
                            <a14:foregroundMark x1="13750" y1="53281" x2="13750" y2="53281"/>
                            <a14:foregroundMark x1="26875" y1="49219" x2="26875" y2="49219"/>
                            <a14:foregroundMark x1="14219" y1="52344" x2="13281" y2="52500"/>
                            <a14:foregroundMark x1="57500" y1="59219" x2="57656" y2="61406"/>
                            <a14:foregroundMark x1="56406" y1="68281" x2="56406" y2="68281"/>
                            <a14:foregroundMark x1="57656" y1="70000" x2="57656" y2="70000"/>
                            <a14:foregroundMark x1="53906" y1="70625" x2="53906" y2="70625"/>
                            <a14:foregroundMark x1="48906" y1="70781" x2="50156" y2="70781"/>
                            <a14:foregroundMark x1="52344" y1="70781" x2="52344" y2="7078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1230" flipV="1">
                <a:off x="3752129" y="4612232"/>
                <a:ext cx="916061" cy="1095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FE45D7A-3BA9-4CC9-80EB-89FA47CC6A1E}"/>
              </a:ext>
            </a:extLst>
          </p:cNvPr>
          <p:cNvGrpSpPr/>
          <p:nvPr/>
        </p:nvGrpSpPr>
        <p:grpSpPr>
          <a:xfrm>
            <a:off x="8073158" y="2043430"/>
            <a:ext cx="3410458" cy="2406861"/>
            <a:chOff x="8073158" y="2043430"/>
            <a:chExt cx="3410458" cy="2406861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997BA20-08AA-4CD5-BE0B-14946F3680B2}"/>
                </a:ext>
              </a:extLst>
            </p:cNvPr>
            <p:cNvGrpSpPr/>
            <p:nvPr/>
          </p:nvGrpSpPr>
          <p:grpSpPr>
            <a:xfrm>
              <a:off x="8073158" y="2043430"/>
              <a:ext cx="3410458" cy="1603948"/>
              <a:chOff x="1658951" y="4871653"/>
              <a:chExt cx="3874770" cy="1301440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E1E56AD5-D292-4343-9F1B-6B4DE214C306}"/>
                  </a:ext>
                </a:extLst>
              </p:cNvPr>
              <p:cNvSpPr/>
              <p:nvPr/>
            </p:nvSpPr>
            <p:spPr>
              <a:xfrm>
                <a:off x="1924442" y="4926598"/>
                <a:ext cx="3564533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TV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방영 보다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훨씬 좋은 퀄리티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→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두꺼운 수요층 탄생</a:t>
                </a:r>
              </a:p>
            </p:txBody>
          </p: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5344F1BA-7E4C-4AC6-ADD7-DB40EF4DB360}"/>
                  </a:ext>
                </a:extLst>
              </p:cNvPr>
              <p:cNvSpPr/>
              <p:nvPr/>
            </p:nvSpPr>
            <p:spPr>
              <a:xfrm>
                <a:off x="1658951" y="4871653"/>
                <a:ext cx="3874770" cy="111562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48" name="Picture 6" descr="Arrow Curved Arrow Cartoon Illustration Creative Cartoon Download ...">
              <a:extLst>
                <a:ext uri="{FF2B5EF4-FFF2-40B4-BE49-F238E27FC236}">
                  <a16:creationId xmlns:a16="http://schemas.microsoft.com/office/drawing/2014/main" id="{DB25DAC0-B6BC-4A1E-B0C3-F60204F75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3906" y1="55625" x2="23906" y2="55625"/>
                          <a14:foregroundMark x1="13281" y1="55156" x2="13281" y2="55156"/>
                          <a14:foregroundMark x1="12656" y1="55469" x2="16875" y2="55625"/>
                          <a14:foregroundMark x1="13125" y1="53594" x2="13125" y2="53594"/>
                          <a14:foregroundMark x1="16719" y1="46250" x2="16719" y2="46250"/>
                          <a14:foregroundMark x1="16250" y1="51094" x2="15625" y2="51719"/>
                          <a14:foregroundMark x1="13906" y1="53281" x2="13906" y2="53281"/>
                          <a14:foregroundMark x1="13750" y1="53281" x2="13750" y2="53281"/>
                          <a14:foregroundMark x1="26875" y1="49219" x2="26875" y2="49219"/>
                          <a14:foregroundMark x1="14219" y1="52344" x2="13281" y2="52500"/>
                          <a14:foregroundMark x1="57500" y1="59219" x2="57656" y2="61406"/>
                          <a14:foregroundMark x1="56406" y1="68281" x2="56406" y2="68281"/>
                          <a14:foregroundMark x1="57656" y1="70000" x2="57656" y2="70000"/>
                          <a14:foregroundMark x1="53906" y1="70625" x2="53906" y2="70625"/>
                          <a14:foregroundMark x1="48906" y1="70781" x2="50156" y2="70781"/>
                          <a14:foregroundMark x1="52344" y1="70781" x2="52344" y2="7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30095">
              <a:off x="9748475" y="3364503"/>
              <a:ext cx="1085788" cy="108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42ADB0D-1085-4254-B892-07A2BC38E0FE}"/>
              </a:ext>
            </a:extLst>
          </p:cNvPr>
          <p:cNvGrpSpPr/>
          <p:nvPr/>
        </p:nvGrpSpPr>
        <p:grpSpPr>
          <a:xfrm>
            <a:off x="4402820" y="2005057"/>
            <a:ext cx="3702625" cy="1482796"/>
            <a:chOff x="4402820" y="2005057"/>
            <a:chExt cx="3702625" cy="1482796"/>
          </a:xfrm>
        </p:grpSpPr>
        <p:pic>
          <p:nvPicPr>
            <p:cNvPr id="45" name="Picture 6" descr="Arrow Curved Arrow Cartoon Illustration Creative Cartoon Download ...">
              <a:extLst>
                <a:ext uri="{FF2B5EF4-FFF2-40B4-BE49-F238E27FC236}">
                  <a16:creationId xmlns:a16="http://schemas.microsoft.com/office/drawing/2014/main" id="{466DB452-7BA7-45F4-9628-D3D92C7B9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3906" y1="55625" x2="23906" y2="55625"/>
                          <a14:foregroundMark x1="13281" y1="55156" x2="13281" y2="55156"/>
                          <a14:foregroundMark x1="12656" y1="55469" x2="16875" y2="55625"/>
                          <a14:foregroundMark x1="13125" y1="53594" x2="13125" y2="53594"/>
                          <a14:foregroundMark x1="16719" y1="46250" x2="16719" y2="46250"/>
                          <a14:foregroundMark x1="16250" y1="51094" x2="15625" y2="51719"/>
                          <a14:foregroundMark x1="13906" y1="53281" x2="13906" y2="53281"/>
                          <a14:foregroundMark x1="13750" y1="53281" x2="13750" y2="53281"/>
                          <a14:foregroundMark x1="26875" y1="49219" x2="26875" y2="49219"/>
                          <a14:foregroundMark x1="14219" y1="52344" x2="13281" y2="52500"/>
                          <a14:foregroundMark x1="57500" y1="59219" x2="57656" y2="61406"/>
                          <a14:foregroundMark x1="56406" y1="68281" x2="56406" y2="68281"/>
                          <a14:foregroundMark x1="57656" y1="70000" x2="57656" y2="70000"/>
                          <a14:foregroundMark x1="53906" y1="70625" x2="53906" y2="70625"/>
                          <a14:foregroundMark x1="48906" y1="70781" x2="50156" y2="70781"/>
                          <a14:foregroundMark x1="52344" y1="70781" x2="52344" y2="7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28591">
              <a:off x="7212654" y="2005057"/>
              <a:ext cx="892791" cy="943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7CE8CC0B-2AB7-49FB-8E11-B7E65D6294A5}"/>
                </a:ext>
              </a:extLst>
            </p:cNvPr>
            <p:cNvGrpSpPr/>
            <p:nvPr/>
          </p:nvGrpSpPr>
          <p:grpSpPr>
            <a:xfrm>
              <a:off x="4402820" y="2078311"/>
              <a:ext cx="3142748" cy="1409542"/>
              <a:chOff x="4474242" y="2157708"/>
              <a:chExt cx="4255235" cy="1259829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25D59A77-947F-4B3C-B0AF-AE264FC624D0}"/>
                  </a:ext>
                </a:extLst>
              </p:cNvPr>
              <p:cNvSpPr/>
              <p:nvPr/>
            </p:nvSpPr>
            <p:spPr>
              <a:xfrm>
                <a:off x="4474242" y="2157708"/>
                <a:ext cx="3805764" cy="125982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717CE79-6439-4E6C-AE72-5520EEB3AD67}"/>
                  </a:ext>
                </a:extLst>
              </p:cNvPr>
              <p:cNvSpPr/>
              <p:nvPr/>
            </p:nvSpPr>
            <p:spPr>
              <a:xfrm>
                <a:off x="4481487" y="2246006"/>
                <a:ext cx="4247990" cy="1114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TV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방영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극장판 보다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적은 투자금</a:t>
                </a:r>
                <a: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br>
                  <a:rPr lang="en-US" altLang="ko-KR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</a:br>
                <a:r>
                  <a:rPr lang="ko-KR" altLang="en-US" sz="25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빠른 자금 회전</a:t>
                </a:r>
                <a:endParaRPr lang="ko-KR" altLang="en-US" sz="2500" dirty="0"/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2BBE3CF-E587-47BC-AB7B-F5443C7C41B0}"/>
              </a:ext>
            </a:extLst>
          </p:cNvPr>
          <p:cNvGrpSpPr/>
          <p:nvPr/>
        </p:nvGrpSpPr>
        <p:grpSpPr>
          <a:xfrm>
            <a:off x="653044" y="2111148"/>
            <a:ext cx="3316810" cy="2423331"/>
            <a:chOff x="653044" y="2111148"/>
            <a:chExt cx="3316810" cy="242333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9E9047A-D083-46BA-BB60-0D71B2612BEA}"/>
                </a:ext>
              </a:extLst>
            </p:cNvPr>
            <p:cNvSpPr/>
            <p:nvPr/>
          </p:nvSpPr>
          <p:spPr>
            <a:xfrm>
              <a:off x="653045" y="2602109"/>
              <a:ext cx="331680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5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아니메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과잉 공급</a:t>
              </a:r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→ 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경쟁 과열화</a:t>
              </a: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F3D28F9-86D7-47FB-B0D9-9DEF11A60FCD}"/>
                </a:ext>
              </a:extLst>
            </p:cNvPr>
            <p:cNvSpPr/>
            <p:nvPr/>
          </p:nvSpPr>
          <p:spPr>
            <a:xfrm>
              <a:off x="653044" y="2111148"/>
              <a:ext cx="3170739" cy="138315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8" name="Picture 6" descr="Arrow Curved Arrow Cartoon Illustration Creative Cartoon Download ...">
              <a:extLst>
                <a:ext uri="{FF2B5EF4-FFF2-40B4-BE49-F238E27FC236}">
                  <a16:creationId xmlns:a16="http://schemas.microsoft.com/office/drawing/2014/main" id="{1E10F81D-390B-429A-AF5F-6E4CCC9BF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23906" y1="55625" x2="23906" y2="55625"/>
                          <a14:foregroundMark x1="13281" y1="55156" x2="13281" y2="55156"/>
                          <a14:foregroundMark x1="12656" y1="55469" x2="16875" y2="55625"/>
                          <a14:foregroundMark x1="13125" y1="53594" x2="13125" y2="53594"/>
                          <a14:foregroundMark x1="16719" y1="46250" x2="16719" y2="46250"/>
                          <a14:foregroundMark x1="16250" y1="51094" x2="15625" y2="51719"/>
                          <a14:foregroundMark x1="13906" y1="53281" x2="13906" y2="53281"/>
                          <a14:foregroundMark x1="13750" y1="53281" x2="13750" y2="53281"/>
                          <a14:foregroundMark x1="26875" y1="49219" x2="26875" y2="49219"/>
                          <a14:foregroundMark x1="14219" y1="52344" x2="13281" y2="52500"/>
                          <a14:foregroundMark x1="57500" y1="59219" x2="57656" y2="61406"/>
                          <a14:foregroundMark x1="56406" y1="68281" x2="56406" y2="68281"/>
                          <a14:foregroundMark x1="57656" y1="70000" x2="57656" y2="70000"/>
                          <a14:foregroundMark x1="53906" y1="70625" x2="53906" y2="70625"/>
                          <a14:foregroundMark x1="48906" y1="70781" x2="50156" y2="70781"/>
                          <a14:foregroundMark x1="52344" y1="70781" x2="52344" y2="7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296260" y="3557419"/>
              <a:ext cx="996154" cy="95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5A88AE6-E687-401E-A651-BD19D190F23E}"/>
                </a:ext>
              </a:extLst>
            </p:cNvPr>
            <p:cNvSpPr/>
            <p:nvPr/>
          </p:nvSpPr>
          <p:spPr>
            <a:xfrm>
              <a:off x="1439752" y="2207665"/>
              <a:ext cx="143981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[</a:t>
              </a:r>
              <a:r>
                <a:rPr lang="ko-KR" altLang="en-US" sz="2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등장배경</a:t>
              </a:r>
              <a:r>
                <a:rPr lang="en-US" altLang="ko-KR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]</a:t>
              </a:r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FF268C1-315F-44E1-A681-C1D7CCDA2D62}"/>
              </a:ext>
            </a:extLst>
          </p:cNvPr>
          <p:cNvGrpSpPr/>
          <p:nvPr/>
        </p:nvGrpSpPr>
        <p:grpSpPr>
          <a:xfrm>
            <a:off x="8031630" y="4100731"/>
            <a:ext cx="4457700" cy="2068332"/>
            <a:chOff x="8031630" y="4100731"/>
            <a:chExt cx="4457700" cy="2068332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2E2778E-31B2-4E94-8329-F91FB88F6160}"/>
                </a:ext>
              </a:extLst>
            </p:cNvPr>
            <p:cNvGrpSpPr/>
            <p:nvPr/>
          </p:nvGrpSpPr>
          <p:grpSpPr>
            <a:xfrm>
              <a:off x="8449472" y="4630870"/>
              <a:ext cx="3622017" cy="1054557"/>
              <a:chOff x="256794" y="3580600"/>
              <a:chExt cx="5115503" cy="1054557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E0884F89-B8C6-4D69-8154-817A14C6CEFC}"/>
                  </a:ext>
                </a:extLst>
              </p:cNvPr>
              <p:cNvSpPr/>
              <p:nvPr/>
            </p:nvSpPr>
            <p:spPr>
              <a:xfrm>
                <a:off x="1037487" y="3580600"/>
                <a:ext cx="3554121" cy="105455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8A92C99-AA34-43CF-9A78-197D104B027A}"/>
                  </a:ext>
                </a:extLst>
              </p:cNvPr>
              <p:cNvSpPr/>
              <p:nvPr/>
            </p:nvSpPr>
            <p:spPr>
              <a:xfrm>
                <a:off x="256794" y="3800430"/>
                <a:ext cx="5115503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36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solidFill>
                      <a:srgbClr val="FFFF00"/>
                    </a:solidFill>
                    <a:effectLst/>
                    <a:ea typeface="HY수평선M" panose="02030600000101010101"/>
                  </a:rPr>
                  <a:t>기사회생</a:t>
                </a:r>
                <a:endParaRPr lang="ko-KR" altLang="en-US" sz="36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/>
                </a:endParaRPr>
              </a:p>
            </p:txBody>
          </p:sp>
        </p:grpSp>
        <p:pic>
          <p:nvPicPr>
            <p:cNvPr id="58" name="Picture 8" descr="강조 밑줄 / 동그라미 / 별 / 색연필 / 일러스트파일 : 네이버 블로그">
              <a:extLst>
                <a:ext uri="{FF2B5EF4-FFF2-40B4-BE49-F238E27FC236}">
                  <a16:creationId xmlns:a16="http://schemas.microsoft.com/office/drawing/2014/main" id="{CF9EB394-2AEF-4D3C-A6EB-97E04FBAA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60"/>
            <a:stretch/>
          </p:blipFill>
          <p:spPr bwMode="auto">
            <a:xfrm>
              <a:off x="8031630" y="4100731"/>
              <a:ext cx="4457700" cy="206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48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2202</TotalTime>
  <Words>809</Words>
  <Application>Microsoft Office PowerPoint</Application>
  <PresentationFormat>와이드스크린</PresentationFormat>
  <Paragraphs>217</Paragraphs>
  <Slides>21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HY수평선B</vt:lpstr>
      <vt:lpstr>HY수평선M</vt:lpstr>
      <vt:lpstr>맑은 고딕</vt:lpstr>
      <vt:lpstr>휴먼모음T</vt:lpstr>
      <vt:lpstr>Arial</vt:lpstr>
      <vt:lpstr>Garamond</vt:lpstr>
      <vt:lpstr>자연주의</vt:lpstr>
      <vt:lpstr>  일본 애니메이션 산업의 역사와 발전</vt:lpstr>
      <vt:lpstr>  목 차</vt:lpstr>
      <vt:lpstr>         1. 일본의 문화 산업이란</vt:lpstr>
      <vt:lpstr>         1. 일본의 문화 산업</vt:lpstr>
      <vt:lpstr>1. 일본의 문화 산업</vt:lpstr>
      <vt:lpstr>         2. 아니메 첫 등장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일본 애니메이션 산업의 역사와 발전</dc:title>
  <dc:creator>handa</dc:creator>
  <cp:lastModifiedBy>정지훈</cp:lastModifiedBy>
  <cp:revision>179</cp:revision>
  <dcterms:created xsi:type="dcterms:W3CDTF">2020-04-21T09:27:45Z</dcterms:created>
  <dcterms:modified xsi:type="dcterms:W3CDTF">2020-05-04T05:53:57Z</dcterms:modified>
</cp:coreProperties>
</file>