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56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84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685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2146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9411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27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884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477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61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579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823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67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50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61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15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61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35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AA0756B-9BE9-4E71-B94E-8A105162A35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FA2683D-1DDF-4D8B-9826-A119BF527E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509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03949" y="857125"/>
            <a:ext cx="8910376" cy="1776550"/>
          </a:xfrm>
        </p:spPr>
        <p:txBody>
          <a:bodyPr anchor="ctr" anchorCtr="0">
            <a:normAutofit/>
          </a:bodyPr>
          <a:lstStyle/>
          <a:p>
            <a:pPr algn="ctr"/>
            <a:r>
              <a:rPr lang="ko-KR" altLang="en-US" sz="4400" b="1" dirty="0" smtClean="0"/>
              <a:t>교통수단으로 알아본 일본의 </a:t>
            </a:r>
            <a:r>
              <a:rPr lang="ko-KR" altLang="en-US" sz="4400" b="1" dirty="0" err="1" smtClean="0"/>
              <a:t>교통예절</a:t>
            </a:r>
            <a:endParaRPr lang="ko-KR" altLang="en-US" sz="4400" b="1" dirty="0"/>
          </a:p>
        </p:txBody>
      </p:sp>
      <p:sp>
        <p:nvSpPr>
          <p:cNvPr id="4" name="직사각형 3"/>
          <p:cNvSpPr/>
          <p:nvPr/>
        </p:nvSpPr>
        <p:spPr>
          <a:xfrm>
            <a:off x="2481943" y="3918857"/>
            <a:ext cx="7354388" cy="1789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대구대학교 일본어일어학과 장하준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3754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79972" y="342824"/>
            <a:ext cx="6850355" cy="816904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smtClean="0"/>
              <a:t>요금 </a:t>
            </a:r>
            <a:r>
              <a:rPr lang="ko-KR" altLang="en-US" sz="4000" smtClean="0"/>
              <a:t>낼 </a:t>
            </a:r>
            <a:r>
              <a:rPr lang="ko-KR" altLang="en-US" sz="4000" dirty="0" err="1"/>
              <a:t>때</a:t>
            </a:r>
            <a:r>
              <a:rPr lang="ko-KR" altLang="en-US" sz="4000" smtClean="0"/>
              <a:t> </a:t>
            </a:r>
            <a:r>
              <a:rPr lang="ko-KR" altLang="en-US" sz="4000" dirty="0" smtClean="0"/>
              <a:t>주의할 점</a:t>
            </a:r>
            <a:endParaRPr lang="ko-KR" altLang="en-US" sz="4000" dirty="0"/>
          </a:p>
        </p:txBody>
      </p:sp>
      <p:pic>
        <p:nvPicPr>
          <p:cNvPr id="9218" name="Picture 2" descr="소스 이미지 보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48" y="2956345"/>
            <a:ext cx="7096602" cy="32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08606" y="1649584"/>
            <a:ext cx="9993086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800" dirty="0" smtClean="0"/>
              <a:t>요금을 맞게 내지 않으면 돌려 받을 수 없으니 주의 해야한다</a:t>
            </a:r>
            <a:r>
              <a:rPr lang="en-US" altLang="ko-KR" sz="2800" dirty="0" smtClean="0"/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6115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49698" y="365125"/>
            <a:ext cx="3189248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smtClean="0"/>
              <a:t>버스 예절</a:t>
            </a:r>
            <a:endParaRPr lang="ko-KR" altLang="en-US" sz="4000" dirty="0"/>
          </a:p>
        </p:txBody>
      </p:sp>
      <p:pic>
        <p:nvPicPr>
          <p:cNvPr id="8194" name="Picture 2" descr="소스 이미지 보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69" y="3824713"/>
            <a:ext cx="3947533" cy="24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263698" y="1797903"/>
            <a:ext cx="77612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ko-KR" altLang="en-US" sz="4000" dirty="0" smtClean="0"/>
              <a:t>우리나라처럼 앞으로 타서 뒤로 </a:t>
            </a:r>
            <a:r>
              <a:rPr lang="ko-KR" altLang="en-US" sz="4000" dirty="0" smtClean="0"/>
              <a:t>내리는 것과</a:t>
            </a:r>
            <a:r>
              <a:rPr lang="en-US" altLang="ko-KR" sz="4000" dirty="0" smtClean="0"/>
              <a:t>,</a:t>
            </a:r>
          </a:p>
          <a:p>
            <a:pPr algn="ctr">
              <a:lnSpc>
                <a:spcPct val="120000"/>
              </a:lnSpc>
            </a:pPr>
            <a:r>
              <a:rPr lang="ko-KR" altLang="en-US" sz="4000" dirty="0" smtClean="0"/>
              <a:t>뒤로 </a:t>
            </a:r>
            <a:r>
              <a:rPr lang="ko-KR" altLang="en-US" sz="4000" dirty="0" smtClean="0"/>
              <a:t>타서 앞으로 내리는 버스가 있으니 주의</a:t>
            </a:r>
            <a:r>
              <a:rPr lang="en-US" altLang="ko-KR" sz="4000" dirty="0" smtClean="0"/>
              <a:t>!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3030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/>
              <a:t>3.</a:t>
            </a:r>
            <a:r>
              <a:rPr lang="ko-KR" altLang="en-US" sz="4000" dirty="0" smtClean="0"/>
              <a:t>일본 </a:t>
            </a:r>
            <a:r>
              <a:rPr lang="ko-KR" altLang="en-US" sz="4000" dirty="0" err="1" smtClean="0"/>
              <a:t>신칸센</a:t>
            </a:r>
            <a:endParaRPr lang="ko-KR" altLang="en-US" sz="40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741317" y="1882601"/>
            <a:ext cx="10709366" cy="15184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 smtClean="0"/>
              <a:t>1964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 도카이도 </a:t>
            </a:r>
            <a:r>
              <a:rPr lang="ko-KR" altLang="en-US" dirty="0" err="1" smtClean="0"/>
              <a:t>신칸센이</a:t>
            </a:r>
            <a:r>
              <a:rPr lang="ko-KR" altLang="en-US" dirty="0" smtClean="0"/>
              <a:t> 최초로 개업</a:t>
            </a: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dirty="0" smtClean="0"/>
              <a:t>법적으로 일반 철도와는 다른 취급을 받아 </a:t>
            </a:r>
            <a:r>
              <a:rPr lang="en-US" altLang="ko-KR" dirty="0" smtClean="0"/>
              <a:t>“</a:t>
            </a:r>
            <a:r>
              <a:rPr lang="ko-KR" altLang="en-US" dirty="0" err="1" smtClean="0"/>
              <a:t>신칸센특례법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을 </a:t>
            </a:r>
            <a:r>
              <a:rPr lang="ko-KR" altLang="en-US" dirty="0" smtClean="0"/>
              <a:t>따른다</a:t>
            </a:r>
            <a:r>
              <a:rPr lang="en-US" altLang="ko-KR" dirty="0" smtClean="0"/>
              <a:t>.</a:t>
            </a:r>
          </a:p>
          <a:p>
            <a:pPr marL="0" indent="0" algn="ctr">
              <a:buNone/>
            </a:pPr>
            <a:endParaRPr lang="ko-KR" altLang="en-US" dirty="0"/>
          </a:p>
        </p:txBody>
      </p:sp>
      <p:pic>
        <p:nvPicPr>
          <p:cNvPr id="1030" name="Picture 6" descr="소스 이미지 보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65" y="3660198"/>
            <a:ext cx="5163989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5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 err="1" smtClean="0"/>
              <a:t>신칸센</a:t>
            </a:r>
            <a:r>
              <a:rPr lang="ko-KR" altLang="en-US" sz="4000" dirty="0" smtClean="0"/>
              <a:t> 요금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551815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 smtClean="0"/>
              <a:t>일본 나리타 익스프레스 기준으로 나리타공항역</a:t>
            </a:r>
            <a:r>
              <a:rPr lang="en-US" altLang="ko-KR" dirty="0" smtClean="0"/>
              <a:t>~</a:t>
            </a:r>
            <a:r>
              <a:rPr lang="ko-KR" altLang="en-US" dirty="0" err="1" smtClean="0"/>
              <a:t>도쿄역까지</a:t>
            </a:r>
            <a:endParaRPr lang="ko-KR" altLang="en-US" dirty="0"/>
          </a:p>
        </p:txBody>
      </p:sp>
      <p:pic>
        <p:nvPicPr>
          <p:cNvPr id="2050" name="Picture 2" descr="소스 이미지 보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203944"/>
            <a:ext cx="90392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 err="1" smtClean="0"/>
              <a:t>신칸센</a:t>
            </a:r>
            <a:r>
              <a:rPr lang="ko-KR" altLang="en-US" sz="4000" dirty="0" smtClean="0"/>
              <a:t> </a:t>
            </a:r>
            <a:r>
              <a:rPr lang="ko-KR" altLang="en-US" sz="4000" dirty="0" err="1" smtClean="0"/>
              <a:t>개통후</a:t>
            </a:r>
            <a:r>
              <a:rPr lang="ko-KR" altLang="en-US" sz="4000" dirty="0" smtClean="0"/>
              <a:t> 어떻게 변했을까</a:t>
            </a:r>
            <a:r>
              <a:rPr lang="en-US" altLang="ko-KR" sz="4000" dirty="0" smtClean="0"/>
              <a:t>?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79100" y="2256699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200" dirty="0" smtClean="0"/>
              <a:t>*</a:t>
            </a:r>
            <a:r>
              <a:rPr lang="ko-KR" altLang="en-US" sz="3200" dirty="0" err="1" smtClean="0"/>
              <a:t>신칸센</a:t>
            </a:r>
            <a:r>
              <a:rPr lang="ko-KR" altLang="en-US" sz="3200" dirty="0" smtClean="0"/>
              <a:t> 개통에 따라 국내여객수송량이 늘어났다</a:t>
            </a:r>
            <a:endParaRPr lang="en-US" altLang="ko-KR" sz="3200" dirty="0" smtClean="0"/>
          </a:p>
          <a:p>
            <a:pPr marL="0" indent="0" algn="ctr">
              <a:buNone/>
            </a:pPr>
            <a:endParaRPr lang="en-US" altLang="ko-KR" sz="3200" dirty="0" smtClean="0"/>
          </a:p>
          <a:p>
            <a:pPr marL="0" indent="0">
              <a:buNone/>
            </a:pPr>
            <a:r>
              <a:rPr lang="en-US" altLang="ko-KR" sz="3200" dirty="0" smtClean="0"/>
              <a:t>*</a:t>
            </a:r>
            <a:r>
              <a:rPr lang="ko-KR" altLang="en-US" sz="3200" dirty="0" smtClean="0"/>
              <a:t>역 내 상업시설이 증가했다</a:t>
            </a:r>
            <a:r>
              <a:rPr lang="en-US" altLang="ko-KR" sz="3200" dirty="0" smtClean="0"/>
              <a:t>.</a:t>
            </a:r>
          </a:p>
          <a:p>
            <a:pPr marL="0" indent="0">
              <a:buNone/>
            </a:pPr>
            <a:endParaRPr lang="en-US" altLang="ko-KR" sz="3200" dirty="0" smtClean="0"/>
          </a:p>
          <a:p>
            <a:pPr marL="0" indent="0">
              <a:buNone/>
            </a:pPr>
            <a:r>
              <a:rPr lang="en-US" altLang="ko-KR" sz="3200" dirty="0" smtClean="0"/>
              <a:t>*</a:t>
            </a:r>
            <a:r>
              <a:rPr lang="ko-KR" altLang="en-US" sz="3200" dirty="0" smtClean="0"/>
              <a:t>지역 간의 이동시간이 단축되었다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504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smtClean="0"/>
              <a:t>예절과 </a:t>
            </a:r>
            <a:r>
              <a:rPr lang="ko-KR" altLang="en-US" sz="4000" dirty="0" smtClean="0"/>
              <a:t>주의할 점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4766" y="1825623"/>
            <a:ext cx="10779034" cy="4617705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 smtClean="0"/>
              <a:t>예절</a:t>
            </a:r>
            <a:r>
              <a:rPr lang="en-US" altLang="ko-KR" dirty="0" smtClean="0"/>
              <a:t>: </a:t>
            </a:r>
            <a:r>
              <a:rPr lang="ko-KR" altLang="en-US" dirty="0" smtClean="0"/>
              <a:t>우리나라와 </a:t>
            </a:r>
            <a:r>
              <a:rPr lang="ko-KR" altLang="en-US" dirty="0" smtClean="0"/>
              <a:t>다르게 </a:t>
            </a:r>
            <a:r>
              <a:rPr lang="ko-KR" altLang="en-US" dirty="0" err="1" smtClean="0"/>
              <a:t>좌측통행하니</a:t>
            </a:r>
            <a:r>
              <a:rPr lang="ko-KR" altLang="en-US" dirty="0" smtClean="0"/>
              <a:t> 방향에 주의</a:t>
            </a:r>
            <a:r>
              <a:rPr lang="en-US" altLang="ko-KR" dirty="0" smtClean="0"/>
              <a:t>!</a:t>
            </a:r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dirty="0" smtClean="0"/>
              <a:t>주의할 점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신칸센이나</a:t>
            </a:r>
            <a:r>
              <a:rPr lang="ko-KR" altLang="en-US" dirty="0" smtClean="0"/>
              <a:t> </a:t>
            </a:r>
            <a:r>
              <a:rPr lang="en-US" altLang="ko-KR" dirty="0" smtClean="0"/>
              <a:t>JR</a:t>
            </a:r>
            <a:r>
              <a:rPr lang="ko-KR" altLang="en-US" dirty="0" smtClean="0"/>
              <a:t>는 노선과 열차가 많기 </a:t>
            </a:r>
            <a:r>
              <a:rPr lang="ko-KR" altLang="en-US" dirty="0"/>
              <a:t>때</a:t>
            </a:r>
            <a:r>
              <a:rPr lang="ko-KR" altLang="en-US" dirty="0" smtClean="0"/>
              <a:t>문에 </a:t>
            </a:r>
            <a:r>
              <a:rPr lang="ko-KR" altLang="en-US" dirty="0" smtClean="0"/>
              <a:t>혼동에 </a:t>
            </a:r>
            <a:r>
              <a:rPr lang="ko-KR" altLang="en-US" dirty="0" smtClean="0"/>
              <a:t>주의</a:t>
            </a:r>
            <a:r>
              <a:rPr lang="en-US" altLang="ko-KR" dirty="0" smtClean="0"/>
              <a:t>!</a:t>
            </a: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ko-KR" altLang="en-US" dirty="0"/>
          </a:p>
        </p:txBody>
      </p:sp>
      <p:pic>
        <p:nvPicPr>
          <p:cNvPr id="3076" name="Picture 4" descr="일본 미도리노 마도구치에 대한 이미지 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79" y="4134475"/>
            <a:ext cx="5826641" cy="213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26811" y="513981"/>
            <a:ext cx="3138377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 smtClean="0"/>
              <a:t>4. </a:t>
            </a:r>
            <a:r>
              <a:rPr lang="ko-KR" altLang="en-US" sz="4000" dirty="0" err="1" smtClean="0"/>
              <a:t>일본택시</a:t>
            </a:r>
            <a:r>
              <a:rPr lang="ko-KR" altLang="en-US" sz="4000" dirty="0" smtClean="0"/>
              <a:t> </a:t>
            </a:r>
            <a:endParaRPr lang="ko-KR" altLang="en-US" sz="4000" dirty="0"/>
          </a:p>
        </p:txBody>
      </p:sp>
      <p:pic>
        <p:nvPicPr>
          <p:cNvPr id="1026" name="Picture 2" descr="소스 이미지 보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3" y="3580209"/>
            <a:ext cx="352479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2594344" y="1839544"/>
            <a:ext cx="70812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800" dirty="0" smtClean="0"/>
              <a:t>일본 택시에는 소형과 중형 택시가 있다</a:t>
            </a:r>
            <a:r>
              <a:rPr lang="en-US" altLang="ko-KR" sz="2800" dirty="0" smtClean="0"/>
              <a:t>.</a:t>
            </a:r>
            <a:r>
              <a:rPr lang="ko-KR" altLang="en-US" sz="2800" dirty="0" smtClean="0"/>
              <a:t> </a:t>
            </a:r>
            <a:endParaRPr lang="ko-KR" altLang="en-US" sz="2800" dirty="0"/>
          </a:p>
        </p:txBody>
      </p:sp>
      <p:pic>
        <p:nvPicPr>
          <p:cNvPr id="1032" name="Picture 8" descr="소스 이미지 보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4" y="3580209"/>
            <a:ext cx="3361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3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 smtClean="0"/>
              <a:t>택시 요금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36334" y="1414241"/>
            <a:ext cx="5314507" cy="1201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 smtClean="0"/>
              <a:t>지역과 차량 크기에 </a:t>
            </a:r>
            <a:r>
              <a:rPr lang="ko-KR" altLang="en-US" dirty="0" smtClean="0"/>
              <a:t>따라 다르다</a:t>
            </a:r>
            <a:r>
              <a:rPr lang="en-US" altLang="ko-KR" dirty="0" smtClean="0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altLang="ko-KR" dirty="0"/>
          </a:p>
          <a:p>
            <a:pPr marL="0" indent="0" algn="ctr">
              <a:lnSpc>
                <a:spcPct val="100000"/>
              </a:lnSpc>
              <a:buNone/>
            </a:pPr>
            <a:endParaRPr lang="en-US" altLang="ko-KR" dirty="0" smtClean="0"/>
          </a:p>
          <a:p>
            <a:pPr marL="0" indent="0">
              <a:lnSpc>
                <a:spcPct val="100000"/>
              </a:lnSpc>
              <a:buNone/>
            </a:pPr>
            <a:endParaRPr lang="en-US" altLang="ko-KR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en-US" altLang="ko-KR" dirty="0"/>
          </a:p>
          <a:p>
            <a:pPr marL="0" indent="0" algn="ctr">
              <a:lnSpc>
                <a:spcPct val="100000"/>
              </a:lnSpc>
              <a:buNone/>
            </a:pP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1697007" y="2985456"/>
            <a:ext cx="8390860" cy="2261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dirty="0" smtClean="0"/>
              <a:t>소형 기준</a:t>
            </a:r>
            <a:endParaRPr lang="en-US" altLang="ko-KR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dirty="0" smtClean="0"/>
              <a:t>도쿄</a:t>
            </a:r>
            <a:r>
              <a:rPr lang="en-US" altLang="ko-KR" dirty="0" smtClean="0"/>
              <a:t>:  </a:t>
            </a:r>
            <a:r>
              <a:rPr lang="ko-KR" altLang="en-US" dirty="0" smtClean="0"/>
              <a:t>기본 요금 </a:t>
            </a:r>
            <a:r>
              <a:rPr lang="en-US" altLang="ko-KR" dirty="0" smtClean="0"/>
              <a:t>410</a:t>
            </a:r>
            <a:r>
              <a:rPr lang="ko-KR" altLang="en-US" dirty="0" smtClean="0"/>
              <a:t>엔</a:t>
            </a:r>
            <a:r>
              <a:rPr lang="en-US" altLang="ko-KR" dirty="0" smtClean="0"/>
              <a:t>/</a:t>
            </a:r>
            <a:r>
              <a:rPr lang="ko-KR" altLang="en-US" dirty="0" smtClean="0"/>
              <a:t>구간별 </a:t>
            </a:r>
            <a:r>
              <a:rPr lang="en-US" altLang="ko-KR" dirty="0" smtClean="0"/>
              <a:t>237m</a:t>
            </a:r>
            <a:r>
              <a:rPr lang="ko-KR" altLang="en-US" dirty="0" smtClean="0"/>
              <a:t>마다 </a:t>
            </a:r>
            <a:r>
              <a:rPr lang="en-US" altLang="ko-KR" dirty="0" smtClean="0"/>
              <a:t>+80</a:t>
            </a:r>
            <a:r>
              <a:rPr lang="ko-KR" altLang="en-US" dirty="0" smtClean="0"/>
              <a:t>엔</a:t>
            </a:r>
            <a:endParaRPr lang="en-US" altLang="ko-KR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dirty="0" smtClean="0"/>
              <a:t>오사카</a:t>
            </a:r>
            <a:r>
              <a:rPr lang="en-US" altLang="ko-KR" dirty="0" smtClean="0"/>
              <a:t>: </a:t>
            </a:r>
            <a:r>
              <a:rPr lang="ko-KR" altLang="en-US" dirty="0" smtClean="0"/>
              <a:t>기본 요금 </a:t>
            </a:r>
            <a:r>
              <a:rPr lang="en-US" altLang="ko-KR" dirty="0" smtClean="0"/>
              <a:t>660</a:t>
            </a:r>
            <a:r>
              <a:rPr lang="ko-KR" altLang="en-US" dirty="0" smtClean="0"/>
              <a:t>엔</a:t>
            </a:r>
            <a:r>
              <a:rPr lang="en-US" altLang="ko-KR" dirty="0" smtClean="0"/>
              <a:t>/</a:t>
            </a:r>
            <a:r>
              <a:rPr lang="ko-KR" altLang="en-US" dirty="0" smtClean="0"/>
              <a:t>구간별 </a:t>
            </a:r>
            <a:r>
              <a:rPr lang="en-US" altLang="ko-KR" dirty="0" smtClean="0"/>
              <a:t>300m</a:t>
            </a:r>
            <a:r>
              <a:rPr lang="ko-KR" altLang="en-US" dirty="0" smtClean="0"/>
              <a:t>마다 </a:t>
            </a:r>
            <a:r>
              <a:rPr lang="en-US" altLang="ko-KR" dirty="0" smtClean="0"/>
              <a:t>+80</a:t>
            </a:r>
            <a:r>
              <a:rPr lang="ko-KR" altLang="en-US" dirty="0" smtClean="0"/>
              <a:t>엔</a:t>
            </a:r>
            <a:endParaRPr lang="en-US" altLang="ko-KR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dirty="0" smtClean="0"/>
              <a:t>후쿠오카</a:t>
            </a:r>
            <a:r>
              <a:rPr lang="en-US" altLang="ko-KR" dirty="0" smtClean="0"/>
              <a:t>: </a:t>
            </a:r>
            <a:r>
              <a:rPr lang="ko-KR" altLang="en-US" dirty="0" smtClean="0"/>
              <a:t>기본 요금 </a:t>
            </a:r>
            <a:r>
              <a:rPr lang="en-US" altLang="ko-KR" dirty="0" smtClean="0"/>
              <a:t>550</a:t>
            </a:r>
            <a:r>
              <a:rPr lang="ko-KR" altLang="en-US" dirty="0" smtClean="0"/>
              <a:t>엔</a:t>
            </a:r>
            <a:r>
              <a:rPr lang="en-US" altLang="ko-KR" dirty="0" smtClean="0"/>
              <a:t>/</a:t>
            </a:r>
            <a:r>
              <a:rPr lang="ko-KR" altLang="en-US" dirty="0" smtClean="0"/>
              <a:t>구간별 </a:t>
            </a:r>
            <a:r>
              <a:rPr lang="en-US" altLang="ko-KR" dirty="0" smtClean="0"/>
              <a:t>205m</a:t>
            </a:r>
            <a:r>
              <a:rPr lang="ko-KR" altLang="en-US" dirty="0" smtClean="0"/>
              <a:t>마다 </a:t>
            </a:r>
            <a:r>
              <a:rPr lang="en-US" altLang="ko-KR" dirty="0" smtClean="0"/>
              <a:t>+50</a:t>
            </a:r>
            <a:r>
              <a:rPr lang="ko-KR" altLang="en-US" dirty="0" smtClean="0"/>
              <a:t>엔</a:t>
            </a:r>
            <a:endParaRPr lang="en-US" altLang="ko-KR" dirty="0" smtClean="0"/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dirty="0" smtClean="0"/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dirty="0" smtClean="0"/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124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75200" y="370984"/>
            <a:ext cx="3563679" cy="850107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 dirty="0" smtClean="0"/>
              <a:t>택시 </a:t>
            </a:r>
            <a:r>
              <a:rPr lang="ko-KR" altLang="en-US" sz="3600" dirty="0"/>
              <a:t>차</a:t>
            </a:r>
            <a:r>
              <a:rPr lang="ko-KR" altLang="en-US" sz="3600" dirty="0" smtClean="0"/>
              <a:t>량 종류</a:t>
            </a:r>
            <a:endParaRPr lang="ko-KR" altLang="en-US" sz="3600" dirty="0"/>
          </a:p>
        </p:txBody>
      </p:sp>
      <p:pic>
        <p:nvPicPr>
          <p:cNvPr id="3074" name="Picture 2" descr="소스 이미지 보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9" y="2524325"/>
            <a:ext cx="4573942" cy="294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7895633" y="3428140"/>
            <a:ext cx="35636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ko-KR" altLang="en-US" sz="4000" dirty="0"/>
          </a:p>
        </p:txBody>
      </p:sp>
      <p:pic>
        <p:nvPicPr>
          <p:cNvPr id="3080" name="Picture 8" descr="소스 이미지 보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79" y="2566581"/>
            <a:ext cx="5054950" cy="28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2101623" y="5903985"/>
            <a:ext cx="1537233" cy="61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600" dirty="0" smtClean="0"/>
              <a:t>중형</a:t>
            </a:r>
            <a:endParaRPr lang="ko-KR" altLang="en-US" sz="3600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8216538" y="5822714"/>
            <a:ext cx="1645920" cy="776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600" dirty="0" smtClean="0"/>
              <a:t>소형</a:t>
            </a:r>
            <a:endParaRPr lang="ko-KR" altLang="en-US" sz="36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1741902" y="1320087"/>
            <a:ext cx="8743781" cy="10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200" dirty="0" smtClean="0"/>
              <a:t>중형과 소형 택시의 </a:t>
            </a:r>
            <a:r>
              <a:rPr lang="ko-KR" altLang="en-US" sz="3200" smtClean="0"/>
              <a:t>요금이 </a:t>
            </a:r>
            <a:r>
              <a:rPr lang="en-US" altLang="ko-KR" sz="3200" dirty="0" smtClean="0"/>
              <a:t>40~50</a:t>
            </a:r>
            <a:r>
              <a:rPr lang="ko-KR" altLang="en-US" sz="3200" dirty="0" smtClean="0"/>
              <a:t>엔 차이가 있다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8038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 smtClean="0"/>
              <a:t>주의할 점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79100" y="2295888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택시 기본 요금이 매우 비싸니 급하거나 가까운 곳에 갈 때 이용을 한다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늦은 밤 택시를 타면 요금이 </a:t>
            </a:r>
            <a:r>
              <a:rPr lang="en-US" altLang="ko-KR" dirty="0" smtClean="0"/>
              <a:t>20%</a:t>
            </a:r>
            <a:r>
              <a:rPr lang="ko-KR" altLang="en-US" dirty="0" smtClean="0"/>
              <a:t>추가로 </a:t>
            </a:r>
            <a:r>
              <a:rPr lang="ko-KR" altLang="en-US" dirty="0" err="1" smtClean="0"/>
              <a:t>할증요금이</a:t>
            </a:r>
            <a:r>
              <a:rPr lang="ko-KR" altLang="en-US" dirty="0" smtClean="0"/>
              <a:t> 붙는다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같은 지역이라도  차량 종류에 따라 기본요금과 추가요금 기준이 다르다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96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8635" y="1913207"/>
            <a:ext cx="4895556" cy="453104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n-US" altLang="ko-KR" sz="3600" dirty="0" smtClean="0"/>
          </a:p>
          <a:p>
            <a:pPr marL="0" indent="0" algn="just">
              <a:buNone/>
            </a:pPr>
            <a:r>
              <a:rPr lang="en-US" altLang="ko-KR" sz="3600" dirty="0" smtClean="0"/>
              <a:t> 1. </a:t>
            </a:r>
            <a:r>
              <a:rPr lang="ko-KR" altLang="en-US" sz="3600" dirty="0" smtClean="0"/>
              <a:t>일본 </a:t>
            </a:r>
            <a:r>
              <a:rPr lang="en-US" altLang="ko-KR" sz="3600" dirty="0" smtClean="0"/>
              <a:t>JR</a:t>
            </a:r>
            <a:r>
              <a:rPr lang="ko-KR" altLang="en-US" sz="3600" dirty="0" smtClean="0"/>
              <a:t>과 지하철</a:t>
            </a:r>
            <a:endParaRPr lang="en-US" altLang="ko-KR" sz="3600" dirty="0" smtClean="0"/>
          </a:p>
          <a:p>
            <a:pPr marL="0" indent="0" algn="just">
              <a:buNone/>
            </a:pPr>
            <a:endParaRPr lang="en-US" altLang="ko-KR" sz="3600" dirty="0" smtClean="0"/>
          </a:p>
          <a:p>
            <a:pPr marL="0" indent="0" algn="just">
              <a:buNone/>
            </a:pPr>
            <a:r>
              <a:rPr lang="en-US" altLang="ko-KR" sz="3600" dirty="0"/>
              <a:t> </a:t>
            </a:r>
            <a:r>
              <a:rPr lang="en-US" altLang="ko-KR" sz="3600" dirty="0" smtClean="0"/>
              <a:t>2. </a:t>
            </a:r>
            <a:r>
              <a:rPr lang="ko-KR" altLang="en-US" sz="3600" dirty="0" err="1" smtClean="0"/>
              <a:t>일본버스</a:t>
            </a:r>
            <a:endParaRPr lang="en-US" altLang="ko-KR" sz="3600" dirty="0" smtClean="0"/>
          </a:p>
          <a:p>
            <a:pPr marL="0" indent="0" algn="just">
              <a:buNone/>
            </a:pPr>
            <a:r>
              <a:rPr lang="en-US" altLang="ko-KR" sz="3600" dirty="0" smtClean="0"/>
              <a:t> </a:t>
            </a:r>
          </a:p>
          <a:p>
            <a:pPr marL="0" indent="0" algn="just">
              <a:buNone/>
            </a:pPr>
            <a:r>
              <a:rPr lang="en-US" altLang="ko-KR" sz="3600" dirty="0"/>
              <a:t> </a:t>
            </a:r>
            <a:r>
              <a:rPr lang="en-US" altLang="ko-KR" sz="3600" dirty="0" smtClean="0"/>
              <a:t>3. </a:t>
            </a:r>
            <a:r>
              <a:rPr lang="ko-KR" altLang="en-US" sz="3600" dirty="0" smtClean="0"/>
              <a:t>일본 </a:t>
            </a:r>
            <a:r>
              <a:rPr lang="ko-KR" altLang="en-US" sz="3600" dirty="0" err="1" smtClean="0"/>
              <a:t>신칸센</a:t>
            </a:r>
            <a:endParaRPr lang="en-US" altLang="ko-KR" sz="3600" dirty="0" smtClean="0"/>
          </a:p>
          <a:p>
            <a:pPr marL="0" indent="0" algn="just">
              <a:buNone/>
            </a:pPr>
            <a:endParaRPr lang="en-US" altLang="ko-KR" sz="3600" dirty="0"/>
          </a:p>
          <a:p>
            <a:pPr marL="0" indent="0" algn="just">
              <a:buNone/>
            </a:pPr>
            <a:r>
              <a:rPr lang="en-US" altLang="ko-KR" sz="3600" dirty="0" smtClean="0"/>
              <a:t> 4. </a:t>
            </a:r>
            <a:r>
              <a:rPr lang="ko-KR" altLang="en-US" sz="3600" dirty="0" smtClean="0"/>
              <a:t>일본 택시</a:t>
            </a:r>
            <a:r>
              <a:rPr lang="en-US" altLang="ko-KR" sz="3600" dirty="0" smtClean="0"/>
              <a:t>    </a:t>
            </a:r>
          </a:p>
          <a:p>
            <a:pPr marL="0" indent="0">
              <a:buNone/>
            </a:pPr>
            <a:endParaRPr lang="en-US" altLang="ko-KR" sz="3600" dirty="0"/>
          </a:p>
          <a:p>
            <a:pPr marL="0" indent="0">
              <a:buNone/>
            </a:pPr>
            <a:endParaRPr lang="en-US" altLang="ko-KR" sz="36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75249" y="716448"/>
            <a:ext cx="6098595" cy="9013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400" b="1" dirty="0" smtClean="0"/>
              <a:t>순         서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247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7303" y="407655"/>
            <a:ext cx="2337391" cy="783191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smtClean="0"/>
              <a:t>택시 예절</a:t>
            </a:r>
            <a:endParaRPr lang="ko-KR" altLang="en-US" sz="4000" dirty="0"/>
          </a:p>
        </p:txBody>
      </p:sp>
      <p:pic>
        <p:nvPicPr>
          <p:cNvPr id="2050" name="Picture 2" descr="소스 이미지 보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63" y="3444948"/>
            <a:ext cx="4390673" cy="283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291531" y="1534416"/>
            <a:ext cx="11391017" cy="1518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000" dirty="0" smtClean="0"/>
              <a:t>택시의 뒷문은 자동으로 열리고 닫힌다</a:t>
            </a:r>
            <a:r>
              <a:rPr lang="en-US" altLang="ko-KR" sz="4000" dirty="0" smtClean="0"/>
              <a:t>. </a:t>
            </a:r>
            <a:r>
              <a:rPr lang="ko-KR" altLang="en-US" sz="4000" dirty="0" smtClean="0"/>
              <a:t>직접 여닫을 필요가 없다</a:t>
            </a:r>
            <a:r>
              <a:rPr lang="en-US" altLang="ko-KR" sz="4000" dirty="0" smtClean="0"/>
              <a:t>.</a:t>
            </a:r>
          </a:p>
          <a:p>
            <a:pPr algn="ctr"/>
            <a:endParaRPr lang="en-US" altLang="ko-KR" sz="4000" dirty="0"/>
          </a:p>
          <a:p>
            <a:pPr algn="ctr"/>
            <a:r>
              <a:rPr lang="ko-KR" altLang="en-US" sz="4000" dirty="0" smtClean="0"/>
              <a:t>좌측 통행 하므로 방향에 주의</a:t>
            </a:r>
            <a:r>
              <a:rPr lang="en-US" altLang="ko-KR" sz="4000" dirty="0"/>
              <a:t>!</a:t>
            </a:r>
            <a:r>
              <a:rPr lang="ko-KR" altLang="en-US" sz="4000" dirty="0" smtClean="0"/>
              <a:t> 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8226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59988" y="1870000"/>
            <a:ext cx="8202084" cy="591846"/>
          </a:xfrm>
        </p:spPr>
        <p:txBody>
          <a:bodyPr>
            <a:normAutofit/>
          </a:bodyPr>
          <a:lstStyle/>
          <a:p>
            <a:pPr marL="0" indent="0" algn="ctr" fontAlgn="base">
              <a:lnSpc>
                <a:spcPct val="100000"/>
              </a:lnSpc>
              <a:buNone/>
            </a:pPr>
            <a:r>
              <a:rPr lang="ko-KR" altLang="en-US" dirty="0" smtClean="0"/>
              <a:t>일본 </a:t>
            </a:r>
            <a:r>
              <a:rPr lang="en-US" altLang="ko-KR" dirty="0" smtClean="0"/>
              <a:t>JR</a:t>
            </a:r>
            <a:r>
              <a:rPr lang="ko-KR" altLang="en-US" dirty="0" smtClean="0"/>
              <a:t>과 지하철에 대해서 알아볼까요</a:t>
            </a:r>
            <a:r>
              <a:rPr lang="en-US" altLang="ko-KR" dirty="0" smtClean="0"/>
              <a:t>?</a:t>
            </a:r>
            <a:endParaRPr lang="en-US" altLang="ko-KR" sz="36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777993" y="803199"/>
            <a:ext cx="8910376" cy="9013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ko-KR" sz="4400" b="1" dirty="0" smtClean="0"/>
              <a:t>1. </a:t>
            </a:r>
            <a:r>
              <a:rPr lang="ko-KR" altLang="en-US" sz="4400" dirty="0"/>
              <a:t>일본 </a:t>
            </a:r>
            <a:r>
              <a:rPr lang="en-US" altLang="ko-KR" sz="4400" dirty="0"/>
              <a:t>JR</a:t>
            </a:r>
            <a:r>
              <a:rPr lang="ko-KR" altLang="en-US" sz="4400" dirty="0"/>
              <a:t>과 지하철</a:t>
            </a:r>
            <a:endParaRPr lang="en-US" altLang="ko-KR" sz="4400" dirty="0"/>
          </a:p>
        </p:txBody>
      </p:sp>
      <p:pic>
        <p:nvPicPr>
          <p:cNvPr id="1026" name="Picture 2" descr="https://i1.wp.com/jpholic.com/kr/wp-content/uploads/2016/08/yamanote-line.jpg?fit=640%2C48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5" y="3010152"/>
            <a:ext cx="4801598" cy="267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일본지하철에 대한 이미지 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91" y="3010151"/>
            <a:ext cx="4557932" cy="267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1659988" y="5880027"/>
            <a:ext cx="1843755" cy="7139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ko-KR" sz="2400" dirty="0" smtClean="0"/>
              <a:t>JR </a:t>
            </a:r>
            <a:r>
              <a:rPr lang="ko-KR" altLang="en-US" sz="2400" dirty="0" smtClean="0"/>
              <a:t>열차 모습</a:t>
            </a:r>
            <a:endParaRPr lang="en-US" altLang="ko-KR" sz="2400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472080" y="5880027"/>
            <a:ext cx="2660553" cy="7139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ko-KR" sz="2400" dirty="0" smtClean="0"/>
              <a:t>JR </a:t>
            </a:r>
            <a:r>
              <a:rPr lang="ko-KR" altLang="en-US" sz="2400" dirty="0" smtClean="0"/>
              <a:t>열차 내부 모습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24474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 txBox="1">
            <a:spLocks/>
          </p:cNvSpPr>
          <p:nvPr/>
        </p:nvSpPr>
        <p:spPr>
          <a:xfrm>
            <a:off x="3073491" y="4954732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052" name="Picture 4" descr="소스 이미지 보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91" y="2354428"/>
            <a:ext cx="6226645" cy="38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3073491" y="856458"/>
            <a:ext cx="6098595" cy="9013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400" b="1" dirty="0" smtClean="0"/>
              <a:t>요금은 얼마일까요</a:t>
            </a:r>
            <a:r>
              <a:rPr lang="en-US" altLang="ko-KR" sz="4400" b="1" dirty="0" smtClean="0"/>
              <a:t>?</a:t>
            </a:r>
            <a:r>
              <a:rPr lang="ko-KR" altLang="en-US" sz="4400" b="1" dirty="0" smtClean="0"/>
              <a:t>        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2566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지하철을 타는 예절</a:t>
            </a:r>
            <a:endParaRPr lang="ko-KR" altLang="en-US" dirty="0"/>
          </a:p>
        </p:txBody>
      </p:sp>
      <p:pic>
        <p:nvPicPr>
          <p:cNvPr id="4098" name="Picture 2" descr="소스 이미지 보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3367042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소스 이미지 보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520" y="3334815"/>
            <a:ext cx="5697279" cy="334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1119999" y="1937137"/>
            <a:ext cx="10233800" cy="10513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dirty="0" smtClean="0"/>
              <a:t>신문을 읽을 </a:t>
            </a:r>
            <a:r>
              <a:rPr lang="ko-KR" altLang="en-US" dirty="0"/>
              <a:t>때</a:t>
            </a:r>
            <a:r>
              <a:rPr lang="ko-KR" altLang="en-US" dirty="0" smtClean="0"/>
              <a:t>는 옆 사람에게 </a:t>
            </a:r>
            <a:r>
              <a:rPr lang="ko-KR" altLang="en-US" dirty="0" smtClean="0"/>
              <a:t>방해가 되지 않도록 </a:t>
            </a:r>
            <a:r>
              <a:rPr lang="ko-KR" altLang="en-US" dirty="0" smtClean="0"/>
              <a:t>작게</a:t>
            </a:r>
            <a:r>
              <a:rPr lang="ko-KR" altLang="en-US" dirty="0" smtClean="0"/>
              <a:t> </a:t>
            </a:r>
            <a:r>
              <a:rPr lang="ko-KR" altLang="en-US" dirty="0" smtClean="0"/>
              <a:t>펼치고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에스컬레이터 탈 때 오른쪽을 비워 둔다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036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68391" y="297126"/>
            <a:ext cx="4415883" cy="75108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4000" dirty="0" smtClean="0">
                <a:latin typeface="+mj-ea"/>
                <a:ea typeface="+mj-ea"/>
              </a:rPr>
              <a:t>지하철 지옥철</a:t>
            </a:r>
            <a:endParaRPr lang="en-US" altLang="ko-KR" sz="14000" dirty="0" smtClean="0">
              <a:latin typeface="+mj-ea"/>
              <a:ea typeface="+mj-ea"/>
            </a:endParaRPr>
          </a:p>
          <a:p>
            <a:pPr algn="ctr">
              <a:lnSpc>
                <a:spcPct val="100000"/>
              </a:lnSpc>
            </a:pPr>
            <a:endParaRPr lang="en-US" altLang="ko-KR" dirty="0" smtClean="0">
              <a:latin typeface="+mj-ea"/>
              <a:ea typeface="+mj-ea"/>
            </a:endParaRPr>
          </a:p>
          <a:p>
            <a:pPr algn="ctr">
              <a:lnSpc>
                <a:spcPct val="100000"/>
              </a:lnSpc>
            </a:pPr>
            <a:endParaRPr lang="en-US" altLang="ko-KR" dirty="0">
              <a:latin typeface="+mj-ea"/>
              <a:ea typeface="+mj-ea"/>
            </a:endParaRPr>
          </a:p>
          <a:p>
            <a:pPr algn="ctr">
              <a:lnSpc>
                <a:spcPct val="100000"/>
              </a:lnSpc>
            </a:pP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3074" name="Picture 2" descr="소스 이미지 보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91" y="3256154"/>
            <a:ext cx="5019611" cy="27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308303" y="1537746"/>
            <a:ext cx="76497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/>
              <a:t>열차 내 승객이 </a:t>
            </a:r>
            <a:r>
              <a:rPr lang="ko-KR" altLang="en-US" sz="2800" dirty="0" smtClean="0"/>
              <a:t>가득 차면 </a:t>
            </a:r>
            <a:r>
              <a:rPr lang="ko-KR" altLang="en-US" sz="2800" dirty="0" smtClean="0"/>
              <a:t>무리하게 </a:t>
            </a:r>
            <a:r>
              <a:rPr lang="ko-KR" altLang="en-US" sz="2800" dirty="0" smtClean="0"/>
              <a:t>타지 말고 다음 열차를 </a:t>
            </a:r>
            <a:r>
              <a:rPr lang="ko-KR" altLang="en-US" sz="2800" dirty="0" smtClean="0"/>
              <a:t>기다려야 한다</a:t>
            </a:r>
            <a:r>
              <a:rPr lang="en-US" altLang="ko-KR" sz="2800" dirty="0" smtClean="0"/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08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1289" y="623065"/>
            <a:ext cx="3057293" cy="980349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 smtClean="0"/>
              <a:t>2.</a:t>
            </a:r>
            <a:r>
              <a:rPr lang="ko-KR" altLang="en-US" sz="4000" dirty="0" smtClean="0"/>
              <a:t>일본 버스</a:t>
            </a:r>
            <a:endParaRPr lang="ko-KR" altLang="en-US" sz="4000" dirty="0"/>
          </a:p>
        </p:txBody>
      </p:sp>
      <p:pic>
        <p:nvPicPr>
          <p:cNvPr id="5122" name="Picture 2" descr="소스 이미지 보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04060"/>
            <a:ext cx="4516815" cy="30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소스 이미지 보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40" y="3004060"/>
            <a:ext cx="4303829" cy="30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939132" y="2066851"/>
            <a:ext cx="4415883" cy="75108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14000" dirty="0" smtClean="0">
                <a:latin typeface="+mj-ea"/>
                <a:ea typeface="+mj-ea"/>
              </a:rPr>
              <a:t>일본 버스 외부</a:t>
            </a:r>
            <a:endParaRPr lang="en-US" altLang="ko-KR" sz="14000" dirty="0" smtClean="0">
              <a:latin typeface="+mj-ea"/>
              <a:ea typeface="+mj-ea"/>
            </a:endParaRPr>
          </a:p>
          <a:p>
            <a:pPr algn="ctr">
              <a:lnSpc>
                <a:spcPct val="100000"/>
              </a:lnSpc>
            </a:pPr>
            <a:endParaRPr lang="en-US" altLang="ko-KR" dirty="0" smtClean="0">
              <a:latin typeface="+mj-ea"/>
              <a:ea typeface="+mj-ea"/>
            </a:endParaRPr>
          </a:p>
          <a:p>
            <a:pPr algn="ctr">
              <a:lnSpc>
                <a:spcPct val="100000"/>
              </a:lnSpc>
            </a:pPr>
            <a:endParaRPr lang="en-US" altLang="ko-KR" dirty="0" smtClean="0">
              <a:latin typeface="+mj-ea"/>
              <a:ea typeface="+mj-ea"/>
            </a:endParaRPr>
          </a:p>
          <a:p>
            <a:pPr algn="ctr">
              <a:lnSpc>
                <a:spcPct val="100000"/>
              </a:lnSpc>
            </a:pP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667886" y="2066851"/>
            <a:ext cx="4415883" cy="75108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14000" dirty="0" smtClean="0">
                <a:latin typeface="+mj-ea"/>
                <a:ea typeface="+mj-ea"/>
              </a:rPr>
              <a:t>일본 버스 내부</a:t>
            </a:r>
            <a:endParaRPr lang="en-US" altLang="ko-KR" sz="14000" dirty="0" smtClean="0">
              <a:latin typeface="+mj-ea"/>
              <a:ea typeface="+mj-ea"/>
            </a:endParaRPr>
          </a:p>
          <a:p>
            <a:pPr algn="ctr">
              <a:lnSpc>
                <a:spcPct val="100000"/>
              </a:lnSpc>
            </a:pPr>
            <a:endParaRPr lang="en-US" altLang="ko-KR" dirty="0" smtClean="0">
              <a:latin typeface="+mj-ea"/>
              <a:ea typeface="+mj-ea"/>
            </a:endParaRPr>
          </a:p>
          <a:p>
            <a:pPr algn="ctr">
              <a:lnSpc>
                <a:spcPct val="100000"/>
              </a:lnSpc>
            </a:pPr>
            <a:endParaRPr lang="en-US" altLang="ko-KR" dirty="0" smtClean="0">
              <a:latin typeface="+mj-ea"/>
              <a:ea typeface="+mj-ea"/>
            </a:endParaRPr>
          </a:p>
          <a:p>
            <a:pPr algn="ctr">
              <a:lnSpc>
                <a:spcPct val="100000"/>
              </a:lnSpc>
            </a:pP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4390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3716" y="365125"/>
            <a:ext cx="3947533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smtClean="0"/>
              <a:t>일본 버스 요금</a:t>
            </a:r>
            <a:endParaRPr lang="ko-KR" altLang="en-US" sz="4000" dirty="0"/>
          </a:p>
        </p:txBody>
      </p:sp>
      <p:pic>
        <p:nvPicPr>
          <p:cNvPr id="6146" name="Picture 2" descr="소스 이미지 보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607" y="3370039"/>
            <a:ext cx="3566366" cy="28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blogthumb-phinf.pstatic.net/20140815_144/phk102_1408080737540Urtkc_JPEG/P20140806_143224407_5FA352BA-88F4-4961-A542-2161ED66A10F.JP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1" y="3356887"/>
            <a:ext cx="6191250" cy="298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2713501" y="1690688"/>
            <a:ext cx="6556916" cy="980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000" dirty="0" smtClean="0"/>
              <a:t>일반 요금과 </a:t>
            </a:r>
            <a:r>
              <a:rPr lang="ko-KR" altLang="en-US" sz="4000" dirty="0" smtClean="0"/>
              <a:t>구간 요금이 </a:t>
            </a:r>
            <a:r>
              <a:rPr lang="ko-KR" altLang="en-US" sz="4000" dirty="0" smtClean="0"/>
              <a:t>있다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124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33745" y="342823"/>
            <a:ext cx="4529254" cy="1106836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4000" dirty="0" smtClean="0"/>
              <a:t>일본 버스 구간 요금</a:t>
            </a:r>
            <a:endParaRPr lang="ko-KR" altLang="en-US" sz="4000" dirty="0"/>
          </a:p>
        </p:txBody>
      </p:sp>
      <p:pic>
        <p:nvPicPr>
          <p:cNvPr id="7170" name="Picture 2" descr="소스 이미지 보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62" y="3479181"/>
            <a:ext cx="4906537" cy="30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2810106" y="1650380"/>
            <a:ext cx="7136781" cy="1367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800" dirty="0" smtClean="0"/>
              <a:t>승차 시 </a:t>
            </a:r>
            <a:r>
              <a:rPr lang="ko-KR" altLang="en-US" sz="2800" dirty="0" smtClean="0"/>
              <a:t>번호표 </a:t>
            </a:r>
            <a:r>
              <a:rPr lang="ko-KR" altLang="en-US" sz="2800" dirty="0" smtClean="0"/>
              <a:t>뽑는 것부터 </a:t>
            </a:r>
            <a:r>
              <a:rPr lang="ko-KR" altLang="en-US" sz="2800" dirty="0" smtClean="0"/>
              <a:t>시작되며 요금은 전광판에 </a:t>
            </a:r>
            <a:r>
              <a:rPr lang="ko-KR" altLang="en-US" sz="2800" dirty="0" smtClean="0"/>
              <a:t>나온 만큼 </a:t>
            </a:r>
            <a:r>
              <a:rPr lang="ko-KR" altLang="en-US" sz="2800" dirty="0" smtClean="0"/>
              <a:t>내면 된다</a:t>
            </a:r>
            <a:r>
              <a:rPr lang="en-US" altLang="ko-KR" sz="2800" dirty="0" smtClean="0"/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617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깊이">
  <a:themeElements>
    <a:clrScheme name="깊이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맑은 고딕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깊이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TM04033923[[fn=깊이]]</Template>
  <TotalTime>557</TotalTime>
  <Words>369</Words>
  <Application>Microsoft Office PowerPoint</Application>
  <PresentationFormat>와이드스크린</PresentationFormat>
  <Paragraphs>83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맑은 고딕</vt:lpstr>
      <vt:lpstr>Arial</vt:lpstr>
      <vt:lpstr>Calibri</vt:lpstr>
      <vt:lpstr>깊이</vt:lpstr>
      <vt:lpstr>교통수단으로 알아본 일본의 교통예절</vt:lpstr>
      <vt:lpstr>PowerPoint 프레젠테이션</vt:lpstr>
      <vt:lpstr>PowerPoint 프레젠테이션</vt:lpstr>
      <vt:lpstr>PowerPoint 프레젠테이션</vt:lpstr>
      <vt:lpstr>지하철을 타는 예절</vt:lpstr>
      <vt:lpstr>PowerPoint 프레젠테이션</vt:lpstr>
      <vt:lpstr>2.일본 버스</vt:lpstr>
      <vt:lpstr>일본 버스 요금</vt:lpstr>
      <vt:lpstr>일본 버스 구간 요금</vt:lpstr>
      <vt:lpstr>요금 낼 때 주의할 점</vt:lpstr>
      <vt:lpstr>버스 예절</vt:lpstr>
      <vt:lpstr>3.일본 신칸센</vt:lpstr>
      <vt:lpstr>신칸센 요금</vt:lpstr>
      <vt:lpstr>신칸센 개통후 어떻게 변했을까?</vt:lpstr>
      <vt:lpstr>예절과 주의할 점</vt:lpstr>
      <vt:lpstr>4. 일본택시 </vt:lpstr>
      <vt:lpstr>택시 요금</vt:lpstr>
      <vt:lpstr>택시 차량 종류</vt:lpstr>
      <vt:lpstr>주의할 점</vt:lpstr>
      <vt:lpstr>택시 예절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신칸센과 JR</dc:title>
  <dc:creator>user</dc:creator>
  <cp:lastModifiedBy>user</cp:lastModifiedBy>
  <cp:revision>44</cp:revision>
  <dcterms:created xsi:type="dcterms:W3CDTF">2021-03-20T15:21:51Z</dcterms:created>
  <dcterms:modified xsi:type="dcterms:W3CDTF">2021-03-30T15:09:29Z</dcterms:modified>
</cp:coreProperties>
</file>