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86" r:id="rId3"/>
  </p:sldMasterIdLst>
  <p:sldIdLst>
    <p:sldId id="266" r:id="rId4"/>
    <p:sldId id="261" r:id="rId5"/>
    <p:sldId id="295" r:id="rId6"/>
    <p:sldId id="297" r:id="rId7"/>
    <p:sldId id="298" r:id="rId8"/>
    <p:sldId id="304" r:id="rId9"/>
    <p:sldId id="282" r:id="rId10"/>
    <p:sldId id="293" r:id="rId11"/>
    <p:sldId id="284" r:id="rId12"/>
    <p:sldId id="299" r:id="rId13"/>
    <p:sldId id="301" r:id="rId14"/>
    <p:sldId id="300" r:id="rId15"/>
    <p:sldId id="260" r:id="rId16"/>
    <p:sldId id="279" r:id="rId17"/>
    <p:sldId id="302" r:id="rId18"/>
    <p:sldId id="283" r:id="rId19"/>
    <p:sldId id="305" r:id="rId20"/>
    <p:sldId id="276" r:id="rId21"/>
    <p:sldId id="259" r:id="rId22"/>
    <p:sldId id="25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A6C"/>
    <a:srgbClr val="AEAED4"/>
    <a:srgbClr val="78CAD8"/>
    <a:srgbClr val="A9D18E"/>
    <a:srgbClr val="F6E9DA"/>
    <a:srgbClr val="C5D6E8"/>
    <a:srgbClr val="DAF6F8"/>
    <a:srgbClr val="FFFFFF"/>
    <a:srgbClr val="FCF7F2"/>
    <a:srgbClr val="E2CBB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4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60B79-C695-49A2-AB76-FF57C7A02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F62C63-3950-48CC-B9AC-AFC2722E4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0CC8BF-1BAD-46CA-B5BA-52A248F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7278EE-DD28-40B8-ADA3-837131A4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91AE18-9276-4588-B27C-FBC7540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59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60E83A-F4B5-41CA-8077-106625B8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25AFD4-411C-4B70-ABB1-078F2F9D5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5766AA-EEDB-4DD0-836B-208E0B9D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6445A7-3E72-42B3-A6F2-DB2EE631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8436BF-3418-4540-BE6D-6D36B03A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5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D567F7-DCD9-41C4-8CE0-466E6645C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53C374-BFB2-461D-A0C0-F8023658D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404E27-6F3F-414D-8E8A-3B371E8B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C8C197-FBE5-4270-B234-D5DCEAAB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1C5BAE-4689-4BA3-AE6A-EF76AF71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93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60B79-C695-49A2-AB76-FF57C7A02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F62C63-3950-48CC-B9AC-AFC2722E4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0CC8BF-1BAD-46CA-B5BA-52A248F3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7278EE-DD28-40B8-ADA3-837131A4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91AE18-9276-4588-B27C-FBC7540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196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F23380-99E2-473F-9BDF-7219C642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B5D153-12BD-4EB6-A1F2-901D1596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BCFE1C-E616-431D-B000-B42A7D17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8AAB4-795B-4F7B-8E33-D660810B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CD837-20DC-462E-B36F-9BCF3435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70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587CE6-3EE3-4837-859D-71094587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585D56-A2EE-4B81-8875-1C2D08328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D2F14F-8DBA-4460-B022-60D4F49E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C3C602-8252-4B10-97CE-8EC6998D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32D8A7-74A3-4907-84F8-A1A0C5D2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53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84F886-EBF1-42CF-8459-1B7FC747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BBEEC6-A709-47D0-AD27-84812FA61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C6851B-ECB0-42F9-84F3-2E9DB944E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6FAB28-8D05-4810-B68F-760890EA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1EEBCC-C344-46AD-B972-869B1643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875483-0E4D-4F80-B0B6-9B3598FC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932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7BFD17-A9A1-4EEB-8A5F-197E5882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C88E1A-47A0-4FF0-A5A9-964940A31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928BD2-53ED-4F14-A369-E81CCF197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31BEB78-F686-4405-9BA9-08FF69FBB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28EA335-CC0A-459A-BDB0-6356C2EAA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8DED77-1026-4607-8E59-24EA29BC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276177-D0F0-44B3-A2F4-99F84C53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DB0154D-10DF-4803-B17D-0D5BE9F2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64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215452-AA53-45A5-AED3-5292B07F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2E09889-2666-4E61-AAAA-4FEB3321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6CA864C-2487-444C-A90D-1B7E6E49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549ACC-C099-47DF-BABF-1A2DBA9D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83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D5056E6-4E21-4897-B51E-541295A7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684B77-10B1-4DFE-8680-FA9B027F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BD3B10-AEAF-4D0B-A873-462581C3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B838A-6DB7-4CF7-A128-0FADB56FB43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70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A4678-41B5-45C3-BA37-2755D99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C1DD4F-FB6D-4875-AECA-2D45B448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642B00-8F55-48A8-BBD2-6BB94B5CE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46D694-3567-40ED-A958-3CDE978B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F50AA9-F745-458D-B75A-C334178F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4996F8-3FF9-44A6-9583-FDF46FA9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819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F23380-99E2-473F-9BDF-7219C642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B5D153-12BD-4EB6-A1F2-901D1596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BCFE1C-E616-431D-B000-B42A7D17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8AAB4-795B-4F7B-8E33-D660810B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CD837-20DC-462E-B36F-9BCF3435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66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30279-2750-4393-89D0-ECDA4829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60C405-D04A-4771-A5D9-E175B234A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4BE8D8-9F12-4818-BC26-8496B286A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1F7F3B-5B92-45BC-9C40-9B113444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1932B6-02EE-4E39-AFA6-AD59512B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6AD14C-4367-424E-882B-1FB5A537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60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60E83A-F4B5-41CA-8077-106625B8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25AFD4-411C-4B70-ABB1-078F2F9D5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5766AA-EEDB-4DD0-836B-208E0B9D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6445A7-3E72-42B3-A6F2-DB2EE631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8436BF-3418-4540-BE6D-6D36B03A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260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D567F7-DCD9-41C4-8CE0-466E6645C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53C374-BFB2-461D-A0C0-F8023658D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404E27-6F3F-414D-8E8A-3B371E8B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C8C197-FBE5-4270-B234-D5DCEAAB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1C5BAE-4689-4BA3-AE6A-EF76AF71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23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727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59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6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21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960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9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AAAA5-E9E4-494D-B62A-7E576B6B392F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587CE6-3EE3-4837-859D-71094587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585D56-A2EE-4B81-8875-1C2D08328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D2F14F-8DBA-4460-B022-60D4F49E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C3C602-8252-4B10-97CE-8EC6998D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32D8A7-74A3-4907-84F8-A1A0C5D2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026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706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05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808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71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84F886-EBF1-42CF-8459-1B7FC747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BBEEC6-A709-47D0-AD27-84812FA61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C6851B-ECB0-42F9-84F3-2E9DB944E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6FAB28-8D05-4810-B68F-760890EA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1EEBCC-C344-46AD-B972-869B1643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875483-0E4D-4F80-B0B6-9B3598FC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453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7BFD17-A9A1-4EEB-8A5F-197E58828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C88E1A-47A0-4FF0-A5A9-964940A31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928BD2-53ED-4F14-A369-E81CCF197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31BEB78-F686-4405-9BA9-08FF69FBB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28EA335-CC0A-459A-BDB0-6356C2EAA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8DED77-1026-4607-8E59-24EA29BC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276177-D0F0-44B3-A2F4-99F84C53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DB0154D-10DF-4803-B17D-0D5BE9F2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907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215452-AA53-45A5-AED3-5292B07F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2E09889-2666-4E61-AAAA-4FEB3321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6CA864C-2487-444C-A90D-1B7E6E49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549ACC-C099-47DF-BABF-1A2DBA9D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97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D5056E6-4E21-4897-B51E-541295A7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684B77-10B1-4DFE-8680-FA9B027F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BD3B10-AEAF-4D0B-A873-462581C3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A5AEA-0947-403C-A6EF-3B40C4E6A941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85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A4678-41B5-45C3-BA37-2755D99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C1DD4F-FB6D-4875-AECA-2D45B4488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642B00-8F55-48A8-BBD2-6BB94B5CE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46D694-3567-40ED-A958-3CDE978B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F50AA9-F745-458D-B75A-C334178F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4996F8-3FF9-44A6-9583-FDF46FA9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05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30279-2750-4393-89D0-ECDA4829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60C405-D04A-4771-A5D9-E175B234A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4BE8D8-9F12-4818-BC26-8496B286A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1F7F3B-5B92-45BC-9C40-9B113444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1932B6-02EE-4E39-AFA6-AD59512B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6AD14C-4367-424E-882B-1FB5A537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423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FB9F209-BAF5-4ECD-8204-B0CDECA4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B484DD-0ABD-440B-9F19-9BC5BE70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35196C-3A89-486E-976B-7DAF63AA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E864FE-9AAE-4767-A75D-25E04D191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E4862F-CDE2-4F08-BF32-364DC6C0F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9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FB9F209-BAF5-4ECD-8204-B0CDECA4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B484DD-0ABD-440B-9F19-9BC5BE70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35196C-3A89-486E-976B-7DAF63AA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E864FE-9AAE-4767-A75D-25E04D191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E4862F-CDE2-4F08-BF32-364DC6C0F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99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2021-09-27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7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lFb3CfY_cR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vma.or.jp/information/information_3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vejapan.com/ja/in-tokyo/in-pref-tokyo/in-shibuya/article-a0000372/" TargetMode="External"/><Relationship Id="rId5" Type="http://schemas.openxmlformats.org/officeDocument/2006/relationships/hyperlink" Target="https://cloudhikaku.jp/category/column.php?category=vendingmachine&amp;column=merit" TargetMode="External"/><Relationship Id="rId4" Type="http://schemas.openxmlformats.org/officeDocument/2006/relationships/hyperlink" Target="https://www.jvma.or.j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15FFAED-1F76-487E-B404-FFA018395C54}"/>
              </a:ext>
            </a:extLst>
          </p:cNvPr>
          <p:cNvSpPr/>
          <p:nvPr/>
        </p:nvSpPr>
        <p:spPr>
          <a:xfrm>
            <a:off x="10258425" y="6629400"/>
            <a:ext cx="1933575" cy="228600"/>
          </a:xfrm>
          <a:prstGeom prst="rect">
            <a:avLst/>
          </a:prstGeom>
          <a:solidFill>
            <a:srgbClr val="E2C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자판기 - 무료 과학 기술개 아이콘">
            <a:extLst>
              <a:ext uri="{FF2B5EF4-FFF2-40B4-BE49-F238E27FC236}">
                <a16:creationId xmlns:a16="http://schemas.microsoft.com/office/drawing/2014/main" id="{48BD6F19-81CC-44A5-A8B8-BCA27431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8DB10-764D-45FC-AB61-1DD0D37C8E80}"/>
              </a:ext>
            </a:extLst>
          </p:cNvPr>
          <p:cNvSpPr txBox="1"/>
          <p:nvPr/>
        </p:nvSpPr>
        <p:spPr>
          <a:xfrm>
            <a:off x="2972388" y="2709902"/>
            <a:ext cx="62472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dirty="0">
                <a:solidFill>
                  <a:srgbClr val="655D5B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일본의 자판기 문화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5F66-4DFC-4647-ADE1-46D6A34E3DC6}"/>
              </a:ext>
            </a:extLst>
          </p:cNvPr>
          <p:cNvSpPr txBox="1"/>
          <p:nvPr/>
        </p:nvSpPr>
        <p:spPr>
          <a:xfrm>
            <a:off x="6396606" y="3817898"/>
            <a:ext cx="329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554F4D"/>
                </a:solidFill>
              </a:rPr>
              <a:t>일본어일본학과</a:t>
            </a:r>
            <a:r>
              <a:rPr lang="ko-KR" altLang="en-US" sz="1600" dirty="0">
                <a:solidFill>
                  <a:srgbClr val="554F4D"/>
                </a:solidFill>
              </a:rPr>
              <a:t> </a:t>
            </a:r>
            <a:r>
              <a:rPr lang="en-US" altLang="ko-KR" sz="1600" dirty="0">
                <a:solidFill>
                  <a:srgbClr val="554F4D"/>
                </a:solidFill>
              </a:rPr>
              <a:t>22101407 </a:t>
            </a:r>
            <a:r>
              <a:rPr lang="ko-KR" altLang="en-US" sz="1600" dirty="0">
                <a:solidFill>
                  <a:srgbClr val="554F4D"/>
                </a:solidFill>
              </a:rPr>
              <a:t>임나현</a:t>
            </a:r>
          </a:p>
        </p:txBody>
      </p:sp>
    </p:spTree>
    <p:extLst>
      <p:ext uri="{BB962C8B-B14F-4D97-AF65-F5344CB8AC3E}">
        <p14:creationId xmlns:p14="http://schemas.microsoft.com/office/powerpoint/2010/main" val="8461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160F8762-B523-48ED-B7DB-237BBDFF689C}"/>
              </a:ext>
            </a:extLst>
          </p:cNvPr>
          <p:cNvSpPr/>
          <p:nvPr/>
        </p:nvSpPr>
        <p:spPr>
          <a:xfrm>
            <a:off x="893385" y="1473211"/>
            <a:ext cx="3008749" cy="3008749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EDA14800-188F-4105-ADEB-4A04379A5DFD}"/>
              </a:ext>
            </a:extLst>
          </p:cNvPr>
          <p:cNvSpPr/>
          <p:nvPr/>
        </p:nvSpPr>
        <p:spPr>
          <a:xfrm>
            <a:off x="4597052" y="1473211"/>
            <a:ext cx="3008749" cy="3008749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38BF9401-6FEB-4AA4-9EA1-601B99395C32}"/>
              </a:ext>
            </a:extLst>
          </p:cNvPr>
          <p:cNvSpPr/>
          <p:nvPr/>
        </p:nvSpPr>
        <p:spPr>
          <a:xfrm>
            <a:off x="8300719" y="1473211"/>
            <a:ext cx="3008749" cy="3008749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511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ヒラギノ角ゴ Pro W3"/>
              </a:rPr>
              <a:t>일본 자판기의 사회 공헌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2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9882C149-C0DB-494C-ADA3-7E8555B81709}"/>
              </a:ext>
            </a:extLst>
          </p:cNvPr>
          <p:cNvCxnSpPr/>
          <p:nvPr/>
        </p:nvCxnSpPr>
        <p:spPr>
          <a:xfrm>
            <a:off x="9547280" y="4931415"/>
            <a:ext cx="515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BC0D62D-45E4-401E-9521-32C1C9A18D27}"/>
              </a:ext>
            </a:extLst>
          </p:cNvPr>
          <p:cNvSpPr txBox="1"/>
          <p:nvPr/>
        </p:nvSpPr>
        <p:spPr>
          <a:xfrm>
            <a:off x="8847139" y="5145093"/>
            <a:ext cx="191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유니버설 디자인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0C3C070-299B-49D0-839C-20DC37E9F84A}"/>
              </a:ext>
            </a:extLst>
          </p:cNvPr>
          <p:cNvCxnSpPr/>
          <p:nvPr/>
        </p:nvCxnSpPr>
        <p:spPr>
          <a:xfrm>
            <a:off x="5838187" y="4931415"/>
            <a:ext cx="515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3C14304-7EFE-4D23-B26D-51C2B762A011}"/>
              </a:ext>
            </a:extLst>
          </p:cNvPr>
          <p:cNvSpPr txBox="1"/>
          <p:nvPr/>
        </p:nvSpPr>
        <p:spPr>
          <a:xfrm>
            <a:off x="4795006" y="5145093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지진 등의 재해 시 도움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FA94A986-9037-4F7E-8888-314105116302}"/>
              </a:ext>
            </a:extLst>
          </p:cNvPr>
          <p:cNvCxnSpPr/>
          <p:nvPr/>
        </p:nvCxnSpPr>
        <p:spPr>
          <a:xfrm>
            <a:off x="2139758" y="4931415"/>
            <a:ext cx="515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BA4B5AB-2BC9-4D67-B0A7-7BFC16B0A517}"/>
              </a:ext>
            </a:extLst>
          </p:cNvPr>
          <p:cNvSpPr txBox="1"/>
          <p:nvPr/>
        </p:nvSpPr>
        <p:spPr>
          <a:xfrm>
            <a:off x="1131839" y="5145093"/>
            <a:ext cx="253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주소 표시 스티커 부착</a:t>
            </a:r>
            <a:endParaRPr lang="en-US" altLang="ko-KR" sz="2000" b="1" spc="-15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F450324-20B0-49CF-97E3-AFFE69842BFD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C7D837-AD57-447C-9512-D659033B3B31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4" name="Picture 4" descr="주소 표시 스티커 부착">
            <a:extLst>
              <a:ext uri="{FF2B5EF4-FFF2-40B4-BE49-F238E27FC236}">
                <a16:creationId xmlns:a16="http://schemas.microsoft.com/office/drawing/2014/main" id="{83C9F198-A0D0-468B-881B-2B593C58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1" y="1345584"/>
            <a:ext cx="3331307" cy="32595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 자판기 부분 설명의 일러스트가 들어가 있습니다.">
            <a:extLst>
              <a:ext uri="{FF2B5EF4-FFF2-40B4-BE49-F238E27FC236}">
                <a16:creationId xmlns:a16="http://schemas.microsoft.com/office/drawing/2014/main" id="{C7B37444-2E4F-439D-9DF7-5CA786B5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08" y="1410636"/>
            <a:ext cx="3331307" cy="3113522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AB44277-2645-4961-AE66-A748C2D99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52" y="1410636"/>
            <a:ext cx="3162554" cy="3209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D62F53-893B-4CBA-AFC5-240BF5AC471C}"/>
              </a:ext>
            </a:extLst>
          </p:cNvPr>
          <p:cNvSpPr txBox="1"/>
          <p:nvPr/>
        </p:nvSpPr>
        <p:spPr>
          <a:xfrm>
            <a:off x="893385" y="5774439"/>
            <a:ext cx="3474028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비상시 현재 위치를 모르는 경우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자판기에 주소 스티커 부착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8BCAD9-EDEC-47DC-A210-4485CD28F8F2}"/>
              </a:ext>
            </a:extLst>
          </p:cNvPr>
          <p:cNvSpPr txBox="1"/>
          <p:nvPr/>
        </p:nvSpPr>
        <p:spPr>
          <a:xfrm>
            <a:off x="4708560" y="5545203"/>
            <a:ext cx="3474028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볼 자판기를 활용해 정보 전달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재해 시 자판기의 전광판에 알림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재해 시 자판기의 음료 무료제공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9DE747-96DB-48A9-AACF-1A5CF25724FB}"/>
              </a:ext>
            </a:extLst>
          </p:cNvPr>
          <p:cNvSpPr txBox="1"/>
          <p:nvPr/>
        </p:nvSpPr>
        <p:spPr>
          <a:xfrm>
            <a:off x="8523735" y="5752952"/>
            <a:ext cx="3264035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노약자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어린이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장애인을 배려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휠체어 이용 용의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292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타원 27">
            <a:extLst>
              <a:ext uri="{FF2B5EF4-FFF2-40B4-BE49-F238E27FC236}">
                <a16:creationId xmlns:a16="http://schemas.microsoft.com/office/drawing/2014/main" id="{EDA14800-188F-4105-ADEB-4A04379A5DFD}"/>
              </a:ext>
            </a:extLst>
          </p:cNvPr>
          <p:cNvSpPr/>
          <p:nvPr/>
        </p:nvSpPr>
        <p:spPr>
          <a:xfrm>
            <a:off x="4597052" y="1554236"/>
            <a:ext cx="3008749" cy="3008749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38BF9401-6FEB-4AA4-9EA1-601B99395C32}"/>
              </a:ext>
            </a:extLst>
          </p:cNvPr>
          <p:cNvSpPr/>
          <p:nvPr/>
        </p:nvSpPr>
        <p:spPr>
          <a:xfrm>
            <a:off x="8300715" y="1509563"/>
            <a:ext cx="3008749" cy="3008749"/>
          </a:xfrm>
          <a:prstGeom prst="ellipse">
            <a:avLst/>
          </a:prstGeom>
          <a:solidFill>
            <a:srgbClr val="EE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141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ヒラギノ角ゴ Pro W3"/>
              </a:rPr>
              <a:t>일본 자판기 환경문제 시스템 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2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9882C149-C0DB-494C-ADA3-7E8555B81709}"/>
              </a:ext>
            </a:extLst>
          </p:cNvPr>
          <p:cNvCxnSpPr/>
          <p:nvPr/>
        </p:nvCxnSpPr>
        <p:spPr>
          <a:xfrm>
            <a:off x="9547280" y="4734649"/>
            <a:ext cx="515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BC0D62D-45E4-401E-9521-32C1C9A18D27}"/>
              </a:ext>
            </a:extLst>
          </p:cNvPr>
          <p:cNvSpPr txBox="1"/>
          <p:nvPr/>
        </p:nvSpPr>
        <p:spPr>
          <a:xfrm>
            <a:off x="9475514" y="4948327"/>
            <a:ext cx="65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폐기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0C3C070-299B-49D0-839C-20DC37E9F84A}"/>
              </a:ext>
            </a:extLst>
          </p:cNvPr>
          <p:cNvCxnSpPr/>
          <p:nvPr/>
        </p:nvCxnSpPr>
        <p:spPr>
          <a:xfrm>
            <a:off x="5838187" y="4734649"/>
            <a:ext cx="515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3C14304-7EFE-4D23-B26D-51C2B762A011}"/>
              </a:ext>
            </a:extLst>
          </p:cNvPr>
          <p:cNvSpPr txBox="1"/>
          <p:nvPr/>
        </p:nvSpPr>
        <p:spPr>
          <a:xfrm>
            <a:off x="5647799" y="494832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재활용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FA94A986-9037-4F7E-8888-314105116302}"/>
              </a:ext>
            </a:extLst>
          </p:cNvPr>
          <p:cNvCxnSpPr/>
          <p:nvPr/>
        </p:nvCxnSpPr>
        <p:spPr>
          <a:xfrm>
            <a:off x="2139758" y="4734649"/>
            <a:ext cx="5156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BA4B5AB-2BC9-4D67-B0A7-7BFC16B0A517}"/>
              </a:ext>
            </a:extLst>
          </p:cNvPr>
          <p:cNvSpPr txBox="1"/>
          <p:nvPr/>
        </p:nvSpPr>
        <p:spPr>
          <a:xfrm>
            <a:off x="1676861" y="4948327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에너지 절약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F450324-20B0-49CF-97E3-AFFE69842BFD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FFA95F2-4D1A-42A2-BE23-A3FDFE9AE4F1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41AB977-D803-457A-A146-3D918121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9" y="2031991"/>
            <a:ext cx="3847996" cy="22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DBD0D8-979E-4079-9D84-F20B0712D2B6}"/>
              </a:ext>
            </a:extLst>
          </p:cNvPr>
          <p:cNvSpPr txBox="1"/>
          <p:nvPr/>
        </p:nvSpPr>
        <p:spPr>
          <a:xfrm>
            <a:off x="259275" y="5348437"/>
            <a:ext cx="3760966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존 쿨링 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곧 판매 될 음료만을 냉각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조명 자동 점멸 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           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야외 밝기에 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따라 조명 조절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1D2D9-1DDE-4B84-8D93-18676C4E3C09}"/>
              </a:ext>
            </a:extLst>
          </p:cNvPr>
          <p:cNvSpPr txBox="1"/>
          <p:nvPr/>
        </p:nvSpPr>
        <p:spPr>
          <a:xfrm>
            <a:off x="4707636" y="5556186"/>
            <a:ext cx="2776722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사용 된 자판기의 재활용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빈 용기 재활용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268" name="Picture 4" descr="리사이클링 ♻ 재활용 로고 마크 기호 PNG / AI 일러스트 파일 다운로드 / 무료디자인 공유">
            <a:extLst>
              <a:ext uri="{FF2B5EF4-FFF2-40B4-BE49-F238E27FC236}">
                <a16:creationId xmlns:a16="http://schemas.microsoft.com/office/drawing/2014/main" id="{EE8E3C4D-8601-4D85-98D4-123A417F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62" y="2031991"/>
            <a:ext cx="2174469" cy="21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9FA311-AF3D-4326-A708-71D3C433FE6B}"/>
              </a:ext>
            </a:extLst>
          </p:cNvPr>
          <p:cNvSpPr txBox="1"/>
          <p:nvPr/>
        </p:nvSpPr>
        <p:spPr>
          <a:xfrm>
            <a:off x="8232262" y="5556186"/>
            <a:ext cx="3959738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사용 된 자판기의 적정 처리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환경성에 사전 선별 지침에 따라 처리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1272" name="Picture 8" descr="쓰레기통 - 무료 여러 가지 잡다한개 아이콘">
            <a:extLst>
              <a:ext uri="{FF2B5EF4-FFF2-40B4-BE49-F238E27FC236}">
                <a16:creationId xmlns:a16="http://schemas.microsoft.com/office/drawing/2014/main" id="{FE902C7F-FEB8-4130-9FBF-15AC7ABB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9" y="1798870"/>
            <a:ext cx="2486320" cy="24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8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/>
      <p:bldP spid="35" grpId="0"/>
      <p:bldP spid="38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211714C2-2339-4FFD-BDDD-E0583E02D8EA}"/>
              </a:ext>
            </a:extLst>
          </p:cNvPr>
          <p:cNvGrpSpPr/>
          <p:nvPr/>
        </p:nvGrpSpPr>
        <p:grpSpPr>
          <a:xfrm>
            <a:off x="880719" y="1734275"/>
            <a:ext cx="3161404" cy="3535558"/>
            <a:chOff x="747946" y="1978430"/>
            <a:chExt cx="2160000" cy="279484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9254D85-09D9-4499-BE1A-401A65408CB4}"/>
                </a:ext>
              </a:extLst>
            </p:cNvPr>
            <p:cNvSpPr/>
            <p:nvPr/>
          </p:nvSpPr>
          <p:spPr>
            <a:xfrm>
              <a:off x="747946" y="2613276"/>
              <a:ext cx="2160000" cy="2160000"/>
            </a:xfrm>
            <a:prstGeom prst="rect">
              <a:avLst/>
            </a:prstGeom>
            <a:solidFill>
              <a:srgbClr val="AEA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EE42FF-434C-448E-84C4-8410B780A032}"/>
                </a:ext>
              </a:extLst>
            </p:cNvPr>
            <p:cNvSpPr txBox="1"/>
            <p:nvPr/>
          </p:nvSpPr>
          <p:spPr>
            <a:xfrm>
              <a:off x="1022233" y="3282577"/>
              <a:ext cx="1611425" cy="821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일본에 있는</a:t>
              </a:r>
              <a:endParaRPr lang="en-US" altLang="ko-KR" sz="36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이색자판기</a:t>
              </a:r>
              <a:endParaRPr lang="en-US" altLang="ko-KR" sz="36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CAFA94-2B03-48EB-9265-F34BDB3D7C9D}"/>
                </a:ext>
              </a:extLst>
            </p:cNvPr>
            <p:cNvSpPr txBox="1"/>
            <p:nvPr/>
          </p:nvSpPr>
          <p:spPr>
            <a:xfrm>
              <a:off x="1352231" y="1978430"/>
              <a:ext cx="1042885" cy="510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554F4D"/>
                  </a:solidFill>
                </a:rPr>
                <a:t>Part 3.</a:t>
              </a:r>
              <a:endParaRPr lang="ko-KR" altLang="en-US" sz="3600" dirty="0">
                <a:solidFill>
                  <a:srgbClr val="554F4D"/>
                </a:solidFill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3F3842-43A8-4EA3-ADAC-FE9043463C5C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9048701-4BA0-4579-8247-3BF02A54702E}"/>
              </a:ext>
            </a:extLst>
          </p:cNvPr>
          <p:cNvCxnSpPr>
            <a:cxnSpLocks/>
          </p:cNvCxnSpPr>
          <p:nvPr/>
        </p:nvCxnSpPr>
        <p:spPr>
          <a:xfrm flipH="1">
            <a:off x="4765975" y="1011310"/>
            <a:ext cx="57744" cy="467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9734F47E-8138-4967-A84E-2683DACA353E}"/>
              </a:ext>
            </a:extLst>
          </p:cNvPr>
          <p:cNvSpPr/>
          <p:nvPr/>
        </p:nvSpPr>
        <p:spPr>
          <a:xfrm>
            <a:off x="5547571" y="0"/>
            <a:ext cx="6644429" cy="6858000"/>
          </a:xfrm>
          <a:prstGeom prst="rect">
            <a:avLst/>
          </a:prstGeom>
          <a:solidFill>
            <a:srgbClr val="A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산그림 픽쳐북일러스트">
            <a:extLst>
              <a:ext uri="{FF2B5EF4-FFF2-40B4-BE49-F238E27FC236}">
                <a16:creationId xmlns:a16="http://schemas.microsoft.com/office/drawing/2014/main" id="{590383D1-BFCF-453A-8ADE-2F492328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77" y="230621"/>
            <a:ext cx="4528042" cy="63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7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일본에서만 가능한 기상천외한 자동판매기 이런것까지 자판기에 있을줄이야">
            <a:hlinkClick r:id="rId2"/>
            <a:extLst>
              <a:ext uri="{FF2B5EF4-FFF2-40B4-BE49-F238E27FC236}">
                <a16:creationId xmlns:a16="http://schemas.microsoft.com/office/drawing/2014/main" id="{02BF1E34-018B-42B6-8108-95A40087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3" y="0"/>
            <a:ext cx="5267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CE5C4DE-C1B3-47C0-8D38-2C9295EA2307}"/>
              </a:ext>
            </a:extLst>
          </p:cNvPr>
          <p:cNvGrpSpPr/>
          <p:nvPr/>
        </p:nvGrpSpPr>
        <p:grpSpPr>
          <a:xfrm>
            <a:off x="447040" y="843280"/>
            <a:ext cx="6096000" cy="5557520"/>
            <a:chOff x="5415280" y="650240"/>
            <a:chExt cx="6096000" cy="555752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A86A2F4-BE7E-4806-A85F-F9C3063D622C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8AE641-C095-48C8-9C44-5C8D5E53D4A5}"/>
                </a:ext>
              </a:extLst>
            </p:cNvPr>
            <p:cNvSpPr txBox="1"/>
            <p:nvPr/>
          </p:nvSpPr>
          <p:spPr>
            <a:xfrm>
              <a:off x="5813383" y="2986002"/>
              <a:ext cx="5270520" cy="26505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2000" dirty="0"/>
                <a:t>-   </a:t>
              </a:r>
              <a:r>
                <a:rPr lang="ko-KR" altLang="en-US" sz="2000" dirty="0"/>
                <a:t>스시 자판기</a:t>
              </a:r>
              <a:endParaRPr lang="en-US" altLang="ko-KR" sz="2000" dirty="0"/>
            </a:p>
            <a:p>
              <a:pPr algn="just">
                <a:lnSpc>
                  <a:spcPct val="120000"/>
                </a:lnSpc>
              </a:pPr>
              <a:r>
                <a:rPr lang="en-US" altLang="ko-KR" sz="2000" dirty="0"/>
                <a:t>-   </a:t>
              </a:r>
              <a:r>
                <a:rPr lang="ko-KR" altLang="en-US" sz="2000" dirty="0" err="1"/>
                <a:t>패스트푸트</a:t>
              </a:r>
              <a:r>
                <a:rPr lang="ko-KR" altLang="en-US" sz="2000" dirty="0"/>
                <a:t> 자판기</a:t>
              </a:r>
              <a:endParaRPr lang="en-US" altLang="ko-KR" sz="2000" dirty="0"/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ko-KR" altLang="en-US" sz="2000" dirty="0"/>
                <a:t>자동차 자판기</a:t>
              </a:r>
              <a:endParaRPr lang="en-US" altLang="ko-KR" sz="2000" dirty="0"/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ko-KR" altLang="en-US" sz="2000" dirty="0"/>
                <a:t>우산 자판기</a:t>
              </a:r>
              <a:endParaRPr lang="en-US" altLang="ko-KR" sz="2000" dirty="0"/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ko-KR" altLang="en-US" sz="2000" dirty="0" err="1"/>
                <a:t>크레페</a:t>
              </a:r>
              <a:r>
                <a:rPr lang="ko-KR" altLang="en-US" sz="2000" dirty="0"/>
                <a:t> 자판기</a:t>
              </a:r>
              <a:endParaRPr lang="en-US" altLang="ko-KR" sz="2000" dirty="0"/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ko-KR" altLang="en-US" sz="2000" dirty="0"/>
                <a:t>쌀 자판기</a:t>
              </a:r>
              <a:endParaRPr lang="en-US" altLang="ko-KR" sz="2000" dirty="0"/>
            </a:p>
            <a:p>
              <a:pPr marL="285750" indent="-285750" algn="just">
                <a:lnSpc>
                  <a:spcPct val="120000"/>
                </a:lnSpc>
                <a:buFontTx/>
                <a:buChar char="-"/>
              </a:pPr>
              <a:r>
                <a:rPr lang="ko-KR" altLang="en-US" sz="2000" b="0" i="0" dirty="0">
                  <a:solidFill>
                    <a:srgbClr val="333333"/>
                  </a:solidFill>
                  <a:effectLst/>
                  <a:latin typeface="ヒラギノ角ゴ Pro W3"/>
                </a:rPr>
                <a:t>생크림 식빵 자판기</a:t>
              </a:r>
              <a:endParaRPr lang="en-US" altLang="ko-KR" sz="2000" b="0" i="0" dirty="0">
                <a:solidFill>
                  <a:srgbClr val="333333"/>
                </a:solidFill>
                <a:effectLst/>
                <a:latin typeface="ヒラギノ角ゴ Pro W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4BE716-21DA-47D3-84F9-025BAE32AB44}"/>
                </a:ext>
              </a:extLst>
            </p:cNvPr>
            <p:cNvSpPr txBox="1"/>
            <p:nvPr/>
          </p:nvSpPr>
          <p:spPr>
            <a:xfrm>
              <a:off x="5813383" y="1771198"/>
              <a:ext cx="45768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일본에 있는 이색자판기</a:t>
              </a: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0B325F5D-7B2F-4A4D-A205-7DB0030B28D3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6D56A569-2580-43EB-A874-68AD4C41B84C}"/>
              </a:ext>
            </a:extLst>
          </p:cNvPr>
          <p:cNvSpPr/>
          <p:nvPr/>
        </p:nvSpPr>
        <p:spPr>
          <a:xfrm>
            <a:off x="6142299" y="6470245"/>
            <a:ext cx="652041" cy="22509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2938B-EE6E-4085-9F7F-8E5A871CB505}"/>
              </a:ext>
            </a:extLst>
          </p:cNvPr>
          <p:cNvSpPr txBox="1"/>
          <p:nvPr/>
        </p:nvSpPr>
        <p:spPr>
          <a:xfrm>
            <a:off x="3295660" y="6400800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이미지 클릭 후 영상 시청</a:t>
            </a:r>
          </a:p>
        </p:txBody>
      </p:sp>
    </p:spTree>
    <p:extLst>
      <p:ext uri="{BB962C8B-B14F-4D97-AF65-F5344CB8AC3E}">
        <p14:creationId xmlns:p14="http://schemas.microsoft.com/office/powerpoint/2010/main" val="158167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796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코로나 </a:t>
            </a:r>
            <a:r>
              <a:rPr lang="en-US" altLang="ko-KR" sz="3600" dirty="0">
                <a:solidFill>
                  <a:srgbClr val="554F4D"/>
                </a:solidFill>
              </a:rPr>
              <a:t>19</a:t>
            </a:r>
            <a:r>
              <a:rPr lang="ko-KR" altLang="en-US" sz="3600" dirty="0">
                <a:solidFill>
                  <a:srgbClr val="554F4D"/>
                </a:solidFill>
              </a:rPr>
              <a:t>가 자판기 문화에 미친 영향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3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1289239-E9AE-4312-B09A-EE840DA65F6A}"/>
              </a:ext>
            </a:extLst>
          </p:cNvPr>
          <p:cNvGrpSpPr/>
          <p:nvPr/>
        </p:nvGrpSpPr>
        <p:grpSpPr>
          <a:xfrm>
            <a:off x="622300" y="2037154"/>
            <a:ext cx="11264900" cy="3159878"/>
            <a:chOff x="1212112" y="1333214"/>
            <a:chExt cx="10675088" cy="2398807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9B1AC472-C377-437A-9763-0ACAF31BA6ED}"/>
                </a:ext>
              </a:extLst>
            </p:cNvPr>
            <p:cNvSpPr/>
            <p:nvPr/>
          </p:nvSpPr>
          <p:spPr>
            <a:xfrm>
              <a:off x="1212112" y="1702854"/>
              <a:ext cx="10675088" cy="2029167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771E889-22D2-4A1E-BB55-C560B0DF5731}"/>
                </a:ext>
              </a:extLst>
            </p:cNvPr>
            <p:cNvSpPr/>
            <p:nvPr/>
          </p:nvSpPr>
          <p:spPr>
            <a:xfrm>
              <a:off x="1477926" y="1333214"/>
              <a:ext cx="2307265" cy="5530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ED2F008-8BEE-453D-B276-2B60B5EEA3CB}"/>
              </a:ext>
            </a:extLst>
          </p:cNvPr>
          <p:cNvSpPr txBox="1"/>
          <p:nvPr/>
        </p:nvSpPr>
        <p:spPr>
          <a:xfrm>
            <a:off x="909072" y="3024560"/>
            <a:ext cx="10353095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인파가 몰리는 편의점이나 음식점 기피</a:t>
            </a:r>
            <a:endParaRPr lang="en-US" altLang="ko-KR" sz="28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사람을 마주할 필요가 없는 자판기에 관심</a:t>
            </a:r>
            <a:endParaRPr lang="en-US" altLang="ko-KR" sz="28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자동판매시스템이 인기를 끌자 이색 자판기들의 증가</a:t>
            </a:r>
            <a:endParaRPr lang="en-US" altLang="ko-KR" sz="28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371F16-AD65-4FE2-A4EE-F3C559E83C25}"/>
              </a:ext>
            </a:extLst>
          </p:cNvPr>
          <p:cNvSpPr txBox="1"/>
          <p:nvPr/>
        </p:nvSpPr>
        <p:spPr>
          <a:xfrm>
            <a:off x="1270772" y="2159903"/>
            <a:ext cx="178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-150" dirty="0">
                <a:solidFill>
                  <a:schemeClr val="bg1"/>
                </a:solidFill>
                <a:latin typeface="+mj-ea"/>
                <a:ea typeface="+mj-ea"/>
              </a:rPr>
              <a:t>코로나 </a:t>
            </a:r>
            <a:r>
              <a:rPr lang="en-US" altLang="ko-KR" sz="2800" b="1" spc="-150" dirty="0">
                <a:solidFill>
                  <a:schemeClr val="bg1"/>
                </a:solidFill>
                <a:latin typeface="+mj-ea"/>
                <a:ea typeface="+mj-ea"/>
              </a:rPr>
              <a:t>19</a:t>
            </a:r>
            <a:endParaRPr lang="ko-KR" altLang="en-US" sz="2800" b="1" spc="-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1312AE9-AC8C-4147-8461-CF106E3E002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rgbClr val="A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2139048-0005-4F1D-9945-6075C9A48E66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24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4개의 자판기 아이디어 | 영화 포스터, 커피 자판기, 사진 명함">
            <a:extLst>
              <a:ext uri="{FF2B5EF4-FFF2-40B4-BE49-F238E27FC236}">
                <a16:creationId xmlns:a16="http://schemas.microsoft.com/office/drawing/2014/main" id="{99A8A493-5BA3-4D92-A215-9EACE8A1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"/>
            <a:ext cx="6632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11714C2-2339-4FFD-BDDD-E0583E02D8EA}"/>
              </a:ext>
            </a:extLst>
          </p:cNvPr>
          <p:cNvGrpSpPr/>
          <p:nvPr/>
        </p:nvGrpSpPr>
        <p:grpSpPr>
          <a:xfrm>
            <a:off x="8083415" y="1580912"/>
            <a:ext cx="3161404" cy="3535558"/>
            <a:chOff x="747946" y="1978430"/>
            <a:chExt cx="2160000" cy="279484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9254D85-09D9-4499-BE1A-401A65408CB4}"/>
                </a:ext>
              </a:extLst>
            </p:cNvPr>
            <p:cNvSpPr/>
            <p:nvPr/>
          </p:nvSpPr>
          <p:spPr>
            <a:xfrm>
              <a:off x="747946" y="2613276"/>
              <a:ext cx="2160000" cy="2160000"/>
            </a:xfrm>
            <a:prstGeom prst="rect">
              <a:avLst/>
            </a:prstGeom>
            <a:solidFill>
              <a:srgbClr val="78C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EE42FF-434C-448E-84C4-8410B780A032}"/>
                </a:ext>
              </a:extLst>
            </p:cNvPr>
            <p:cNvSpPr txBox="1"/>
            <p:nvPr/>
          </p:nvSpPr>
          <p:spPr>
            <a:xfrm>
              <a:off x="818575" y="2999882"/>
              <a:ext cx="2018741" cy="1386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일본과 한국</a:t>
              </a:r>
              <a:endParaRPr lang="en-US" altLang="ko-KR" sz="36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자판기문화의</a:t>
              </a:r>
              <a:endParaRPr lang="en-US" altLang="ko-KR" sz="36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차이점</a:t>
              </a:r>
              <a:endParaRPr lang="en-US" altLang="ko-KR" sz="36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CAFA94-2B03-48EB-9265-F34BDB3D7C9D}"/>
                </a:ext>
              </a:extLst>
            </p:cNvPr>
            <p:cNvSpPr txBox="1"/>
            <p:nvPr/>
          </p:nvSpPr>
          <p:spPr>
            <a:xfrm>
              <a:off x="1352231" y="1978430"/>
              <a:ext cx="1042885" cy="510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554F4D"/>
                  </a:solidFill>
                </a:rPr>
                <a:t>Part 4.</a:t>
              </a:r>
              <a:endParaRPr lang="ko-KR" altLang="en-US" sz="3600" dirty="0">
                <a:solidFill>
                  <a:srgbClr val="554F4D"/>
                </a:solidFill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3F3842-43A8-4EA3-ADAC-FE9043463C5C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9048701-4BA0-4579-8247-3BF02A54702E}"/>
              </a:ext>
            </a:extLst>
          </p:cNvPr>
          <p:cNvCxnSpPr>
            <a:cxnSpLocks/>
          </p:cNvCxnSpPr>
          <p:nvPr/>
        </p:nvCxnSpPr>
        <p:spPr>
          <a:xfrm flipH="1">
            <a:off x="7358700" y="1011310"/>
            <a:ext cx="57744" cy="467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41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9C682816-08F5-47CC-B91E-836AD6DAF5E1}"/>
              </a:ext>
            </a:extLst>
          </p:cNvPr>
          <p:cNvSpPr/>
          <p:nvPr/>
        </p:nvSpPr>
        <p:spPr>
          <a:xfrm>
            <a:off x="932885" y="1617891"/>
            <a:ext cx="4798521" cy="4801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일본의 자판기 수는 대략 </a:t>
            </a:r>
            <a:r>
              <a:rPr lang="en-US" altLang="ko-KR" sz="2000" dirty="0"/>
              <a:t>500</a:t>
            </a:r>
            <a:r>
              <a:rPr lang="ko-KR" altLang="en-US" sz="2000" dirty="0"/>
              <a:t>만대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위생관리가 철저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다양한 품목의 자판기 출시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전력낭비를 줄여줄 효과적 아이템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자판기 시장이 확대되는 중</a:t>
            </a:r>
          </a:p>
        </p:txBody>
      </p:sp>
      <p:sp>
        <p:nvSpPr>
          <p:cNvPr id="238" name="직사각형 237">
            <a:extLst>
              <a:ext uri="{FF2B5EF4-FFF2-40B4-BE49-F238E27FC236}">
                <a16:creationId xmlns:a16="http://schemas.microsoft.com/office/drawing/2014/main" id="{5E35F7EC-99F3-4A35-829E-F7E2F82C67DB}"/>
              </a:ext>
            </a:extLst>
          </p:cNvPr>
          <p:cNvSpPr/>
          <p:nvPr/>
        </p:nvSpPr>
        <p:spPr>
          <a:xfrm>
            <a:off x="6827769" y="1634710"/>
            <a:ext cx="4798521" cy="4801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한국의 자판기 수는 대략 </a:t>
            </a:r>
            <a:r>
              <a:rPr lang="en-US" altLang="ko-KR" sz="2000" dirty="0"/>
              <a:t>3</a:t>
            </a:r>
            <a:r>
              <a:rPr lang="ko-KR" altLang="en-US" sz="2000" dirty="0"/>
              <a:t>만 </a:t>
            </a:r>
            <a:r>
              <a:rPr lang="en-US" altLang="ko-KR" sz="2000" dirty="0"/>
              <a:t>4556</a:t>
            </a:r>
            <a:r>
              <a:rPr lang="ko-KR" altLang="en-US" sz="2000" dirty="0"/>
              <a:t>대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자판기의 </a:t>
            </a:r>
            <a:r>
              <a:rPr lang="en-US" altLang="ko-KR" sz="2000" dirty="0"/>
              <a:t>15%</a:t>
            </a:r>
            <a:r>
              <a:rPr lang="ko-KR" altLang="en-US" sz="2000" dirty="0"/>
              <a:t>에서 위생문제 발견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일본에 비해 품목의 다양성이 떨어짐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위생문제로 인한 골치덩어리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sz="2000" dirty="0"/>
              <a:t>자판기 시장이 축소되는 중</a:t>
            </a:r>
            <a:endParaRPr lang="en-US" altLang="ko-K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일본과 한국의 자판기 차이점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4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A3EFCBE3-93BC-4116-A0FE-EDAFE4581AD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rgbClr val="78C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9B23D126-5298-4CE9-8A9F-60CA7B584FA2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4994089B-C1AF-4797-BA4D-E4CA1CE091F6}"/>
              </a:ext>
            </a:extLst>
          </p:cNvPr>
          <p:cNvSpPr/>
          <p:nvPr/>
        </p:nvSpPr>
        <p:spPr>
          <a:xfrm>
            <a:off x="1090494" y="1385750"/>
            <a:ext cx="1548982" cy="545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일본</a:t>
            </a: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1BAC4DD0-2F6D-4E47-A0DE-DC8FA65F08C7}"/>
              </a:ext>
            </a:extLst>
          </p:cNvPr>
          <p:cNvSpPr/>
          <p:nvPr/>
        </p:nvSpPr>
        <p:spPr>
          <a:xfrm>
            <a:off x="6995512" y="1385750"/>
            <a:ext cx="1548982" cy="54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4154971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8" grpId="0" animBg="1"/>
      <p:bldP spid="239" grpId="0" animBg="1"/>
      <p:bldP spid="2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211714C2-2339-4FFD-BDDD-E0583E02D8EA}"/>
              </a:ext>
            </a:extLst>
          </p:cNvPr>
          <p:cNvGrpSpPr/>
          <p:nvPr/>
        </p:nvGrpSpPr>
        <p:grpSpPr>
          <a:xfrm>
            <a:off x="880719" y="1734275"/>
            <a:ext cx="3161404" cy="3535558"/>
            <a:chOff x="747946" y="1978430"/>
            <a:chExt cx="2160000" cy="279484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9254D85-09D9-4499-BE1A-401A65408CB4}"/>
                </a:ext>
              </a:extLst>
            </p:cNvPr>
            <p:cNvSpPr/>
            <p:nvPr/>
          </p:nvSpPr>
          <p:spPr>
            <a:xfrm>
              <a:off x="747946" y="2613276"/>
              <a:ext cx="2160000" cy="2160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EE42FF-434C-448E-84C4-8410B780A032}"/>
                </a:ext>
              </a:extLst>
            </p:cNvPr>
            <p:cNvSpPr txBox="1"/>
            <p:nvPr/>
          </p:nvSpPr>
          <p:spPr>
            <a:xfrm>
              <a:off x="1137956" y="3218848"/>
              <a:ext cx="1387884" cy="948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자판기의</a:t>
              </a:r>
              <a:endParaRPr lang="en-US" altLang="ko-KR" sz="36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장단점</a:t>
              </a:r>
              <a:endParaRPr lang="en-US" altLang="ko-KR" sz="36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CAFA94-2B03-48EB-9265-F34BDB3D7C9D}"/>
                </a:ext>
              </a:extLst>
            </p:cNvPr>
            <p:cNvSpPr txBox="1"/>
            <p:nvPr/>
          </p:nvSpPr>
          <p:spPr>
            <a:xfrm>
              <a:off x="1352231" y="1978430"/>
              <a:ext cx="1042885" cy="510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554F4D"/>
                  </a:solidFill>
                </a:rPr>
                <a:t>Part 5.</a:t>
              </a:r>
              <a:endParaRPr lang="ko-KR" altLang="en-US" sz="3600" dirty="0">
                <a:solidFill>
                  <a:srgbClr val="554F4D"/>
                </a:solidFill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3F3842-43A8-4EA3-ADAC-FE9043463C5C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165A189-0DD0-49CB-9F85-F5CDF5D893AA}"/>
              </a:ext>
            </a:extLst>
          </p:cNvPr>
          <p:cNvSpPr/>
          <p:nvPr/>
        </p:nvSpPr>
        <p:spPr>
          <a:xfrm>
            <a:off x="5516560" y="0"/>
            <a:ext cx="6675440" cy="68580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9048701-4BA0-4579-8247-3BF02A54702E}"/>
              </a:ext>
            </a:extLst>
          </p:cNvPr>
          <p:cNvCxnSpPr>
            <a:cxnSpLocks/>
          </p:cNvCxnSpPr>
          <p:nvPr/>
        </p:nvCxnSpPr>
        <p:spPr>
          <a:xfrm flipH="1">
            <a:off x="4765975" y="1011310"/>
            <a:ext cx="57744" cy="467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10개의 자판기 아이디어 | 커피 자판기, 도서관 포스터, 일러스트레이션">
            <a:extLst>
              <a:ext uri="{FF2B5EF4-FFF2-40B4-BE49-F238E27FC236}">
                <a16:creationId xmlns:a16="http://schemas.microsoft.com/office/drawing/2014/main" id="{A036A574-F0E1-4083-BDD7-8AAB2C90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3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68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자판기의 장단점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5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68630FB-F979-495C-9BB0-BD1C9C89898E}"/>
              </a:ext>
            </a:extLst>
          </p:cNvPr>
          <p:cNvSpPr/>
          <p:nvPr/>
        </p:nvSpPr>
        <p:spPr>
          <a:xfrm>
            <a:off x="1176759" y="2338091"/>
            <a:ext cx="4902200" cy="35585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C993775-D50B-4FF6-9013-949348121B29}"/>
              </a:ext>
            </a:extLst>
          </p:cNvPr>
          <p:cNvSpPr/>
          <p:nvPr/>
        </p:nvSpPr>
        <p:spPr>
          <a:xfrm>
            <a:off x="6307559" y="2338091"/>
            <a:ext cx="4902200" cy="3558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7A1D23-4B94-4134-95CC-954678F394D5}"/>
              </a:ext>
            </a:extLst>
          </p:cNvPr>
          <p:cNvSpPr txBox="1"/>
          <p:nvPr/>
        </p:nvSpPr>
        <p:spPr>
          <a:xfrm>
            <a:off x="5008820" y="2466077"/>
            <a:ext cx="8002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554F4D"/>
                </a:solidFill>
              </a:rPr>
              <a:t>장점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CE2EEC-0BBC-4094-B3A3-5DC283EF0988}"/>
              </a:ext>
            </a:extLst>
          </p:cNvPr>
          <p:cNvSpPr txBox="1"/>
          <p:nvPr/>
        </p:nvSpPr>
        <p:spPr>
          <a:xfrm>
            <a:off x="6560545" y="2467031"/>
            <a:ext cx="8002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ko-KR" altLang="en-US" sz="2400" b="1" dirty="0">
                <a:solidFill>
                  <a:srgbClr val="554F4D"/>
                </a:solidFill>
              </a:rPr>
              <a:t>단점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F569A2-D51B-4E9D-8B69-3C681EA1103D}"/>
              </a:ext>
            </a:extLst>
          </p:cNvPr>
          <p:cNvSpPr txBox="1"/>
          <p:nvPr/>
        </p:nvSpPr>
        <p:spPr>
          <a:xfrm>
            <a:off x="1471502" y="3357158"/>
            <a:ext cx="4657044" cy="2116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적은 인력으로 효율적 관리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기술 발전으로 자판기 내부 실시간 확인 가능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사람 간의 대면이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필요 없음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자판기 설치공간만 있으면 되기에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넓은 매장이</a:t>
            </a:r>
            <a:r>
              <a:rPr lang="en-US" altLang="ko-KR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필요 없음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1FECC9-D469-4444-B844-C0A57661CE76}"/>
              </a:ext>
            </a:extLst>
          </p:cNvPr>
          <p:cNvSpPr txBox="1"/>
          <p:nvPr/>
        </p:nvSpPr>
        <p:spPr>
          <a:xfrm>
            <a:off x="6750095" y="3324163"/>
            <a:ext cx="4046301" cy="2116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자동판매기의 제품을 지속적으로 보충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자판기의 주변이 쉽게 더러워짐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자동판매기의 전기요금은 소유자 몫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물건이 남을 경우 처리는 소유자 몫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pc="-15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위생관리가 까다로움</a:t>
            </a:r>
            <a:endParaRPr lang="en-US" altLang="ko-KR" spc="-15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DFF377C-5679-4EFD-87E4-97E53FD09DE6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highlight>
                <a:srgbClr val="A9D18E"/>
              </a:highligh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F98F32E-13AE-4FFE-A68D-2B7B80250A58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46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일본의 신기한 사과 자판기와 아이스크림 자판기! 그리고 자판기의 숨은 역활!">
            <a:extLst>
              <a:ext uri="{FF2B5EF4-FFF2-40B4-BE49-F238E27FC236}">
                <a16:creationId xmlns:a16="http://schemas.microsoft.com/office/drawing/2014/main" id="{63F0739F-2585-45F3-97C7-6382C2EB6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416953" cy="68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99A0CC93-86AF-42EF-881A-892923FDBD55}"/>
              </a:ext>
            </a:extLst>
          </p:cNvPr>
          <p:cNvGrpSpPr/>
          <p:nvPr/>
        </p:nvGrpSpPr>
        <p:grpSpPr>
          <a:xfrm>
            <a:off x="5736803" y="592365"/>
            <a:ext cx="6096000" cy="6118401"/>
            <a:chOff x="5415280" y="650240"/>
            <a:chExt cx="6096000" cy="6118401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78C168E-447F-4E70-B33B-B02AD996CB22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AA2A65-B2FB-4199-9FD0-658EC0D378AA}"/>
                </a:ext>
              </a:extLst>
            </p:cNvPr>
            <p:cNvSpPr txBox="1"/>
            <p:nvPr/>
          </p:nvSpPr>
          <p:spPr>
            <a:xfrm>
              <a:off x="5813383" y="2986002"/>
              <a:ext cx="5270520" cy="37826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altLang="ko-KR" sz="1800" u="sng" kern="0" spc="0" dirty="0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함초롬바탕" panose="02030504000101010101" pitchFamily="18" charset="-127"/>
                  <a:hlinkClick r:id="rId3"/>
                </a:rPr>
                <a:t>https://www.jvma.or.jp/information/information_3.html</a:t>
              </a:r>
              <a:endPara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 panose="02030504000101010101" pitchFamily="18" charset="-127"/>
              </a:endParaRPr>
            </a:p>
            <a:p>
              <a:pPr algn="just" fontAlgn="base">
                <a:lnSpc>
                  <a:spcPct val="160000"/>
                </a:lnSpc>
                <a:spcAft>
                  <a:spcPts val="400"/>
                </a:spcAft>
              </a:pPr>
              <a:r>
                <a:rPr lang="en-US" altLang="ko-KR" sz="1800" u="sng" kern="0" spc="0" dirty="0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함초롬바탕" panose="02030504000101010101" pitchFamily="18" charset="-127"/>
                  <a:hlinkClick r:id="rId4"/>
                </a:rPr>
                <a:t>https://www.jvma.or.jp/</a:t>
              </a:r>
              <a:endParaRPr lang="en-US" altLang="ko-KR" sz="1800" kern="0" spc="0" dirty="0">
                <a:solidFill>
                  <a:srgbClr val="000000"/>
                </a:solidFill>
                <a:effectLst/>
              </a:endParaRPr>
            </a:p>
            <a:p>
              <a:pPr algn="just" fontAlgn="base">
                <a:lnSpc>
                  <a:spcPct val="160000"/>
                </a:lnSpc>
                <a:spcAft>
                  <a:spcPts val="400"/>
                </a:spcAft>
              </a:pPr>
              <a:r>
                <a:rPr lang="en-US" altLang="ko-KR" sz="1800" u="sng" kern="0" spc="0" dirty="0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함초롬바탕" panose="02030504000101010101" pitchFamily="18" charset="-127"/>
                  <a:hlinkClick r:id="rId5"/>
                </a:rPr>
                <a:t>https://cloudhikaku.jp/category/column.php?category=vendingmachine&amp;column=merit</a:t>
              </a:r>
              <a:endParaRPr lang="en-US" altLang="ko-KR" sz="1800" kern="0" spc="0" dirty="0">
                <a:solidFill>
                  <a:srgbClr val="000000"/>
                </a:solidFill>
                <a:effectLst/>
              </a:endParaRP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altLang="ko-KR" sz="1800" kern="0" spc="0" dirty="0">
                  <a:solidFill>
                    <a:srgbClr val="000000"/>
                  </a:solidFill>
                  <a:effectLst/>
                  <a:hlinkClick r:id="rId6"/>
                </a:rPr>
                <a:t>https://livejapan.com/ja/in-tokyo/in-pref-tokyo/in-shibuya/article-a0000372/</a:t>
              </a:r>
              <a:endParaRPr lang="en-US" altLang="ko-KR" sz="1800" kern="0" spc="0" dirty="0">
                <a:solidFill>
                  <a:srgbClr val="000000"/>
                </a:solidFill>
                <a:effectLst/>
              </a:endParaRPr>
            </a:p>
            <a:p>
              <a:pPr marL="0" marR="0" indent="0" algn="just" fontAlgn="base" latinLnBrk="1">
                <a:lnSpc>
                  <a:spcPct val="160000"/>
                </a:lnSpc>
                <a:spcBef>
                  <a:spcPts val="0"/>
                </a:spcBef>
                <a:spcAft>
                  <a:spcPts val="400"/>
                </a:spcAft>
              </a:pPr>
              <a:endParaRPr lang="en-US" altLang="ko-KR" sz="1800" kern="0" spc="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01BE66-741C-41C2-B8C0-1EADF7283C90}"/>
                </a:ext>
              </a:extLst>
            </p:cNvPr>
            <p:cNvSpPr txBox="1"/>
            <p:nvPr/>
          </p:nvSpPr>
          <p:spPr>
            <a:xfrm>
              <a:off x="5813383" y="1856350"/>
              <a:ext cx="2380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자료의 출처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B397EE76-443C-4E6A-BAB1-D530D1C277F9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4D00F308-7040-41A1-9E7D-9C4BFA182A74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8065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D5B25-FB20-4491-A0B8-BF4EDADFB5F7}"/>
              </a:ext>
            </a:extLst>
          </p:cNvPr>
          <p:cNvSpPr txBox="1"/>
          <p:nvPr/>
        </p:nvSpPr>
        <p:spPr>
          <a:xfrm>
            <a:off x="972726" y="1253748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1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9F61D-18E1-4402-AA8D-49B330678C06}"/>
              </a:ext>
            </a:extLst>
          </p:cNvPr>
          <p:cNvSpPr txBox="1"/>
          <p:nvPr/>
        </p:nvSpPr>
        <p:spPr>
          <a:xfrm>
            <a:off x="1808137" y="1299915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일본의 자판기문화</a:t>
            </a:r>
            <a:endParaRPr lang="en-US" altLang="ko-KR" sz="3200" dirty="0">
              <a:solidFill>
                <a:srgbClr val="554F4D"/>
              </a:solidFill>
            </a:endParaRPr>
          </a:p>
          <a:p>
            <a:pPr algn="l"/>
            <a:r>
              <a:rPr lang="en-US" altLang="ko-KR" sz="3200" dirty="0">
                <a:solidFill>
                  <a:srgbClr val="554F4D"/>
                </a:solidFill>
              </a:rPr>
              <a:t>              </a:t>
            </a:r>
            <a:r>
              <a:rPr lang="ko-KR" altLang="en-US" sz="3200" dirty="0">
                <a:solidFill>
                  <a:srgbClr val="554F4D"/>
                </a:solidFill>
              </a:rPr>
              <a:t> 발달 이유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E446A13-6214-43CC-A7E1-C173F830DD90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570166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CBF8A0-1C9E-4A1C-854B-5709C37B6AAF}"/>
              </a:ext>
            </a:extLst>
          </p:cNvPr>
          <p:cNvSpPr txBox="1"/>
          <p:nvPr/>
        </p:nvSpPr>
        <p:spPr>
          <a:xfrm>
            <a:off x="959663" y="363819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3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077E0-13C1-4313-8DAD-CBBCAA9053ED}"/>
              </a:ext>
            </a:extLst>
          </p:cNvPr>
          <p:cNvSpPr txBox="1"/>
          <p:nvPr/>
        </p:nvSpPr>
        <p:spPr>
          <a:xfrm>
            <a:off x="1795074" y="3684365"/>
            <a:ext cx="3653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일본의 이색 자판기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D6509-341D-4329-AA12-899AFC70CE06}"/>
              </a:ext>
            </a:extLst>
          </p:cNvPr>
          <p:cNvSpPr txBox="1"/>
          <p:nvPr/>
        </p:nvSpPr>
        <p:spPr>
          <a:xfrm>
            <a:off x="959663" y="479440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4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6BD7C2-3349-4F4B-984E-3BDD891FCB19}"/>
              </a:ext>
            </a:extLst>
          </p:cNvPr>
          <p:cNvSpPr txBox="1"/>
          <p:nvPr/>
        </p:nvSpPr>
        <p:spPr>
          <a:xfrm>
            <a:off x="1795074" y="4840572"/>
            <a:ext cx="4188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한국과 일본의</a:t>
            </a:r>
            <a:endParaRPr lang="en-US" altLang="ko-KR" sz="3200" dirty="0">
              <a:solidFill>
                <a:srgbClr val="554F4D"/>
              </a:solidFill>
            </a:endParaRPr>
          </a:p>
          <a:p>
            <a:pPr algn="l"/>
            <a:r>
              <a:rPr lang="en-US" altLang="ko-KR" sz="3200" dirty="0">
                <a:solidFill>
                  <a:srgbClr val="554F4D"/>
                </a:solidFill>
              </a:rPr>
              <a:t>   </a:t>
            </a:r>
            <a:r>
              <a:rPr lang="ko-KR" altLang="en-US" sz="3200" dirty="0">
                <a:solidFill>
                  <a:srgbClr val="554F4D"/>
                </a:solidFill>
              </a:rPr>
              <a:t>자판기 문화 차이점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A46AA8C-C738-4DAA-8394-228D4A57C3AB}"/>
              </a:ext>
            </a:extLst>
          </p:cNvPr>
          <p:cNvGrpSpPr/>
          <p:nvPr/>
        </p:nvGrpSpPr>
        <p:grpSpPr>
          <a:xfrm>
            <a:off x="811411" y="477594"/>
            <a:ext cx="2987294" cy="523220"/>
            <a:chOff x="2640851" y="477594"/>
            <a:chExt cx="2987294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1356F7-6E60-415E-93C3-F2B83051B641}"/>
                </a:ext>
              </a:extLst>
            </p:cNvPr>
            <p:cNvSpPr txBox="1"/>
            <p:nvPr/>
          </p:nvSpPr>
          <p:spPr>
            <a:xfrm>
              <a:off x="3479800" y="631482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554F4D"/>
                  </a:solidFill>
                </a:rPr>
                <a:t>A table of contents.</a:t>
              </a:r>
              <a:endParaRPr lang="ko-KR" altLang="en-US" dirty="0">
                <a:solidFill>
                  <a:srgbClr val="554F4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541882-D751-4CCB-9348-135C193BA93B}"/>
                </a:ext>
              </a:extLst>
            </p:cNvPr>
            <p:cNvSpPr txBox="1"/>
            <p:nvPr/>
          </p:nvSpPr>
          <p:spPr>
            <a:xfrm>
              <a:off x="2640851" y="477594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2800" dirty="0">
                  <a:solidFill>
                    <a:srgbClr val="554F4D"/>
                  </a:solidFill>
                </a:rPr>
                <a:t>목차</a:t>
              </a: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AA980219-DCAC-45F3-945F-A3A3D151CAA3}"/>
              </a:ext>
            </a:extLst>
          </p:cNvPr>
          <p:cNvSpPr/>
          <p:nvPr/>
        </p:nvSpPr>
        <p:spPr>
          <a:xfrm>
            <a:off x="10412026" y="6618914"/>
            <a:ext cx="1779974" cy="201336"/>
          </a:xfrm>
          <a:prstGeom prst="rect">
            <a:avLst/>
          </a:prstGeom>
          <a:solidFill>
            <a:srgbClr val="FCF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도쿄 교외지역에서 발견한 이색 자판기! 일본이라서 가능한 걸까? - LIVE JAPAN ( 일본여행·추천명소·지역정보 )">
            <a:extLst>
              <a:ext uri="{FF2B5EF4-FFF2-40B4-BE49-F238E27FC236}">
                <a16:creationId xmlns:a16="http://schemas.microsoft.com/office/drawing/2014/main" id="{DFD3F38B-3CB0-43EF-A7C7-1B0431411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1"/>
          <a:stretch/>
        </p:blipFill>
        <p:spPr bwMode="auto">
          <a:xfrm>
            <a:off x="6330630" y="-1"/>
            <a:ext cx="548118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DB380D-E2E0-478F-86B9-60192CC0B5A5}"/>
              </a:ext>
            </a:extLst>
          </p:cNvPr>
          <p:cNvSpPr txBox="1"/>
          <p:nvPr/>
        </p:nvSpPr>
        <p:spPr>
          <a:xfrm>
            <a:off x="968371" y="255498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2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6A602-33B0-4651-BCBA-D3322977C11B}"/>
              </a:ext>
            </a:extLst>
          </p:cNvPr>
          <p:cNvSpPr txBox="1"/>
          <p:nvPr/>
        </p:nvSpPr>
        <p:spPr>
          <a:xfrm>
            <a:off x="1803782" y="2601151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일본의 자판기 시스템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B8A58A-8A12-44D9-ADCA-04A244CDD3F9}"/>
              </a:ext>
            </a:extLst>
          </p:cNvPr>
          <p:cNvSpPr txBox="1"/>
          <p:nvPr/>
        </p:nvSpPr>
        <p:spPr>
          <a:xfrm>
            <a:off x="943619" y="6029649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5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CD9982-BFBC-416B-AF3E-AF31B8913275}"/>
              </a:ext>
            </a:extLst>
          </p:cNvPr>
          <p:cNvSpPr txBox="1"/>
          <p:nvPr/>
        </p:nvSpPr>
        <p:spPr>
          <a:xfrm>
            <a:off x="1779030" y="6075816"/>
            <a:ext cx="313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자판기의 장단점</a:t>
            </a:r>
          </a:p>
        </p:txBody>
      </p:sp>
    </p:spTree>
    <p:extLst>
      <p:ext uri="{BB962C8B-B14F-4D97-AF65-F5344CB8AC3E}">
        <p14:creationId xmlns:p14="http://schemas.microsoft.com/office/powerpoint/2010/main" val="67671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1" grpId="0"/>
      <p:bldP spid="22" grpId="0"/>
      <p:bldP spid="14" grpId="0"/>
      <p:bldP spid="15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0995F275-AD79-4879-B0C9-5BDE63EA21A1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40" name="Picture 4" descr="자판기 by YOUN - 노트폴리오">
            <a:extLst>
              <a:ext uri="{FF2B5EF4-FFF2-40B4-BE49-F238E27FC236}">
                <a16:creationId xmlns:a16="http://schemas.microsoft.com/office/drawing/2014/main" id="{A7689838-772A-4438-A459-4180F4956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082" y="-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6651BB-60F5-40E4-B264-A16E0A3C93EE}"/>
              </a:ext>
            </a:extLst>
          </p:cNvPr>
          <p:cNvSpPr/>
          <p:nvPr/>
        </p:nvSpPr>
        <p:spPr>
          <a:xfrm>
            <a:off x="2190570" y="2126847"/>
            <a:ext cx="7800696" cy="260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892FA-26DD-4A0C-849F-94F48398B3C9}"/>
              </a:ext>
            </a:extLst>
          </p:cNvPr>
          <p:cNvSpPr txBox="1"/>
          <p:nvPr/>
        </p:nvSpPr>
        <p:spPr>
          <a:xfrm>
            <a:off x="3690262" y="2644170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solidFill>
                  <a:srgbClr val="554F4D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29008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060BD0-922E-4F83-915B-D4F503E6BFE7}"/>
              </a:ext>
            </a:extLst>
          </p:cNvPr>
          <p:cNvSpPr/>
          <p:nvPr/>
        </p:nvSpPr>
        <p:spPr>
          <a:xfrm>
            <a:off x="9664117" y="6603890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11714C2-2339-4FFD-BDDD-E0583E02D8EA}"/>
              </a:ext>
            </a:extLst>
          </p:cNvPr>
          <p:cNvGrpSpPr/>
          <p:nvPr/>
        </p:nvGrpSpPr>
        <p:grpSpPr>
          <a:xfrm>
            <a:off x="541174" y="1385429"/>
            <a:ext cx="3558695" cy="4100972"/>
            <a:chOff x="787400" y="1702669"/>
            <a:chExt cx="2160000" cy="2806331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99254D85-09D9-4499-BE1A-401A65408CB4}"/>
                </a:ext>
              </a:extLst>
            </p:cNvPr>
            <p:cNvSpPr/>
            <p:nvPr/>
          </p:nvSpPr>
          <p:spPr>
            <a:xfrm>
              <a:off x="787400" y="2349000"/>
              <a:ext cx="2160000" cy="2160000"/>
            </a:xfrm>
            <a:prstGeom prst="rect">
              <a:avLst/>
            </a:prstGeom>
            <a:solidFill>
              <a:srgbClr val="EE7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EE42FF-434C-448E-84C4-8410B780A032}"/>
                </a:ext>
              </a:extLst>
            </p:cNvPr>
            <p:cNvSpPr txBox="1"/>
            <p:nvPr/>
          </p:nvSpPr>
          <p:spPr>
            <a:xfrm>
              <a:off x="1061687" y="2710194"/>
              <a:ext cx="1611425" cy="1200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일본의 </a:t>
              </a:r>
              <a:endParaRPr lang="en-US" altLang="ko-KR" sz="36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자판기문화 </a:t>
              </a:r>
              <a:endParaRPr lang="en-US" altLang="ko-KR" sz="3600" dirty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3600" dirty="0">
                  <a:solidFill>
                    <a:schemeClr val="bg1"/>
                  </a:solidFill>
                </a:rPr>
                <a:t>발달 이유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ACAFA94-2B03-48EB-9265-F34BDB3D7C9D}"/>
                </a:ext>
              </a:extLst>
            </p:cNvPr>
            <p:cNvSpPr txBox="1"/>
            <p:nvPr/>
          </p:nvSpPr>
          <p:spPr>
            <a:xfrm>
              <a:off x="1107416" y="1702669"/>
              <a:ext cx="1519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554F4D"/>
                  </a:solidFill>
                </a:rPr>
                <a:t>Part 1.</a:t>
              </a:r>
              <a:endParaRPr lang="ko-KR" altLang="en-US" sz="3600" dirty="0">
                <a:solidFill>
                  <a:srgbClr val="554F4D"/>
                </a:solidFill>
              </a:endParaRPr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3F3842-43A8-4EA3-ADAC-FE9043463C5C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9048701-4BA0-4579-8247-3BF02A54702E}"/>
              </a:ext>
            </a:extLst>
          </p:cNvPr>
          <p:cNvCxnSpPr>
            <a:cxnSpLocks/>
          </p:cNvCxnSpPr>
          <p:nvPr/>
        </p:nvCxnSpPr>
        <p:spPr>
          <a:xfrm flipH="1">
            <a:off x="4765975" y="1011310"/>
            <a:ext cx="57744" cy="467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자판기 일러스트 ai 무료다운로드 free vending machine ai - Urbanbrush">
            <a:extLst>
              <a:ext uri="{FF2B5EF4-FFF2-40B4-BE49-F238E27FC236}">
                <a16:creationId xmlns:a16="http://schemas.microsoft.com/office/drawing/2014/main" id="{A3B91441-7FD0-4B02-B139-E60EB9212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0637" y="34725"/>
            <a:ext cx="678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45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528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일본의 자판기 보급 현황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AD8DC1D-856D-41AA-95FE-0F0D4AFE2D0F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rgbClr val="EE7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DFF9658-FA81-4295-ABC2-1EE34FFF7458}"/>
              </a:ext>
            </a:extLst>
          </p:cNvPr>
          <p:cNvSpPr/>
          <p:nvPr/>
        </p:nvSpPr>
        <p:spPr>
          <a:xfrm>
            <a:off x="9983755" y="6587412"/>
            <a:ext cx="2208245" cy="28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테이블이(가) 표시된 사진&#10;&#10;자동 생성된 설명">
            <a:extLst>
              <a:ext uri="{FF2B5EF4-FFF2-40B4-BE49-F238E27FC236}">
                <a16:creationId xmlns:a16="http://schemas.microsoft.com/office/drawing/2014/main" id="{BFD08509-E805-4A4F-A1DC-58D1B9A06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273" y="1254628"/>
            <a:ext cx="5951190" cy="5037888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D76D73C-3A11-4654-AB16-52AE11E0E418}"/>
              </a:ext>
            </a:extLst>
          </p:cNvPr>
          <p:cNvCxnSpPr>
            <a:cxnSpLocks/>
          </p:cNvCxnSpPr>
          <p:nvPr/>
        </p:nvCxnSpPr>
        <p:spPr>
          <a:xfrm>
            <a:off x="6184874" y="1143000"/>
            <a:ext cx="0" cy="5185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B2E7BE5D-4BC4-42DE-96E6-F34BB403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5" t="40090" r="33880" b="22280"/>
          <a:stretch/>
        </p:blipFill>
        <p:spPr>
          <a:xfrm>
            <a:off x="6254463" y="1314787"/>
            <a:ext cx="5699389" cy="4845599"/>
          </a:xfrm>
          <a:prstGeom prst="rect">
            <a:avLst/>
          </a:prstGeom>
        </p:spPr>
      </p:pic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8ECCE38-B054-44A1-9344-E5DDA3A4E65B}"/>
              </a:ext>
            </a:extLst>
          </p:cNvPr>
          <p:cNvCxnSpPr>
            <a:cxnSpLocks/>
          </p:cNvCxnSpPr>
          <p:nvPr/>
        </p:nvCxnSpPr>
        <p:spPr>
          <a:xfrm>
            <a:off x="622300" y="6328609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46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570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일본의 자판기 보급 현황 </a:t>
            </a:r>
            <a:r>
              <a:rPr lang="en-US" altLang="ko-KR" sz="3600" dirty="0">
                <a:solidFill>
                  <a:srgbClr val="554F4D"/>
                </a:solidFill>
              </a:rPr>
              <a:t>2</a:t>
            </a:r>
            <a:endParaRPr lang="ko-KR" altLang="en-US" sz="3600" dirty="0">
              <a:solidFill>
                <a:srgbClr val="554F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AD8DC1D-856D-41AA-95FE-0F0D4AFE2D0F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rgbClr val="EE7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DFF9658-FA81-4295-ABC2-1EE34FFF7458}"/>
              </a:ext>
            </a:extLst>
          </p:cNvPr>
          <p:cNvSpPr/>
          <p:nvPr/>
        </p:nvSpPr>
        <p:spPr>
          <a:xfrm>
            <a:off x="9983755" y="6587412"/>
            <a:ext cx="2208245" cy="28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A29E1C2-F9AF-4B39-B2D9-059D93917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411" y="1195550"/>
            <a:ext cx="4829078" cy="43510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F87E56E-06C2-4081-9E1B-5D7DA08AD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42" t="23755" r="32241" b="15402"/>
          <a:stretch/>
        </p:blipFill>
        <p:spPr>
          <a:xfrm>
            <a:off x="6760646" y="1195550"/>
            <a:ext cx="4833228" cy="4351002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E0B046A-FF02-4427-85AF-E08104D58DF1}"/>
              </a:ext>
            </a:extLst>
          </p:cNvPr>
          <p:cNvCxnSpPr>
            <a:cxnSpLocks/>
          </p:cNvCxnSpPr>
          <p:nvPr/>
        </p:nvCxnSpPr>
        <p:spPr>
          <a:xfrm flipH="1">
            <a:off x="6096000" y="1143000"/>
            <a:ext cx="88874" cy="452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D4EC82D-CDF0-425F-A082-7401E3ADF9EB}"/>
              </a:ext>
            </a:extLst>
          </p:cNvPr>
          <p:cNvCxnSpPr>
            <a:cxnSpLocks/>
          </p:cNvCxnSpPr>
          <p:nvPr/>
        </p:nvCxnSpPr>
        <p:spPr>
          <a:xfrm>
            <a:off x="622300" y="5666874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9AE787-7FA1-4C5A-9E61-C859A9AC7362}"/>
              </a:ext>
            </a:extLst>
          </p:cNvPr>
          <p:cNvSpPr txBox="1"/>
          <p:nvPr/>
        </p:nvSpPr>
        <p:spPr>
          <a:xfrm>
            <a:off x="597379" y="5941081"/>
            <a:ext cx="549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일본은 세계적으로 자판기가 많은 국가 중 하나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일본에는 음료자판기 외에도 많은 자판기가 존재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49900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8FE7B96-DE7C-4DFB-A0D8-FC6E09CBA227}"/>
              </a:ext>
            </a:extLst>
          </p:cNvPr>
          <p:cNvSpPr/>
          <p:nvPr/>
        </p:nvSpPr>
        <p:spPr>
          <a:xfrm>
            <a:off x="10043399" y="6629400"/>
            <a:ext cx="2148601" cy="228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일본의 자판기문화 발전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DB04A0E-9473-4E7F-8117-C1469719FB0F}"/>
              </a:ext>
            </a:extLst>
          </p:cNvPr>
          <p:cNvGrpSpPr/>
          <p:nvPr/>
        </p:nvGrpSpPr>
        <p:grpSpPr>
          <a:xfrm>
            <a:off x="1305732" y="1535019"/>
            <a:ext cx="4278690" cy="4541500"/>
            <a:chOff x="867567" y="1535019"/>
            <a:chExt cx="2947543" cy="4541500"/>
          </a:xfrm>
        </p:grpSpPr>
        <p:sp>
          <p:nvSpPr>
            <p:cNvPr id="9" name="正方形/長方形 13">
              <a:extLst>
                <a:ext uri="{FF2B5EF4-FFF2-40B4-BE49-F238E27FC236}">
                  <a16:creationId xmlns:a16="http://schemas.microsoft.com/office/drawing/2014/main" id="{890ED7BB-AB56-4723-98C2-F4996063B52F}"/>
                </a:ext>
              </a:extLst>
            </p:cNvPr>
            <p:cNvSpPr/>
            <p:nvPr/>
          </p:nvSpPr>
          <p:spPr>
            <a:xfrm>
              <a:off x="867567" y="1535019"/>
              <a:ext cx="2947543" cy="3048000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17">
              <a:extLst>
                <a:ext uri="{FF2B5EF4-FFF2-40B4-BE49-F238E27FC236}">
                  <a16:creationId xmlns:a16="http://schemas.microsoft.com/office/drawing/2014/main" id="{E83585BF-68A0-4E0D-A2FB-6CF88F87EBF2}"/>
                </a:ext>
              </a:extLst>
            </p:cNvPr>
            <p:cNvSpPr txBox="1"/>
            <p:nvPr/>
          </p:nvSpPr>
          <p:spPr>
            <a:xfrm>
              <a:off x="1752679" y="4967127"/>
              <a:ext cx="1233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8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일본의 좋은 치안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8D60D5-5926-4E3E-A7A2-D67718B862CD}"/>
                </a:ext>
              </a:extLst>
            </p:cNvPr>
            <p:cNvSpPr txBox="1"/>
            <p:nvPr/>
          </p:nvSpPr>
          <p:spPr>
            <a:xfrm>
              <a:off x="934460" y="5553299"/>
              <a:ext cx="2846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/>
                <a:t>일본은 자판기가 공원과 같은 공중장소에 있어도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절도나 파손의 위험이 적음</a:t>
              </a: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4BEB1017-C49F-42ED-96D1-862BFB9C9971}"/>
                </a:ext>
              </a:extLst>
            </p:cNvPr>
            <p:cNvCxnSpPr/>
            <p:nvPr/>
          </p:nvCxnSpPr>
          <p:spPr>
            <a:xfrm>
              <a:off x="2026378" y="488861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2BE3798-1C4E-48AA-8C7B-444174A5A5EF}"/>
              </a:ext>
            </a:extLst>
          </p:cNvPr>
          <p:cNvGrpSpPr/>
          <p:nvPr/>
        </p:nvGrpSpPr>
        <p:grpSpPr>
          <a:xfrm>
            <a:off x="6803569" y="1535019"/>
            <a:ext cx="5119727" cy="5187831"/>
            <a:chOff x="4396181" y="1535019"/>
            <a:chExt cx="3526928" cy="5187831"/>
          </a:xfrm>
        </p:grpSpPr>
        <p:sp>
          <p:nvSpPr>
            <p:cNvPr id="21" name="正方形/長方形 13">
              <a:extLst>
                <a:ext uri="{FF2B5EF4-FFF2-40B4-BE49-F238E27FC236}">
                  <a16:creationId xmlns:a16="http://schemas.microsoft.com/office/drawing/2014/main" id="{516733AB-DFE2-469B-8EFC-7C8555D10D73}"/>
                </a:ext>
              </a:extLst>
            </p:cNvPr>
            <p:cNvSpPr/>
            <p:nvPr/>
          </p:nvSpPr>
          <p:spPr>
            <a:xfrm>
              <a:off x="4622228" y="1535019"/>
              <a:ext cx="2947543" cy="3048000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17">
              <a:extLst>
                <a:ext uri="{FF2B5EF4-FFF2-40B4-BE49-F238E27FC236}">
                  <a16:creationId xmlns:a16="http://schemas.microsoft.com/office/drawing/2014/main" id="{1924B360-C9B8-4F9D-BB64-460B23E4E03A}"/>
                </a:ext>
              </a:extLst>
            </p:cNvPr>
            <p:cNvSpPr txBox="1"/>
            <p:nvPr/>
          </p:nvSpPr>
          <p:spPr>
            <a:xfrm>
              <a:off x="4396181" y="4894935"/>
              <a:ext cx="35269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8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잔업이 많아 바쁜 일본의 직장인이</a:t>
              </a:r>
              <a:endParaRPr lang="en-US" altLang="ko-KR" sz="1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18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즉시 구입하기에 편리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77B763-7B3F-4D6E-98BA-F87431691234}"/>
                </a:ext>
              </a:extLst>
            </p:cNvPr>
            <p:cNvSpPr txBox="1"/>
            <p:nvPr/>
          </p:nvSpPr>
          <p:spPr>
            <a:xfrm>
              <a:off x="4672548" y="5553299"/>
              <a:ext cx="284690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/>
                <a:t>출근 전이나 후 많은 직장인들이 편의점조차 갈 여유가 없음</a:t>
              </a:r>
              <a:endParaRPr lang="en-US" altLang="ko-KR" sz="1400" dirty="0"/>
            </a:p>
            <a:p>
              <a:pPr algn="ctr"/>
              <a:endParaRPr lang="en-US" altLang="ko-KR" sz="1400" dirty="0"/>
            </a:p>
            <a:p>
              <a:pPr algn="ctr"/>
              <a:r>
                <a:rPr lang="ko-KR" altLang="en-US" sz="1400" dirty="0"/>
                <a:t>편의점까지 나가지 않아도 되고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줄을 서지 않아도 되는 자판기가 용의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60BD4A8-8A30-49D4-8840-371CD3B25A05}"/>
                </a:ext>
              </a:extLst>
            </p:cNvPr>
            <p:cNvCxnSpPr/>
            <p:nvPr/>
          </p:nvCxnSpPr>
          <p:spPr>
            <a:xfrm>
              <a:off x="5781039" y="488861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72374D-861B-427F-B594-D01110F5D502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rgbClr val="EE7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69" name="Picture 1" descr="1）日本は治安がいい！">
            <a:extLst>
              <a:ext uri="{FF2B5EF4-FFF2-40B4-BE49-F238E27FC236}">
                <a16:creationId xmlns:a16="http://schemas.microsoft.com/office/drawing/2014/main" id="{A860D50D-6D36-4A12-9BCD-F97B7B0F5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5733" y="1535019"/>
            <a:ext cx="427868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F93F84-0143-403E-A26F-3664D56A6C0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05732" y="-514453"/>
            <a:ext cx="8737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 descr="2）残業が多く忙しい日本の会社員には、すぐに購入できる自動販売機は便利！">
            <a:extLst>
              <a:ext uri="{FF2B5EF4-FFF2-40B4-BE49-F238E27FC236}">
                <a16:creationId xmlns:a16="http://schemas.microsoft.com/office/drawing/2014/main" id="{1948F795-A72D-4937-8FB7-C5EC963E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01" y="1535020"/>
            <a:ext cx="4281761" cy="30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93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99FAFC55-445F-4AAF-86BB-F02634E24DD0}"/>
              </a:ext>
            </a:extLst>
          </p:cNvPr>
          <p:cNvSpPr/>
          <p:nvPr/>
        </p:nvSpPr>
        <p:spPr>
          <a:xfrm>
            <a:off x="10043399" y="6629400"/>
            <a:ext cx="2148601" cy="228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일본의 자판기문화 발전 이유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DB04A0E-9473-4E7F-8117-C1469719FB0F}"/>
              </a:ext>
            </a:extLst>
          </p:cNvPr>
          <p:cNvGrpSpPr/>
          <p:nvPr/>
        </p:nvGrpSpPr>
        <p:grpSpPr>
          <a:xfrm>
            <a:off x="867567" y="1535019"/>
            <a:ext cx="2997863" cy="4972387"/>
            <a:chOff x="867567" y="1535019"/>
            <a:chExt cx="2997863" cy="4972387"/>
          </a:xfrm>
        </p:grpSpPr>
        <p:sp>
          <p:nvSpPr>
            <p:cNvPr id="9" name="正方形/長方形 13">
              <a:extLst>
                <a:ext uri="{FF2B5EF4-FFF2-40B4-BE49-F238E27FC236}">
                  <a16:creationId xmlns:a16="http://schemas.microsoft.com/office/drawing/2014/main" id="{890ED7BB-AB56-4723-98C2-F4996063B52F}"/>
                </a:ext>
              </a:extLst>
            </p:cNvPr>
            <p:cNvSpPr/>
            <p:nvPr/>
          </p:nvSpPr>
          <p:spPr>
            <a:xfrm>
              <a:off x="867567" y="1535019"/>
              <a:ext cx="2947543" cy="3048000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17">
              <a:extLst>
                <a:ext uri="{FF2B5EF4-FFF2-40B4-BE49-F238E27FC236}">
                  <a16:creationId xmlns:a16="http://schemas.microsoft.com/office/drawing/2014/main" id="{E83585BF-68A0-4E0D-A2FB-6CF88F87EBF2}"/>
                </a:ext>
              </a:extLst>
            </p:cNvPr>
            <p:cNvSpPr txBox="1"/>
            <p:nvPr/>
          </p:nvSpPr>
          <p:spPr>
            <a:xfrm>
              <a:off x="990434" y="4955095"/>
              <a:ext cx="2699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일반인도 자판기 설치 가능</a:t>
              </a:r>
              <a:endParaRPr lang="ko-KR" altLang="en-US" sz="1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8D60D5-5926-4E3E-A7A2-D67718B862CD}"/>
                </a:ext>
              </a:extLst>
            </p:cNvPr>
            <p:cNvSpPr txBox="1"/>
            <p:nvPr/>
          </p:nvSpPr>
          <p:spPr>
            <a:xfrm>
              <a:off x="917887" y="5553299"/>
              <a:ext cx="29475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/>
                <a:t>일반인도 자동판매기 회사에서 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심사에 합격하면 자판기 설치 가능</a:t>
              </a:r>
              <a:endParaRPr lang="en-US" altLang="ko-KR" sz="1400" dirty="0"/>
            </a:p>
            <a:p>
              <a:pPr algn="ctr"/>
              <a:endParaRPr lang="en-US" altLang="ko-KR" sz="1400" dirty="0"/>
            </a:p>
            <a:p>
              <a:pPr algn="ctr"/>
              <a:r>
                <a:rPr lang="ko-KR" altLang="en-US" sz="1400" dirty="0"/>
                <a:t>실제로 부업으로 하는 사람도 존재</a:t>
              </a:r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4BEB1017-C49F-42ED-96D1-862BFB9C9971}"/>
                </a:ext>
              </a:extLst>
            </p:cNvPr>
            <p:cNvCxnSpPr/>
            <p:nvPr/>
          </p:nvCxnSpPr>
          <p:spPr>
            <a:xfrm>
              <a:off x="2026378" y="488861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2BE3798-1C4E-48AA-8C7B-444174A5A5EF}"/>
              </a:ext>
            </a:extLst>
          </p:cNvPr>
          <p:cNvGrpSpPr/>
          <p:nvPr/>
        </p:nvGrpSpPr>
        <p:grpSpPr>
          <a:xfrm>
            <a:off x="4779709" y="1535019"/>
            <a:ext cx="2947543" cy="5127671"/>
            <a:chOff x="4622228" y="1535019"/>
            <a:chExt cx="2947543" cy="5127671"/>
          </a:xfrm>
        </p:grpSpPr>
        <p:sp>
          <p:nvSpPr>
            <p:cNvPr id="21" name="正方形/長方形 13">
              <a:extLst>
                <a:ext uri="{FF2B5EF4-FFF2-40B4-BE49-F238E27FC236}">
                  <a16:creationId xmlns:a16="http://schemas.microsoft.com/office/drawing/2014/main" id="{516733AB-DFE2-469B-8EFC-7C8555D10D73}"/>
                </a:ext>
              </a:extLst>
            </p:cNvPr>
            <p:cNvSpPr/>
            <p:nvPr/>
          </p:nvSpPr>
          <p:spPr>
            <a:xfrm>
              <a:off x="4622228" y="1535019"/>
              <a:ext cx="2947543" cy="3048000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17">
              <a:extLst>
                <a:ext uri="{FF2B5EF4-FFF2-40B4-BE49-F238E27FC236}">
                  <a16:creationId xmlns:a16="http://schemas.microsoft.com/office/drawing/2014/main" id="{1924B360-C9B8-4F9D-BB64-460B23E4E03A}"/>
                </a:ext>
              </a:extLst>
            </p:cNvPr>
            <p:cNvSpPr txBox="1"/>
            <p:nvPr/>
          </p:nvSpPr>
          <p:spPr>
            <a:xfrm>
              <a:off x="4841016" y="4979159"/>
              <a:ext cx="2637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8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자판기 관리시스템이 존재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77B763-7B3F-4D6E-98BA-F87431691234}"/>
                </a:ext>
              </a:extLst>
            </p:cNvPr>
            <p:cNvSpPr txBox="1"/>
            <p:nvPr/>
          </p:nvSpPr>
          <p:spPr>
            <a:xfrm>
              <a:off x="4636452" y="5493139"/>
              <a:ext cx="289722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/>
                <a:t>일본에는 자판기의 운영과 관리를 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담당하는 전문 회사가 존재</a:t>
              </a:r>
              <a:endParaRPr lang="en-US" altLang="ko-KR" sz="1400" dirty="0"/>
            </a:p>
            <a:p>
              <a:pPr algn="ctr"/>
              <a:endParaRPr lang="en-US" altLang="ko-KR" sz="1400" dirty="0"/>
            </a:p>
            <a:p>
              <a:pPr algn="ctr"/>
              <a:r>
                <a:rPr lang="ko-KR" altLang="en-US" sz="1400" dirty="0"/>
                <a:t>자판기 주위에는 거의 반듯이</a:t>
              </a:r>
              <a:endParaRPr lang="en-US" altLang="ko-KR" sz="1400" dirty="0"/>
            </a:p>
            <a:p>
              <a:pPr algn="ctr"/>
              <a:r>
                <a:rPr lang="ko-KR" altLang="en-US" sz="1400" dirty="0"/>
                <a:t>재활용 상자가 존재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60BD4A8-8A30-49D4-8840-371CD3B25A05}"/>
                </a:ext>
              </a:extLst>
            </p:cNvPr>
            <p:cNvCxnSpPr/>
            <p:nvPr/>
          </p:nvCxnSpPr>
          <p:spPr>
            <a:xfrm>
              <a:off x="5781039" y="488861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2DA9087-D84E-42E5-995A-7C68BE64B0F4}"/>
              </a:ext>
            </a:extLst>
          </p:cNvPr>
          <p:cNvGrpSpPr/>
          <p:nvPr/>
        </p:nvGrpSpPr>
        <p:grpSpPr>
          <a:xfrm>
            <a:off x="8691850" y="1535019"/>
            <a:ext cx="2947543" cy="5187831"/>
            <a:chOff x="8376889" y="1535019"/>
            <a:chExt cx="2947543" cy="5187831"/>
          </a:xfrm>
        </p:grpSpPr>
        <p:sp>
          <p:nvSpPr>
            <p:cNvPr id="26" name="正方形/長方形 13">
              <a:extLst>
                <a:ext uri="{FF2B5EF4-FFF2-40B4-BE49-F238E27FC236}">
                  <a16:creationId xmlns:a16="http://schemas.microsoft.com/office/drawing/2014/main" id="{90CF0B19-5523-4CBD-9146-213D1ABE9DA7}"/>
                </a:ext>
              </a:extLst>
            </p:cNvPr>
            <p:cNvSpPr/>
            <p:nvPr/>
          </p:nvSpPr>
          <p:spPr>
            <a:xfrm>
              <a:off x="8376889" y="1535019"/>
              <a:ext cx="2947543" cy="3048000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17">
              <a:extLst>
                <a:ext uri="{FF2B5EF4-FFF2-40B4-BE49-F238E27FC236}">
                  <a16:creationId xmlns:a16="http://schemas.microsoft.com/office/drawing/2014/main" id="{59DA6535-BD2A-47F7-A89B-94FF33E08A57}"/>
                </a:ext>
              </a:extLst>
            </p:cNvPr>
            <p:cNvSpPr txBox="1"/>
            <p:nvPr/>
          </p:nvSpPr>
          <p:spPr>
            <a:xfrm>
              <a:off x="8391467" y="4991195"/>
              <a:ext cx="2911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동전으로 가격 부담이 적었음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09ECF6-84B4-4385-8B2F-A400844C68B0}"/>
                </a:ext>
              </a:extLst>
            </p:cNvPr>
            <p:cNvSpPr txBox="1"/>
            <p:nvPr/>
          </p:nvSpPr>
          <p:spPr>
            <a:xfrm>
              <a:off x="8427209" y="5553299"/>
              <a:ext cx="284690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/>
                <a:t>자판기 초반에는 동전만으로 결재가 가능할 정도로 저렴</a:t>
              </a:r>
              <a:endParaRPr lang="en-US" altLang="ko-KR" sz="1400" dirty="0"/>
            </a:p>
            <a:p>
              <a:pPr algn="ctr"/>
              <a:endParaRPr lang="en-US" altLang="ko-KR" sz="1400" dirty="0"/>
            </a:p>
            <a:p>
              <a:pPr algn="ctr"/>
              <a:r>
                <a:rPr lang="ko-KR" altLang="en-US" sz="1400" dirty="0"/>
                <a:t>현재도 화폐의 보급으로 간편하게 결재가능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323E47D8-8D96-43F5-9402-F51483D54D08}"/>
                </a:ext>
              </a:extLst>
            </p:cNvPr>
            <p:cNvCxnSpPr/>
            <p:nvPr/>
          </p:nvCxnSpPr>
          <p:spPr>
            <a:xfrm>
              <a:off x="9535700" y="488861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72374D-861B-427F-B594-D01110F5D502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rgbClr val="EE7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5）ワンコインで気軽に買えた時代がありました">
            <a:extLst>
              <a:ext uri="{FF2B5EF4-FFF2-40B4-BE49-F238E27FC236}">
                <a16:creationId xmlns:a16="http://schemas.microsoft.com/office/drawing/2014/main" id="{8E831BCD-585A-4194-98AF-9F604FF07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1850" y="1535019"/>
            <a:ext cx="2947543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）一般の人も自販機設置の営業マンになれる">
            <a:extLst>
              <a:ext uri="{FF2B5EF4-FFF2-40B4-BE49-F238E27FC236}">
                <a16:creationId xmlns:a16="http://schemas.microsoft.com/office/drawing/2014/main" id="{D99C2502-24D6-4F01-B98E-BC215F376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7567" y="1533572"/>
            <a:ext cx="29997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4. 자동판매기의 관리시스템이 정비되어 있다">
            <a:extLst>
              <a:ext uri="{FF2B5EF4-FFF2-40B4-BE49-F238E27FC236}">
                <a16:creationId xmlns:a16="http://schemas.microsoft.com/office/drawing/2014/main" id="{16265A25-ED43-4046-80A8-54445873A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9707" y="1533572"/>
            <a:ext cx="2947545" cy="30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0C0C4F5-0267-4DB1-BDAE-FED5A369C032}"/>
              </a:ext>
            </a:extLst>
          </p:cNvPr>
          <p:cNvGrpSpPr/>
          <p:nvPr/>
        </p:nvGrpSpPr>
        <p:grpSpPr>
          <a:xfrm>
            <a:off x="8728243" y="1690637"/>
            <a:ext cx="2160000" cy="2806331"/>
            <a:chOff x="787400" y="1702669"/>
            <a:chExt cx="2160000" cy="2806331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EA2EB4A-B5D0-48C0-85F4-F2227CA64011}"/>
                </a:ext>
              </a:extLst>
            </p:cNvPr>
            <p:cNvSpPr/>
            <p:nvPr/>
          </p:nvSpPr>
          <p:spPr>
            <a:xfrm>
              <a:off x="787400" y="2349000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8403F-8A2A-4ADA-9C9B-94898A6AE280}"/>
                </a:ext>
              </a:extLst>
            </p:cNvPr>
            <p:cNvSpPr txBox="1"/>
            <p:nvPr/>
          </p:nvSpPr>
          <p:spPr>
            <a:xfrm>
              <a:off x="1236458" y="2668225"/>
              <a:ext cx="126188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554F4D"/>
                  </a:solidFill>
                </a:rPr>
                <a:t>일본의</a:t>
              </a:r>
              <a:endParaRPr lang="en-US" altLang="ko-KR" sz="2800" dirty="0">
                <a:solidFill>
                  <a:srgbClr val="554F4D"/>
                </a:solidFill>
              </a:endParaRPr>
            </a:p>
            <a:p>
              <a:pPr algn="ctr"/>
              <a:r>
                <a:rPr lang="ko-KR" altLang="en-US" sz="2800" dirty="0">
                  <a:solidFill>
                    <a:srgbClr val="554F4D"/>
                  </a:solidFill>
                </a:rPr>
                <a:t>자판기</a:t>
              </a:r>
              <a:endParaRPr lang="en-US" altLang="ko-KR" sz="2800" dirty="0">
                <a:solidFill>
                  <a:srgbClr val="554F4D"/>
                </a:solidFill>
              </a:endParaRPr>
            </a:p>
            <a:p>
              <a:pPr algn="ctr"/>
              <a:r>
                <a:rPr lang="ko-KR" altLang="en-US" sz="2800" dirty="0">
                  <a:solidFill>
                    <a:srgbClr val="554F4D"/>
                  </a:solidFill>
                </a:rPr>
                <a:t>시스템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BFEDA8-730C-464B-9AC7-A64EF56C187D}"/>
                </a:ext>
              </a:extLst>
            </p:cNvPr>
            <p:cNvSpPr txBox="1"/>
            <p:nvPr/>
          </p:nvSpPr>
          <p:spPr>
            <a:xfrm>
              <a:off x="1107416" y="1702669"/>
              <a:ext cx="1519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>
                      <a:lumMod val="50000"/>
                    </a:schemeClr>
                  </a:solidFill>
                </a:rPr>
                <a:t>Part 2.</a:t>
              </a:r>
              <a:endParaRPr lang="ko-KR" altLang="en-US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C8E6D04-FF2B-47F6-A10A-20263C02EBA9}"/>
              </a:ext>
            </a:extLst>
          </p:cNvPr>
          <p:cNvCxnSpPr>
            <a:cxnSpLocks/>
          </p:cNvCxnSpPr>
          <p:nvPr/>
        </p:nvCxnSpPr>
        <p:spPr>
          <a:xfrm flipH="1">
            <a:off x="8207014" y="1011310"/>
            <a:ext cx="57744" cy="467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자판기일러스트 스톡 벡터, 로열티 프리 자판기일러스트일러스트레이션 | Depositphotos®">
            <a:extLst>
              <a:ext uri="{FF2B5EF4-FFF2-40B4-BE49-F238E27FC236}">
                <a16:creationId xmlns:a16="http://schemas.microsoft.com/office/drawing/2014/main" id="{18BB8EE0-6A33-47FD-91FE-DECB65B54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2032"/>
            <a:ext cx="7427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58AF273-F767-424E-9AA8-A4736C1ACEDC}"/>
              </a:ext>
            </a:extLst>
          </p:cNvPr>
          <p:cNvSpPr/>
          <p:nvPr/>
        </p:nvSpPr>
        <p:spPr>
          <a:xfrm>
            <a:off x="10043399" y="6629400"/>
            <a:ext cx="2148601" cy="228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813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日本自動販売協会">
            <a:extLst>
              <a:ext uri="{FF2B5EF4-FFF2-40B4-BE49-F238E27FC236}">
                <a16:creationId xmlns:a16="http://schemas.microsoft.com/office/drawing/2014/main" id="{3BFE0A5E-8DCE-4948-A4E6-9B829C4D0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5" y="2319613"/>
            <a:ext cx="4276725" cy="31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420044"/>
            <a:ext cx="817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일본 자동 판매 시스템 산업 협회가 하는 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2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250C7AB-A89D-43BF-B513-12D8774BD554}"/>
              </a:ext>
            </a:extLst>
          </p:cNvPr>
          <p:cNvGrpSpPr/>
          <p:nvPr/>
        </p:nvGrpSpPr>
        <p:grpSpPr>
          <a:xfrm>
            <a:off x="2407920" y="2560320"/>
            <a:ext cx="3120727" cy="2540000"/>
            <a:chOff x="2407920" y="2560320"/>
            <a:chExt cx="3332480" cy="2540000"/>
          </a:xfrm>
          <a:solidFill>
            <a:schemeClr val="tx1"/>
          </a:solidFill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CA490125-3498-4411-BE4A-7FFCEA9FFF0C}"/>
                </a:ext>
              </a:extLst>
            </p:cNvPr>
            <p:cNvCxnSpPr>
              <a:cxnSpLocks/>
            </p:cNvCxnSpPr>
            <p:nvPr/>
          </p:nvCxnSpPr>
          <p:spPr>
            <a:xfrm>
              <a:off x="3533915" y="3771069"/>
              <a:ext cx="2206485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3225848-DF36-49AD-BC5B-5CEBF7CD32A9}"/>
                </a:ext>
              </a:extLst>
            </p:cNvPr>
            <p:cNvCxnSpPr>
              <a:cxnSpLocks/>
            </p:cNvCxnSpPr>
            <p:nvPr/>
          </p:nvCxnSpPr>
          <p:spPr>
            <a:xfrm>
              <a:off x="2407920" y="2560320"/>
              <a:ext cx="333248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94D58865-0294-4316-8B28-1F997D71DA63}"/>
                </a:ext>
              </a:extLst>
            </p:cNvPr>
            <p:cNvCxnSpPr>
              <a:cxnSpLocks/>
            </p:cNvCxnSpPr>
            <p:nvPr/>
          </p:nvCxnSpPr>
          <p:spPr>
            <a:xfrm>
              <a:off x="2407920" y="5100320"/>
              <a:ext cx="333248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D7E021-2EFD-4839-B23C-F995A6B9177E}"/>
              </a:ext>
            </a:extLst>
          </p:cNvPr>
          <p:cNvSpPr txBox="1"/>
          <p:nvPr/>
        </p:nvSpPr>
        <p:spPr>
          <a:xfrm>
            <a:off x="6880368" y="3655691"/>
            <a:ext cx="2997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100" spc="-150" dirty="0">
                <a:solidFill>
                  <a:srgbClr val="554F4D"/>
                </a:solidFill>
              </a:rPr>
              <a:t>자동판매기의 환경문제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4BE26-DB1C-4B18-AE92-075E52C7E03B}"/>
              </a:ext>
            </a:extLst>
          </p:cNvPr>
          <p:cNvSpPr txBox="1"/>
          <p:nvPr/>
        </p:nvSpPr>
        <p:spPr>
          <a:xfrm>
            <a:off x="6880368" y="2394391"/>
            <a:ext cx="2997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100" spc="-150" dirty="0">
                <a:solidFill>
                  <a:srgbClr val="554F4D"/>
                </a:solidFill>
              </a:rPr>
              <a:t>자동판매기의 사회 공헌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293C1-5DE3-453F-BAEE-100848DA739F}"/>
              </a:ext>
            </a:extLst>
          </p:cNvPr>
          <p:cNvSpPr txBox="1"/>
          <p:nvPr/>
        </p:nvSpPr>
        <p:spPr>
          <a:xfrm>
            <a:off x="6824903" y="4958574"/>
            <a:ext cx="3233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100" spc="-150" dirty="0">
                <a:solidFill>
                  <a:srgbClr val="554F4D"/>
                </a:solidFill>
              </a:rPr>
              <a:t>자동판매기 식품 위생 관리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C02130C-897C-4793-84F9-44A732CF8AE1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01E8B1D7-2DCE-4379-A11E-7AA503B1CCC1}"/>
              </a:ext>
            </a:extLst>
          </p:cNvPr>
          <p:cNvSpPr/>
          <p:nvPr/>
        </p:nvSpPr>
        <p:spPr>
          <a:xfrm>
            <a:off x="5486312" y="3714430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7B4EFAB7-7A69-445F-884C-2C1A69993487}"/>
              </a:ext>
            </a:extLst>
          </p:cNvPr>
          <p:cNvSpPr/>
          <p:nvPr/>
        </p:nvSpPr>
        <p:spPr>
          <a:xfrm>
            <a:off x="5486784" y="24930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36CC976D-7D73-427F-BDD2-CA5265F231CB}"/>
              </a:ext>
            </a:extLst>
          </p:cNvPr>
          <p:cNvSpPr/>
          <p:nvPr/>
        </p:nvSpPr>
        <p:spPr>
          <a:xfrm>
            <a:off x="5487256" y="5022323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F6ABCE4-FBB3-4D48-920E-0092347E5B89}"/>
              </a:ext>
            </a:extLst>
          </p:cNvPr>
          <p:cNvSpPr/>
          <p:nvPr/>
        </p:nvSpPr>
        <p:spPr>
          <a:xfrm>
            <a:off x="9664117" y="6551802"/>
            <a:ext cx="2527883" cy="306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20" name="Picture 4" descr="유한킴벌리&gt;효율적 자원 활용&gt;환경경영&gt;지속가능경영">
            <a:extLst>
              <a:ext uri="{FF2B5EF4-FFF2-40B4-BE49-F238E27FC236}">
                <a16:creationId xmlns:a16="http://schemas.microsoft.com/office/drawing/2014/main" id="{3E18DFEB-0266-4490-9757-28327A4A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37" y="3486745"/>
            <a:ext cx="1253678" cy="7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odoosOne">
            <a:extLst>
              <a:ext uri="{FF2B5EF4-FFF2-40B4-BE49-F238E27FC236}">
                <a16:creationId xmlns:a16="http://schemas.microsoft.com/office/drawing/2014/main" id="{D90B489B-9026-45D5-9AA7-8159A89B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37" y="2030267"/>
            <a:ext cx="1181344" cy="1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음식, 지 않은 허용되, 신호, fast, 식품, 금지 무료 아이콘 의 Healthy life Filled outline">
            <a:extLst>
              <a:ext uri="{FF2B5EF4-FFF2-40B4-BE49-F238E27FC236}">
                <a16:creationId xmlns:a16="http://schemas.microsoft.com/office/drawing/2014/main" id="{85EBD141-5BF5-44A7-8CB1-B7D4FBD1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95" y="4617764"/>
            <a:ext cx="1183786" cy="118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0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25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537</Words>
  <Application>Microsoft Office PowerPoint</Application>
  <PresentationFormat>와이드스크린</PresentationFormat>
  <Paragraphs>146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Yu Gothic</vt:lpstr>
      <vt:lpstr>ヒラギノ角ゴ Pro W3</vt:lpstr>
      <vt:lpstr>맑은 고딕</vt:lpstr>
      <vt:lpstr>안동엄마까투리</vt:lpstr>
      <vt:lpstr>이롭게 바탕체 Medium</vt:lpstr>
      <vt:lpstr>함초롬바탕</vt:lpstr>
      <vt:lpstr>Arial</vt:lpstr>
      <vt:lpstr>Corbel</vt:lpstr>
      <vt:lpstr>Wingdings</vt:lpstr>
      <vt:lpstr>Office 테마</vt:lpstr>
      <vt:lpstr>1_Office 테마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임나현</cp:lastModifiedBy>
  <cp:revision>36</cp:revision>
  <dcterms:created xsi:type="dcterms:W3CDTF">2020-05-03T01:37:17Z</dcterms:created>
  <dcterms:modified xsi:type="dcterms:W3CDTF">2021-09-28T21:37:45Z</dcterms:modified>
</cp:coreProperties>
</file>