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76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774F04-7296-B94A-909B-8C450C04C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291" y="681113"/>
            <a:ext cx="8637073" cy="2541431"/>
          </a:xfrm>
        </p:spPr>
        <p:txBody>
          <a:bodyPr/>
          <a:lstStyle/>
          <a:p>
            <a:pPr algn="just"/>
            <a:r>
              <a:rPr kumimoji="1" lang="ko-KR" altLang="en-US" dirty="0"/>
              <a:t>     </a:t>
            </a:r>
            <a:r>
              <a:rPr kumimoji="1" lang="ko-Kore-VN" altLang="en-US" dirty="0"/>
              <a:t>일본정치와</a:t>
            </a:r>
            <a:r>
              <a:rPr kumimoji="1" lang="ko-KR" altLang="en-US" dirty="0"/>
              <a:t>경제 </a:t>
            </a:r>
            <a:endParaRPr kumimoji="1" lang="ko-Kore-VN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7C546A-F73F-3542-8CB4-4B0F5F2A3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6056" y="3635457"/>
            <a:ext cx="2705063" cy="1459437"/>
          </a:xfrm>
        </p:spPr>
        <p:txBody>
          <a:bodyPr/>
          <a:lstStyle/>
          <a:p>
            <a:r>
              <a:rPr kumimoji="1" lang="ko-Kore-VN" altLang="en-US" dirty="0"/>
              <a:t>응웬</a:t>
            </a:r>
            <a:r>
              <a:rPr kumimoji="1" lang="ko-KR" altLang="en-US" dirty="0"/>
              <a:t> 득 하이 </a:t>
            </a:r>
            <a:endParaRPr kumimoji="1" lang="en-US" altLang="ko-KR" dirty="0"/>
          </a:p>
          <a:p>
            <a:r>
              <a:rPr kumimoji="1" lang="en-US" altLang="ko-KR" dirty="0"/>
              <a:t>22045411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일본어일본학과</a:t>
            </a:r>
            <a:endParaRPr kumimoji="1"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31911-3A8E-E84D-83CD-167981A184E2}"/>
              </a:ext>
            </a:extLst>
          </p:cNvPr>
          <p:cNvSpPr txBox="1"/>
          <p:nvPr/>
        </p:nvSpPr>
        <p:spPr>
          <a:xfrm>
            <a:off x="10399922" y="6290631"/>
            <a:ext cx="127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VN" dirty="0"/>
              <a:t>2021</a:t>
            </a: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10-8</a:t>
            </a:r>
            <a:r>
              <a:rPr kumimoji="1" lang="ko-KR" altLang="en-US" dirty="0"/>
              <a:t> 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388550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ko-KR" altLang="ko-Kore-VN" dirty="0"/>
              <a:t>1 어린 시절과 교육</a:t>
            </a:r>
            <a:endParaRPr kumimoji="1" lang="ko-Kore-VN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C2D153-7F49-D74C-BB0C-B18EEF16CA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" y="1542361"/>
            <a:ext cx="3720534" cy="30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F69AE-B00F-A74D-92D4-17E24122EEBD}"/>
              </a:ext>
            </a:extLst>
          </p:cNvPr>
          <p:cNvSpPr txBox="1"/>
          <p:nvPr/>
        </p:nvSpPr>
        <p:spPr>
          <a:xfrm>
            <a:off x="539827" y="4935556"/>
            <a:ext cx="362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b="1" dirty="0"/>
              <a:t>1956년 아베 가족: 어머니 아베 요코, 두 살배기 아베 신조(왼쪽), 아버지 아베 </a:t>
            </a:r>
            <a:r>
              <a:rPr lang="ko-KR" altLang="ko-Kore-VN" b="1" dirty="0" err="1"/>
              <a:t>신타로</a:t>
            </a:r>
            <a:r>
              <a:rPr lang="ko-KR" altLang="ko-Kore-VN" b="1" dirty="0"/>
              <a:t>, 동생 </a:t>
            </a:r>
            <a:r>
              <a:rPr lang="ko-KR" altLang="ko-Kore-VN" b="1" dirty="0" err="1"/>
              <a:t>히로노부</a:t>
            </a:r>
            <a:endParaRPr kumimoji="1" lang="ko-Kore-VN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8770D-0BBF-4E44-A9DC-48F3BDB37EBE}"/>
              </a:ext>
            </a:extLst>
          </p:cNvPr>
          <p:cNvSpPr txBox="1"/>
          <p:nvPr/>
        </p:nvSpPr>
        <p:spPr>
          <a:xfrm>
            <a:off x="5739788" y="1542361"/>
            <a:ext cx="502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아베 신조는 전후 일본에서 경제적, 정치적 영향력이 큰 집안에서 도쿄에서 태어났습니다.</a:t>
            </a:r>
            <a:endParaRPr lang="vi-VN" altLang="ko-KR" dirty="0"/>
          </a:p>
          <a:p>
            <a:endParaRPr kumimoji="1" lang="vi-VN" altLang="ko-Kore-VN" dirty="0"/>
          </a:p>
          <a:p>
            <a:r>
              <a:rPr lang="ko-KR" altLang="ko-Kore-VN" dirty="0"/>
              <a:t>외할아버지 기시 </a:t>
            </a:r>
            <a:r>
              <a:rPr lang="ko-KR" altLang="ko-Kore-VN" dirty="0" err="1"/>
              <a:t>노부스케는</a:t>
            </a:r>
            <a:r>
              <a:rPr lang="ko-KR" altLang="ko-Kore-VN" dirty="0"/>
              <a:t> 1957년부터 1960년까지 총리를 지냈다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93646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kumimoji="1" lang="en-US" altLang="ko-Kore-VN" dirty="0"/>
              <a:t> * </a:t>
            </a:r>
            <a:r>
              <a:rPr lang="ko-KR" altLang="ko-Kore-VN" dirty="0"/>
              <a:t>교육</a:t>
            </a:r>
            <a:r>
              <a:rPr lang="vi-VN" altLang="ko-KR" dirty="0"/>
              <a:t> </a:t>
            </a:r>
            <a:endParaRPr kumimoji="1" lang="ko-Kore-VN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600E9D5-A7E9-0D44-B302-8B7946A6B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0" y="1349353"/>
            <a:ext cx="4296579" cy="45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6E918-3F40-D04D-ACB3-DF521F58D98D}"/>
              </a:ext>
            </a:extLst>
          </p:cNvPr>
          <p:cNvSpPr txBox="1"/>
          <p:nvPr/>
        </p:nvSpPr>
        <p:spPr>
          <a:xfrm>
            <a:off x="6345716" y="936435"/>
            <a:ext cx="427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아베 신조는 </a:t>
            </a:r>
            <a:r>
              <a:rPr lang="ko-KR" altLang="ko-Kore-VN" dirty="0" err="1"/>
              <a:t>세이케이</a:t>
            </a:r>
            <a:r>
              <a:rPr lang="ko-KR" altLang="ko-Kore-VN" dirty="0"/>
              <a:t> 초등학교, </a:t>
            </a:r>
            <a:r>
              <a:rPr lang="ko-KR" altLang="ko-Kore-VN" dirty="0" err="1"/>
              <a:t>세이케이</a:t>
            </a:r>
            <a:r>
              <a:rPr lang="ko-KR" altLang="ko-Kore-VN" dirty="0"/>
              <a:t> 중학교, </a:t>
            </a:r>
            <a:r>
              <a:rPr lang="ko-KR" altLang="ko-Kore-VN" dirty="0" err="1"/>
              <a:t>세이케이</a:t>
            </a:r>
            <a:r>
              <a:rPr lang="ko-KR" altLang="ko-Kore-VN" dirty="0"/>
              <a:t> 고등학교를 다녔다.</a:t>
            </a:r>
            <a:endParaRPr kumimoji="1" lang="ko-Kore-V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40C51-CB9E-C842-B1D6-F91262107B7A}"/>
              </a:ext>
            </a:extLst>
          </p:cNvPr>
          <p:cNvSpPr txBox="1"/>
          <p:nvPr/>
        </p:nvSpPr>
        <p:spPr>
          <a:xfrm>
            <a:off x="6345716" y="1850833"/>
            <a:ext cx="3910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행정학을 전공하고 1977년 </a:t>
            </a:r>
            <a:r>
              <a:rPr lang="ko-KR" altLang="ko-Kore-VN" dirty="0" err="1"/>
              <a:t>세이케이</a:t>
            </a:r>
            <a:r>
              <a:rPr lang="ko-KR" altLang="ko-Kore-VN" dirty="0"/>
              <a:t> 대학에서 정치학 학사 학위를 취득했습니다.</a:t>
            </a:r>
            <a:endParaRPr lang="vi-VN" altLang="ko-KR" dirty="0"/>
          </a:p>
          <a:p>
            <a:endParaRPr kumimoji="1" lang="vi-VN" altLang="ko-Kore-VN" dirty="0"/>
          </a:p>
          <a:p>
            <a:r>
              <a:rPr lang="ko-KR" altLang="ko-Kore-VN" dirty="0"/>
              <a:t>미국으로 건너가 </a:t>
            </a:r>
            <a:r>
              <a:rPr lang="ko-KR" altLang="ko-Kore-VN" dirty="0" err="1"/>
              <a:t>서던캘리포니아대학교</a:t>
            </a:r>
            <a:r>
              <a:rPr lang="ko-KR" altLang="ko-Kore-VN" dirty="0"/>
              <a:t> USC </a:t>
            </a:r>
            <a:r>
              <a:rPr lang="ko-KR" altLang="ko-Kore-VN" dirty="0" err="1"/>
              <a:t>솔프라이스</a:t>
            </a:r>
            <a:r>
              <a:rPr lang="ko-KR" altLang="ko-Kore-VN" dirty="0"/>
              <a:t> 공공정책대학원에서 3학기 동안 공공정책을 공부했다.</a:t>
            </a:r>
            <a:endParaRPr lang="vi-VN" altLang="ko-KR" dirty="0"/>
          </a:p>
          <a:p>
            <a:endParaRPr kumimoji="1" lang="vi-VN" altLang="ko-Kore-VN" dirty="0"/>
          </a:p>
          <a:p>
            <a:r>
              <a:rPr lang="ko-KR" altLang="ko-Kore-VN" dirty="0"/>
              <a:t>1979년 4월 </a:t>
            </a:r>
            <a:r>
              <a:rPr lang="ko-KR" altLang="ko-Kore-VN" dirty="0" err="1"/>
              <a:t>Abe는</a:t>
            </a:r>
            <a:r>
              <a:rPr lang="ko-KR" altLang="ko-Kore-VN" dirty="0"/>
              <a:t> </a:t>
            </a:r>
            <a:r>
              <a:rPr lang="ko-KR" altLang="ko-Kore-VN" dirty="0" err="1"/>
              <a:t>Kobe</a:t>
            </a:r>
            <a:r>
              <a:rPr lang="ko-KR" altLang="ko-Kore-VN" dirty="0"/>
              <a:t> Steel에서 일하기 시작했습니다.[20] 1982년 회사를 나와 국무장관 비서실장, 자민당 총회장 </a:t>
            </a:r>
            <a:r>
              <a:rPr lang="ko-KR" altLang="ko-Kore-VN" dirty="0" err="1"/>
              <a:t>개인비서관</a:t>
            </a:r>
            <a:r>
              <a:rPr lang="ko-KR" altLang="ko-Kore-VN" dirty="0"/>
              <a:t>, 자민당 사무총장 비서관 등 정부에서 여러 직책을 거쳤다.</a:t>
            </a:r>
            <a:endParaRPr kumimoji="1" lang="ko-Kore-VN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C5218D-4DC8-6E42-8EEA-A91DE31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7" y="1259600"/>
            <a:ext cx="4296579" cy="45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6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ko-KR" altLang="ko-Kore-VN" sz="2800" b="1" dirty="0"/>
              <a:t>초대 총리(2006~2007</a:t>
            </a:r>
            <a:r>
              <a:rPr lang="ko-KR" altLang="ko-Kore-VN" b="1" dirty="0"/>
              <a:t>)</a:t>
            </a:r>
            <a:endParaRPr kumimoji="1" lang="ko-Kore-VN" alt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70D65B-2E0A-304C-83F4-E753A4EB1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" y="1317738"/>
            <a:ext cx="4417763" cy="45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AA56B-39CB-2349-A400-85B27987CF3D}"/>
              </a:ext>
            </a:extLst>
          </p:cNvPr>
          <p:cNvSpPr txBox="1"/>
          <p:nvPr/>
        </p:nvSpPr>
        <p:spPr>
          <a:xfrm>
            <a:off x="5794873" y="1317738"/>
            <a:ext cx="539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ko-Kore-VN" dirty="0"/>
              <a:t>2006년 9월 26일 아베 일본 총리 취임</a:t>
            </a:r>
            <a:endParaRPr lang="vi-VN" altLang="ko-KR" dirty="0"/>
          </a:p>
          <a:p>
            <a:pPr marL="285750" indent="-285750">
              <a:buFontTx/>
              <a:buChar char="-"/>
            </a:pPr>
            <a:r>
              <a:rPr lang="ko-KR" altLang="ko-Kore-VN" dirty="0"/>
              <a:t>52세인 그는 1941년 </a:t>
            </a:r>
            <a:r>
              <a:rPr lang="ko-KR" altLang="ko-Kore-VN" dirty="0" err="1"/>
              <a:t>고노에</a:t>
            </a:r>
            <a:r>
              <a:rPr lang="ko-KR" altLang="ko-Kore-VN" dirty="0"/>
              <a:t> </a:t>
            </a:r>
            <a:r>
              <a:rPr lang="ko-KR" altLang="ko-Kore-VN" dirty="0" err="1"/>
              <a:t>후미마로</a:t>
            </a:r>
            <a:r>
              <a:rPr lang="ko-KR" altLang="ko-Kore-VN" dirty="0"/>
              <a:t> 이후 최연소 총리다.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35520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vi-VN" altLang="ko-KR" dirty="0"/>
              <a:t> </a:t>
            </a:r>
            <a:r>
              <a:rPr lang="ko-KR" altLang="ko-Kore-VN" b="1" dirty="0"/>
              <a:t>국내 정책</a:t>
            </a:r>
            <a:endParaRPr kumimoji="1" lang="ko-Kore-VN" altLang="en-US" b="1" dirty="0"/>
          </a:p>
        </p:txBody>
      </p:sp>
      <p:pic>
        <p:nvPicPr>
          <p:cNvPr id="9218" name="Picture 2" descr="Thủ tướng Nhật Bản công bố chương trình tiếp xúc ngoại giao sau tái cử">
            <a:extLst>
              <a:ext uri="{FF2B5EF4-FFF2-40B4-BE49-F238E27FC236}">
                <a16:creationId xmlns:a16="http://schemas.microsoft.com/office/drawing/2014/main" id="{A22FB9C2-3D9A-2842-AB9E-FA6EA1C0E6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5" y="1498294"/>
            <a:ext cx="5100808" cy="44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774E3-FEF1-CF4D-A68D-EEDD650BA65D}"/>
              </a:ext>
            </a:extLst>
          </p:cNvPr>
          <p:cNvSpPr txBox="1"/>
          <p:nvPr/>
        </p:nvSpPr>
        <p:spPr>
          <a:xfrm>
            <a:off x="6650519" y="1498294"/>
            <a:ext cx="317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정책에 의해: 보수주의</a:t>
            </a:r>
            <a:endParaRPr lang="vi-VN" altLang="ko-KR" dirty="0"/>
          </a:p>
          <a:p>
            <a:r>
              <a:rPr lang="ko-KR" altLang="ko-Kore-VN" dirty="0"/>
              <a:t>일본의 예산 균형</a:t>
            </a:r>
            <a:endParaRPr lang="vi-VN" altLang="ko-KR" dirty="0"/>
          </a:p>
          <a:p>
            <a:r>
              <a:rPr lang="ko-KR" altLang="ko-Kore-VN" dirty="0"/>
              <a:t>조세정책 전문가 오미 고지(</a:t>
            </a:r>
            <a:r>
              <a:rPr lang="ko-KR" altLang="ko-Kore-VN" dirty="0" err="1"/>
              <a:t>Omi</a:t>
            </a:r>
            <a:r>
              <a:rPr lang="ko-KR" altLang="ko-Kore-VN" dirty="0"/>
              <a:t> </a:t>
            </a:r>
            <a:r>
              <a:rPr lang="ko-KR" altLang="ko-Kore-VN" dirty="0" err="1"/>
              <a:t>Kōji</a:t>
            </a:r>
            <a:r>
              <a:rPr lang="ko-KR" altLang="ko-Kore-VN" dirty="0"/>
              <a:t>)</a:t>
            </a:r>
            <a:r>
              <a:rPr lang="ko-KR" altLang="ko-Kore-VN" dirty="0" err="1"/>
              <a:t>를</a:t>
            </a:r>
            <a:r>
              <a:rPr lang="ko-KR" altLang="ko-Kore-VN" dirty="0"/>
              <a:t> 재무대신으로 임명</a:t>
            </a:r>
            <a:endParaRPr lang="vi-VN" altLang="ko-KR" dirty="0"/>
          </a:p>
          <a:p>
            <a:r>
              <a:rPr lang="ko-KR" altLang="ko-Kore-VN" dirty="0"/>
              <a:t>지출 삭감을 통한 예산 목표.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2125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vi-VN" altLang="ko-KR" sz="2800" b="1" dirty="0"/>
              <a:t>*</a:t>
            </a:r>
            <a:r>
              <a:rPr lang="ko-KR" altLang="ko-Kore-VN" sz="2800" b="1" dirty="0"/>
              <a:t>외교 정책</a:t>
            </a:r>
            <a:endParaRPr kumimoji="1" lang="ko-Kore-VN" altLang="en-US" sz="2800" b="1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6665A96-B8C6-2141-877D-0935E1B83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1035585"/>
            <a:ext cx="2113804" cy="152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BA4CD3F7-260A-784B-A479-9AC4C1FF72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8284" y="3276600"/>
            <a:ext cx="345011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VN" altLang="en-US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3B5A7919-1678-904E-8D27-5D5C8041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2655062"/>
            <a:ext cx="2113804" cy="19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984DDC5C-1211-7448-9354-0B9CC06D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4623561"/>
            <a:ext cx="2113804" cy="18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62F25541-B296-644B-B36F-AA85871A3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VN" altLang="en-US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0C5D0358-8560-5C4B-A856-3419B6404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VN" altLang="en-US"/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1C493A62-93B6-B642-90CE-08BD75D7E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VN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52C78A9-AA13-C443-B2F0-8E4A1D9B0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42" y="99150"/>
            <a:ext cx="3093366" cy="1872869"/>
          </a:xfrm>
          <a:prstGeom prst="rect">
            <a:avLst/>
          </a:prstGeom>
        </p:spPr>
      </p:pic>
      <p:pic>
        <p:nvPicPr>
          <p:cNvPr id="10256" name="Picture 16">
            <a:extLst>
              <a:ext uri="{FF2B5EF4-FFF2-40B4-BE49-F238E27FC236}">
                <a16:creationId xmlns:a16="http://schemas.microsoft.com/office/drawing/2014/main" id="{69AA62D6-70B1-A140-BD0F-B93314D5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64" y="798798"/>
            <a:ext cx="2538622" cy="16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56C4D260-8C81-D045-8254-9A6D50DE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69" y="2555912"/>
            <a:ext cx="2538622" cy="19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Quan hệ Việt Nam-Nhật Bản &quot;thăng hoa&quot; trong nhiệm kỳ của cựu Thủ tướng Abe  Shinzo">
            <a:extLst>
              <a:ext uri="{FF2B5EF4-FFF2-40B4-BE49-F238E27FC236}">
                <a16:creationId xmlns:a16="http://schemas.microsoft.com/office/drawing/2014/main" id="{3ECE62AA-B469-874B-9800-0915C68A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29" y="4623561"/>
            <a:ext cx="3008792" cy="18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:a16="http://schemas.microsoft.com/office/drawing/2014/main" id="{B22F9A07-4DB6-7F4A-99D1-9C6E320E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69" y="4623561"/>
            <a:ext cx="2538622" cy="19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2A401971-D6E4-E446-8E39-5B149C15B9DC}"/>
              </a:ext>
            </a:extLst>
          </p:cNvPr>
          <p:cNvSpPr/>
          <p:nvPr/>
        </p:nvSpPr>
        <p:spPr>
          <a:xfrm>
            <a:off x="4536995" y="2417284"/>
            <a:ext cx="3145640" cy="19270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ko-Kore-V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국제 관계</a:t>
            </a:r>
            <a:endParaRPr kumimoji="1" lang="ko-Kore-VN" alt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08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83" y="243269"/>
            <a:ext cx="5246677" cy="594014"/>
          </a:xfrm>
        </p:spPr>
        <p:txBody>
          <a:bodyPr>
            <a:normAutofit/>
          </a:bodyPr>
          <a:lstStyle/>
          <a:p>
            <a:r>
              <a:rPr lang="ko-KR" altLang="ko-Kore-VN" b="1" dirty="0"/>
              <a:t>미국과 일본</a:t>
            </a:r>
            <a:endParaRPr kumimoji="1" lang="ko-Kore-VN" altLang="en-US" b="1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D6E5FB1-219B-AB43-B537-B2CFBE6F8D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2" y="1313297"/>
            <a:ext cx="2794000" cy="19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9534E06-FFA4-B341-8A1B-047FB77B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83" y="1313297"/>
            <a:ext cx="2794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CEBA6C42-3C7F-1D4B-9517-57CBFEE2E2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VN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C83257-214F-7348-9BB0-59B6DFE4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060" y="1313298"/>
            <a:ext cx="3117774" cy="186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26733-43E5-EF4F-BA9B-16E6FD4AE2D7}"/>
              </a:ext>
            </a:extLst>
          </p:cNvPr>
          <p:cNvSpPr txBox="1"/>
          <p:nvPr/>
        </p:nvSpPr>
        <p:spPr>
          <a:xfrm>
            <a:off x="708752" y="3429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2007년 4월 조지 </a:t>
            </a:r>
            <a:r>
              <a:rPr lang="ko-KR" altLang="ko-Kore-VN" dirty="0" err="1"/>
              <a:t>W</a:t>
            </a:r>
            <a:r>
              <a:rPr lang="ko-KR" altLang="ko-Kore-VN" dirty="0"/>
              <a:t>. 부시 미국 대통령과 악수하는 아베</a:t>
            </a:r>
            <a:endParaRPr kumimoji="1" lang="ko-Kore-V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13D5-135A-C24B-8542-DEE599FFB7E7}"/>
              </a:ext>
            </a:extLst>
          </p:cNvPr>
          <p:cNvSpPr txBox="1"/>
          <p:nvPr/>
        </p:nvSpPr>
        <p:spPr>
          <a:xfrm>
            <a:off x="4230477" y="3429000"/>
            <a:ext cx="270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2014년 4월 도쿄에서 버락 오바마 미국 대통령과 아베 신조 총리</a:t>
            </a:r>
            <a:endParaRPr kumimoji="1" lang="ko-Kore-V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AACA1-85D0-8644-9994-143692908081}"/>
              </a:ext>
            </a:extLst>
          </p:cNvPr>
          <p:cNvSpPr txBox="1"/>
          <p:nvPr/>
        </p:nvSpPr>
        <p:spPr>
          <a:xfrm>
            <a:off x="7877060" y="3354637"/>
            <a:ext cx="311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2017년 2월 아베와 도널드 트럼프 미국 대통령</a:t>
            </a:r>
            <a:endParaRPr kumimoji="1" lang="ko-Kore-V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6F669-4409-1746-8974-6AD8F2F29DA7}"/>
              </a:ext>
            </a:extLst>
          </p:cNvPr>
          <p:cNvSpPr txBox="1"/>
          <p:nvPr/>
        </p:nvSpPr>
        <p:spPr>
          <a:xfrm>
            <a:off x="3502751" y="5067759"/>
            <a:ext cx="470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b="1" dirty="0"/>
              <a:t>대통령 임기 동안 항상 가까운 동맹국인 미국과 좋은 관계를 유지해 왔습니다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33841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kumimoji="1" lang="vi-VN" altLang="ko-Kore-VN" dirty="0"/>
              <a:t>abe Shinzo </a:t>
            </a:r>
            <a:r>
              <a:rPr lang="ko-KR" altLang="ko-Kore-VN" b="1" dirty="0"/>
              <a:t>와 경제정책</a:t>
            </a:r>
            <a:endParaRPr kumimoji="1" lang="ko-Kore-VN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774FFB-24B6-114B-8501-5D2E760A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6" y="1051212"/>
            <a:ext cx="6172094" cy="2463801"/>
          </a:xfrm>
        </p:spPr>
        <p:txBody>
          <a:bodyPr/>
          <a:lstStyle/>
          <a:p>
            <a:r>
              <a:rPr lang="ko-KR" altLang="ko-Kore-VN" dirty="0"/>
              <a:t>경제 정책</a:t>
            </a:r>
            <a:r>
              <a:rPr lang="vi-VN" altLang="ko-KR" dirty="0"/>
              <a:t> </a:t>
            </a:r>
            <a:r>
              <a:rPr lang="vi-VN" altLang="ko-Kore-VN" b="1" dirty="0"/>
              <a:t>(Abenomics):</a:t>
            </a:r>
            <a:r>
              <a:rPr lang="vi-VN" altLang="ko-KR" dirty="0"/>
              <a:t>   </a:t>
            </a:r>
            <a:r>
              <a:rPr lang="ko-KR" altLang="ko-Kore-VN" dirty="0"/>
              <a:t>경제재정정책협의회 재건</a:t>
            </a:r>
            <a:r>
              <a:rPr lang="vi-VN" altLang="ko-Kore-VN" dirty="0"/>
              <a:t>(CEFP)</a:t>
            </a:r>
          </a:p>
          <a:p>
            <a:r>
              <a:rPr lang="ko-KR" altLang="ko-Kore-VN" dirty="0"/>
              <a:t>첫 번째 화살": 통화 정책</a:t>
            </a:r>
            <a:endParaRPr kumimoji="1" lang="vi-VN" altLang="ko-Kore-VN" dirty="0"/>
          </a:p>
          <a:p>
            <a:r>
              <a:rPr lang="ko-KR" altLang="ko-Kore-VN" dirty="0"/>
              <a:t>두 번째 화살": 재정 정책</a:t>
            </a:r>
            <a:endParaRPr lang="vi-VN" altLang="ko-KR" dirty="0"/>
          </a:p>
          <a:p>
            <a:r>
              <a:rPr lang="ko-KR" altLang="ko-Kore-VN" dirty="0"/>
              <a:t>세 번째 화살": 발전 전략과 구조 개혁</a:t>
            </a:r>
            <a:endParaRPr kumimoji="1" lang="ko-Kore-VN" altLang="en-US" dirty="0"/>
          </a:p>
        </p:txBody>
      </p:sp>
      <p:pic>
        <p:nvPicPr>
          <p:cNvPr id="12290" name="Picture 2" descr="Đồng yên Nhật ký hiệu là gì? Cách đổi đồng VND sang đồng Yên Nhật">
            <a:extLst>
              <a:ext uri="{FF2B5EF4-FFF2-40B4-BE49-F238E27FC236}">
                <a16:creationId xmlns:a16="http://schemas.microsoft.com/office/drawing/2014/main" id="{2E3CAAE2-D85F-DC45-8E4C-6EBEA1CE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19" y="342421"/>
            <a:ext cx="4615532" cy="29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Đồng Yên tăng giá: Tin vui cho lao động Việt Nam - THANGLONGOSC">
            <a:extLst>
              <a:ext uri="{FF2B5EF4-FFF2-40B4-BE49-F238E27FC236}">
                <a16:creationId xmlns:a16="http://schemas.microsoft.com/office/drawing/2014/main" id="{E33506A2-972D-8544-8EFB-BFFBCC2B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19" y="3585991"/>
            <a:ext cx="4615532" cy="28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865DB-6F2D-7D4D-B3F6-167BD9838F8E}"/>
              </a:ext>
            </a:extLst>
          </p:cNvPr>
          <p:cNvSpPr txBox="1"/>
          <p:nvPr/>
        </p:nvSpPr>
        <p:spPr>
          <a:xfrm>
            <a:off x="327857" y="3756752"/>
            <a:ext cx="4660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표적</a:t>
            </a:r>
            <a:r>
              <a:rPr lang="en-US" altLang="ko-KR" sz="2800" b="1" dirty="0"/>
              <a:t>: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+</a:t>
            </a:r>
            <a:r>
              <a:rPr lang="ko-KR" altLang="ko-Kore-VN" sz="2000" dirty="0"/>
              <a:t>통화 완화, 경제의 인플레이션율 감소</a:t>
            </a:r>
            <a:endParaRPr lang="en-US" altLang="ko-KR" sz="2000" dirty="0"/>
          </a:p>
          <a:p>
            <a:r>
              <a:rPr kumimoji="1" lang="en-US" altLang="ko-KR" sz="2000" b="1" dirty="0"/>
              <a:t>+</a:t>
            </a:r>
            <a:r>
              <a:rPr kumimoji="1" lang="ko-KR" altLang="en-US" sz="2000" b="1" dirty="0"/>
              <a:t> </a:t>
            </a:r>
            <a:r>
              <a:rPr lang="ko-KR" altLang="ko-Kore-VN" sz="2000" dirty="0"/>
              <a:t>공공 지출을 자극하고, 중소기업을 지원하고, 투자를 장려하고, 국방 지출을 늘리고, 해외 원조를 줄입니다.</a:t>
            </a:r>
            <a:endParaRPr lang="vi-VN" altLang="ko-KR" sz="2000" dirty="0"/>
          </a:p>
          <a:p>
            <a:r>
              <a:rPr kumimoji="1" lang="vi-VN" altLang="ko-Kore-VN" sz="2000" b="1" dirty="0"/>
              <a:t>+</a:t>
            </a:r>
            <a:r>
              <a:rPr lang="ko-KR" altLang="ko-Kore-VN" sz="2000" dirty="0"/>
              <a:t>소비세를 10%로 인상</a:t>
            </a:r>
            <a:r>
              <a:rPr lang="vi-VN" altLang="ko-KR" sz="2000" dirty="0"/>
              <a:t> ,…</a:t>
            </a:r>
          </a:p>
        </p:txBody>
      </p:sp>
    </p:spTree>
    <p:extLst>
      <p:ext uri="{BB962C8B-B14F-4D97-AF65-F5344CB8AC3E}">
        <p14:creationId xmlns:p14="http://schemas.microsoft.com/office/powerpoint/2010/main" val="49023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ko-KR" altLang="ko-Kore-VN" b="1" dirty="0"/>
              <a:t>국방 및 안보 정책</a:t>
            </a:r>
            <a:endParaRPr kumimoji="1" lang="ko-Kore-VN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774FFB-24B6-114B-8501-5D2E760A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6" y="1211855"/>
            <a:ext cx="6172094" cy="4880472"/>
          </a:xfrm>
        </p:spPr>
        <p:txBody>
          <a:bodyPr/>
          <a:lstStyle/>
          <a:p>
            <a:pPr marL="0" indent="0">
              <a:buNone/>
            </a:pPr>
            <a:r>
              <a:rPr lang="vi-VN" altLang="ko-KR" dirty="0"/>
              <a:t>- </a:t>
            </a:r>
            <a:r>
              <a:rPr lang="ko-KR" altLang="ko-Kore-VN" dirty="0"/>
              <a:t>국방예산을 강력하게 늘리다</a:t>
            </a:r>
            <a:r>
              <a:rPr lang="vi-VN" altLang="ko-KR" dirty="0"/>
              <a:t> </a:t>
            </a:r>
          </a:p>
          <a:p>
            <a:pPr marL="0" indent="0">
              <a:buNone/>
            </a:pPr>
            <a:r>
              <a:rPr lang="vi-VN" altLang="ko-KR" dirty="0"/>
              <a:t>- </a:t>
            </a:r>
            <a:r>
              <a:rPr lang="ko-KR" altLang="ko-Kore-VN" dirty="0"/>
              <a:t>일본 국가안전보장회의를 설치하여 총리실에 안보정책을 집중</a:t>
            </a:r>
            <a:endParaRPr lang="vi-VN" altLang="ko-KR" dirty="0"/>
          </a:p>
          <a:p>
            <a:pPr marL="0" indent="0">
              <a:buNone/>
            </a:pPr>
            <a:r>
              <a:rPr lang="vi-VN" altLang="ko-KR" dirty="0"/>
              <a:t>- </a:t>
            </a:r>
            <a:r>
              <a:rPr lang="ko-KR" altLang="ko-Kore-VN" dirty="0"/>
              <a:t>최초의 국가안보전략 수립</a:t>
            </a:r>
            <a:endParaRPr lang="vi-VN" altLang="ko-KR" dirty="0"/>
          </a:p>
          <a:p>
            <a:pPr marL="0" indent="0">
              <a:buNone/>
            </a:pPr>
            <a:r>
              <a:rPr lang="vi-VN" altLang="ko-KR" dirty="0"/>
              <a:t>- </a:t>
            </a:r>
            <a:r>
              <a:rPr lang="ko-KR" altLang="ko-Kore-VN" dirty="0"/>
              <a:t>군대를 강화</a:t>
            </a:r>
            <a:endParaRPr lang="vi-VN" altLang="ko-KR" dirty="0"/>
          </a:p>
          <a:p>
            <a:pPr marL="0" indent="0">
              <a:buNone/>
            </a:pPr>
            <a:r>
              <a:rPr lang="vi-VN" altLang="ko-KR" dirty="0"/>
              <a:t>- </a:t>
            </a:r>
            <a:r>
              <a:rPr lang="ko-KR" altLang="ko-Kore-VN" dirty="0"/>
              <a:t>중국의 군사 활동 증가와 이 지역에서 미국의 영향력 축소에 대한 대응입니다</a:t>
            </a:r>
            <a:endParaRPr lang="vi-VN" altLang="ko-KR" dirty="0"/>
          </a:p>
          <a:p>
            <a:pPr marL="0" indent="0">
              <a:buNone/>
            </a:pPr>
            <a:r>
              <a:rPr lang="vi-VN" altLang="ko-KR" dirty="0"/>
              <a:t>- </a:t>
            </a:r>
            <a:r>
              <a:rPr lang="ko-KR" altLang="ko-Kore-VN" dirty="0"/>
              <a:t>걸프전이나 이라크 전쟁과 같은 '외국 </a:t>
            </a:r>
            <a:r>
              <a:rPr lang="ko-KR" altLang="ko-Kore-VN" dirty="0" err="1"/>
              <a:t>전쟁'에</a:t>
            </a:r>
            <a:r>
              <a:rPr lang="ko-KR" altLang="ko-Kore-VN" dirty="0"/>
              <a:t> 가담하지 않고 예방을 통해 평화를 이룩할 것입니다.</a:t>
            </a:r>
            <a:endParaRPr kumimoji="1" lang="ko-Kore-VN" altLang="en-US" dirty="0"/>
          </a:p>
        </p:txBody>
      </p:sp>
      <p:pic>
        <p:nvPicPr>
          <p:cNvPr id="13314" name="Picture 2" descr="Sức mạnh quân sự khủng khiếp của Nhật Bản | Báo Dân trí">
            <a:extLst>
              <a:ext uri="{FF2B5EF4-FFF2-40B4-BE49-F238E27FC236}">
                <a16:creationId xmlns:a16="http://schemas.microsoft.com/office/drawing/2014/main" id="{7DAE7D6D-940C-3C46-AC14-0469A177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0" y="639428"/>
            <a:ext cx="4682170" cy="44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5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kumimoji="1" lang="vi-VN" altLang="ko-Kore-VN" b="1" dirty="0"/>
              <a:t>abe Shinzo </a:t>
            </a:r>
            <a:r>
              <a:rPr lang="ko-KR" altLang="ko-Kore-VN" b="1" dirty="0"/>
              <a:t>헌법 개정</a:t>
            </a:r>
            <a:endParaRPr kumimoji="1" lang="ko-Kore-VN" altLang="en-US" b="1" dirty="0"/>
          </a:p>
        </p:txBody>
      </p:sp>
      <p:pic>
        <p:nvPicPr>
          <p:cNvPr id="14338" name="Picture 2" descr="Thủ tướng Nhật : Hiến pháp sẽ được sửa đổi từ nay đến năm 2020">
            <a:extLst>
              <a:ext uri="{FF2B5EF4-FFF2-40B4-BE49-F238E27FC236}">
                <a16:creationId xmlns:a16="http://schemas.microsoft.com/office/drawing/2014/main" id="{0F688071-B1CB-1244-A72E-6172C3BEA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1277956"/>
            <a:ext cx="5368446" cy="46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A85B2-8C70-9844-AF93-BE3A5C562AA9}"/>
              </a:ext>
            </a:extLst>
          </p:cNvPr>
          <p:cNvSpPr txBox="1"/>
          <p:nvPr/>
        </p:nvSpPr>
        <p:spPr>
          <a:xfrm>
            <a:off x="6621137" y="1145754"/>
            <a:ext cx="3966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2016년 중의원, 18세 이상 일본 국민에게 투표권을 부여한 최초의 선거</a:t>
            </a:r>
            <a:endParaRPr lang="vi-VN" altLang="ko-KR" dirty="0"/>
          </a:p>
          <a:p>
            <a:endParaRPr kumimoji="1" lang="vi-VN" altLang="ko-Kore-VN" dirty="0"/>
          </a:p>
          <a:p>
            <a:endParaRPr kumimoji="1" lang="vi-VN" altLang="ko-Kore-VN" dirty="0"/>
          </a:p>
          <a:p>
            <a:endParaRPr kumimoji="1" lang="vi-VN" altLang="ko-Kore-VN" dirty="0"/>
          </a:p>
          <a:p>
            <a:r>
              <a:rPr lang="ko-KR" altLang="ko-Kore-VN" dirty="0"/>
              <a:t>일본 평화헌법 9조 개정</a:t>
            </a:r>
            <a:endParaRPr lang="vi-VN" altLang="ko-KR" dirty="0"/>
          </a:p>
          <a:p>
            <a:endParaRPr kumimoji="1" lang="vi-VN" altLang="ko-Kore-VN" dirty="0"/>
          </a:p>
          <a:p>
            <a:endParaRPr kumimoji="1" lang="vi-VN" altLang="ko-Kore-VN" dirty="0"/>
          </a:p>
          <a:p>
            <a:r>
              <a:rPr lang="ko-KR" altLang="ko-Kore-VN" dirty="0"/>
              <a:t>2017년 5월 개헌이 2020년부터 시행된다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84690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kumimoji="1" lang="vi-VN" altLang="ko-Kore-VN" b="1" dirty="0"/>
              <a:t>abe Shinzo </a:t>
            </a:r>
            <a:r>
              <a:rPr lang="ko-KR" altLang="ko-Kore-VN" b="1" dirty="0"/>
              <a:t>편</a:t>
            </a:r>
            <a:r>
              <a:rPr kumimoji="1" lang="vi-VN" altLang="ko-Kore-VN" b="1" dirty="0"/>
              <a:t>a</a:t>
            </a:r>
            <a:r>
              <a:rPr lang="ko-KR" altLang="ko-Kore-VN" b="1" dirty="0"/>
              <a:t>견 스캔들</a:t>
            </a:r>
            <a:endParaRPr kumimoji="1" lang="ko-Kore-VN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774FFB-24B6-114B-8501-5D2E760A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6" y="1211855"/>
            <a:ext cx="6172094" cy="4880472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ko-Kore-VN" dirty="0"/>
              <a:t>2018년 3월 재무성은 </a:t>
            </a:r>
            <a:r>
              <a:rPr lang="ko-KR" altLang="ko-Kore-VN" dirty="0" err="1"/>
              <a:t>모리토모</a:t>
            </a:r>
            <a:r>
              <a:rPr lang="ko-KR" altLang="ko-Kore-VN" dirty="0"/>
              <a:t> 학원 스캔들과 관련된 14개 구절을 삭제하기 위해 </a:t>
            </a:r>
            <a:r>
              <a:rPr lang="ko-KR" altLang="ko-Kore-VN" dirty="0" err="1"/>
              <a:t>모리토모</a:t>
            </a:r>
            <a:r>
              <a:rPr lang="ko-KR" altLang="ko-Kore-VN" dirty="0"/>
              <a:t> 학원 스캔들과 관련하여 의회에 제출된 문서를 위조한 것으로 보고되었습니다</a:t>
            </a:r>
            <a:endParaRPr lang="vi-VN" altLang="ko-KR" dirty="0"/>
          </a:p>
          <a:p>
            <a:pPr>
              <a:buFontTx/>
              <a:buChar char="-"/>
            </a:pPr>
            <a:r>
              <a:rPr lang="ko-KR" altLang="ko-Kore-VN" dirty="0"/>
              <a:t>아베 총리가 친구 가케 </a:t>
            </a:r>
            <a:r>
              <a:rPr lang="ko-KR" altLang="ko-Kore-VN" dirty="0" err="1"/>
              <a:t>고타로에게</a:t>
            </a:r>
            <a:r>
              <a:rPr lang="ko-KR" altLang="ko-Kore-VN" dirty="0"/>
              <a:t> 자신의 학교에 수의과 개설을 권유했다는 의혹이 제기됐다.</a:t>
            </a:r>
            <a:endParaRPr lang="vi-VN" altLang="ko-KR" dirty="0"/>
          </a:p>
          <a:p>
            <a:pPr>
              <a:buFontTx/>
              <a:buChar char="-"/>
            </a:pPr>
            <a:r>
              <a:rPr lang="ko-KR" altLang="ko-Kore-VN" dirty="0"/>
              <a:t>그의 행정부에 대한 지지율은 여론조사에서 30% 아래로 떨어졌는데, 이는 2012년 집권 이후 최저 수준이다.</a:t>
            </a:r>
            <a:endParaRPr lang="vi-VN" altLang="ko-KR" dirty="0"/>
          </a:p>
          <a:p>
            <a:pPr>
              <a:buFontTx/>
              <a:buChar char="-"/>
            </a:pPr>
            <a:r>
              <a:rPr lang="ko-KR" altLang="ko-Kore-VN" dirty="0"/>
              <a:t>2018년 7월, 아베 총리는 일본 서부에서 대재앙의 홍수가 한창일 때 자민당 의원들과 술자리를 한 후 공적 지위에 더 큰 영향을 받았습니다.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35383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7" y="342421"/>
            <a:ext cx="5169560" cy="594014"/>
          </a:xfrm>
        </p:spPr>
        <p:txBody>
          <a:bodyPr>
            <a:normAutofit fontScale="90000"/>
          </a:bodyPr>
          <a:lstStyle/>
          <a:p>
            <a:r>
              <a:rPr kumimoji="1" lang="ko-Kore-VN" altLang="en-US" dirty="0"/>
              <a:t>내용</a:t>
            </a:r>
            <a:r>
              <a:rPr kumimoji="1" lang="en-US" altLang="ko-Kore-VN" dirty="0"/>
              <a:t>:</a:t>
            </a:r>
            <a:r>
              <a:rPr kumimoji="1" lang="ko-KR" altLang="en-US" dirty="0"/>
              <a:t> </a:t>
            </a:r>
            <a:r>
              <a:rPr lang="ko-KR" altLang="ko-Kore-VN" dirty="0"/>
              <a:t>일본 정치와 정부의 개요.</a:t>
            </a:r>
            <a:endParaRPr kumimoji="1" lang="ko-Kore-VN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AC817DF-9871-5547-B925-C4E62D16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7" y="1590771"/>
            <a:ext cx="4354310" cy="3450613"/>
          </a:xfrm>
        </p:spPr>
        <p:txBody>
          <a:bodyPr/>
          <a:lstStyle/>
          <a:p>
            <a:r>
              <a:rPr lang="vi-VN" altLang="ko-Kore-VN" dirty="0"/>
              <a:t>I </a:t>
            </a:r>
            <a:r>
              <a:rPr lang="ko-KR" altLang="ko-Kore-VN" dirty="0"/>
              <a:t>일본의 지리적 위치</a:t>
            </a:r>
            <a:endParaRPr lang="vi-VN" altLang="ko-KR" dirty="0"/>
          </a:p>
          <a:p>
            <a:r>
              <a:rPr lang="vi-VN" altLang="ko-Kore-VN" dirty="0"/>
              <a:t>II </a:t>
            </a:r>
            <a:r>
              <a:rPr lang="ko-KR" altLang="ko-Kore-VN" dirty="0"/>
              <a:t>정치</a:t>
            </a:r>
            <a:r>
              <a:rPr lang="vi-VN" altLang="ko-KR" dirty="0"/>
              <a:t>- </a:t>
            </a:r>
            <a:r>
              <a:rPr lang="ko-KR" altLang="ko-Kore-VN" dirty="0"/>
              <a:t>정부의 개요</a:t>
            </a:r>
            <a:endParaRPr lang="vi-VN" altLang="ko-KR" dirty="0"/>
          </a:p>
          <a:p>
            <a:r>
              <a:rPr lang="vi-VN" altLang="ko-Kore-VN" dirty="0"/>
              <a:t>III </a:t>
            </a:r>
            <a:r>
              <a:rPr lang="vi-VN" altLang="ko-KR" dirty="0"/>
              <a:t> </a:t>
            </a:r>
            <a:r>
              <a:rPr lang="ko-KR" altLang="ko-Kore-VN" dirty="0"/>
              <a:t>현 일본 정부</a:t>
            </a:r>
            <a:endParaRPr lang="vi-VN" altLang="ko-KR" dirty="0"/>
          </a:p>
          <a:p>
            <a:pPr marL="0" indent="0">
              <a:buNone/>
            </a:pPr>
            <a:r>
              <a:rPr lang="vi-VN" altLang="ko-KR" dirty="0"/>
              <a:t> </a:t>
            </a:r>
            <a:endParaRPr lang="ko-Kore-VN" altLang="en-US" dirty="0"/>
          </a:p>
        </p:txBody>
      </p:sp>
      <p:pic>
        <p:nvPicPr>
          <p:cNvPr id="1026" name="Picture 2" descr="Bài học Nhật Bản (1) -">
            <a:extLst>
              <a:ext uri="{FF2B5EF4-FFF2-40B4-BE49-F238E27FC236}">
                <a16:creationId xmlns:a16="http://schemas.microsoft.com/office/drawing/2014/main" id="{AA8363FA-B015-684A-B72C-850BB687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89" y="451693"/>
            <a:ext cx="6091300" cy="57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kumimoji="1" lang="vi-VN" altLang="ko-Kore-VN" b="1" dirty="0"/>
              <a:t>abe Shinzo </a:t>
            </a:r>
            <a:r>
              <a:rPr lang="ko-KR" altLang="ko-Kore-VN" b="1" dirty="0"/>
              <a:t>사직</a:t>
            </a:r>
            <a:endParaRPr kumimoji="1" lang="ko-Kore-VN" altLang="en-US" b="1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8301BC2-C4C6-F842-9475-92E4006F2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16" y="342421"/>
            <a:ext cx="5246675" cy="52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6358C-564F-A849-91F1-F42966725311}"/>
              </a:ext>
            </a:extLst>
          </p:cNvPr>
          <p:cNvSpPr txBox="1"/>
          <p:nvPr/>
        </p:nvSpPr>
        <p:spPr>
          <a:xfrm>
            <a:off x="294806" y="1134737"/>
            <a:ext cx="4189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2020년 8월 28일 오후 5시 도쿄 총무처에서 열린 정례 기자회견에서 공식적으로 사임을 발표했다.</a:t>
            </a:r>
            <a:endParaRPr lang="vi-VN" altLang="ko-KR" dirty="0"/>
          </a:p>
          <a:p>
            <a:endParaRPr kumimoji="1" lang="vi-VN" altLang="ko-Kore-VN" dirty="0"/>
          </a:p>
          <a:p>
            <a:r>
              <a:rPr lang="ko-KR" altLang="ko-Kore-VN" dirty="0"/>
              <a:t>사임 이유는 만성궤양성대장염과 코로나19 확산과 인구 고령화로 어려운 상황에서 나라를 이끌 수 없다는 점을 인정했기 때문이다</a:t>
            </a:r>
            <a:endParaRPr kumimoji="1" lang="ko-Kore-V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C3414-5495-5B45-A72C-6E34CAF8A36D}"/>
              </a:ext>
            </a:extLst>
          </p:cNvPr>
          <p:cNvSpPr txBox="1"/>
          <p:nvPr/>
        </p:nvSpPr>
        <p:spPr>
          <a:xfrm>
            <a:off x="328671" y="3658177"/>
            <a:ext cx="384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b="1" dirty="0"/>
              <a:t>2020년 9월 14일 아베 총리의 뒤를 이어 자민당(자민당) 의장에 </a:t>
            </a:r>
            <a:r>
              <a:rPr lang="ko-KR" altLang="ko-Kore-VN" b="1" dirty="0" err="1"/>
              <a:t>스가</a:t>
            </a:r>
            <a:r>
              <a:rPr lang="ko-KR" altLang="ko-Kore-VN" b="1" dirty="0"/>
              <a:t> </a:t>
            </a:r>
            <a:r>
              <a:rPr lang="ko-KR" altLang="ko-Kore-VN" b="1" dirty="0" err="1"/>
              <a:t>요시히데가</a:t>
            </a:r>
            <a:r>
              <a:rPr lang="ko-KR" altLang="ko-Kore-VN" b="1" dirty="0"/>
              <a:t> 당선됐다.</a:t>
            </a:r>
            <a:endParaRPr kumimoji="1" lang="ko-Kore-VN" altLang="en-US" b="1" dirty="0"/>
          </a:p>
        </p:txBody>
      </p:sp>
    </p:spTree>
    <p:extLst>
      <p:ext uri="{BB962C8B-B14F-4D97-AF65-F5344CB8AC3E}">
        <p14:creationId xmlns:p14="http://schemas.microsoft.com/office/powerpoint/2010/main" val="333194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kumimoji="1" lang="vi-VN" altLang="ko-Kore-VN" b="1" dirty="0"/>
              <a:t>abe Shinzo </a:t>
            </a:r>
            <a:r>
              <a:rPr lang="ko-KR" altLang="ko-Kore-VN" dirty="0"/>
              <a:t>보상 및 명예 </a:t>
            </a:r>
            <a:endParaRPr kumimoji="1" lang="ko-Kore-VN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774FFB-24B6-114B-8501-5D2E760A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6" y="2082188"/>
            <a:ext cx="6172094" cy="4880472"/>
          </a:xfrm>
        </p:spPr>
        <p:txBody>
          <a:bodyPr/>
          <a:lstStyle/>
          <a:p>
            <a:pPr marL="0" indent="0">
              <a:buNone/>
            </a:pPr>
            <a:r>
              <a:rPr lang="ko-KR" altLang="ko-Kore-VN" dirty="0"/>
              <a:t>보상 및 명예 2013년, 2013년 외교 정책에 관한 세계 100대 사상가. 2013년 9월 </a:t>
            </a:r>
            <a:r>
              <a:rPr lang="ko-KR" altLang="ko-Kore-VN" dirty="0" err="1"/>
              <a:t>허먼</a:t>
            </a:r>
            <a:r>
              <a:rPr lang="ko-KR" altLang="ko-Kore-VN" dirty="0"/>
              <a:t> 칸 상. 2013년 12월 올해의 </a:t>
            </a:r>
            <a:r>
              <a:rPr lang="ko-KR" altLang="ko-Kore-VN" dirty="0" err="1"/>
              <a:t>아시아상</a:t>
            </a:r>
            <a:r>
              <a:rPr lang="ko-KR" altLang="ko-Kore-VN" dirty="0"/>
              <a:t>. 2014년, 2014년 4월 타임 100 매거진. 2018년, 2018년 타임 100 매거진. 2015년 12월 Boston Global </a:t>
            </a:r>
            <a:r>
              <a:rPr lang="ko-KR" altLang="ko-Kore-VN" dirty="0" err="1"/>
              <a:t>Forum의</a:t>
            </a:r>
            <a:r>
              <a:rPr lang="ko-KR" altLang="ko-Kore-VN" dirty="0"/>
              <a:t> </a:t>
            </a:r>
            <a:r>
              <a:rPr lang="ko-KR" altLang="ko-Kore-VN" dirty="0" err="1"/>
              <a:t>Cybersecurity</a:t>
            </a:r>
            <a:r>
              <a:rPr lang="ko-KR" altLang="ko-Kore-VN" dirty="0"/>
              <a:t> World </a:t>
            </a:r>
            <a:r>
              <a:rPr lang="ko-KR" altLang="ko-Kore-VN" dirty="0" err="1"/>
              <a:t>Leader</a:t>
            </a:r>
            <a:r>
              <a:rPr lang="ko-KR" altLang="ko-Kore-VN" dirty="0"/>
              <a:t> </a:t>
            </a:r>
            <a:r>
              <a:rPr lang="ko-KR" altLang="ko-Kore-VN" dirty="0" err="1"/>
              <a:t>Award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  <p:pic>
        <p:nvPicPr>
          <p:cNvPr id="16386" name="Picture 2" descr="Dấu ấn cầm quyền của Thủ tướng Nhật Bản Abe Shinzo - Người làm báo Tiền  Giang">
            <a:extLst>
              <a:ext uri="{FF2B5EF4-FFF2-40B4-BE49-F238E27FC236}">
                <a16:creationId xmlns:a16="http://schemas.microsoft.com/office/drawing/2014/main" id="{154D9CA0-8D5D-224C-9B66-5AED44F4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55" y="639428"/>
            <a:ext cx="6172095" cy="57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6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F0C83C-05C7-6243-B7B0-EFFADDA7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588" y="804519"/>
            <a:ext cx="8058266" cy="1049235"/>
          </a:xfrm>
        </p:spPr>
        <p:txBody>
          <a:bodyPr>
            <a:normAutofit/>
          </a:bodyPr>
          <a:lstStyle/>
          <a:p>
            <a:r>
              <a:rPr kumimoji="1" lang="ko-Kore-VN" altLang="en-US" sz="6600" dirty="0"/>
              <a:t>일본정치와</a:t>
            </a:r>
            <a:r>
              <a:rPr kumimoji="1" lang="ko-KR" altLang="en-US" sz="6600" dirty="0"/>
              <a:t>경제</a:t>
            </a:r>
            <a:endParaRPr kumimoji="1" lang="ko-Kore-VN" altLang="en-US" sz="6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F73B58-51B4-434A-BB7C-880C70B59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ko-KR" altLang="en-US" sz="6000" dirty="0"/>
              <a:t>           </a:t>
            </a:r>
            <a:endParaRPr kumimoji="1" lang="en-US" altLang="ko-KR" sz="6000" dirty="0"/>
          </a:p>
          <a:p>
            <a:pPr marL="0" indent="0">
              <a:buNone/>
            </a:pPr>
            <a:r>
              <a:rPr kumimoji="1" lang="ko-KR" altLang="en-US" sz="6000" dirty="0"/>
              <a:t>            </a:t>
            </a:r>
            <a:r>
              <a:rPr kumimoji="1" lang="ko-Kore-VN" altLang="en-US" sz="6000" dirty="0"/>
              <a:t>갑사합니다</a:t>
            </a:r>
            <a:r>
              <a:rPr kumimoji="1" lang="ko-KR" altLang="en-US" sz="6000" dirty="0"/>
              <a:t> </a:t>
            </a:r>
            <a:endParaRPr kumimoji="1" lang="ko-Kore-V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1961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 fontScale="90000"/>
          </a:bodyPr>
          <a:lstStyle/>
          <a:p>
            <a:r>
              <a:rPr lang="vi-VN" altLang="ko-Kore-VN" dirty="0"/>
              <a:t> </a:t>
            </a:r>
            <a:r>
              <a:rPr lang="vi-VN" altLang="ko-Kore-VN" sz="2700" b="1" dirty="0"/>
              <a:t>I  </a:t>
            </a:r>
            <a:r>
              <a:rPr lang="ko-KR" altLang="ko-Kore-VN" sz="2700" b="1" dirty="0"/>
              <a:t>일본의 지리적 위치</a:t>
            </a:r>
            <a:br>
              <a:rPr lang="vi-VN" altLang="ko-KR" dirty="0"/>
            </a:br>
            <a:br>
              <a:rPr lang="vi-VN" altLang="ko-KR" dirty="0"/>
            </a:br>
            <a:endParaRPr kumimoji="1" lang="ko-Kore-VN" altLang="en-US" dirty="0"/>
          </a:p>
        </p:txBody>
      </p:sp>
      <p:pic>
        <p:nvPicPr>
          <p:cNvPr id="2050" name="Picture 2" descr="Các quốc gia Đông Á - Website Địa lý &amp;amp; Cuộc sống của Trần Thục Hiền">
            <a:extLst>
              <a:ext uri="{FF2B5EF4-FFF2-40B4-BE49-F238E27FC236}">
                <a16:creationId xmlns:a16="http://schemas.microsoft.com/office/drawing/2014/main" id="{A51DCDBA-3449-3945-90B1-8B3AA4A23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1172867"/>
            <a:ext cx="6117011" cy="50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98950-A4B5-E04F-847A-2B7034714032}"/>
              </a:ext>
            </a:extLst>
          </p:cNvPr>
          <p:cNvSpPr txBox="1"/>
          <p:nvPr/>
        </p:nvSpPr>
        <p:spPr>
          <a:xfrm>
            <a:off x="6720289" y="1161920"/>
            <a:ext cx="3316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ko-KR" dirty="0"/>
              <a:t>-  </a:t>
            </a:r>
            <a:r>
              <a:rPr lang="ko-KR" altLang="ko-Kore-VN" dirty="0"/>
              <a:t>섬나라다</a:t>
            </a:r>
            <a:endParaRPr lang="vi-VN" altLang="ko-KR" dirty="0"/>
          </a:p>
          <a:p>
            <a:pPr algn="just"/>
            <a:r>
              <a:rPr lang="vi-VN" altLang="ko-KR" dirty="0"/>
              <a:t>- </a:t>
            </a:r>
            <a:r>
              <a:rPr lang="ko-KR" altLang="ko-Kore-VN" dirty="0"/>
              <a:t> 아시아의 동쪽에 위치한 </a:t>
            </a:r>
            <a:endParaRPr lang="vi-VN" altLang="ko-KR" dirty="0"/>
          </a:p>
          <a:p>
            <a:pPr algn="just"/>
            <a:r>
              <a:rPr lang="vi-VN" altLang="ko-KR" dirty="0"/>
              <a:t>- </a:t>
            </a:r>
            <a:r>
              <a:rPr lang="ko-KR" altLang="ko-Kore-VN" dirty="0"/>
              <a:t>서태평양</a:t>
            </a:r>
            <a:endParaRPr lang="vi-VN" altLang="ko-KR" dirty="0"/>
          </a:p>
          <a:p>
            <a:pPr algn="just"/>
            <a:r>
              <a:rPr lang="vi-VN" altLang="ko-KR" dirty="0"/>
              <a:t>-</a:t>
            </a:r>
            <a:r>
              <a:rPr lang="ko-KR" altLang="ko-Kore-VN" dirty="0"/>
              <a:t> 바다 전체에 둘러싸여 </a:t>
            </a:r>
            <a:endParaRPr lang="vi-VN" altLang="ko-KR" dirty="0"/>
          </a:p>
          <a:p>
            <a:pPr algn="just"/>
            <a:r>
              <a:rPr lang="vi-VN" altLang="ko-KR" dirty="0"/>
              <a:t>-  </a:t>
            </a:r>
            <a:r>
              <a:rPr lang="ko-KR" altLang="ko-Kore-VN" dirty="0"/>
              <a:t>4개의 군도로 이루어진</a:t>
            </a:r>
            <a:endParaRPr lang="vi-VN" altLang="ko-KR" dirty="0"/>
          </a:p>
          <a:p>
            <a:pPr algn="just"/>
            <a:r>
              <a:rPr kumimoji="1" lang="vi-VN" altLang="ko-Kore-VN" dirty="0"/>
              <a:t>S:</a:t>
            </a:r>
            <a:r>
              <a:rPr lang="ko-KR" altLang="ko-Kore-VN" dirty="0"/>
              <a:t>지상: 379067km², 세계에서 62번째</a:t>
            </a:r>
            <a:r>
              <a:rPr lang="vi-VN" altLang="ko-KR" dirty="0"/>
              <a:t>, </a:t>
            </a:r>
            <a:r>
              <a:rPr lang="ko-KR" altLang="ko-Kore-VN" dirty="0"/>
              <a:t>영해: 3091km².</a:t>
            </a:r>
            <a:endParaRPr lang="vi-VN" altLang="ko-Kore-VN" dirty="0"/>
          </a:p>
          <a:p>
            <a:pPr algn="just"/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78746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vi-VN" altLang="ko-KR" b="1" dirty="0"/>
              <a:t>I</a:t>
            </a:r>
            <a:r>
              <a:rPr lang="ko-KR" altLang="ko-Kore-VN" b="1" dirty="0"/>
              <a:t>일본의 지리적 위치</a:t>
            </a:r>
            <a:endParaRPr kumimoji="1" lang="ko-Kore-VN" altLang="en-US" b="1" dirty="0"/>
          </a:p>
        </p:txBody>
      </p:sp>
      <p:pic>
        <p:nvPicPr>
          <p:cNvPr id="3074" name="Picture 2" descr="Danh sách các tỉnh của Nhật Bản theo số - 47 tỉnh thành ở Nhật Bản">
            <a:extLst>
              <a:ext uri="{FF2B5EF4-FFF2-40B4-BE49-F238E27FC236}">
                <a16:creationId xmlns:a16="http://schemas.microsoft.com/office/drawing/2014/main" id="{A6F6EAB5-BB1F-AB4D-81B9-BB7D6EFCB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1443211"/>
            <a:ext cx="6312664" cy="49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52A965-AF2B-754C-8067-F95B28AF0DF0}"/>
              </a:ext>
            </a:extLst>
          </p:cNvPr>
          <p:cNvSpPr txBox="1"/>
          <p:nvPr/>
        </p:nvSpPr>
        <p:spPr>
          <a:xfrm>
            <a:off x="7036110" y="1432195"/>
            <a:ext cx="4461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ore-VN" dirty="0"/>
              <a:t>일본은 8개의 지리적 지역</a:t>
            </a:r>
            <a:r>
              <a:rPr lang="vi-VN" altLang="ko-KR" dirty="0"/>
              <a:t>:</a:t>
            </a:r>
          </a:p>
          <a:p>
            <a:r>
              <a:rPr lang="vi-VN" altLang="ko-KR" dirty="0"/>
              <a:t>+</a:t>
            </a:r>
            <a:r>
              <a:rPr lang="vi-VN" altLang="ko-Kore-VN" dirty="0"/>
              <a:t> Hokkaido</a:t>
            </a:r>
          </a:p>
          <a:p>
            <a:r>
              <a:rPr lang="vi-VN" altLang="ko-Kore-VN" dirty="0"/>
              <a:t>+ Kanto</a:t>
            </a:r>
          </a:p>
          <a:p>
            <a:r>
              <a:rPr lang="vi-VN" altLang="ko-Kore-VN" dirty="0"/>
              <a:t>+ Tohoku</a:t>
            </a:r>
          </a:p>
          <a:p>
            <a:r>
              <a:rPr lang="vi-VN" altLang="ko-Kore-VN" dirty="0"/>
              <a:t>+ Chubu</a:t>
            </a:r>
          </a:p>
          <a:p>
            <a:r>
              <a:rPr lang="vi-VN" altLang="ko-Kore-VN" dirty="0"/>
              <a:t>+ Kinki (Kansai)</a:t>
            </a:r>
          </a:p>
          <a:p>
            <a:r>
              <a:rPr lang="vi-VN" altLang="ko-Kore-VN" dirty="0"/>
              <a:t>+ Chugoku</a:t>
            </a:r>
          </a:p>
          <a:p>
            <a:r>
              <a:rPr lang="vi-VN" altLang="ko-Kore-VN" dirty="0"/>
              <a:t>+ Shikoku</a:t>
            </a:r>
          </a:p>
          <a:p>
            <a:r>
              <a:rPr lang="vi-VN" altLang="ko-Kore-VN" dirty="0"/>
              <a:t>+ Kyushu </a:t>
            </a:r>
          </a:p>
          <a:p>
            <a:r>
              <a:rPr lang="vi-VN" altLang="ko-Kore-VN" dirty="0"/>
              <a:t>+Okinawa</a:t>
            </a:r>
            <a:endParaRPr lang="vi-VN" altLang="ko-KR" dirty="0"/>
          </a:p>
          <a:p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24918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7480"/>
            <a:ext cx="5246677" cy="594014"/>
          </a:xfrm>
        </p:spPr>
        <p:txBody>
          <a:bodyPr>
            <a:normAutofit fontScale="90000"/>
          </a:bodyPr>
          <a:lstStyle/>
          <a:p>
            <a:r>
              <a:rPr lang="vi-VN" altLang="ko-Kore-VN" b="1" dirty="0"/>
              <a:t>II</a:t>
            </a:r>
            <a:r>
              <a:rPr lang="vi-VN" altLang="ko-Kore-VN" dirty="0"/>
              <a:t> </a:t>
            </a:r>
            <a:r>
              <a:rPr lang="ko-KR" altLang="ko-Kore-VN" sz="3600" b="1" dirty="0"/>
              <a:t>정치</a:t>
            </a:r>
            <a:r>
              <a:rPr lang="vi-VN" altLang="ko-KR" sz="3600" b="1" dirty="0"/>
              <a:t>- </a:t>
            </a:r>
            <a:r>
              <a:rPr lang="ko-KR" altLang="ko-Kore-VN" sz="3600" b="1" dirty="0"/>
              <a:t>정부의 개요</a:t>
            </a:r>
            <a:br>
              <a:rPr lang="vi-VN" altLang="ko-KR" dirty="0"/>
            </a:br>
            <a:endParaRPr kumimoji="1" lang="ko-Kore-VN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2E9BB2B-9D4D-BA47-81A7-E13CEFDF6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063" y="1156771"/>
            <a:ext cx="4605050" cy="493555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D3B855-1695-1449-82FF-2225745A28AE}"/>
              </a:ext>
            </a:extLst>
          </p:cNvPr>
          <p:cNvSpPr txBox="1"/>
          <p:nvPr/>
        </p:nvSpPr>
        <p:spPr>
          <a:xfrm>
            <a:off x="6191479" y="644487"/>
            <a:ext cx="2633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ko-Kore-VN" altLang="en-US" sz="2400" b="1" dirty="0"/>
              <a:t>일본의</a:t>
            </a:r>
            <a:r>
              <a:rPr kumimoji="1" lang="ko-KR" altLang="en-US" sz="2400" b="1" dirty="0"/>
              <a:t> 정치</a:t>
            </a:r>
            <a:endParaRPr kumimoji="1" lang="en-US" altLang="ko-KR" sz="2400" b="1" dirty="0"/>
          </a:p>
          <a:p>
            <a:endParaRPr kumimoji="1" lang="en-US" altLang="ko-KR" sz="2400" dirty="0"/>
          </a:p>
          <a:p>
            <a:r>
              <a:rPr lang="ko-KR" altLang="ko-Kore-VN" sz="2400" b="1" dirty="0"/>
              <a:t>기초에 설립</a:t>
            </a:r>
            <a:r>
              <a:rPr lang="vi-VN" altLang="ko-KR" sz="2400" b="1" dirty="0"/>
              <a:t>:</a:t>
            </a:r>
          </a:p>
          <a:p>
            <a:r>
              <a:rPr kumimoji="1" lang="vi-VN" altLang="ko-Kore-VN" sz="2400" b="1" dirty="0"/>
              <a:t>+ </a:t>
            </a:r>
            <a:r>
              <a:rPr lang="ko-KR" altLang="ko-Kore-VN" sz="2400" b="1" dirty="0"/>
              <a:t>입헌 군주국</a:t>
            </a:r>
            <a:endParaRPr lang="vi-VN" altLang="ko-KR" sz="2400" b="1" dirty="0"/>
          </a:p>
          <a:p>
            <a:r>
              <a:rPr kumimoji="1" lang="vi-VN" altLang="ko-Kore-VN" sz="2400" b="1" dirty="0"/>
              <a:t>+ </a:t>
            </a:r>
            <a:r>
              <a:rPr lang="ko-KR" altLang="ko-Kore-VN" sz="2400" b="1" dirty="0"/>
              <a:t>의회 공화국</a:t>
            </a:r>
            <a:endParaRPr kumimoji="1" lang="ko-Kore-VN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D619F-CCDF-5945-A123-D5F816E8C627}"/>
              </a:ext>
            </a:extLst>
          </p:cNvPr>
          <p:cNvSpPr txBox="1"/>
          <p:nvPr/>
        </p:nvSpPr>
        <p:spPr>
          <a:xfrm>
            <a:off x="6191479" y="2828835"/>
            <a:ext cx="5519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ore-VN" sz="2400" b="1" dirty="0"/>
              <a:t>황실과 일본의 국가는 천황이 통치</a:t>
            </a:r>
            <a:endParaRPr lang="vi-VN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ore-VN" sz="2400" b="1" dirty="0"/>
              <a:t>황제는 민족의 상징이자 민족의 통일의 상징</a:t>
            </a:r>
            <a:endParaRPr lang="vi-VN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ore-VN" sz="2400" b="1" dirty="0"/>
              <a:t>황제는 국가 원수로서 중요한 의식을 수행하는 사람이 될 것입니다.</a:t>
            </a:r>
            <a:endParaRPr lang="vi-VN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altLang="ko-KR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871D2-DDDA-CA48-BC3D-E1945ACB775D}"/>
              </a:ext>
            </a:extLst>
          </p:cNvPr>
          <p:cNvSpPr txBox="1"/>
          <p:nvPr/>
        </p:nvSpPr>
        <p:spPr>
          <a:xfrm>
            <a:off x="6384273" y="5090992"/>
            <a:ext cx="513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내각은 황제가 임명하는 총리가 지휘한다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77434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/>
          </a:bodyPr>
          <a:lstStyle/>
          <a:p>
            <a:r>
              <a:rPr lang="vi-VN" altLang="ko-Kore-VN" dirty="0"/>
              <a:t>II </a:t>
            </a:r>
            <a:r>
              <a:rPr lang="ko-KR" altLang="ko-Kore-VN" b="1" dirty="0"/>
              <a:t>정치</a:t>
            </a:r>
            <a:r>
              <a:rPr lang="vi-VN" altLang="ko-KR" b="1" dirty="0"/>
              <a:t>- </a:t>
            </a:r>
            <a:r>
              <a:rPr lang="ko-KR" altLang="ko-Kore-VN" b="1" dirty="0"/>
              <a:t>정부의 개요</a:t>
            </a:r>
            <a:endParaRPr kumimoji="1" lang="ko-Kore-VN" altLang="en-US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9DC7FEA3-F8BA-934F-A22D-098963BA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23" y="1351508"/>
            <a:ext cx="4960241" cy="415498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C74CF-231F-904E-ADAA-3D265533BA48}"/>
              </a:ext>
            </a:extLst>
          </p:cNvPr>
          <p:cNvSpPr txBox="1"/>
          <p:nvPr/>
        </p:nvSpPr>
        <p:spPr>
          <a:xfrm>
            <a:off x="5805889" y="627961"/>
            <a:ext cx="416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ore-VN" sz="2400" b="1" dirty="0"/>
              <a:t>행정부</a:t>
            </a:r>
            <a:r>
              <a:rPr lang="vi-VN" altLang="ko-KR" sz="2400" b="1" dirty="0"/>
              <a:t>:</a:t>
            </a:r>
          </a:p>
          <a:p>
            <a:endParaRPr lang="vi-VN" altLang="ko-KR" sz="2400" b="1" dirty="0"/>
          </a:p>
          <a:p>
            <a:r>
              <a:rPr lang="vi-VN" altLang="ko-KR" sz="2400" b="1" dirty="0"/>
              <a:t>+ </a:t>
            </a:r>
            <a:r>
              <a:rPr lang="ko-KR" altLang="ko-Kore-VN" sz="2400" b="1" dirty="0"/>
              <a:t>의회에 연례 문제를 보고할 책임이 있습니다</a:t>
            </a:r>
            <a:endParaRPr lang="vi-VN" altLang="ko-KR" sz="2400" b="1" dirty="0"/>
          </a:p>
          <a:p>
            <a:r>
              <a:rPr lang="vi-VN" altLang="ko-KR" sz="2400" b="1" dirty="0"/>
              <a:t>+ </a:t>
            </a:r>
            <a:r>
              <a:rPr lang="ko-KR" altLang="ko-Kore-VN" sz="2400" b="1" dirty="0"/>
              <a:t>내각의 수장은 총리이다</a:t>
            </a:r>
            <a:endParaRPr lang="vi-VN" altLang="ko-KR" sz="2400" b="1" dirty="0"/>
          </a:p>
          <a:p>
            <a:r>
              <a:rPr lang="vi-VN" altLang="ko-KR" sz="2400" b="1" dirty="0"/>
              <a:t>+ </a:t>
            </a:r>
            <a:r>
              <a:rPr lang="ko-KR" altLang="ko-Kore-VN" sz="2400" b="1" dirty="0"/>
              <a:t>일본 시민이어야 하며 양원 중 한 곳의 의원이어야 합니다.</a:t>
            </a:r>
            <a:endParaRPr lang="vi-VN" altLang="ko-KR" sz="2400" b="1" dirty="0"/>
          </a:p>
          <a:p>
            <a:r>
              <a:rPr lang="vi-VN" altLang="ko-KR" sz="2400" b="1" dirty="0"/>
              <a:t>+ </a:t>
            </a:r>
            <a:r>
              <a:rPr lang="ko-KR" altLang="ko-Kore-VN" sz="2400" b="1" dirty="0"/>
              <a:t>내각은 총리와 몇몇 고위 장관에 의해 임명되며 의회에 대해 책임을 진다</a:t>
            </a:r>
            <a:r>
              <a:rPr lang="ko-KR" altLang="ko-Kore-VN" sz="2400" dirty="0"/>
              <a:t>.</a:t>
            </a:r>
            <a:endParaRPr lang="vi-VN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60758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24" y="276320"/>
            <a:ext cx="5246677" cy="594014"/>
          </a:xfrm>
        </p:spPr>
        <p:txBody>
          <a:bodyPr>
            <a:normAutofit/>
          </a:bodyPr>
          <a:lstStyle/>
          <a:p>
            <a:r>
              <a:rPr lang="vi-VN" altLang="ko-Kore-VN" b="1" dirty="0"/>
              <a:t>II</a:t>
            </a:r>
            <a:r>
              <a:rPr lang="vi-VN" altLang="ko-Kore-VN" dirty="0"/>
              <a:t> </a:t>
            </a:r>
            <a:r>
              <a:rPr lang="ko-KR" altLang="ko-Kore-VN" b="1" dirty="0"/>
              <a:t>정치</a:t>
            </a:r>
            <a:r>
              <a:rPr lang="vi-VN" altLang="ko-KR" b="1" dirty="0"/>
              <a:t>- </a:t>
            </a:r>
            <a:r>
              <a:rPr lang="ko-KR" altLang="ko-Kore-VN" b="1" dirty="0"/>
              <a:t>정부의 개요</a:t>
            </a:r>
            <a:endParaRPr kumimoji="1" lang="ko-Kore-VN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774FFB-24B6-114B-8501-5D2E760A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06" y="1211855"/>
            <a:ext cx="5400914" cy="488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altLang="ko-KR" sz="2400" b="1" dirty="0"/>
              <a:t>                        </a:t>
            </a:r>
            <a:r>
              <a:rPr lang="ko-KR" altLang="ko-Kore-VN" sz="2800" b="1" dirty="0"/>
              <a:t>행정부</a:t>
            </a:r>
            <a:endParaRPr lang="vi-VN" altLang="ko-KR" sz="2800" b="1" dirty="0"/>
          </a:p>
          <a:p>
            <a:pPr marL="0" indent="0">
              <a:buNone/>
            </a:pPr>
            <a:r>
              <a:rPr lang="vi-VN" altLang="ko-KR" sz="2800" dirty="0"/>
              <a:t>+ </a:t>
            </a:r>
            <a:r>
              <a:rPr lang="ko-KR" altLang="ko-Kore-VN" sz="2800" dirty="0"/>
              <a:t>양원제 의회는 행정부와 사법부, 3개의 입법부 중 가장 강력합니다.</a:t>
            </a:r>
            <a:endParaRPr lang="vi-VN" altLang="ko-KR" sz="2800" dirty="0"/>
          </a:p>
          <a:p>
            <a:pPr marL="0" indent="0">
              <a:buNone/>
            </a:pPr>
            <a:endParaRPr kumimoji="1" lang="vi-VN" altLang="ko-Kore-VN" sz="2800" b="1" dirty="0"/>
          </a:p>
          <a:p>
            <a:pPr marL="0" indent="0">
              <a:buNone/>
            </a:pPr>
            <a:r>
              <a:rPr lang="vi-VN" altLang="ko-KR" sz="2800" dirty="0"/>
              <a:t>+ </a:t>
            </a:r>
            <a:r>
              <a:rPr lang="ko-KR" altLang="ko-Kore-VN" sz="2800" dirty="0"/>
              <a:t>의회는 황제에게 행정부 수반(수상)과 사법부(</a:t>
            </a:r>
            <a:r>
              <a:rPr lang="ko-KR" altLang="ko-Kore-VN" sz="2800" dirty="0" err="1"/>
              <a:t>최고재판관</a:t>
            </a:r>
            <a:r>
              <a:rPr lang="ko-KR" altLang="ko-Kore-VN" sz="2800" dirty="0"/>
              <a:t>)</a:t>
            </a:r>
            <a:r>
              <a:rPr lang="ko-KR" altLang="ko-Kore-VN" sz="2800" dirty="0" err="1"/>
              <a:t>를</a:t>
            </a:r>
            <a:r>
              <a:rPr lang="ko-KR" altLang="ko-Kore-VN" sz="2800" dirty="0"/>
              <a:t> 임명하도록 권고할 것이다.</a:t>
            </a:r>
            <a:endParaRPr kumimoji="1" lang="ko-Kore-VN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36A61-3E65-9745-8D75-83158D0D4445}"/>
              </a:ext>
            </a:extLst>
          </p:cNvPr>
          <p:cNvSpPr txBox="1"/>
          <p:nvPr/>
        </p:nvSpPr>
        <p:spPr>
          <a:xfrm>
            <a:off x="6385092" y="1211855"/>
            <a:ext cx="5170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ko-KR" sz="2800" b="1" dirty="0"/>
              <a:t>               </a:t>
            </a:r>
            <a:r>
              <a:rPr lang="ko-KR" altLang="ko-Kore-VN" sz="2800" b="1" dirty="0"/>
              <a:t>사법부</a:t>
            </a:r>
            <a:endParaRPr lang="vi-VN" altLang="ko-KR" sz="2800" b="1" dirty="0"/>
          </a:p>
          <a:p>
            <a:r>
              <a:rPr kumimoji="1" lang="vi-VN" altLang="ko-Kore-VN" sz="2800" b="1" dirty="0"/>
              <a:t>+ </a:t>
            </a:r>
            <a:r>
              <a:rPr lang="ko-KR" altLang="ko-Kore-VN" sz="2800" dirty="0"/>
              <a:t>행정부와 입법부로부터 독립</a:t>
            </a:r>
            <a:endParaRPr lang="vi-VN" altLang="ko-KR" sz="2800" dirty="0"/>
          </a:p>
          <a:p>
            <a:r>
              <a:rPr kumimoji="1" lang="vi-VN" altLang="ko-Kore-VN" sz="2800" b="1" dirty="0"/>
              <a:t>+ </a:t>
            </a:r>
            <a:r>
              <a:rPr lang="ko-KR" altLang="ko-Kore-VN" sz="2800" dirty="0"/>
              <a:t>대법관은 국회의 추천으로 천황이 임명한다.</a:t>
            </a:r>
            <a:endParaRPr lang="vi-VN" altLang="ko-KR" sz="2800" dirty="0"/>
          </a:p>
          <a:p>
            <a:r>
              <a:rPr kumimoji="1" lang="vi-VN" altLang="ko-Kore-VN" sz="2800" b="1" dirty="0"/>
              <a:t>+</a:t>
            </a:r>
            <a:r>
              <a:rPr kumimoji="1" lang="en-US" altLang="ko-Kore-VN" sz="2800" b="1" dirty="0"/>
              <a:t> </a:t>
            </a:r>
            <a:r>
              <a:rPr lang="ko-KR" altLang="ko-Kore-VN" sz="2800" dirty="0"/>
              <a:t>일본의 사법은 민법과 관습법의 체계에서 형성된다</a:t>
            </a:r>
            <a:endParaRPr lang="vi-VN" altLang="ko-KR" sz="2800" dirty="0"/>
          </a:p>
          <a:p>
            <a:r>
              <a:rPr kumimoji="1" lang="vi-VN" altLang="ko-Kore-VN" sz="2800" b="1" dirty="0"/>
              <a:t>+ </a:t>
            </a:r>
            <a:r>
              <a:rPr lang="ko-KR" altLang="ko-Kore-VN" sz="2800" dirty="0"/>
              <a:t>대법원은 최고기관이다.</a:t>
            </a:r>
            <a:r>
              <a:rPr lang="vi-VN" altLang="ko-KR" sz="2800" dirty="0"/>
              <a:t> </a:t>
            </a:r>
            <a:endParaRPr kumimoji="1" lang="vi-VN" altLang="ko-Kore-VN" sz="2800" b="1" dirty="0"/>
          </a:p>
        </p:txBody>
      </p:sp>
    </p:spTree>
    <p:extLst>
      <p:ext uri="{BB962C8B-B14F-4D97-AF65-F5344CB8AC3E}">
        <p14:creationId xmlns:p14="http://schemas.microsoft.com/office/powerpoint/2010/main" val="398312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342421"/>
            <a:ext cx="5246677" cy="594014"/>
          </a:xfrm>
        </p:spPr>
        <p:txBody>
          <a:bodyPr>
            <a:normAutofit fontScale="90000"/>
          </a:bodyPr>
          <a:lstStyle/>
          <a:p>
            <a:r>
              <a:rPr lang="vi-VN" altLang="ko-Kore-VN" b="1" dirty="0"/>
              <a:t>III </a:t>
            </a:r>
            <a:r>
              <a:rPr lang="vi-VN" altLang="ko-KR" b="1" dirty="0"/>
              <a:t> </a:t>
            </a:r>
            <a:r>
              <a:rPr lang="ko-KR" altLang="ko-Kore-VN" b="1" dirty="0"/>
              <a:t>현 일본 정부</a:t>
            </a:r>
            <a:br>
              <a:rPr lang="vi-VN" altLang="ko-KR" dirty="0"/>
            </a:br>
            <a:endParaRPr kumimoji="1" lang="ko-Kore-VN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935EE2-B58B-D94E-8324-57CB14CB41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" y="1399141"/>
            <a:ext cx="5334813" cy="47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371AB-4233-8143-A0E3-AD4F7B4155EE}"/>
              </a:ext>
            </a:extLst>
          </p:cNvPr>
          <p:cNvSpPr txBox="1"/>
          <p:nvPr/>
        </p:nvSpPr>
        <p:spPr>
          <a:xfrm>
            <a:off x="6599104" y="1200839"/>
            <a:ext cx="344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dirty="0"/>
              <a:t>일본 총리의 아이콘</a:t>
            </a:r>
            <a:endParaRPr kumimoji="1" lang="ko-Kore-V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48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FEA31-4204-3B40-81FF-088D5B46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4" y="182469"/>
            <a:ext cx="5246677" cy="594014"/>
          </a:xfrm>
        </p:spPr>
        <p:txBody>
          <a:bodyPr>
            <a:normAutofit/>
          </a:bodyPr>
          <a:lstStyle/>
          <a:p>
            <a:r>
              <a:rPr kumimoji="1" lang="vi-VN" altLang="ko-Kore-VN" b="1" dirty="0"/>
              <a:t> </a:t>
            </a:r>
            <a:r>
              <a:rPr kumimoji="1" lang="vi-VN" altLang="ko-Kore-VN" dirty="0"/>
              <a:t>* </a:t>
            </a:r>
            <a:r>
              <a:rPr lang="ko-KR" altLang="ko-Kore-VN" dirty="0"/>
              <a:t>최장수 총리</a:t>
            </a:r>
            <a:endParaRPr kumimoji="1" lang="ko-Kore-VN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3292BF5-D4B6-044E-BA55-D512B4011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4806" y="936436"/>
            <a:ext cx="4828875" cy="50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B692F-DA9D-7346-8600-CE87998A0568}"/>
              </a:ext>
            </a:extLst>
          </p:cNvPr>
          <p:cNvSpPr txBox="1"/>
          <p:nvPr/>
        </p:nvSpPr>
        <p:spPr>
          <a:xfrm>
            <a:off x="495759" y="6186181"/>
            <a:ext cx="4241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ko-Kore-VN" sz="2000" b="1" dirty="0"/>
              <a:t>                      Abe Shinzō</a:t>
            </a:r>
            <a:endParaRPr kumimoji="1" lang="ko-Kore-VN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9561E-A6D2-E043-9AD6-F5DE3D93A2F0}"/>
              </a:ext>
            </a:extLst>
          </p:cNvPr>
          <p:cNvSpPr txBox="1"/>
          <p:nvPr/>
        </p:nvSpPr>
        <p:spPr>
          <a:xfrm>
            <a:off x="6096000" y="936435"/>
            <a:ext cx="5670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1954년 9월 21일 태생의 일본 정치인으로 2012년부터 2020년까지, 그리고 그 이전에는 2006년부터 2007년까지 4선 일본 총리와 자민당 의장을 역임했습니다. 그는 또한 일본의 정치인입니다. 2005년부터 2006년까지 </a:t>
            </a:r>
            <a:r>
              <a:rPr lang="ko-KR" altLang="ko-Kore-VN" dirty="0" err="1"/>
              <a:t>내각실</a:t>
            </a:r>
            <a:r>
              <a:rPr lang="ko-KR" altLang="ko-Kore-VN" dirty="0"/>
              <a:t>, 2012년에는 야당 대표를 역임했습니다.</a:t>
            </a:r>
            <a:endParaRPr kumimoji="1" lang="ko-Kore-V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80F94-C22E-A34F-A19F-9D86DF90270B}"/>
              </a:ext>
            </a:extLst>
          </p:cNvPr>
          <p:cNvSpPr txBox="1"/>
          <p:nvPr/>
        </p:nvSpPr>
        <p:spPr>
          <a:xfrm>
            <a:off x="6096000" y="2732183"/>
            <a:ext cx="5420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dirty="0"/>
              <a:t>일본 역사상 최장수 총리다</a:t>
            </a:r>
            <a:endParaRPr lang="vi-VN" altLang="ko-KR" dirty="0"/>
          </a:p>
          <a:p>
            <a:r>
              <a:rPr lang="ko-KR" altLang="ko-Kore-VN" b="1" dirty="0"/>
              <a:t>일본 총리 4임</a:t>
            </a:r>
            <a:r>
              <a:rPr lang="vi-VN" altLang="ko-KR" b="1" dirty="0"/>
              <a:t>: </a:t>
            </a:r>
          </a:p>
          <a:p>
            <a:r>
              <a:rPr kumimoji="1" lang="vi-VN" altLang="ko-Kore-VN" b="1" dirty="0"/>
              <a:t>+</a:t>
            </a:r>
            <a:r>
              <a:rPr lang="ko-KR" altLang="ko-Kore-VN" dirty="0"/>
              <a:t>임기 2006-2007</a:t>
            </a:r>
            <a:endParaRPr lang="vi-VN" altLang="ko-KR" dirty="0"/>
          </a:p>
          <a:p>
            <a:r>
              <a:rPr kumimoji="1" lang="vi-VN" altLang="ko-Kore-VN" b="1" dirty="0"/>
              <a:t>+</a:t>
            </a:r>
            <a:r>
              <a:rPr lang="ko-KR" altLang="ko-Kore-VN" dirty="0"/>
              <a:t> 임기</a:t>
            </a:r>
            <a:r>
              <a:rPr lang="vi-VN" altLang="ko-KR" dirty="0"/>
              <a:t> 2012-2014</a:t>
            </a:r>
          </a:p>
          <a:p>
            <a:r>
              <a:rPr kumimoji="1" lang="vi-VN" altLang="ko-Kore-VN" b="1" dirty="0"/>
              <a:t>+</a:t>
            </a:r>
            <a:r>
              <a:rPr lang="ko-KR" altLang="ko-Kore-VN" dirty="0"/>
              <a:t> 임기</a:t>
            </a:r>
            <a:r>
              <a:rPr lang="vi-VN" altLang="ko-KR" dirty="0"/>
              <a:t> 2014-2017</a:t>
            </a:r>
            <a:endParaRPr kumimoji="1" lang="vi-VN" altLang="ko-Kore-VN" b="1" dirty="0"/>
          </a:p>
          <a:p>
            <a:r>
              <a:rPr kumimoji="1" lang="vi-VN" altLang="ko-Kore-VN" b="1" dirty="0"/>
              <a:t>+</a:t>
            </a:r>
            <a:r>
              <a:rPr lang="ko-KR" altLang="ko-Kore-VN" dirty="0"/>
              <a:t> 임기</a:t>
            </a:r>
            <a:r>
              <a:rPr lang="vi-VN" altLang="ko-KR" dirty="0"/>
              <a:t> 2017-2020 </a:t>
            </a:r>
            <a:endParaRPr kumimoji="1" lang="ko-Kore-VN" altLang="en-US" b="1" dirty="0"/>
          </a:p>
        </p:txBody>
      </p:sp>
    </p:spTree>
    <p:extLst>
      <p:ext uri="{BB962C8B-B14F-4D97-AF65-F5344CB8AC3E}">
        <p14:creationId xmlns:p14="http://schemas.microsoft.com/office/powerpoint/2010/main" val="3595125441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갤러리</Template>
  <TotalTime>216</TotalTime>
  <Words>923</Words>
  <Application>Microsoft Macintosh PowerPoint</Application>
  <PresentationFormat>와이드스크린</PresentationFormat>
  <Paragraphs>132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Times New Roman</vt:lpstr>
      <vt:lpstr>갤러리</vt:lpstr>
      <vt:lpstr>     일본정치와경제 </vt:lpstr>
      <vt:lpstr>내용: 일본 정치와 정부의 개요.</vt:lpstr>
      <vt:lpstr> I  일본의 지리적 위치  </vt:lpstr>
      <vt:lpstr>I일본의 지리적 위치</vt:lpstr>
      <vt:lpstr>II 정치- 정부의 개요 </vt:lpstr>
      <vt:lpstr>II 정치- 정부의 개요</vt:lpstr>
      <vt:lpstr>II 정치- 정부의 개요</vt:lpstr>
      <vt:lpstr>III  현 일본 정부 </vt:lpstr>
      <vt:lpstr> * 최장수 총리</vt:lpstr>
      <vt:lpstr>1 어린 시절과 교육</vt:lpstr>
      <vt:lpstr> * 교육 </vt:lpstr>
      <vt:lpstr>초대 총리(2006~2007)</vt:lpstr>
      <vt:lpstr> 국내 정책</vt:lpstr>
      <vt:lpstr>*외교 정책</vt:lpstr>
      <vt:lpstr>미국과 일본</vt:lpstr>
      <vt:lpstr>abe Shinzo 와 경제정책</vt:lpstr>
      <vt:lpstr>국방 및 안보 정책</vt:lpstr>
      <vt:lpstr>abe Shinzo 헌법 개정</vt:lpstr>
      <vt:lpstr>abe Shinzo 편a견 스캔들</vt:lpstr>
      <vt:lpstr>abe Shinzo 사직</vt:lpstr>
      <vt:lpstr>abe Shinzo 보상 및 명예 </vt:lpstr>
      <vt:lpstr>일본정치와경제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일본정치와경제 </dc:title>
  <dc:creator>Microsoft Office User</dc:creator>
  <cp:lastModifiedBy>Microsoft Office User</cp:lastModifiedBy>
  <cp:revision>1</cp:revision>
  <dcterms:created xsi:type="dcterms:W3CDTF">2021-10-09T13:44:05Z</dcterms:created>
  <dcterms:modified xsi:type="dcterms:W3CDTF">2021-10-09T17:20:59Z</dcterms:modified>
</cp:coreProperties>
</file>