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1" r:id="rId2"/>
  </p:sldMasterIdLst>
  <p:sldIdLst>
    <p:sldId id="277" r:id="rId3"/>
    <p:sldId id="256" r:id="rId4"/>
    <p:sldId id="260" r:id="rId5"/>
    <p:sldId id="261" r:id="rId6"/>
    <p:sldId id="279" r:id="rId7"/>
    <p:sldId id="262" r:id="rId8"/>
    <p:sldId id="267" r:id="rId9"/>
    <p:sldId id="268" r:id="rId10"/>
    <p:sldId id="269" r:id="rId11"/>
    <p:sldId id="270" r:id="rId12"/>
    <p:sldId id="263" r:id="rId13"/>
    <p:sldId id="266" r:id="rId14"/>
    <p:sldId id="272" r:id="rId15"/>
    <p:sldId id="271" r:id="rId16"/>
    <p:sldId id="274" r:id="rId17"/>
    <p:sldId id="281" r:id="rId18"/>
    <p:sldId id="280" r:id="rId19"/>
    <p:sldId id="275" r:id="rId20"/>
    <p:sldId id="273" r:id="rId21"/>
    <p:sldId id="257" r:id="rId22"/>
    <p:sldId id="282" r:id="rId23"/>
    <p:sldId id="283" r:id="rId24"/>
    <p:sldId id="258" r:id="rId25"/>
    <p:sldId id="265" r:id="rId26"/>
    <p:sldId id="259" r:id="rId27"/>
    <p:sldId id="284" r:id="rId28"/>
    <p:sldId id="285" r:id="rId29"/>
    <p:sldId id="286" r:id="rId30"/>
    <p:sldId id="287" r:id="rId31"/>
    <p:sldId id="264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D7197-92F2-40AD-8B3E-E59073DE4FD0}" v="3482" dt="2023-09-26T21:11:02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2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1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7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40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904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0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4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37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38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juqjK3hjS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9EBB3-1571-F264-06DE-7C87948E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2650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dirty="0">
                <a:ea typeface="맑은 고딕"/>
                <a:cs typeface="Calibri Light"/>
              </a:rPr>
              <a:t>일본어와 일본문화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>
                <a:ea typeface="맑은 고딕"/>
                <a:cs typeface="Calibri Light"/>
              </a:rPr>
              <a:t> 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>
                <a:ea typeface="맑은 고딕"/>
                <a:cs typeface="Calibri Light"/>
              </a:rPr>
              <a:t>일본의 남색(男色)</a:t>
            </a:r>
            <a:br>
              <a:rPr lang="ko-KR" altLang="en-US" dirty="0">
                <a:ea typeface="맑은 고딕"/>
                <a:cs typeface="Calibri Light"/>
              </a:rPr>
            </a:br>
            <a:br>
              <a:rPr lang="ko-KR" altLang="en-US" dirty="0">
                <a:ea typeface="맑은 고딕"/>
                <a:cs typeface="Calibri Light"/>
              </a:rPr>
            </a:br>
            <a:br>
              <a:rPr lang="ko-KR" altLang="en-US" sz="1400" dirty="0">
                <a:ea typeface="맑은 고딕"/>
                <a:cs typeface="Calibri Light"/>
              </a:rPr>
            </a:br>
            <a:br>
              <a:rPr lang="ko-KR" altLang="en-US" sz="1400" dirty="0">
                <a:ea typeface="맑은 고딕"/>
                <a:cs typeface="Calibri Light"/>
              </a:rPr>
            </a:br>
            <a:endParaRPr lang="ko-KR" altLang="en-US" sz="1400">
              <a:ea typeface="맑은 고딕"/>
              <a:cs typeface="Calibri Light"/>
            </a:endParaRPr>
          </a:p>
        </p:txBody>
      </p:sp>
      <p:pic>
        <p:nvPicPr>
          <p:cNvPr id="4" name="그림 3" descr="하늘, 야외, 나무, 산이(가) 표시된 사진&#10;&#10;자동 생성된 설명">
            <a:extLst>
              <a:ext uri="{FF2B5EF4-FFF2-40B4-BE49-F238E27FC236}">
                <a16:creationId xmlns:a16="http://schemas.microsoft.com/office/drawing/2014/main" id="{D50430E3-E384-D5AF-5893-BFB1557E1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9AF338-E5FE-D5E7-8A99-B25D5A80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741" y="5429125"/>
            <a:ext cx="4364131" cy="989604"/>
          </a:xfrm>
        </p:spPr>
        <p:txBody>
          <a:bodyPr/>
          <a:lstStyle/>
          <a:p>
            <a:r>
              <a:rPr lang="ko-KR" altLang="en-US" sz="1600" dirty="0">
                <a:ea typeface="맑은 고딕"/>
                <a:cs typeface="Calibri"/>
              </a:rPr>
              <a:t>22320686 </a:t>
            </a:r>
            <a:r>
              <a:rPr lang="ko-KR" altLang="en-US" sz="1600" dirty="0" err="1">
                <a:ea typeface="맑은 고딕"/>
                <a:cs typeface="Calibri"/>
              </a:rPr>
              <a:t>여환규</a:t>
            </a:r>
            <a:endParaRPr lang="ko-KR" altLang="en-US" sz="1600" dirty="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01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749800" y="114300"/>
            <a:ext cx="7223125" cy="16427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>
                <a:ea typeface="맑은 고딕" charset="0"/>
                <a:cs typeface="Calibri Light" charset="0"/>
              </a:rPr>
              <a:t>현재까지도 남아있는 남색의 여파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01EF8C-0158-A7E5-DD96-45AD01D4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85" y="2251710"/>
            <a:ext cx="6036945" cy="3637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o-KR" sz="2400" dirty="0">
              <a:ea typeface="맑은 고딕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ko-KR" altLang="en-US" sz="2400" dirty="0">
                <a:ea typeface="맑은 고딕"/>
                <a:cs typeface="Calibri"/>
              </a:rPr>
              <a:t>이렇게 애니메이션 및 만화에서도 상당한 기간 일본에 존재했던 남색문화의 여파를 아직도 찾아볼 수 있다.</a:t>
            </a:r>
          </a:p>
        </p:txBody>
      </p:sp>
      <p:pic>
        <p:nvPicPr>
          <p:cNvPr id="4" name="내용 개체 틀 3" descr="C:/Users/ysdhe/AppData/Roaming/PolarisOffice/ETemp/11656_21885920/image12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5" y="1551305"/>
            <a:ext cx="5447665" cy="3759200"/>
          </a:xfrm>
          <a:prstGeom prst="roundRect">
            <a:avLst>
              <a:gd name="adj" fmla="val 4380"/>
            </a:avLst>
          </a:prstGeom>
          <a:noFill/>
          <a:ln w="50800" cap="sq" cmpd="dbl"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prstDash val="solid"/>
            <a:miter lim="800000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98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4F56D5-4492-DDAF-2829-4A5AA46A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전국시대 3대 인물 중 하나인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>
                <a:ea typeface="맑은 고딕"/>
                <a:cs typeface="Calibri Light"/>
              </a:rPr>
              <a:t>오다 노부나가 </a:t>
            </a:r>
            <a:r>
              <a:rPr lang="ko-KR" sz="3200" b="1" dirty="0">
                <a:solidFill>
                  <a:srgbClr val="DCA600"/>
                </a:solidFill>
                <a:ea typeface="+mj-lt"/>
                <a:cs typeface="+mj-lt"/>
              </a:rPr>
              <a:t>織田信長</a:t>
            </a:r>
            <a:endParaRPr lang="ko-KR" altLang="en-US" sz="3200">
              <a:ea typeface="맑은 고딕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0B5A93-F13B-86C7-7489-A81BC0DF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855" y="1962772"/>
            <a:ext cx="7372971" cy="4336427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ea typeface="맑은 고딕"/>
                <a:cs typeface="Calibri"/>
              </a:rPr>
              <a:t>오다 노부나가 또한 마에다 토시이에, 모리 </a:t>
            </a:r>
            <a:r>
              <a:rPr lang="ko-KR" altLang="en-US" sz="2400" dirty="0" err="1">
                <a:ea typeface="맑은 고딕"/>
                <a:cs typeface="Calibri"/>
              </a:rPr>
              <a:t>란마루</a:t>
            </a:r>
            <a:r>
              <a:rPr lang="ko-KR" altLang="en-US" sz="2400" dirty="0">
                <a:ea typeface="맑은 고딕"/>
                <a:cs typeface="Calibri"/>
              </a:rPr>
              <a:t>  등 자신의 가신 여럿과 남색을 즐겼다</a:t>
            </a:r>
          </a:p>
        </p:txBody>
      </p:sp>
      <p:pic>
        <p:nvPicPr>
          <p:cNvPr id="5" name="그림 4" descr="그림, 페인팅, 스케치, 아동 미술이(가) 표시된 사진&#10;&#10;자동 생성된 설명">
            <a:extLst>
              <a:ext uri="{FF2B5EF4-FFF2-40B4-BE49-F238E27FC236}">
                <a16:creationId xmlns:a16="http://schemas.microsoft.com/office/drawing/2014/main" id="{DD06CF65-D6BD-DD81-83B3-08D97D8B60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12" y="508830"/>
            <a:ext cx="4326963" cy="56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D545E7-8447-B8D3-B091-895C0064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>
            <a:normAutofit/>
          </a:bodyPr>
          <a:lstStyle/>
          <a:p>
            <a:r>
              <a:rPr lang="ko-KR" altLang="en-US" dirty="0" err="1">
                <a:ea typeface="맑은 고딕"/>
                <a:cs typeface="Calibri Light"/>
              </a:rPr>
              <a:t>유행따윈</a:t>
            </a:r>
            <a:r>
              <a:rPr lang="ko-KR" altLang="en-US" dirty="0">
                <a:ea typeface="맑은 고딕"/>
                <a:cs typeface="Calibri Light"/>
              </a:rPr>
              <a:t> </a:t>
            </a:r>
            <a:r>
              <a:rPr lang="ko-KR" altLang="en-US" dirty="0" err="1">
                <a:ea typeface="맑은 고딕"/>
                <a:cs typeface="Calibri Light"/>
              </a:rPr>
              <a:t>따르지않는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 err="1">
                <a:ea typeface="맑은 고딕"/>
                <a:cs typeface="Calibri Light"/>
              </a:rPr>
              <a:t>도요토미</a:t>
            </a:r>
            <a:r>
              <a:rPr lang="ko-KR" altLang="en-US" dirty="0">
                <a:ea typeface="맑은 고딕"/>
                <a:cs typeface="Calibri Light"/>
              </a:rPr>
              <a:t> 히데요시 </a:t>
            </a:r>
            <a:r>
              <a:rPr lang="ko-KR" sz="2800" b="1" dirty="0">
                <a:solidFill>
                  <a:srgbClr val="DCA600"/>
                </a:solidFill>
                <a:ea typeface="+mj-lt"/>
                <a:cs typeface="+mj-lt"/>
              </a:rPr>
              <a:t>豊臣秀吉</a:t>
            </a:r>
            <a:endParaRPr lang="ko-KR" altLang="en-US" sz="2800">
              <a:ea typeface="맑은 고딕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EE9A9A-7700-E526-BF44-BA03C3F2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384" y="2142066"/>
            <a:ext cx="7216089" cy="4246780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ea typeface="맑은 고딕"/>
                <a:cs typeface="Calibri"/>
              </a:rPr>
              <a:t>귀족사회에서나 행해오던 남색을 하층민 출신인 히데요시는 </a:t>
            </a:r>
            <a:r>
              <a:rPr lang="ko-KR" altLang="en-US" sz="2400" dirty="0" err="1">
                <a:ea typeface="맑은 고딕"/>
                <a:cs typeface="Calibri"/>
              </a:rPr>
              <a:t>이해하지못함</a:t>
            </a:r>
            <a:r>
              <a:rPr lang="ko-KR" altLang="en-US" sz="2400" dirty="0">
                <a:ea typeface="맑은 고딕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ko-KR" altLang="en-US" sz="2400" dirty="0">
                <a:ea typeface="맑은 고딕"/>
                <a:cs typeface="Calibri"/>
              </a:rPr>
              <a:t>가신들이 히데요시의 평판을 위해 미소년 여럿을 히데요시의 방에 들여보냈지만 누나가 있냐고 </a:t>
            </a:r>
            <a:r>
              <a:rPr lang="ko-KR" altLang="en-US" sz="2400" dirty="0" err="1">
                <a:ea typeface="맑은 고딕"/>
                <a:cs typeface="Calibri"/>
              </a:rPr>
              <a:t>물어보기만한</a:t>
            </a:r>
            <a:r>
              <a:rPr lang="ko-KR" altLang="en-US" sz="2400" dirty="0">
                <a:ea typeface="맑은 고딕"/>
                <a:cs typeface="Calibri"/>
              </a:rPr>
              <a:t> 유명한 일화가 있음</a:t>
            </a:r>
          </a:p>
        </p:txBody>
      </p:sp>
      <p:pic>
        <p:nvPicPr>
          <p:cNvPr id="4" name="내용 개체 틀 3" descr="페인팅, 의류, 그림, 인간의 얼굴이(가) 표시된 사진&#10;&#10;자동 생성된 설명">
            <a:extLst>
              <a:ext uri="{FF2B5EF4-FFF2-40B4-BE49-F238E27FC236}">
                <a16:creationId xmlns:a16="http://schemas.microsoft.com/office/drawing/2014/main" id="{2D0E8F9F-43A2-43A8-7289-0B7101531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153" y="305641"/>
            <a:ext cx="3961184" cy="598842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21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5792E-6898-D50F-FD4D-75180AD4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4.조선 통신사가 본 남색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4C65C7-6EAF-AC2B-675B-025DB861C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00126"/>
            <a:ext cx="5219699" cy="37910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z="2000" dirty="0">
                <a:ea typeface="맑은 고딕"/>
                <a:cs typeface="Calibri"/>
              </a:rPr>
              <a:t>당시 일본에 파견을 간 조선통신사는 다른 문화에 대해선 호평이 많았지만 남색, </a:t>
            </a:r>
            <a:r>
              <a:rPr lang="ko-KR" altLang="en-US" sz="2000" dirty="0" err="1">
                <a:ea typeface="맑은 고딕"/>
                <a:cs typeface="Calibri"/>
              </a:rPr>
              <a:t>와카슈도만큼은</a:t>
            </a:r>
            <a:r>
              <a:rPr lang="ko-KR" altLang="en-US" sz="2000" dirty="0">
                <a:ea typeface="맑은 고딕"/>
                <a:cs typeface="Calibri"/>
              </a:rPr>
              <a:t> </a:t>
            </a:r>
            <a:r>
              <a:rPr lang="ko-KR" altLang="en-US" sz="2000" dirty="0" err="1">
                <a:ea typeface="맑은 고딕"/>
                <a:cs typeface="Calibri"/>
              </a:rPr>
              <a:t>이해하지못한다는</a:t>
            </a:r>
            <a:r>
              <a:rPr lang="ko-KR" altLang="en-US" sz="2000" dirty="0">
                <a:ea typeface="맑은 고딕"/>
                <a:cs typeface="Calibri"/>
              </a:rPr>
              <a:t> 기록이 있음</a:t>
            </a:r>
          </a:p>
          <a:p>
            <a:pPr>
              <a:buClr>
                <a:srgbClr val="FFFFFF"/>
              </a:buClr>
            </a:pPr>
            <a:r>
              <a:rPr lang="ko-KR" altLang="en-US" sz="2000" dirty="0">
                <a:ea typeface="맑은 고딕"/>
                <a:cs typeface="Calibri"/>
              </a:rPr>
              <a:t>당시 조선은 남색행위를  "</a:t>
            </a:r>
            <a:r>
              <a:rPr lang="ko-KR" altLang="en-US" sz="2000" dirty="0" err="1">
                <a:ea typeface="맑은 고딕"/>
                <a:cs typeface="Calibri"/>
              </a:rPr>
              <a:t>비역질</a:t>
            </a:r>
            <a:r>
              <a:rPr lang="ko-KR" altLang="en-US" sz="2000" dirty="0">
                <a:ea typeface="맑은 고딕"/>
                <a:cs typeface="Calibri"/>
              </a:rPr>
              <a:t>" 이라는 </a:t>
            </a:r>
            <a:r>
              <a:rPr lang="ko-KR" altLang="en-US" sz="2000" dirty="0" err="1">
                <a:ea typeface="맑은 고딕"/>
                <a:cs typeface="Calibri"/>
              </a:rPr>
              <a:t>멸칭으로</a:t>
            </a:r>
            <a:r>
              <a:rPr lang="ko-KR" altLang="en-US" sz="2000" dirty="0">
                <a:ea typeface="맑은 고딕"/>
                <a:cs typeface="Calibri"/>
              </a:rPr>
              <a:t> </a:t>
            </a:r>
            <a:r>
              <a:rPr lang="ko-KR" altLang="en-US" sz="2000" dirty="0" err="1">
                <a:ea typeface="맑은 고딕"/>
                <a:cs typeface="Calibri"/>
              </a:rPr>
              <a:t>부를만큼</a:t>
            </a:r>
            <a:r>
              <a:rPr lang="ko-KR" altLang="en-US" sz="2000" dirty="0">
                <a:ea typeface="맑은 고딕"/>
                <a:cs typeface="Calibri"/>
              </a:rPr>
              <a:t> 천한 행위로 여김</a:t>
            </a:r>
          </a:p>
        </p:txBody>
      </p:sp>
      <p:pic>
        <p:nvPicPr>
          <p:cNvPr id="5" name="그림 4" descr="페인팅, 텍스트, 그림, 예술이(가) 표시된 사진&#10;&#10;자동 생성된 설명">
            <a:extLst>
              <a:ext uri="{FF2B5EF4-FFF2-40B4-BE49-F238E27FC236}">
                <a16:creationId xmlns:a16="http://schemas.microsoft.com/office/drawing/2014/main" id="{7FF98AC4-F952-E59B-81AF-1161123706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0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C06A89-9411-1CA1-CCFB-B4AA4A19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  <a:cs typeface="Calibri Light"/>
              </a:rPr>
              <a:t>4.조선통신사가 본 남색</a:t>
            </a:r>
          </a:p>
        </p:txBody>
      </p:sp>
      <p:pic>
        <p:nvPicPr>
          <p:cNvPr id="4" name="내용 개체 틀 3" descr="그림, 스케치, 클립아트, 만화 영화이(가) 표시된 사진&#10;&#10;자동 생성된 설명">
            <a:extLst>
              <a:ext uri="{FF2B5EF4-FFF2-40B4-BE49-F238E27FC236}">
                <a16:creationId xmlns:a16="http://schemas.microsoft.com/office/drawing/2014/main" id="{86E6A89A-58DE-3306-B2C4-2970F0656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14" y="1716243"/>
            <a:ext cx="7421787" cy="4635250"/>
          </a:xfrm>
        </p:spPr>
      </p:pic>
    </p:spTree>
    <p:extLst>
      <p:ext uri="{BB962C8B-B14F-4D97-AF65-F5344CB8AC3E}">
        <p14:creationId xmlns:p14="http://schemas.microsoft.com/office/powerpoint/2010/main" val="162614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1D03D2-28B7-3850-D624-A602865C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5219700" cy="1456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3300">
                <a:ea typeface="맑은 고딕"/>
                <a:cs typeface="Calibri Light"/>
              </a:rPr>
              <a:t>조선통신사가 일본을 다녀온 후 남긴 기행문 </a:t>
            </a:r>
            <a:r>
              <a:rPr lang="ko-KR" altLang="en-US" sz="3300" err="1">
                <a:ea typeface="맑은 고딕"/>
                <a:cs typeface="Calibri Light"/>
              </a:rPr>
              <a:t>해사록</a:t>
            </a:r>
            <a:endParaRPr lang="ko-KR" altLang="en-US" sz="3300" err="1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-1270" y="2141855"/>
            <a:ext cx="6168390" cy="36499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285750" indent="-285750" latinLnBrk="0">
              <a:buFont typeface="Arial"/>
              <a:buChar char="•"/>
            </a:pPr>
            <a:r>
              <a:rPr lang="ko-KR" altLang="en-US" sz="2000">
                <a:ea typeface="맑은 고딕" charset="0"/>
                <a:cs typeface="Calibri" charset="0"/>
              </a:rPr>
              <a:t>기행문 해사록에 쓰여진 내용</a:t>
            </a:r>
          </a:p>
          <a:p>
            <a:pPr marL="285750" indent="-285750" latinLnBrk="0">
              <a:buFont typeface="Arial"/>
              <a:buChar char="•"/>
            </a:pPr>
            <a:r>
              <a:rPr lang="ko-KR" altLang="en-US" sz="2000">
                <a:ea typeface="맑은 고딕" charset="0"/>
                <a:cs typeface="Calibri" charset="0"/>
              </a:rPr>
              <a:t>일본은 풍속이 남색 문화를 아주 중요시 여겨 길에서 보이는 사내아이들은 고운 옷에 단장을 한 얼굴이었다</a:t>
            </a:r>
          </a:p>
          <a:p>
            <a:pPr marL="0" indent="0" latinLnBrk="0">
              <a:buFontTx/>
              <a:buNone/>
            </a:pPr>
            <a:endParaRPr lang="ko-KR" altLang="en-US" sz="2000">
              <a:ea typeface="맑은 고딕" charset="0"/>
              <a:cs typeface="Calibri" charset="0"/>
            </a:endParaRPr>
          </a:p>
          <a:p>
            <a:pPr marL="0" indent="0" latinLnBrk="0">
              <a:buFontTx/>
              <a:buNone/>
            </a:pPr>
            <a:r>
              <a:rPr lang="ko-KR" altLang="en-US" sz="2000">
                <a:ea typeface="맑은 고딕" charset="0"/>
                <a:cs typeface="Calibri" charset="0"/>
              </a:rPr>
              <a:t> 이들을  '와가' 라고 하며 귀여움을 받는 사내아이 라는 뜻이었다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23AC76-C16E-AD7C-4C42-5D663C26E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2"/>
          <a:stretch/>
        </p:blipFill>
        <p:spPr>
          <a:xfrm>
            <a:off x="6236335" y="417830"/>
            <a:ext cx="5690235" cy="570357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7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64A712-24B4-899E-FB36-07EA4526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또 다른 </a:t>
            </a:r>
            <a:r>
              <a:rPr lang="ko-KR" altLang="en-US" dirty="0" err="1">
                <a:ea typeface="맑은 고딕"/>
                <a:cs typeface="Calibri Light"/>
              </a:rPr>
              <a:t>기행록</a:t>
            </a:r>
            <a:r>
              <a:rPr lang="ko-KR" altLang="en-US" dirty="0">
                <a:ea typeface="맑은 고딕"/>
                <a:cs typeface="Calibri Light"/>
              </a:rPr>
              <a:t> </a:t>
            </a:r>
            <a:r>
              <a:rPr lang="ko-KR" altLang="en-US" dirty="0" err="1">
                <a:ea typeface="맑은 고딕"/>
                <a:cs typeface="Calibri Light"/>
              </a:rPr>
              <a:t>해유록</a:t>
            </a:r>
          </a:p>
        </p:txBody>
      </p:sp>
      <p:pic>
        <p:nvPicPr>
          <p:cNvPr id="7" name="내용 개체 틀 6" descr="텍스트, 포스터, 그래픽 디자인, 책이(가) 표시된 사진&#10;&#10;자동 생성된 설명">
            <a:extLst>
              <a:ext uri="{FF2B5EF4-FFF2-40B4-BE49-F238E27FC236}">
                <a16:creationId xmlns:a16="http://schemas.microsoft.com/office/drawing/2014/main" id="{1EC07B96-C26D-50D2-1E2D-F63D95AF8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DEFFC1-B76C-CE35-0139-B8F76E84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"/>
              </a:rPr>
              <a:t>기행록에 따르면 </a:t>
            </a:r>
          </a:p>
          <a:p>
            <a:pPr>
              <a:buClr>
                <a:srgbClr val="FFFFFF"/>
              </a:buClr>
            </a:pPr>
            <a:r>
              <a:rPr lang="ko-KR" altLang="en-US" dirty="0">
                <a:ea typeface="맑은 고딕"/>
                <a:cs typeface="Calibri"/>
              </a:rPr>
              <a:t>일본의 남색 풍속이 요망스럽고 아리따움은 여자보다도 더 곱고 꽃처럼 아름답다.</a:t>
            </a:r>
            <a:endParaRPr lang="ko-KR"/>
          </a:p>
          <a:p>
            <a:pPr>
              <a:buClr>
                <a:srgbClr val="FFFFFF"/>
              </a:buClr>
            </a:pPr>
            <a:r>
              <a:rPr lang="ko-KR" altLang="en-US" dirty="0" err="1">
                <a:ea typeface="맑은 고딕"/>
                <a:cs typeface="Calibri"/>
              </a:rPr>
              <a:t>왕공귀인부터</a:t>
            </a:r>
            <a:r>
              <a:rPr lang="ko-KR" altLang="en-US" dirty="0">
                <a:ea typeface="맑은 고딕"/>
                <a:cs typeface="Calibri"/>
              </a:rPr>
              <a:t> 부상대호에 이르러 대부분이 남자첩을 </a:t>
            </a:r>
            <a:r>
              <a:rPr lang="ko-KR" altLang="en-US" dirty="0" err="1">
                <a:ea typeface="맑은 고딕"/>
                <a:cs typeface="Calibri"/>
              </a:rPr>
              <a:t>기르고있었다</a:t>
            </a:r>
            <a:r>
              <a:rPr lang="ko-KR" altLang="en-US" dirty="0">
                <a:ea typeface="맑은 고딕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ko-KR" altLang="en-US" dirty="0">
                <a:ea typeface="맑은 고딕"/>
                <a:cs typeface="Calibri"/>
              </a:rPr>
              <a:t>여자첩보다 남자첩을 더 아끼는 남성들도 존재하였다</a:t>
            </a:r>
          </a:p>
        </p:txBody>
      </p:sp>
    </p:spTree>
    <p:extLst>
      <p:ext uri="{BB962C8B-B14F-4D97-AF65-F5344CB8AC3E}">
        <p14:creationId xmlns:p14="http://schemas.microsoft.com/office/powerpoint/2010/main" val="394928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6DA213-7289-EBAF-E2CC-52622DA8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84" y="243542"/>
            <a:ext cx="7089089" cy="1770031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일본의 남색문화와 유사한 </a:t>
            </a:r>
            <a:r>
              <a:rPr lang="ko-KR" altLang="en-US" dirty="0" err="1">
                <a:ea typeface="맑은 고딕"/>
                <a:cs typeface="Calibri Light"/>
              </a:rPr>
              <a:t>고대그리스의</a:t>
            </a:r>
            <a:r>
              <a:rPr lang="ko-KR" altLang="en-US" dirty="0">
                <a:ea typeface="맑은 고딕"/>
                <a:cs typeface="Calibri Light"/>
              </a:rPr>
              <a:t> 성문화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BF83F7-5BC7-F307-DA0F-CFD58D4F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67" y="2134597"/>
            <a:ext cx="7074148" cy="4381250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"/>
              </a:rPr>
              <a:t>두 문화 모두 여성을 매우 천시하는 극심한 남성중심주의 시기에 문화였음.</a:t>
            </a:r>
          </a:p>
          <a:p>
            <a:pPr>
              <a:buClr>
                <a:srgbClr val="FFFFFF"/>
              </a:buClr>
            </a:pPr>
            <a:r>
              <a:rPr lang="ko-KR" altLang="en-US" dirty="0">
                <a:ea typeface="맑은 고딕"/>
                <a:cs typeface="Calibri"/>
              </a:rPr>
              <a:t>기본적으로 스승-제자의 형태를 </a:t>
            </a:r>
            <a:r>
              <a:rPr lang="ko-KR" altLang="en-US" dirty="0" err="1">
                <a:ea typeface="맑은 고딕"/>
                <a:cs typeface="Calibri"/>
              </a:rPr>
              <a:t>하고있으며</a:t>
            </a:r>
            <a:r>
              <a:rPr lang="ko-KR" altLang="en-US" dirty="0">
                <a:ea typeface="맑은 고딕"/>
                <a:cs typeface="Calibri"/>
              </a:rPr>
              <a:t> 고대 그리스는 학문적 지식을 배우고 일본은 검술과 무사도 등을 배움</a:t>
            </a:r>
          </a:p>
          <a:p>
            <a:pPr>
              <a:buClr>
                <a:srgbClr val="FFFFFF"/>
              </a:buClr>
            </a:pPr>
            <a:r>
              <a:rPr lang="ko-KR" altLang="en-US" dirty="0">
                <a:ea typeface="맑은 고딕"/>
                <a:cs typeface="Calibri"/>
              </a:rPr>
              <a:t>유명한 거물들 또한 즐김(오다 노부나가 ,소크라테스 ,플라톤</a:t>
            </a:r>
          </a:p>
        </p:txBody>
      </p:sp>
      <p:pic>
        <p:nvPicPr>
          <p:cNvPr id="5" name="그림 4" descr="텍스트, 스크린샷, 예술이(가) 표시된 사진&#10;&#10;자동 생성된 설명">
            <a:extLst>
              <a:ext uri="{FF2B5EF4-FFF2-40B4-BE49-F238E27FC236}">
                <a16:creationId xmlns:a16="http://schemas.microsoft.com/office/drawing/2014/main" id="{1E43688B-CBDB-AB39-9650-F2B68CED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65" y="487621"/>
            <a:ext cx="4745316" cy="56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D15C02C-B1FA-08C2-9F71-29832544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7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ea typeface="맑은 고딕"/>
                <a:cs typeface="Calibri Light"/>
              </a:rPr>
              <a:t>느낀 점</a:t>
            </a:r>
            <a:endParaRPr lang="ko-KR" altLang="en-US"/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DEF498-A346-DE63-FF6D-06280197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953" y="246135"/>
            <a:ext cx="7331836" cy="6313437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ea typeface="맑은 고딕"/>
                <a:cs typeface="Calibri"/>
              </a:rPr>
              <a:t>남색이라는 문화가 상당히 긴 시간 일본에 뿌리 내려져 있었고 아직 까지도 서브 </a:t>
            </a:r>
            <a:r>
              <a:rPr lang="ko-KR" altLang="en-US" sz="2400" dirty="0" err="1">
                <a:ea typeface="맑은 고딕"/>
                <a:cs typeface="Calibri"/>
              </a:rPr>
              <a:t>컬쳐</a:t>
            </a:r>
            <a:r>
              <a:rPr lang="ko-KR" altLang="en-US" sz="2400" dirty="0">
                <a:ea typeface="맑은 고딕"/>
                <a:cs typeface="Calibri"/>
              </a:rPr>
              <a:t>, 즉 애니메이션이나 만화에선 지금도 종종 </a:t>
            </a:r>
            <a:r>
              <a:rPr lang="ko-KR" altLang="en-US" sz="2400" dirty="0" err="1">
                <a:ea typeface="맑은 고딕"/>
                <a:cs typeface="Calibri"/>
              </a:rPr>
              <a:t>등장하는걸</a:t>
            </a:r>
            <a:r>
              <a:rPr lang="ko-KR" altLang="en-US" sz="2400" dirty="0">
                <a:ea typeface="맑은 고딕"/>
                <a:cs typeface="Calibri"/>
              </a:rPr>
              <a:t> 보고 문화와 그 역사의 힘은 대단하다고 느꼈다</a:t>
            </a:r>
          </a:p>
          <a:p>
            <a:pPr>
              <a:buClr>
                <a:srgbClr val="FFFFFF"/>
              </a:buClr>
            </a:pPr>
            <a:endParaRPr lang="ko-KR" altLang="en-US" sz="2400" dirty="0">
              <a:ea typeface="맑은 고딕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ko-KR" altLang="en-US" sz="2400" dirty="0">
                <a:ea typeface="맑은 고딕"/>
                <a:cs typeface="Calibri"/>
              </a:rPr>
              <a:t>우리나라와 중국 및 동아시아 국가에도 불교가 성행했는데, 다른 나라 </a:t>
            </a:r>
            <a:r>
              <a:rPr lang="ko-KR" altLang="en-US" sz="2400" dirty="0" err="1">
                <a:ea typeface="맑은 고딕"/>
                <a:cs typeface="Calibri"/>
              </a:rPr>
              <a:t>스님들에게선</a:t>
            </a:r>
            <a:r>
              <a:rPr lang="ko-KR" altLang="en-US" sz="2400" dirty="0">
                <a:ea typeface="맑은 고딕"/>
                <a:cs typeface="Calibri"/>
              </a:rPr>
              <a:t> 이런 남색문화가 생겨나지 않았다 다른 나라 스님들은 욕구를 잘 </a:t>
            </a:r>
            <a:r>
              <a:rPr lang="ko-KR" altLang="en-US" sz="2400" dirty="0" err="1">
                <a:ea typeface="맑은 고딕"/>
                <a:cs typeface="Calibri"/>
              </a:rPr>
              <a:t>참았던걸까</a:t>
            </a:r>
            <a:r>
              <a:rPr lang="ko-KR" altLang="en-US" sz="2400" dirty="0">
                <a:ea typeface="맑은 고딕"/>
                <a:cs typeface="Calibri"/>
              </a:rPr>
              <a:t>? 하는 의문이 들었다.</a:t>
            </a:r>
          </a:p>
          <a:p>
            <a:pPr>
              <a:buClr>
                <a:srgbClr val="FFFFFF"/>
              </a:buClr>
            </a:pPr>
            <a:endParaRPr lang="ko-KR" altLang="en-US" dirty="0">
              <a:ea typeface="맑은 고딕"/>
              <a:cs typeface="Calibri"/>
            </a:endParaRPr>
          </a:p>
          <a:p>
            <a:pPr>
              <a:buClr>
                <a:srgbClr val="FFFFFF"/>
              </a:buClr>
            </a:pPr>
            <a:endParaRPr lang="ko-KR" altLang="en-US" dirty="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76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FDA33C-99F1-041A-132E-11642BF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ea typeface="맑은 고딕"/>
                <a:cs typeface="Calibri Light"/>
              </a:rPr>
              <a:t>자료출처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7AF5C7-ADCA-343D-08B1-4307F7BCE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  <a:cs typeface="Calibri"/>
              </a:rPr>
              <a:t>나무위키(</a:t>
            </a:r>
            <a:r>
              <a:rPr lang="ko-KR" altLang="en-US" dirty="0" err="1">
                <a:ea typeface="맑은 고딕"/>
                <a:cs typeface="Calibri"/>
              </a:rPr>
              <a:t>와카슈도</a:t>
            </a:r>
            <a:r>
              <a:rPr lang="ko-KR" altLang="en-US" dirty="0">
                <a:ea typeface="맑은 고딕"/>
                <a:cs typeface="Calibri"/>
              </a:rPr>
              <a:t> /</a:t>
            </a:r>
            <a:r>
              <a:rPr lang="ko-KR" altLang="en-US" dirty="0" err="1">
                <a:ea typeface="맑은 고딕"/>
                <a:cs typeface="Calibri"/>
              </a:rPr>
              <a:t>도요토미</a:t>
            </a:r>
            <a:r>
              <a:rPr lang="ko-KR" altLang="en-US" dirty="0">
                <a:ea typeface="맑은 고딕"/>
                <a:cs typeface="Calibri"/>
              </a:rPr>
              <a:t> 히데요시 오다 노부나가</a:t>
            </a:r>
          </a:p>
          <a:p>
            <a:pPr>
              <a:buClr>
                <a:srgbClr val="FFFFFF"/>
              </a:buClr>
            </a:pPr>
            <a:r>
              <a:rPr lang="ko-KR" altLang="en-US" dirty="0">
                <a:ea typeface="맑은 고딕"/>
                <a:cs typeface="Calibri"/>
              </a:rPr>
              <a:t>유튜브(당신이 몰랐던 이야기)/</a:t>
            </a:r>
            <a:r>
              <a:rPr lang="ko-KR" altLang="en-US" dirty="0">
                <a:ea typeface="맑은 고딕"/>
                <a:cs typeface="+mn-lt"/>
              </a:rPr>
              <a:t> </a:t>
            </a:r>
            <a:r>
              <a:rPr lang="ko-KR" dirty="0">
                <a:ea typeface="+mn-lt"/>
                <a:cs typeface="+mn-lt"/>
                <a:hlinkClick r:id="rId2"/>
              </a:rPr>
              <a:t>https://youtu.be/njuqjK3hjSg</a:t>
            </a:r>
            <a:endParaRPr lang="ko-KR" altLang="en-US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ko-KR" altLang="en-US">
                <a:ea typeface="Calibri"/>
                <a:cs typeface="Calibri"/>
              </a:rPr>
              <a:t>위키백과(</a:t>
            </a:r>
            <a:r>
              <a:rPr lang="ko-KR" altLang="en-US" err="1">
                <a:ea typeface="Calibri"/>
                <a:cs typeface="Calibri"/>
              </a:rPr>
              <a:t>온나카타</a:t>
            </a:r>
            <a:r>
              <a:rPr lang="ko-KR" altLang="en-US">
                <a:ea typeface="Calibri"/>
                <a:cs typeface="Calibri"/>
              </a:rPr>
              <a:t>)</a:t>
            </a:r>
          </a:p>
          <a:p>
            <a:pPr>
              <a:buClr>
                <a:srgbClr val="FFFFFF"/>
              </a:buClr>
            </a:pPr>
            <a:endParaRPr lang="ko-KR" alt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55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93943" y="785401"/>
            <a:ext cx="1480784" cy="997338"/>
          </a:xfrm>
        </p:spPr>
        <p:txBody>
          <a:bodyPr>
            <a:normAutofit/>
          </a:bodyPr>
          <a:lstStyle/>
          <a:p>
            <a:r>
              <a:rPr lang="ko-KR" altLang="en-US">
                <a:ea typeface="맑은 고딕"/>
              </a:rPr>
              <a:t>차례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84552" y="1954327"/>
            <a:ext cx="7225386" cy="3480669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384048">
              <a:spcAft>
                <a:spcPts val="840"/>
              </a:spcAft>
            </a:pPr>
            <a:r>
              <a:rPr lang="ko-KR" altLang="en-US" sz="2800" kern="1200" cap="all" dirty="0">
                <a:effectLst/>
                <a:latin typeface="+mn-lt"/>
                <a:ea typeface="맑은 고딕"/>
                <a:cs typeface="+mn-cs"/>
              </a:rPr>
              <a:t>1.일본의 남색(男色)이란?</a:t>
            </a:r>
            <a:endParaRPr lang="ko-KR" altLang="en-US" sz="2800" kern="1200" cap="all">
              <a:effectLst/>
              <a:latin typeface="+mn-lt"/>
              <a:ea typeface="맑은 고딕" panose="020B0503020000020004" pitchFamily="34" charset="-127"/>
              <a:cs typeface="Calibri"/>
            </a:endParaRPr>
          </a:p>
          <a:p>
            <a:pPr defTabSz="384048">
              <a:spcAft>
                <a:spcPts val="840"/>
              </a:spcAft>
            </a:pPr>
            <a:r>
              <a:rPr lang="ko-KR" altLang="en-US" sz="2800" kern="1200" cap="all" dirty="0">
                <a:effectLst/>
                <a:latin typeface="+mn-lt"/>
                <a:ea typeface="맑은 고딕"/>
                <a:cs typeface="+mn-cs"/>
              </a:rPr>
              <a:t>2.남색의 유래 및 역사</a:t>
            </a:r>
            <a:endParaRPr lang="ko-KR" altLang="en-US" sz="2800" kern="1200" cap="all" dirty="0">
              <a:effectLst/>
              <a:latin typeface="+mn-lt"/>
              <a:ea typeface="맑은 고딕"/>
              <a:cs typeface="Calibri"/>
            </a:endParaRPr>
          </a:p>
          <a:p>
            <a:pPr defTabSz="384048">
              <a:spcAft>
                <a:spcPts val="840"/>
              </a:spcAft>
            </a:pPr>
            <a:r>
              <a:rPr lang="ko-KR" altLang="en-US" sz="2800" dirty="0">
                <a:ea typeface="맑은 고딕"/>
              </a:rPr>
              <a:t>3.도요토미 히데요시/오다 </a:t>
            </a:r>
            <a:r>
              <a:rPr lang="ko-KR" altLang="en-US" sz="2800" dirty="0" err="1">
                <a:ea typeface="맑은 고딕"/>
              </a:rPr>
              <a:t>노부나가와</a:t>
            </a:r>
            <a:r>
              <a:rPr lang="ko-KR" altLang="en-US" sz="2800" dirty="0">
                <a:ea typeface="맑은 고딕"/>
              </a:rPr>
              <a:t> 남색</a:t>
            </a:r>
            <a:endParaRPr lang="ko-KR" altLang="en-US" sz="2800" dirty="0">
              <a:ea typeface="맑은 고딕"/>
              <a:cs typeface="Calibri"/>
            </a:endParaRPr>
          </a:p>
          <a:p>
            <a:pPr defTabSz="384048">
              <a:spcAft>
                <a:spcPts val="840"/>
              </a:spcAft>
            </a:pPr>
            <a:r>
              <a:rPr lang="ko-KR" altLang="en-US" sz="2800" dirty="0">
                <a:ea typeface="맑은 고딕"/>
              </a:rPr>
              <a:t>4.조선통신사가 본 남색</a:t>
            </a:r>
            <a:endParaRPr lang="ko-KR" altLang="en-US" sz="2800" kern="1200" cap="all" dirty="0">
              <a:effectLst/>
              <a:latin typeface="+mn-lt"/>
              <a:ea typeface="맑은 고딕"/>
              <a:cs typeface="Calibri"/>
            </a:endParaRPr>
          </a:p>
          <a:p>
            <a:pPr defTabSz="384048">
              <a:spcAft>
                <a:spcPts val="840"/>
              </a:spcAft>
            </a:pPr>
            <a:r>
              <a:rPr lang="ko-KR" altLang="en-US" sz="2800" dirty="0">
                <a:ea typeface="맑은 고딕"/>
                <a:cs typeface="Calibri"/>
              </a:rPr>
              <a:t>5.조사하며 </a:t>
            </a:r>
            <a:r>
              <a:rPr lang="ko-KR" altLang="en-US" sz="2800" dirty="0" err="1">
                <a:ea typeface="맑은 고딕"/>
                <a:cs typeface="Calibri"/>
              </a:rPr>
              <a:t>느낀점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EA8F1-A166-1B72-7FCD-EBE964F9724B}"/>
              </a:ext>
            </a:extLst>
          </p:cNvPr>
          <p:cNvSpPr txBox="1"/>
          <p:nvPr/>
        </p:nvSpPr>
        <p:spPr>
          <a:xfrm rot="10800000" flipV="1">
            <a:off x="318914" y="6063198"/>
            <a:ext cx="3011341" cy="325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68096">
              <a:spcAft>
                <a:spcPts val="600"/>
              </a:spcAft>
            </a:pPr>
            <a:endParaRPr lang="ko-KR" altLang="en-US" sz="150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C8B41-228F-D98D-31D5-30C69121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/>
                <a:cs typeface="Calibri Light"/>
              </a:rPr>
              <a:t>                                  이상으로 마칩니다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>
                <a:ea typeface="맑은 고딕"/>
                <a:cs typeface="Calibri Light"/>
              </a:rPr>
              <a:t>                                   감사합니다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67A6CC-E79F-F318-F1C2-C8359671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53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62B0A3-D5C6-4BF2-831D-4340CDC33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현대일본인의 </a:t>
            </a:r>
            <a:r>
              <a:rPr lang="ko-KR" altLang="en-US" sz="2800" dirty="0" err="1">
                <a:solidFill>
                  <a:schemeClr val="tx1"/>
                </a:solidFill>
              </a:rPr>
              <a:t>성의식</a:t>
            </a:r>
            <a:br>
              <a:rPr lang="ko-KR" altLang="en-US" sz="2800" dirty="0">
                <a:solidFill>
                  <a:schemeClr val="tx1"/>
                </a:solidFill>
              </a:rPr>
            </a:br>
            <a:br>
              <a:rPr lang="en-US" altLang="ko-KR" sz="2800" dirty="0"/>
            </a:br>
            <a:br>
              <a:rPr lang="en-US" altLang="ko-KR" sz="2800" dirty="0"/>
            </a:br>
            <a:r>
              <a:rPr lang="en-US" altLang="ko-KR" sz="2800" dirty="0"/>
              <a:t>                         </a:t>
            </a:r>
            <a:br>
              <a:rPr lang="en-US" altLang="ko-KR" sz="2800" dirty="0"/>
            </a:br>
            <a:br>
              <a:rPr lang="en-US" altLang="ko-KR" sz="2800" dirty="0"/>
            </a:br>
            <a:r>
              <a:rPr lang="en-US" altLang="ko-KR" sz="2800" dirty="0"/>
              <a:t>                                                     6</a:t>
            </a:r>
            <a:r>
              <a:rPr lang="ko-KR" altLang="en-US" sz="2800" dirty="0"/>
              <a:t>조 </a:t>
            </a:r>
            <a:r>
              <a:rPr lang="en-US" altLang="ko-KR" sz="2800" dirty="0"/>
              <a:t>22324019 </a:t>
            </a:r>
            <a:r>
              <a:rPr lang="ko-KR" altLang="en-US" sz="2800" dirty="0" err="1"/>
              <a:t>정효민</a:t>
            </a:r>
            <a:br>
              <a:rPr lang="en-US" altLang="ko-KR" sz="2800" dirty="0"/>
            </a:br>
            <a:br>
              <a:rPr lang="en-US" altLang="ko-KR" sz="2800" dirty="0"/>
            </a:br>
            <a:br>
              <a:rPr lang="en-US" altLang="ko-KR" sz="2800" dirty="0"/>
            </a:br>
            <a:endParaRPr lang="ko-KR" altLang="en-US" sz="2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377602-DB2E-42D2-AC7B-7F78C8438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tx1"/>
                </a:solidFill>
              </a:rPr>
              <a:t>일본어와 일본문화 과제</a:t>
            </a:r>
          </a:p>
        </p:txBody>
      </p:sp>
    </p:spTree>
    <p:extLst>
      <p:ext uri="{BB962C8B-B14F-4D97-AF65-F5344CB8AC3E}">
        <p14:creationId xmlns:p14="http://schemas.microsoft.com/office/powerpoint/2010/main" val="23792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1FE716-E8C4-44D0-A641-9DECB206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1 </a:t>
            </a:r>
            <a:r>
              <a:rPr lang="ko-KR" altLang="en-US" dirty="0"/>
              <a:t>현대 일본 사회는 성의 </a:t>
            </a:r>
            <a:r>
              <a:rPr lang="ko-KR" altLang="en-US" dirty="0" err="1"/>
              <a:t>저연령화</a:t>
            </a:r>
            <a:br>
              <a:rPr lang="en-US" altLang="ko-KR" dirty="0"/>
            </a:br>
            <a:r>
              <a:rPr lang="en-US" altLang="ko-KR" dirty="0"/>
              <a:t>2 </a:t>
            </a:r>
            <a:r>
              <a:rPr lang="ko-KR" altLang="en-US" dirty="0" err="1"/>
              <a:t>젊은층의</a:t>
            </a:r>
            <a:r>
              <a:rPr lang="ko-KR" altLang="en-US" dirty="0"/>
              <a:t> 관대한 태도</a:t>
            </a:r>
            <a:br>
              <a:rPr lang="en-US" altLang="ko-KR" dirty="0"/>
            </a:br>
            <a:r>
              <a:rPr lang="en-US" altLang="ko-KR" dirty="0"/>
              <a:t>3 </a:t>
            </a:r>
            <a:r>
              <a:rPr lang="ko-KR" altLang="en-US" dirty="0"/>
              <a:t>현대 일본인들의 성에 대한 인식</a:t>
            </a:r>
            <a:br>
              <a:rPr lang="en-US" altLang="ko-KR" dirty="0"/>
            </a:br>
            <a:r>
              <a:rPr lang="en-US" altLang="ko-KR" dirty="0"/>
              <a:t>4 </a:t>
            </a:r>
            <a:r>
              <a:rPr lang="ko-KR" altLang="en-US" dirty="0"/>
              <a:t>당신에게 있어서 성관계란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dirty="0"/>
              <a:t>5 </a:t>
            </a:r>
            <a:r>
              <a:rPr lang="ko-KR" altLang="en-US" dirty="0"/>
              <a:t>요즘 현대인 의 성행위 빈도</a:t>
            </a:r>
          </a:p>
        </p:txBody>
      </p:sp>
    </p:spTree>
    <p:extLst>
      <p:ext uri="{BB962C8B-B14F-4D97-AF65-F5344CB8AC3E}">
        <p14:creationId xmlns:p14="http://schemas.microsoft.com/office/powerpoint/2010/main" val="425111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904280-F439-4CF0-9B2B-963854E9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현대일본인의 성 </a:t>
            </a:r>
            <a:r>
              <a:rPr lang="ko-KR" altLang="en-US" dirty="0" err="1"/>
              <a:t>저연령화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FB561-F348-489A-97B8-04808BAE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67024"/>
            <a:ext cx="9653903" cy="419548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81F2D-5EAD-DD4A-1F29-EECD01AEBFED}"/>
              </a:ext>
            </a:extLst>
          </p:cNvPr>
          <p:cNvSpPr txBox="1"/>
          <p:nvPr/>
        </p:nvSpPr>
        <p:spPr>
          <a:xfrm>
            <a:off x="2236909" y="2610602"/>
            <a:ext cx="7718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21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세기 현재 일본 사회는 성의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저연령화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 매매 춘화 원조교제 등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성을 둘러싼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여러가지 문제에 직면하고 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인식과 행동에 따라 다양하게 나타난다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79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492C6-4B73-4022-964A-9DD0016B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첨부자료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C8144C-2B95-4E78-9232-EF3D8AABF7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39" y="562061"/>
            <a:ext cx="6813395" cy="52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34DD0C-47B3-476B-9E27-D1970DBD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중장년층</a:t>
            </a:r>
            <a:r>
              <a:rPr lang="ko-KR" altLang="en-US" dirty="0"/>
              <a:t> 보다는 젊은 층에 관대하다</a:t>
            </a:r>
          </a:p>
        </p:txBody>
      </p:sp>
      <p:pic>
        <p:nvPicPr>
          <p:cNvPr id="1028" name="Picture 4" descr="월간중앙">
            <a:extLst>
              <a:ext uri="{FF2B5EF4-FFF2-40B4-BE49-F238E27FC236}">
                <a16:creationId xmlns:a16="http://schemas.microsoft.com/office/drawing/2014/main" id="{15DA438B-148A-4C2F-BE97-F5FBCAA4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378" y="3447219"/>
            <a:ext cx="2633770" cy="31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93FA3-2974-A7E9-B390-7402E197C45F}"/>
              </a:ext>
            </a:extLst>
          </p:cNvPr>
          <p:cNvSpPr txBox="1"/>
          <p:nvPr/>
        </p:nvSpPr>
        <p:spPr>
          <a:xfrm>
            <a:off x="2299695" y="2565899"/>
            <a:ext cx="6097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40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대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~60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대 중장년층 보다는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16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세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~30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대 의 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00"/>
              </a:highlight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젊은층이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 성에 관해 관대한 경향을 보이고  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00"/>
              </a:highlight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7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40698-683C-4C52-928E-DACCDE33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3" y="1727845"/>
            <a:ext cx="9404723" cy="1400530"/>
          </a:xfrm>
        </p:spPr>
        <p:txBody>
          <a:bodyPr/>
          <a:lstStyle/>
          <a:p>
            <a:pPr algn="ctr"/>
            <a:r>
              <a:rPr lang="ko-KR" altLang="en-US" dirty="0"/>
              <a:t>하지만 이것이 곧 </a:t>
            </a:r>
            <a:r>
              <a:rPr lang="en-US" altLang="ko-KR" dirty="0"/>
              <a:t>“</a:t>
            </a:r>
            <a:r>
              <a:rPr lang="ko-KR" altLang="en-US" dirty="0"/>
              <a:t>성의개방화</a:t>
            </a:r>
            <a:r>
              <a:rPr lang="en-US" altLang="ko-KR" dirty="0"/>
              <a:t>”</a:t>
            </a:r>
            <a:br>
              <a:rPr lang="en-US" altLang="ko-KR" dirty="0"/>
            </a:br>
            <a:r>
              <a:rPr lang="ko-KR" altLang="en-US" dirty="0"/>
              <a:t>라고 </a:t>
            </a:r>
            <a:r>
              <a:rPr lang="ko-KR" altLang="en-US" dirty="0" err="1"/>
              <a:t>볼수는</a:t>
            </a:r>
            <a:r>
              <a:rPr lang="ko-KR" altLang="en-US" dirty="0"/>
              <a:t> 없다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200" dirty="0"/>
              <a:t>성에 대한 인식과 행동이 나이를 먹을수록 변화한다는 것은 어쩌면 자연스러운 현상일수도 있다</a:t>
            </a:r>
            <a:r>
              <a:rPr lang="en-US" altLang="ko-KR" sz="3200" dirty="0"/>
              <a:t>.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sz="2000" dirty="0"/>
            </a:br>
            <a:br>
              <a:rPr lang="en-US" altLang="ko-KR" sz="2000" dirty="0"/>
            </a:br>
            <a:br>
              <a:rPr lang="en-US" altLang="ko-KR" sz="2800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128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064C51C-9CAC-4108-BE7E-59EBC62AD1E3}"/>
              </a:ext>
            </a:extLst>
          </p:cNvPr>
          <p:cNvSpPr/>
          <p:nvPr/>
        </p:nvSpPr>
        <p:spPr>
          <a:xfrm>
            <a:off x="1907097" y="35085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더욱이 남자이냐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여자이냐에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 따라 혼전에 성관계를 갖는 것에 대해 다른 태도를 보임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EE70E-F3E5-632C-9862-B9222A2FC0AB}"/>
              </a:ext>
            </a:extLst>
          </p:cNvPr>
          <p:cNvSpPr txBox="1"/>
          <p:nvPr/>
        </p:nvSpPr>
        <p:spPr>
          <a:xfrm>
            <a:off x="2017799" y="733393"/>
            <a:ext cx="738461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혼전 성관계에 대해서는 젊은 세대가 관대하다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551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56C945-6A5D-4E79-A9BF-21571590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735436"/>
            <a:ext cx="9404723" cy="1400530"/>
          </a:xfrm>
        </p:spPr>
        <p:txBody>
          <a:bodyPr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Algerian" panose="04020705040A02060702" pitchFamily="82" charset="0"/>
              </a:rPr>
              <a:t>현대일본인의 성에 대한 </a:t>
            </a:r>
            <a:r>
              <a:rPr lang="ko-KR" altLang="en-US" b="1" dirty="0"/>
              <a:t>인식</a:t>
            </a: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br>
              <a:rPr lang="en-US" altLang="ko-KR" b="1" dirty="0"/>
            </a:b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A8194D-1016-45D6-9A82-599EE33A5B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31" y="1607269"/>
            <a:ext cx="5437472" cy="491175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AE7EEA1-F6E5-4ABB-A9D6-0FE93AE75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83" y="1607269"/>
            <a:ext cx="5896069" cy="49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B40FD-949A-C335-AABC-B52AA042A7AC}"/>
              </a:ext>
            </a:extLst>
          </p:cNvPr>
          <p:cNvSpPr txBox="1"/>
          <p:nvPr/>
        </p:nvSpPr>
        <p:spPr>
          <a:xfrm>
            <a:off x="3009260" y="2270012"/>
            <a:ext cx="6840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이와 같이 현대 일본인 들에게 는 </a:t>
            </a:r>
            <a:b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젊은 세대 들이 체험과 경험수도 다른 세대들에 비해 현저히 낮은 것을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볼수있습니다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652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1C8B880-5229-92AD-F579-69853D2E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16" y="578137"/>
            <a:ext cx="5167630" cy="7778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altLang="ko-KR" sz="3000" dirty="0"/>
            </a:br>
            <a:br>
              <a:rPr lang="en-US" altLang="ko-KR" sz="3000" dirty="0"/>
            </a:br>
            <a:br>
              <a:rPr lang="en-US" altLang="ko-KR" sz="3000" dirty="0"/>
            </a:br>
            <a:endParaRPr lang="en-US" altLang="ko-KR" sz="30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5D82B6-6CD1-5E78-41D2-F78A8C1B4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30" y="406120"/>
            <a:ext cx="5293528" cy="5506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altLang="ko-KR" sz="3200" cap="all" dirty="0">
                <a:ea typeface="맑은 고딕"/>
              </a:rPr>
              <a:t>1.</a:t>
            </a:r>
            <a:r>
              <a:rPr lang="ko-KR" altLang="en-US" sz="3200" cap="all" dirty="0">
                <a:ea typeface="맑은 고딕"/>
              </a:rPr>
              <a:t>일본의 남색</a:t>
            </a:r>
            <a:r>
              <a:rPr lang="en-US" altLang="ko-KR" sz="3200" cap="all" dirty="0">
                <a:ea typeface="맑은 고딕"/>
              </a:rPr>
              <a:t>(</a:t>
            </a:r>
            <a:r>
              <a:rPr lang="ko-KR" altLang="en-US" sz="3200" cap="all" dirty="0">
                <a:ea typeface="맑은 고딕"/>
              </a:rPr>
              <a:t>男色</a:t>
            </a:r>
            <a:r>
              <a:rPr lang="en-US" altLang="ko-KR" sz="3200" cap="all" dirty="0">
                <a:ea typeface="맑은 고딕"/>
              </a:rPr>
              <a:t>)</a:t>
            </a:r>
            <a:r>
              <a:rPr lang="ko-KR" altLang="en-US" sz="3200" cap="all" dirty="0">
                <a:ea typeface="맑은 고딕"/>
              </a:rPr>
              <a:t>이란</a:t>
            </a:r>
            <a:r>
              <a:rPr lang="en-US" altLang="ko-KR" sz="3200" cap="all" dirty="0">
                <a:ea typeface="맑은 고딕"/>
              </a:rPr>
              <a:t>?</a:t>
            </a:r>
          </a:p>
          <a:p>
            <a:pPr marL="0" indent="0" algn="r">
              <a:buNone/>
            </a:pPr>
            <a:r>
              <a:rPr lang="en-US" altLang="ko-KR" sz="3200" cap="all" dirty="0" err="1">
                <a:ea typeface="맑은 고딕"/>
                <a:cs typeface="Calibri"/>
              </a:rPr>
              <a:t>와카슈도</a:t>
            </a:r>
            <a:r>
              <a:rPr lang="en-US" altLang="ko-KR" sz="3200" cap="all" dirty="0">
                <a:ea typeface="맑은 고딕"/>
                <a:cs typeface="Calibri"/>
              </a:rPr>
              <a:t> </a:t>
            </a:r>
            <a:r>
              <a:rPr lang="en-US" altLang="ko-KR" sz="3200" cap="all" dirty="0" err="1">
                <a:ea typeface="맑은 고딕"/>
                <a:cs typeface="Calibri"/>
              </a:rPr>
              <a:t>라고도</a:t>
            </a:r>
            <a:r>
              <a:rPr lang="en-US" altLang="ko-KR" sz="3200" cap="all" dirty="0">
                <a:ea typeface="맑은 고딕"/>
                <a:cs typeface="Calibri"/>
              </a:rPr>
              <a:t> </a:t>
            </a:r>
            <a:r>
              <a:rPr lang="en-US" altLang="ko-KR" sz="3200" cap="all" dirty="0" err="1">
                <a:ea typeface="맑은 고딕"/>
                <a:cs typeface="Calibri"/>
              </a:rPr>
              <a:t>불리는</a:t>
            </a:r>
            <a:endParaRPr lang="en-US" altLang="ko-KR" sz="3200" cap="all" dirty="0">
              <a:ea typeface="맑은 고딕"/>
              <a:cs typeface="Calibri"/>
            </a:endParaRPr>
          </a:p>
          <a:p>
            <a:pPr marL="0" indent="0" algn="r">
              <a:buNone/>
            </a:pPr>
            <a:r>
              <a:rPr lang="en-US" altLang="ko-KR" sz="3200" cap="all" dirty="0" err="1">
                <a:ea typeface="맑은 고딕"/>
                <a:cs typeface="Calibri"/>
              </a:rPr>
              <a:t>헤이안</a:t>
            </a:r>
            <a:r>
              <a:rPr lang="en-US" altLang="ko-KR" sz="3200" cap="all" dirty="0">
                <a:ea typeface="맑은 고딕"/>
                <a:cs typeface="Calibri"/>
              </a:rPr>
              <a:t> </a:t>
            </a:r>
            <a:r>
              <a:rPr lang="en-US" altLang="ko-KR" sz="3200" cap="all" dirty="0" err="1">
                <a:ea typeface="맑은 고딕"/>
                <a:cs typeface="Calibri"/>
              </a:rPr>
              <a:t>시대때부터</a:t>
            </a:r>
            <a:r>
              <a:rPr lang="en-US" altLang="ko-KR" sz="3200" cap="all" dirty="0">
                <a:ea typeface="맑은 고딕"/>
                <a:cs typeface="Calibri"/>
              </a:rPr>
              <a:t> </a:t>
            </a:r>
            <a:r>
              <a:rPr lang="en-US" altLang="ko-KR" sz="3200" cap="all" dirty="0" err="1">
                <a:ea typeface="맑은 고딕"/>
                <a:cs typeface="Calibri"/>
              </a:rPr>
              <a:t>행해져온</a:t>
            </a:r>
          </a:p>
          <a:p>
            <a:pPr marL="0" indent="0" algn="r">
              <a:buNone/>
            </a:pPr>
            <a:r>
              <a:rPr lang="en-US" altLang="ko-KR" sz="3200" cap="all" dirty="0" err="1">
                <a:ea typeface="맑은 고딕"/>
                <a:cs typeface="Calibri"/>
              </a:rPr>
              <a:t>소년애를</a:t>
            </a:r>
            <a:r>
              <a:rPr lang="en-US" altLang="ko-KR" sz="3200" cap="all" dirty="0">
                <a:ea typeface="맑은 고딕"/>
                <a:cs typeface="Calibri"/>
              </a:rPr>
              <a:t> </a:t>
            </a:r>
            <a:r>
              <a:rPr lang="en-US" altLang="ko-KR" sz="3200" cap="all" dirty="0" err="1">
                <a:ea typeface="맑은 고딕"/>
                <a:cs typeface="Calibri"/>
              </a:rPr>
              <a:t>말한다</a:t>
            </a:r>
            <a:r>
              <a:rPr lang="en-US" altLang="ko-KR" sz="3200" cap="all" dirty="0">
                <a:ea typeface="맑은 고딕"/>
                <a:cs typeface="Calibri"/>
              </a:rPr>
              <a:t>.</a:t>
            </a:r>
          </a:p>
        </p:txBody>
      </p:sp>
      <p:pic>
        <p:nvPicPr>
          <p:cNvPr id="4" name="그림 3" descr="페인팅, 그림, 의류, 일러스트레이션이(가) 표시된 사진&#10;&#10;자동 생성된 설명">
            <a:extLst>
              <a:ext uri="{FF2B5EF4-FFF2-40B4-BE49-F238E27FC236}">
                <a16:creationId xmlns:a16="http://schemas.microsoft.com/office/drawing/2014/main" id="{F74CF577-413F-A0D3-3986-B2406AE45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22" y="705482"/>
            <a:ext cx="5581655" cy="491841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BA535-AD02-0684-B1CB-F627BB48D9AA}"/>
              </a:ext>
            </a:extLst>
          </p:cNvPr>
          <p:cNvSpPr txBox="1"/>
          <p:nvPr/>
        </p:nvSpPr>
        <p:spPr>
          <a:xfrm>
            <a:off x="387096" y="5169408"/>
            <a:ext cx="55290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ko-KR" altLang="en-US" dirty="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306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50C43-FB13-4AF2-A38E-A92F4646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9" y="813445"/>
            <a:ext cx="10109557" cy="1400530"/>
          </a:xfrm>
        </p:spPr>
        <p:txBody>
          <a:bodyPr/>
          <a:lstStyle/>
          <a:p>
            <a:pPr algn="ctr"/>
            <a:r>
              <a:rPr lang="ko-KR" altLang="en-US" dirty="0"/>
              <a:t>당신에게 성관계는 어떤 의미가 있습니까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C1D492-F7E7-4622-94C5-09B15BA79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98663" y="457605"/>
            <a:ext cx="3994671" cy="6955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5A07E-0477-465F-9E01-5159B5206D7D}"/>
              </a:ext>
            </a:extLst>
          </p:cNvPr>
          <p:cNvSpPr txBox="1"/>
          <p:nvPr/>
        </p:nvSpPr>
        <p:spPr>
          <a:xfrm>
            <a:off x="570451" y="1937857"/>
            <a:ext cx="189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첨부자료</a:t>
            </a:r>
          </a:p>
        </p:txBody>
      </p:sp>
    </p:spTree>
    <p:extLst>
      <p:ext uri="{BB962C8B-B14F-4D97-AF65-F5344CB8AC3E}">
        <p14:creationId xmlns:p14="http://schemas.microsoft.com/office/powerpoint/2010/main" val="132364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C1FC03-73A5-48CD-A44A-A993BAF81BB5}"/>
              </a:ext>
            </a:extLst>
          </p:cNvPr>
          <p:cNvSpPr txBox="1"/>
          <p:nvPr/>
        </p:nvSpPr>
        <p:spPr>
          <a:xfrm>
            <a:off x="2835477" y="2210715"/>
            <a:ext cx="185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해석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8D354-CB80-E13F-FF7B-04865F2F648B}"/>
              </a:ext>
            </a:extLst>
          </p:cNvPr>
          <p:cNvSpPr txBox="1"/>
          <p:nvPr/>
        </p:nvSpPr>
        <p:spPr>
          <a:xfrm>
            <a:off x="3379304" y="2580047"/>
            <a:ext cx="6589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위 질문에 대해 애정표현이라는 </a:t>
            </a:r>
            <a:b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사람이</a:t>
            </a:r>
            <a:b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성별과 세대를 불문하고 가장 많은 </a:t>
            </a:r>
            <a:b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비율을 나타내고 있다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61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85E1693-28AA-4BCE-B3AF-F0870ECC7687}"/>
              </a:ext>
            </a:extLst>
          </p:cNvPr>
          <p:cNvSpPr/>
          <p:nvPr/>
        </p:nvSpPr>
        <p:spPr>
          <a:xfrm>
            <a:off x="590027" y="2312832"/>
            <a:ext cx="112496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어느 지표를 보더라도 여성보다 </a:t>
            </a:r>
            <a:b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남성이 “쾌락”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스트레스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해소＂라는</a:t>
            </a:r>
            <a:b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생각 경향이 많았으며 </a:t>
            </a:r>
            <a:b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이결과에 대해서는 남녀의 인식차이가 크다는 견해가 보인다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545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A1029-18B8-4876-8084-D70985E0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219060-B5B7-4D5D-AFD0-6003BA5842EE}"/>
              </a:ext>
            </a:extLst>
          </p:cNvPr>
          <p:cNvSpPr/>
          <p:nvPr/>
        </p:nvSpPr>
        <p:spPr>
          <a:xfrm>
            <a:off x="1082180" y="1588433"/>
            <a:ext cx="7902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예로 보이는 것이 결정적으로 “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정복욕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”</a:t>
            </a:r>
            <a:b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이라는 것인데 이것은 남성쪽에서 압도적으로 높은 비율을 보이고 있다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이렇듯 성관계에 대한 인식은 연령이 높아 짐에 따라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남녀간에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50" charset="-127"/>
                <a:cs typeface="+mn-cs"/>
              </a:rPr>
              <a:t> 차이가 확연히 나타남</a:t>
            </a:r>
          </a:p>
        </p:txBody>
      </p:sp>
    </p:spTree>
    <p:extLst>
      <p:ext uri="{BB962C8B-B14F-4D97-AF65-F5344CB8AC3E}">
        <p14:creationId xmlns:p14="http://schemas.microsoft.com/office/powerpoint/2010/main" val="1239247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492B16-98A6-498C-8C90-26F0DF8E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008" y="5116997"/>
            <a:ext cx="9404723" cy="1400530"/>
          </a:xfrm>
        </p:spPr>
        <p:txBody>
          <a:bodyPr/>
          <a:lstStyle/>
          <a:p>
            <a:r>
              <a:rPr lang="ko-KR" altLang="en-US" sz="3600" dirty="0"/>
              <a:t>실제로 성 경험자는 얼마나 존재 </a:t>
            </a:r>
            <a:br>
              <a:rPr lang="en-US" altLang="ko-KR" sz="3600" dirty="0"/>
            </a:br>
            <a:r>
              <a:rPr lang="ko-KR" altLang="en-US" sz="3600" dirty="0"/>
              <a:t>라는 의미에 위와 같은 표를 보면 </a:t>
            </a:r>
            <a:r>
              <a:rPr lang="ko-KR" altLang="en-US" sz="3600" dirty="0" err="1"/>
              <a:t>알수있다</a:t>
            </a:r>
            <a:r>
              <a:rPr lang="en-US" altLang="ko-KR" sz="3600" dirty="0"/>
              <a:t>.</a:t>
            </a:r>
            <a:endParaRPr lang="ko-KR" altLang="en-US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E35727-93CD-4A89-A7F8-6AC4A4B4AB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5" y="340473"/>
            <a:ext cx="5699628" cy="44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4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0391D-D339-4E4F-A6DF-1C95685F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24" y="1449629"/>
            <a:ext cx="9404723" cy="1400530"/>
          </a:xfrm>
        </p:spPr>
        <p:txBody>
          <a:bodyPr/>
          <a:lstStyle/>
          <a:p>
            <a:r>
              <a:rPr lang="ko-KR" altLang="en-US" dirty="0"/>
              <a:t>위와 같이 지금까지 성 경험자를 보면 남녀모두 </a:t>
            </a:r>
            <a:r>
              <a:rPr lang="en-US" altLang="ko-KR" dirty="0"/>
              <a:t>30</a:t>
            </a:r>
            <a:r>
              <a:rPr lang="ko-KR" altLang="en-US" dirty="0"/>
              <a:t>대가 되면 거의 </a:t>
            </a:r>
            <a:r>
              <a:rPr lang="en-US" altLang="ko-KR" dirty="0"/>
              <a:t>100%</a:t>
            </a:r>
            <a:r>
              <a:rPr lang="ko-KR" altLang="en-US" dirty="0"/>
              <a:t>의 가까운 사람이 성경험을 하고 있으며</a:t>
            </a:r>
            <a:r>
              <a:rPr lang="en-US" altLang="ko-KR" dirty="0"/>
              <a:t>,20</a:t>
            </a:r>
            <a:r>
              <a:rPr lang="ko-KR" altLang="en-US" dirty="0"/>
              <a:t>대를 제외하면 남녀가 같은 비율을 띄고있다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880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85DC6C-395D-40E5-9B8F-53CB3FFD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또한 과거 </a:t>
            </a:r>
            <a:r>
              <a:rPr lang="en-US" altLang="ko-KR" dirty="0"/>
              <a:t>1</a:t>
            </a:r>
            <a:r>
              <a:rPr lang="ko-KR" altLang="en-US" dirty="0"/>
              <a:t>년간의 경험한 사람 수 에 대해 살펴보면 </a:t>
            </a:r>
            <a:r>
              <a:rPr lang="en-US" altLang="ko-KR" dirty="0"/>
              <a:t>1</a:t>
            </a:r>
            <a:r>
              <a:rPr lang="ko-KR" altLang="en-US" dirty="0"/>
              <a:t>명이 </a:t>
            </a:r>
            <a:r>
              <a:rPr lang="en-US" altLang="ko-KR" dirty="0"/>
              <a:t>86%</a:t>
            </a:r>
            <a:r>
              <a:rPr lang="ko-KR" altLang="en-US" dirty="0"/>
              <a:t>로 앞도적으로 높은 바율이다</a:t>
            </a:r>
            <a:r>
              <a:rPr lang="en-US" altLang="ko-KR" dirty="0"/>
              <a:t>. 2</a:t>
            </a:r>
            <a:r>
              <a:rPr lang="ko-KR" altLang="en-US" dirty="0"/>
              <a:t>명이상이 </a:t>
            </a:r>
            <a:r>
              <a:rPr lang="en-US" altLang="ko-KR" dirty="0"/>
              <a:t>11%</a:t>
            </a:r>
            <a:r>
              <a:rPr lang="ko-KR" altLang="en-US" dirty="0"/>
              <a:t>에 지나지 않는다</a:t>
            </a:r>
            <a:r>
              <a:rPr lang="en-US" altLang="ko-KR" dirty="0"/>
              <a:t>. </a:t>
            </a:r>
            <a:r>
              <a:rPr lang="ko-KR" altLang="en-US" dirty="0"/>
              <a:t>이러한 비율로 보면 과거 </a:t>
            </a:r>
            <a:r>
              <a:rPr lang="en-US" altLang="ko-KR" dirty="0"/>
              <a:t>1</a:t>
            </a:r>
            <a:r>
              <a:rPr lang="ko-KR" altLang="en-US" dirty="0"/>
              <a:t>년간 </a:t>
            </a:r>
            <a:r>
              <a:rPr lang="en-US" altLang="ko-KR" dirty="0"/>
              <a:t>1</a:t>
            </a:r>
            <a:r>
              <a:rPr lang="ko-KR" altLang="en-US" dirty="0"/>
              <a:t>인이 경험한 상대는 평균</a:t>
            </a:r>
            <a:r>
              <a:rPr lang="en-US" altLang="ko-KR" dirty="0"/>
              <a:t>1.4</a:t>
            </a:r>
            <a:r>
              <a:rPr lang="ko-KR" altLang="en-US" dirty="0"/>
              <a:t>인 꼴이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538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5C86E-7551-4AFA-833D-769A8860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79" y="1895624"/>
            <a:ext cx="9404723" cy="1400530"/>
          </a:xfrm>
        </p:spPr>
        <p:txBody>
          <a:bodyPr/>
          <a:lstStyle/>
          <a:p>
            <a:r>
              <a:rPr lang="ko-KR" altLang="en-US" dirty="0"/>
              <a:t>다음으로 </a:t>
            </a:r>
            <a:r>
              <a:rPr lang="en-US" altLang="ko-KR" dirty="0"/>
              <a:t>16</a:t>
            </a:r>
            <a:r>
              <a:rPr lang="ko-KR" altLang="en-US" dirty="0"/>
              <a:t>세 에서 </a:t>
            </a:r>
            <a:r>
              <a:rPr lang="en-US" altLang="ko-KR" dirty="0"/>
              <a:t>30</a:t>
            </a:r>
            <a:r>
              <a:rPr lang="ko-KR" altLang="en-US" dirty="0"/>
              <a:t>대 의 젊은 층과 </a:t>
            </a:r>
            <a:r>
              <a:rPr lang="en-US" altLang="ko-KR" dirty="0"/>
              <a:t>40</a:t>
            </a:r>
            <a:r>
              <a:rPr lang="ko-KR" altLang="en-US" dirty="0"/>
              <a:t>대에서 </a:t>
            </a:r>
            <a:r>
              <a:rPr lang="en-US" altLang="ko-KR" dirty="0"/>
              <a:t>60</a:t>
            </a:r>
            <a:r>
              <a:rPr lang="ko-KR" altLang="en-US" dirty="0"/>
              <a:t>대 </a:t>
            </a:r>
            <a:r>
              <a:rPr lang="ko-KR" altLang="en-US" dirty="0" err="1"/>
              <a:t>중장년층의</a:t>
            </a:r>
            <a:r>
              <a:rPr lang="ko-KR" altLang="en-US" dirty="0"/>
              <a:t> 각각의 세대별에 있어서 성에 대한 태도</a:t>
            </a:r>
            <a:r>
              <a:rPr lang="en-US" altLang="ko-KR" dirty="0"/>
              <a:t>,</a:t>
            </a:r>
            <a:r>
              <a:rPr lang="ko-KR" altLang="en-US" dirty="0"/>
              <a:t>또는 성행동에 대해 그 특징이 나온다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138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2CAD0C-7B0C-48F8-BF42-16B4D80F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2028470"/>
            <a:ext cx="9404723" cy="1400530"/>
          </a:xfrm>
        </p:spPr>
        <p:txBody>
          <a:bodyPr/>
          <a:lstStyle/>
          <a:p>
            <a:r>
              <a:rPr lang="ko-KR" altLang="en-US" dirty="0" err="1"/>
              <a:t>첫성교</a:t>
            </a:r>
            <a:r>
              <a:rPr lang="ko-KR" altLang="en-US" dirty="0"/>
              <a:t> 경험에 대한 연령도 낮아지고 있는데 세대별로 보면 남성 </a:t>
            </a:r>
            <a:r>
              <a:rPr lang="ko-KR" altLang="en-US" dirty="0" err="1"/>
              <a:t>젊은층은</a:t>
            </a:r>
            <a:br>
              <a:rPr lang="en-US" altLang="ko-KR" dirty="0"/>
            </a:br>
            <a:r>
              <a:rPr lang="en-US" altLang="ko-KR" dirty="0"/>
              <a:t>18.8</a:t>
            </a:r>
            <a:r>
              <a:rPr lang="ko-KR" altLang="en-US" dirty="0"/>
              <a:t>세 여성은 </a:t>
            </a:r>
            <a:r>
              <a:rPr lang="en-US" altLang="ko-KR" dirty="0"/>
              <a:t>19.2</a:t>
            </a:r>
            <a:r>
              <a:rPr lang="ko-KR" altLang="en-US" dirty="0"/>
              <a:t>세로 </a:t>
            </a:r>
            <a:r>
              <a:rPr lang="ko-KR" altLang="en-US" dirty="0" err="1"/>
              <a:t>보어며</a:t>
            </a:r>
            <a:r>
              <a:rPr lang="ko-KR" altLang="en-US" dirty="0"/>
              <a:t> 성의 </a:t>
            </a:r>
            <a:r>
              <a:rPr lang="ko-KR" altLang="en-US" dirty="0" err="1"/>
              <a:t>저연령화</a:t>
            </a:r>
            <a:r>
              <a:rPr lang="ko-KR" altLang="en-US" dirty="0"/>
              <a:t> 현상이 두드러지고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1486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7094B5-3261-4672-9F3B-45D75FDE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감상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27B48E-A877-4588-878D-81B70EB6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지금까지 이 과제를 하며 가까우면서도 먼 나라 일본에 대해 특히 </a:t>
            </a:r>
            <a:r>
              <a:rPr lang="ko-KR" altLang="en-US" dirty="0" err="1"/>
              <a:t>성에관헤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자세히 알아보는 계기가 되어 </a:t>
            </a:r>
            <a:r>
              <a:rPr lang="ko-KR" altLang="en-US" dirty="0" err="1"/>
              <a:t>보람찾습니다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7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B76CF4-CFA7-FB4D-D076-4A62F191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8248"/>
            <a:ext cx="5219699" cy="1747619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2.남색의 유래 및 역사</a:t>
            </a:r>
            <a:br>
              <a:rPr lang="ko-KR" altLang="en-US" dirty="0">
                <a:ea typeface="맑은 고딕"/>
                <a:cs typeface="Calibri Light"/>
              </a:rPr>
            </a:br>
            <a:r>
              <a:rPr lang="ko-KR" altLang="en-US" dirty="0">
                <a:ea typeface="맑은 고딕"/>
                <a:cs typeface="Calibri Light"/>
              </a:rPr>
              <a:t> 불교에서 시작된 남색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F836C9-962B-1E19-AA45-09098CE10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84" y="1761067"/>
            <a:ext cx="5697816" cy="467260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ko-KR" sz="2400" dirty="0">
                <a:ea typeface="맑은 고딕"/>
                <a:cs typeface="Calibri"/>
              </a:rPr>
              <a:t>헤이안 </a:t>
            </a:r>
            <a:r>
              <a:rPr lang="ko-KR" altLang="en-US" sz="2400" dirty="0">
                <a:ea typeface="맑은 고딕"/>
                <a:cs typeface="Calibri"/>
              </a:rPr>
              <a:t>시대에서 성행한 불교에서 불교 교리상 여성과의 관계가 금기시 되었기에 스님들로부터 소년애가 </a:t>
            </a:r>
            <a:r>
              <a:rPr lang="ko-KR" altLang="en-US" sz="2400" dirty="0" err="1">
                <a:ea typeface="맑은 고딕"/>
                <a:cs typeface="Calibri"/>
              </a:rPr>
              <a:t>유행하게됨</a:t>
            </a:r>
            <a:r>
              <a:rPr lang="ko-KR" altLang="en-US" sz="2400" dirty="0">
                <a:ea typeface="맑은 고딕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ko-KR" dirty="0">
              <a:ea typeface="맑은 고딕"/>
              <a:cs typeface="Calibri"/>
            </a:endParaRPr>
          </a:p>
          <a:p>
            <a:pPr>
              <a:buClr>
                <a:srgbClr val="FFFFFF"/>
              </a:buClr>
            </a:pPr>
            <a:endParaRPr lang="ko-KR" altLang="en-US" dirty="0">
              <a:ea typeface="맑은 고딕"/>
              <a:cs typeface="Calibri"/>
            </a:endParaRPr>
          </a:p>
        </p:txBody>
      </p:sp>
      <p:pic>
        <p:nvPicPr>
          <p:cNvPr id="4" name="그림 3" descr="예배 장소, 나무, 페인팅, 야외이(가) 표시된 사진&#10;&#10;자동 생성된 설명">
            <a:extLst>
              <a:ext uri="{FF2B5EF4-FFF2-40B4-BE49-F238E27FC236}">
                <a16:creationId xmlns:a16="http://schemas.microsoft.com/office/drawing/2014/main" id="{FD7EE4DF-A3BD-3CE2-9969-D3FD2B83C6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910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19952-B3B4-49A2-A67D-CEBDFD83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/>
              <a:t>지금까지 봐주셔서 감사합니다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9018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F6C11E-23C6-755D-B653-9B79474A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502" y="235031"/>
            <a:ext cx="5489781" cy="1614220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고위계층으로 퍼져간 남색</a:t>
            </a:r>
            <a:endParaRPr lang="ko-KR" altLang="en-US" dirty="0"/>
          </a:p>
        </p:txBody>
      </p:sp>
      <p:pic>
        <p:nvPicPr>
          <p:cNvPr id="4" name="내용 개체 틀 3" descr="그림, 페인팅, 의류, 일러스트레이션이(가) 표시된 사진&#10;&#10;자동 생성된 설명">
            <a:extLst>
              <a:ext uri="{FF2B5EF4-FFF2-40B4-BE49-F238E27FC236}">
                <a16:creationId xmlns:a16="http://schemas.microsoft.com/office/drawing/2014/main" id="{23E83247-91BF-1384-4E99-BF59FCF4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52" y="351687"/>
            <a:ext cx="5251958" cy="517790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F616E-6F32-5218-D908-9C8A3339F815}"/>
              </a:ext>
            </a:extLst>
          </p:cNvPr>
          <p:cNvSpPr txBox="1"/>
          <p:nvPr/>
        </p:nvSpPr>
        <p:spPr>
          <a:xfrm>
            <a:off x="5956270" y="1258286"/>
            <a:ext cx="608554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ea typeface="맑은 고딕"/>
                <a:cs typeface="Calibri"/>
              </a:rPr>
              <a:t>소년과 귀족 남성의 남색행위를 묘사한 춘화</a:t>
            </a:r>
          </a:p>
          <a:p>
            <a:endParaRPr lang="ko-KR" altLang="en-US" sz="2400" dirty="0">
              <a:ea typeface="맑은 고딕"/>
              <a:cs typeface="Calibri"/>
            </a:endParaRPr>
          </a:p>
          <a:p>
            <a:endParaRPr lang="ko-KR" altLang="en-US" sz="2400" dirty="0">
              <a:ea typeface="맑은 고딕"/>
              <a:cs typeface="Calibri"/>
            </a:endParaRPr>
          </a:p>
          <a:p>
            <a:endParaRPr lang="ko-KR" altLang="en-US" sz="2400" dirty="0">
              <a:ea typeface="맑은 고딕"/>
              <a:cs typeface="Calibri"/>
            </a:endParaRPr>
          </a:p>
          <a:p>
            <a:r>
              <a:rPr lang="ko-KR" altLang="en-US" sz="2400" dirty="0">
                <a:ea typeface="맑은 고딕"/>
                <a:cs typeface="Calibri"/>
              </a:rPr>
              <a:t>사찰에서 스님들 사이에서 유행하던 남색이</a:t>
            </a:r>
          </a:p>
          <a:p>
            <a:r>
              <a:rPr lang="ko-KR" altLang="en-US" sz="2400" dirty="0">
                <a:ea typeface="맑은 고딕"/>
                <a:cs typeface="Calibri"/>
              </a:rPr>
              <a:t>조정의 고위계층까지 퍼짐.</a:t>
            </a: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54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3CAFD2-0810-EE68-2439-C360FE8A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altLang="ko-KR" dirty="0" err="1">
                <a:ea typeface="+mj-lt"/>
                <a:cs typeface="+mj-lt"/>
              </a:rPr>
              <a:t>전국시대에서의</a:t>
            </a:r>
            <a:r>
              <a:rPr lang="en-US" altLang="ko-KR" dirty="0">
                <a:ea typeface="+mj-lt"/>
                <a:cs typeface="+mj-lt"/>
              </a:rPr>
              <a:t> </a:t>
            </a:r>
            <a:r>
              <a:rPr lang="en-US" altLang="ko-KR" dirty="0" err="1">
                <a:ea typeface="+mj-lt"/>
                <a:cs typeface="+mj-lt"/>
              </a:rPr>
              <a:t>남색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8631-8B01-0ACD-174F-06B8C29A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271" y="2034941"/>
            <a:ext cx="6201082" cy="38695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o-KR" altLang="en-US" dirty="0">
              <a:ea typeface="맑은 고딕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ko-KR" altLang="en-US" sz="2400" dirty="0">
                <a:ea typeface="맑은 고딕"/>
                <a:cs typeface="Calibri"/>
              </a:rPr>
              <a:t>하극상과 배신이 난무하던 전국시대에 후계자와 관계를 맺으며 유대와 충성심을 </a:t>
            </a:r>
            <a:r>
              <a:rPr lang="ko-KR" altLang="en-US" sz="2400" err="1">
                <a:ea typeface="맑은 고딕"/>
                <a:cs typeface="Calibri"/>
              </a:rPr>
              <a:t>맺기위함</a:t>
            </a:r>
            <a:r>
              <a:rPr lang="ko-KR" altLang="en-US" sz="2400" dirty="0">
                <a:ea typeface="맑은 고딕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ko-KR" altLang="en-US" sz="2400" dirty="0">
                <a:ea typeface="맑은 고딕"/>
                <a:cs typeface="Calibri"/>
              </a:rPr>
              <a:t>주로 신분이 높은 무사가 가신의 아들이나 유망한 젊은이를 상대로 남색을 행함.</a:t>
            </a:r>
          </a:p>
          <a:p>
            <a:pPr>
              <a:buClr>
                <a:srgbClr val="FFFFFF"/>
              </a:buClr>
            </a:pPr>
            <a:endParaRPr lang="ko-KR" altLang="en-US" sz="2400" dirty="0">
              <a:ea typeface="맑은 고딕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ko-KR" altLang="en-US" dirty="0">
              <a:ea typeface="맑은 고딕"/>
              <a:cs typeface="Calibri"/>
            </a:endParaRPr>
          </a:p>
        </p:txBody>
      </p:sp>
      <p:pic>
        <p:nvPicPr>
          <p:cNvPr id="4" name="내용 개체 틀 3" descr="말, 스크린샷, PC 게임, 포유류이(가) 표시된 사진&#10;&#10;자동 생성된 설명">
            <a:extLst>
              <a:ext uri="{FF2B5EF4-FFF2-40B4-BE49-F238E27FC236}">
                <a16:creationId xmlns:a16="http://schemas.microsoft.com/office/drawing/2014/main" id="{5BB352FC-6CAD-996E-72D4-A1DB6B086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01" y="181820"/>
            <a:ext cx="5447070" cy="601556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11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905"/>
            <a:ext cx="12188825" cy="6856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2B1AB94-7288-C805-D3B7-F90B9E81F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95" y="-52070"/>
            <a:ext cx="12192000" cy="6858000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09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A4C3059-03D5-288C-0997-1C5DA44E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6055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에도시대 속의 남색</a:t>
            </a:r>
            <a:endParaRPr lang="ko-KR" altLang="en-US" dirty="0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BD9A70D6-BA72-B941-9AF0-01B5B6FE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1855"/>
            <a:ext cx="10132060" cy="3649980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285750" indent="-285750" latinLnBrk="0">
              <a:buFont typeface="맑은 고딕"/>
              <a:buChar char="•"/>
            </a:pPr>
            <a:r>
              <a:rPr lang="ko-KR" altLang="en-US" sz="2400">
                <a:ea typeface="맑은 고딕" charset="0"/>
                <a:cs typeface="Calibri" charset="0"/>
              </a:rPr>
              <a:t>전국시대의 종막 이후 사무라이와 가신간의 관계가 불필요해지며 성을 사고파는 일종의 남창문화로 변화함</a:t>
            </a:r>
          </a:p>
          <a:p>
            <a:pPr marL="285750" indent="-285750" latinLnBrk="0">
              <a:buFont typeface="맑은 고딕"/>
              <a:buChar char="•"/>
            </a:pPr>
            <a:r>
              <a:rPr lang="ko-KR" altLang="en-US" sz="2400">
                <a:ea typeface="맑은 고딕" charset="0"/>
                <a:cs typeface="Calibri" charset="0"/>
              </a:rPr>
              <a:t>일본의 전통극인 가부키 및 소설과 그림 등 다양한 작품에서도 남색을 다루는 작품이 대거 등장함</a:t>
            </a:r>
          </a:p>
        </p:txBody>
      </p:sp>
    </p:spTree>
    <p:extLst>
      <p:ext uri="{BB962C8B-B14F-4D97-AF65-F5344CB8AC3E}">
        <p14:creationId xmlns:p14="http://schemas.microsoft.com/office/powerpoint/2010/main" val="345544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8F1922-3021-74A4-D309-486EB05E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7" y="265953"/>
            <a:ext cx="6282266" cy="1456267"/>
          </a:xfrm>
        </p:spPr>
        <p:txBody>
          <a:bodyPr>
            <a:normAutofit/>
          </a:bodyPr>
          <a:lstStyle/>
          <a:p>
            <a:r>
              <a:rPr lang="ko-KR" altLang="en-US" dirty="0" err="1">
                <a:ea typeface="맑은 고딕"/>
                <a:cs typeface="Calibri Light"/>
              </a:rPr>
              <a:t>온나가타</a:t>
            </a:r>
            <a:r>
              <a:rPr lang="ko-KR" altLang="en-US" dirty="0">
                <a:ea typeface="맑은 고딕"/>
                <a:cs typeface="Calibri Light"/>
              </a:rPr>
              <a:t>(女形)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5915B1-9F32-36CA-4F67-F020BD26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874185"/>
            <a:ext cx="6282266" cy="3649133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ea typeface="맑은 고딕"/>
                <a:cs typeface="Calibri"/>
              </a:rPr>
              <a:t>당시 일본에선 전통극인 가부키에서 여성 대신 소년이 여자 역할을 대신해 맡음.</a:t>
            </a:r>
          </a:p>
          <a:p>
            <a:pPr>
              <a:buClr>
                <a:srgbClr val="FFFFFF"/>
              </a:buClr>
            </a:pPr>
            <a:r>
              <a:rPr lang="ko-KR" altLang="en-US" sz="2400" dirty="0">
                <a:ea typeface="맑은 고딕"/>
                <a:cs typeface="Calibri"/>
              </a:rPr>
              <a:t>일반 대중들 사이에서 상당한 인기를 누려 현대의 가부키에서도 찾아볼 수 있게 되었다.</a:t>
            </a:r>
          </a:p>
        </p:txBody>
      </p:sp>
      <p:pic>
        <p:nvPicPr>
          <p:cNvPr id="4" name="내용 개체 틀 3" descr="의류, 의상 디자인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205E4A53-0466-C7EB-BCD9-1BC9C5F87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471" y="206189"/>
            <a:ext cx="3862054" cy="618265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43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D0A858A2-AB5D-88FF-1E66-F576FEDB7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095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255" y="-18415"/>
            <a:ext cx="11158855" cy="6894830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5D87175-EC33-4B6B-6EC8-26ED2228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55" y="838200"/>
            <a:ext cx="9437370" cy="1227455"/>
          </a:xfrm>
        </p:spPr>
        <p:txBody>
          <a:bodyPr>
            <a:normAutofit/>
          </a:bodyPr>
          <a:lstStyle/>
          <a:p>
            <a:r>
              <a:rPr lang="ko-KR" altLang="en-US" dirty="0">
                <a:ea typeface="맑은 고딕"/>
                <a:cs typeface="Calibri Light"/>
              </a:rPr>
              <a:t>메이지 유신 등장과 함께 사라져간 남색</a:t>
            </a:r>
            <a:endParaRPr lang="ko-KR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32460" y="2000250"/>
            <a:ext cx="9933940" cy="378523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285750" indent="-285750" latinLnBrk="0">
              <a:buFont typeface="Arial"/>
              <a:buChar char="•"/>
            </a:pPr>
            <a:r>
              <a:rPr lang="ko-KR" altLang="en-US" sz="2800">
                <a:ea typeface="맑은 고딕" charset="0"/>
                <a:cs typeface="Calibri" charset="0"/>
              </a:rPr>
              <a:t>메이지 유신 정권 이후 점점 인기가 식어가며 동성애를 금기시하는 서양의 기독교 문화가 들어오며 남색은 막을 내림</a:t>
            </a:r>
          </a:p>
        </p:txBody>
      </p:sp>
    </p:spTree>
    <p:extLst>
      <p:ext uri="{BB962C8B-B14F-4D97-AF65-F5344CB8AC3E}">
        <p14:creationId xmlns:p14="http://schemas.microsoft.com/office/powerpoint/2010/main" val="365764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이온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Pages>20</Pages>
  <Words>969</Words>
  <Characters>0</Characters>
  <Application>Microsoft Office PowerPoint</Application>
  <DocSecurity>0</DocSecurity>
  <PresentationFormat>와이드스크린</PresentationFormat>
  <Lines>0</Lines>
  <Paragraphs>113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40</vt:i4>
      </vt:variant>
    </vt:vector>
  </HeadingPairs>
  <TitlesOfParts>
    <vt:vector size="49" baseType="lpstr">
      <vt:lpstr>맑은 고딕</vt:lpstr>
      <vt:lpstr>Algerian</vt:lpstr>
      <vt:lpstr>Arial</vt:lpstr>
      <vt:lpstr>Calibri</vt:lpstr>
      <vt:lpstr>Calibri Light</vt:lpstr>
      <vt:lpstr>Century Gothic</vt:lpstr>
      <vt:lpstr>Wingdings 3</vt:lpstr>
      <vt:lpstr>Celestial</vt:lpstr>
      <vt:lpstr>이온</vt:lpstr>
      <vt:lpstr>일본어와 일본문화   일본의 남색(男色)    </vt:lpstr>
      <vt:lpstr>차례</vt:lpstr>
      <vt:lpstr>   </vt:lpstr>
      <vt:lpstr>2.남색의 유래 및 역사  불교에서 시작된 남색</vt:lpstr>
      <vt:lpstr>고위계층으로 퍼져간 남색</vt:lpstr>
      <vt:lpstr>전국시대에서의 남색</vt:lpstr>
      <vt:lpstr>에도시대 속의 남색</vt:lpstr>
      <vt:lpstr>온나가타(女形)</vt:lpstr>
      <vt:lpstr>메이지 유신 등장과 함께 사라져간 남색</vt:lpstr>
      <vt:lpstr>현재까지도 남아있는 남색의 여파</vt:lpstr>
      <vt:lpstr>전국시대 3대 인물 중 하나인 오다 노부나가 織田信長</vt:lpstr>
      <vt:lpstr>유행따윈 따르지않는 도요토미 히데요시 豊臣秀吉</vt:lpstr>
      <vt:lpstr>4.조선 통신사가 본 남색</vt:lpstr>
      <vt:lpstr>4.조선통신사가 본 남색</vt:lpstr>
      <vt:lpstr>조선통신사가 일본을 다녀온 후 남긴 기행문 해사록</vt:lpstr>
      <vt:lpstr>또 다른 기행록 해유록</vt:lpstr>
      <vt:lpstr>일본의 남색문화와 유사한 고대그리스의 성문화</vt:lpstr>
      <vt:lpstr>느낀 점</vt:lpstr>
      <vt:lpstr>자료출처</vt:lpstr>
      <vt:lpstr>                                  이상으로 마칩니다                                    감사합니다</vt:lpstr>
      <vt:lpstr>현대일본인의 성의식                                                                                   6조 22324019 정효민   </vt:lpstr>
      <vt:lpstr>목차   1 현대 일본 사회는 성의 저연령화 2 젊은층의 관대한 태도 3 현대 일본인들의 성에 대한 인식 4 당신에게 있어서 성관계란? 5 요즘 현대인 의 성행위 빈도</vt:lpstr>
      <vt:lpstr>현대일본인의 성 저연령화</vt:lpstr>
      <vt:lpstr>첨부자료</vt:lpstr>
      <vt:lpstr>중장년층 보다는 젊은 층에 관대하다</vt:lpstr>
      <vt:lpstr>하지만 이것이 곧 “성의개방화” 라고 볼수는 없다.  성에 대한 인식과 행동이 나이를 먹을수록 변화한다는 것은 어쩌면 자연스러운 현상일수도 있다.          </vt:lpstr>
      <vt:lpstr>PowerPoint 프레젠테이션</vt:lpstr>
      <vt:lpstr>현대일본인의 성에 대한 인식           </vt:lpstr>
      <vt:lpstr>PowerPoint 프레젠테이션</vt:lpstr>
      <vt:lpstr>당신에게 성관계는 어떤 의미가 있습니까?</vt:lpstr>
      <vt:lpstr>PowerPoint 프레젠테이션</vt:lpstr>
      <vt:lpstr>PowerPoint 프레젠테이션</vt:lpstr>
      <vt:lpstr> </vt:lpstr>
      <vt:lpstr>실제로 성 경험자는 얼마나 존재  라는 의미에 위와 같은 표를 보면 알수있다.</vt:lpstr>
      <vt:lpstr>위와 같이 지금까지 성 경험자를 보면 남녀모두 30대가 되면 거의 100%의 가까운 사람이 성경험을 하고 있으며,20대를 제외하면 남녀가 같은 비율을 띄고있다.</vt:lpstr>
      <vt:lpstr>또한 과거 1년간의 경험한 사람 수 에 대해 살펴보면 1명이 86%로 앞도적으로 높은 바율이다. 2명이상이 11%에 지나지 않는다. 이러한 비율로 보면 과거 1년간 1인이 경험한 상대는 평균1.4인 꼴이 된다.</vt:lpstr>
      <vt:lpstr>다음으로 16세 에서 30대 의 젊은 층과 40대에서 60대 중장년층의 각각의 세대별에 있어서 성에 대한 태도,또는 성행동에 대해 그 특징이 나온다.</vt:lpstr>
      <vt:lpstr>첫성교 경험에 대한 연령도 낮아지고 있는데 세대별로 보면 남성 젊은층은 18.8세 여성은 19.2세로 보어며 성의 저연령화 현상이 두드러지고 있다.</vt:lpstr>
      <vt:lpstr>감상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박미래</dc:creator>
  <cp:lastModifiedBy>미래 박</cp:lastModifiedBy>
  <cp:revision>10</cp:revision>
  <dcterms:modified xsi:type="dcterms:W3CDTF">2023-09-29T08:40:59Z</dcterms:modified>
  <cp:version>9.104.158.49655</cp:version>
</cp:coreProperties>
</file>