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0" r:id="rId3"/>
    <p:sldId id="295" r:id="rId4"/>
    <p:sldId id="341" r:id="rId5"/>
    <p:sldId id="288" r:id="rId6"/>
    <p:sldId id="319" r:id="rId7"/>
    <p:sldId id="320" r:id="rId8"/>
    <p:sldId id="321" r:id="rId9"/>
    <p:sldId id="322" r:id="rId10"/>
    <p:sldId id="289" r:id="rId11"/>
    <p:sldId id="330" r:id="rId12"/>
    <p:sldId id="331" r:id="rId13"/>
    <p:sldId id="329" r:id="rId14"/>
    <p:sldId id="325" r:id="rId15"/>
    <p:sldId id="326" r:id="rId16"/>
    <p:sldId id="294" r:id="rId17"/>
    <p:sldId id="340" r:id="rId18"/>
    <p:sldId id="297" r:id="rId19"/>
    <p:sldId id="311" r:id="rId20"/>
    <p:sldId id="291" r:id="rId21"/>
    <p:sldId id="292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EB4787-D8A1-ECFB-2A67-BF6CF1DD7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8C66CBC-7DA8-ACD4-D178-AF8AFFA6A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EA13AC-5956-9D72-D945-EF20DAD1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54AD-5ADF-8544-8A90-F3B26FF92634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0D73A1-E39B-B982-0865-17FC0864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E64341-933A-CADA-ED85-0C62DE78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CEDC-47D0-0345-A008-E9E30C3FB868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32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2CAF80-1088-1439-8864-12368C33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D180B4B-B4B8-C6F8-4AE9-1B16C4C29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3003CD-1397-7672-84FC-65923B3E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54AD-5ADF-8544-8A90-F3B26FF92634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CF9E92-4939-33BC-1330-C246FAFF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0AB284-5322-849D-CD60-994D8ACA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CEDC-47D0-0345-A008-E9E30C3FB868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771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1E970E2-0A25-93A2-4129-CEB9BE190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2252AE-6244-0136-1B1B-1FDA2E92D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005BB5-6A79-67F2-8BEF-99780DA6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54AD-5ADF-8544-8A90-F3B26FF92634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E71B7C-AAE2-0D97-3D84-01E8D1B2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B6A742-0905-88C8-3609-12F36817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CEDC-47D0-0345-A008-E9E30C3FB868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02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56827B-B43E-53C3-831F-51280F3B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18CDA4-3F16-9FBB-9D13-12FE8345C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160A4C-1298-4EF3-4F86-8B641868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54AD-5ADF-8544-8A90-F3B26FF92634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2A6DD6F-7106-D1F9-0F50-50F50063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EB3DB6-DEA4-777F-9905-7A9A897A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CEDC-47D0-0345-A008-E9E30C3FB868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99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8ADB9B-C72F-6752-DC66-EAFB537D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CE5BD75-0D7D-AC9F-8453-47BC6F470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348E0F-2C1B-8B78-FC17-95108101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54AD-5ADF-8544-8A90-F3B26FF92634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7D32F6-03AB-4FC0-1BA6-D1A54ED1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9D4817-8F80-DAD1-E79E-DFA9A3E4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CEDC-47D0-0345-A008-E9E30C3FB868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00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71D6CD-2BC8-7DEE-590B-860D01D9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BC3E36-8AF8-565E-E21A-E91391758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1AF6341-B525-5495-2E97-5ED8560FA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0D72F8C-2D6D-CB50-21C0-FBE65FAF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54AD-5ADF-8544-8A90-F3B26FF92634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1A4B812-D6B4-1348-81F7-471CAA57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2FAC30-631E-2D9A-420C-74111539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CEDC-47D0-0345-A008-E9E30C3FB868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023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B0BF5D-62A7-CECD-BA32-4D347A4B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44876D-8DE9-AA7D-3E9B-ACB82515C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233DA4-25C8-E9EE-C099-B2D5C52A5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DF2F7FF-A0DB-0DF3-80C6-92EFAEFC4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84510E0-1227-3C2E-CA4C-7111DBAB0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BD057AC-865A-C542-D965-5CA9BA3E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54AD-5ADF-8544-8A90-F3B26FF92634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2C710E9-4DCE-F314-1100-1301116C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4A03E62-8F8F-6AAD-5214-506404CD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CEDC-47D0-0345-A008-E9E30C3FB868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817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32EA1D-3158-8A14-2884-B47F3B6F8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6678752-26AE-2762-12B7-1A289B7B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54AD-5ADF-8544-8A90-F3B26FF92634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D563999-F96E-8802-43DE-3A3DD52F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A60C81F-005A-3226-3659-9ADAFB25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CEDC-47D0-0345-A008-E9E30C3FB868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85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33EE7FA-AAAF-444A-6098-FAEB63DD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54AD-5ADF-8544-8A90-F3B26FF92634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A54DFE6-AD64-7DE1-CEE1-6F21D819D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D388C2-C206-28BC-5C13-403AF7E0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CEDC-47D0-0345-A008-E9E30C3FB868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05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A43313-9F90-DA76-AF4C-2B28C2991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2191EC-B15B-351B-4FA3-A913E2844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F598E4C-FDD8-7C96-F393-62CAFA1F7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75FFB9-4476-DD29-1D32-366A59EA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54AD-5ADF-8544-8A90-F3B26FF92634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B9731E-1A54-203A-A078-6213EFC94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8627719-A388-FAEC-FC43-AFFFCB8E9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CEDC-47D0-0345-A008-E9E30C3FB868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98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524981-D83E-22BA-9638-B650BC99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91E5EC8-5FB8-42AD-37E5-8AD71192D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E9E56FD-7A2B-B090-C3AD-0F3EDAA59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C24C1F-74D9-CF29-BC8E-A5581F026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D54AD-5ADF-8544-8A90-F3B26FF92634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256BD80-D5BB-E9BE-DD8A-D261DFB7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2082A4A-A6CD-9252-5782-4B5226E9F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CEDC-47D0-0345-A008-E9E30C3FB868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4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3F61509-9E4F-DCA1-D1BF-871132AB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C9058A-75BC-CD89-E825-DC543AA2E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337235-8DA6-6721-E3EE-C9B81F2BC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D54AD-5ADF-8544-8A90-F3B26FF92634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3E25776-1448-BD9F-A04B-4FECB66CE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CB69F4-1720-EB31-A3CE-456A169F7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ECEDC-47D0-0345-A008-E9E30C3FB868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13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6.jpg" /><Relationship Id="rId4" Type="http://schemas.openxmlformats.org/officeDocument/2006/relationships/image" Target="../media/image15.jp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9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 /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1.xml" /><Relationship Id="rId5" Type="http://schemas.openxmlformats.org/officeDocument/2006/relationships/hyperlink" Target="https://www.touken-world.jp/tips/26169/" TargetMode="External" /><Relationship Id="rId4" Type="http://schemas.openxmlformats.org/officeDocument/2006/relationships/image" Target="../media/image27.jp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mZLbvOaxx8" TargetMode="External" /><Relationship Id="rId2" Type="http://schemas.openxmlformats.org/officeDocument/2006/relationships/slideLayout" Target="../slideLayouts/slideLayout1.xml" /><Relationship Id="rId1" Type="http://schemas.openxmlformats.org/officeDocument/2006/relationships/video" Target="https://www.youtube.com/embed/TmZLbvOaxx8" TargetMode="External" /><Relationship Id="rId4" Type="http://schemas.openxmlformats.org/officeDocument/2006/relationships/image" Target="../media/image28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A7FBC57-4922-42BA-A87B-A2678CA55CF2}"/>
              </a:ext>
            </a:extLst>
          </p:cNvPr>
          <p:cNvSpPr txBox="1"/>
          <p:nvPr/>
        </p:nvSpPr>
        <p:spPr>
          <a:xfrm>
            <a:off x="3352800" y="37089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다다미의 종류</a:t>
            </a:r>
          </a:p>
        </p:txBody>
      </p:sp>
      <p:sp>
        <p:nvSpPr>
          <p:cNvPr id="14" name="육각형 13">
            <a:extLst>
              <a:ext uri="{FF2B5EF4-FFF2-40B4-BE49-F238E27FC236}">
                <a16:creationId xmlns:a16="http://schemas.microsoft.com/office/drawing/2014/main" id="{4F7CA60F-8A7A-4A35-AF46-B29C5D19A1BD}"/>
              </a:ext>
            </a:extLst>
          </p:cNvPr>
          <p:cNvSpPr/>
          <p:nvPr/>
        </p:nvSpPr>
        <p:spPr>
          <a:xfrm>
            <a:off x="2903989" y="320862"/>
            <a:ext cx="6384022" cy="940430"/>
          </a:xfrm>
          <a:prstGeom prst="hexagon">
            <a:avLst/>
          </a:prstGeom>
          <a:noFill/>
          <a:ln w="66675" cmpd="dbl">
            <a:solidFill>
              <a:srgbClr val="1C4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195A81A-EF88-41FB-83B7-B8236FA628ED}"/>
              </a:ext>
            </a:extLst>
          </p:cNvPr>
          <p:cNvGrpSpPr/>
          <p:nvPr/>
        </p:nvGrpSpPr>
        <p:grpSpPr>
          <a:xfrm>
            <a:off x="6434274" y="2678970"/>
            <a:ext cx="5707474" cy="2186798"/>
            <a:chOff x="5769528" y="2678970"/>
            <a:chExt cx="7036966" cy="2186798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D6CD6F9D-A385-4030-8D91-F6874F26CB0B}"/>
                </a:ext>
              </a:extLst>
            </p:cNvPr>
            <p:cNvGrpSpPr/>
            <p:nvPr/>
          </p:nvGrpSpPr>
          <p:grpSpPr>
            <a:xfrm>
              <a:off x="5769528" y="2880680"/>
              <a:ext cx="7036966" cy="1844932"/>
              <a:chOff x="5769528" y="2998113"/>
              <a:chExt cx="7036966" cy="184493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7AEFB0-4FB8-4774-AEF2-2D1D94799C05}"/>
                  </a:ext>
                </a:extLst>
              </p:cNvPr>
              <p:cNvSpPr txBox="1"/>
              <p:nvPr/>
            </p:nvSpPr>
            <p:spPr>
              <a:xfrm>
                <a:off x="5769528" y="2998113"/>
                <a:ext cx="70369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3.</a:t>
                </a:r>
                <a:r>
                  <a:rPr lang="ko-KR" altLang="en-US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수지 다다미표</a:t>
                </a:r>
                <a:endParaRPr lang="en-US" altLang="ko-KR" sz="4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459C7DD0-19C1-430F-BBDA-FA5F71BCFF62}"/>
                  </a:ext>
                </a:extLst>
              </p:cNvPr>
              <p:cNvSpPr/>
              <p:nvPr/>
            </p:nvSpPr>
            <p:spPr>
              <a:xfrm>
                <a:off x="6096000" y="3765827"/>
                <a:ext cx="6096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무기재료로 제작</a:t>
                </a:r>
                <a:endParaRPr lang="en-US" altLang="ko-KR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  <a:p>
                <a:r>
                  <a:rPr lang="en-US" altLang="ko-KR" sz="32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en-US" altLang="ko-KR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MIGUSA:</a:t>
                </a:r>
                <a:r>
                  <a:rPr lang="ja-JP" altLang="en-US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</a:rPr>
                  <a:t>ミグサ</a:t>
                </a:r>
                <a:r>
                  <a:rPr lang="ko-KR" altLang="en-US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에서 제작</a:t>
                </a:r>
              </a:p>
            </p:txBody>
          </p:sp>
        </p:grp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BFF601F2-7690-43F5-8B37-2461A232636F}"/>
                </a:ext>
              </a:extLst>
            </p:cNvPr>
            <p:cNvSpPr/>
            <p:nvPr/>
          </p:nvSpPr>
          <p:spPr>
            <a:xfrm>
              <a:off x="5769528" y="2678970"/>
              <a:ext cx="6211676" cy="2186798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AABDC6A-D3B0-4722-A575-ED9FDEF1982C}"/>
              </a:ext>
            </a:extLst>
          </p:cNvPr>
          <p:cNvSpPr txBox="1"/>
          <p:nvPr/>
        </p:nvSpPr>
        <p:spPr>
          <a:xfrm>
            <a:off x="4939469" y="6555081"/>
            <a:ext cx="10015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https://search.kakaku.com/%E7%95%B3%20%E3%82%A2%E3%83%BC%E3%82%B9%E3%82%AB%E3%83%A9%E3%83%BC/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C7BA33F-C18B-49E9-B148-48F0E3BD0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6" r="-1331" b="12595"/>
          <a:stretch/>
        </p:blipFill>
        <p:spPr>
          <a:xfrm>
            <a:off x="979055" y="1930823"/>
            <a:ext cx="4752379" cy="35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269B7F66-BF2D-4D5D-BDBD-E1552FCF58DD}"/>
              </a:ext>
            </a:extLst>
          </p:cNvPr>
          <p:cNvGrpSpPr/>
          <p:nvPr/>
        </p:nvGrpSpPr>
        <p:grpSpPr>
          <a:xfrm>
            <a:off x="2285400" y="1864604"/>
            <a:ext cx="2761177" cy="2779784"/>
            <a:chOff x="2331123" y="2136135"/>
            <a:chExt cx="2630323" cy="2643541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4553375B-3699-42C7-89DF-F32C230DB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1123" y="2136135"/>
              <a:ext cx="2630323" cy="2643541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2B09168-E621-4B04-8287-50CFE477C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998">
              <a:off x="2386075" y="2739870"/>
              <a:ext cx="1933451" cy="1933451"/>
            </a:xfrm>
            <a:prstGeom prst="rect">
              <a:avLst/>
            </a:prstGeom>
          </p:spPr>
        </p:pic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A4ADCB74-FF02-489B-BA74-B8D4A603D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32" y="1864604"/>
            <a:ext cx="2791550" cy="2656199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AFF06E13-9488-45C3-9708-6E384D0EF3A5}"/>
              </a:ext>
            </a:extLst>
          </p:cNvPr>
          <p:cNvGrpSpPr/>
          <p:nvPr/>
        </p:nvGrpSpPr>
        <p:grpSpPr>
          <a:xfrm>
            <a:off x="2903989" y="320862"/>
            <a:ext cx="6384022" cy="940430"/>
            <a:chOff x="2903989" y="320862"/>
            <a:chExt cx="6384022" cy="9404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2DF709-B33E-4ADD-B8DE-70A03ED99875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다다미의 단점</a:t>
              </a:r>
            </a:p>
          </p:txBody>
        </p:sp>
        <p:sp>
          <p:nvSpPr>
            <p:cNvPr id="22" name="육각형 21">
              <a:extLst>
                <a:ext uri="{FF2B5EF4-FFF2-40B4-BE49-F238E27FC236}">
                  <a16:creationId xmlns:a16="http://schemas.microsoft.com/office/drawing/2014/main" id="{F4F4A92B-D007-4C5B-89BA-A449A023739A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1954D26E-DB9D-4A12-B41F-48308F01F7B6}"/>
              </a:ext>
            </a:extLst>
          </p:cNvPr>
          <p:cNvGrpSpPr/>
          <p:nvPr/>
        </p:nvGrpSpPr>
        <p:grpSpPr>
          <a:xfrm>
            <a:off x="1250579" y="4823233"/>
            <a:ext cx="4596856" cy="1530344"/>
            <a:chOff x="1484541" y="4930004"/>
            <a:chExt cx="4362893" cy="14540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8054842-C622-4801-913B-DF29FCA248D7}"/>
                </a:ext>
              </a:extLst>
            </p:cNvPr>
            <p:cNvSpPr txBox="1"/>
            <p:nvPr/>
          </p:nvSpPr>
          <p:spPr>
            <a:xfrm>
              <a:off x="1484541" y="4939841"/>
              <a:ext cx="4362893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chemeClr val="accent6">
                      <a:lumMod val="7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1.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너무</a:t>
              </a:r>
              <a:r>
                <a:rPr lang="ko-KR" altLang="en-US" sz="3000" b="1" dirty="0">
                  <a:solidFill>
                    <a:schemeClr val="accent6">
                      <a:lumMod val="7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 좋은 흡수성</a:t>
              </a:r>
              <a:endParaRPr lang="en-US" altLang="ko-KR" sz="3000" b="1" dirty="0">
                <a:solidFill>
                  <a:schemeClr val="accent6">
                    <a:lumMod val="7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en-US" altLang="ko-KR" sz="28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27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곰팡이와 진드기 발생</a:t>
              </a:r>
            </a:p>
            <a:p>
              <a:pPr algn="ctr"/>
              <a:r>
                <a:rPr lang="en-US" altLang="ko-KR" sz="28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27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얼룩에 민감성</a:t>
              </a:r>
              <a:endParaRPr lang="en-US" altLang="ko-KR" sz="27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F472816C-CF25-42E0-A9AD-B285F441A268}"/>
                </a:ext>
              </a:extLst>
            </p:cNvPr>
            <p:cNvSpPr/>
            <p:nvPr/>
          </p:nvSpPr>
          <p:spPr>
            <a:xfrm>
              <a:off x="1937857" y="4930004"/>
              <a:ext cx="3456264" cy="1454018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16F1E84-5332-46A1-9B52-EBA66F9D57B8}"/>
              </a:ext>
            </a:extLst>
          </p:cNvPr>
          <p:cNvGrpSpPr/>
          <p:nvPr/>
        </p:nvGrpSpPr>
        <p:grpSpPr>
          <a:xfrm>
            <a:off x="6196169" y="4833070"/>
            <a:ext cx="4745253" cy="1454018"/>
            <a:chOff x="6489792" y="4911901"/>
            <a:chExt cx="4451631" cy="18185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D9E134-E9BE-40E8-834E-E907B0A0D99B}"/>
                </a:ext>
              </a:extLst>
            </p:cNvPr>
            <p:cNvSpPr txBox="1"/>
            <p:nvPr/>
          </p:nvSpPr>
          <p:spPr>
            <a:xfrm>
              <a:off x="6489792" y="4930004"/>
              <a:ext cx="4451631" cy="1782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2.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약한 내구성 및 변형</a:t>
              </a:r>
              <a:endParaRPr lang="en-US" altLang="ko-KR" sz="30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en-US" altLang="ko-KR" sz="28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27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한정되는 가구 배치</a:t>
              </a:r>
              <a:endParaRPr lang="en-US" altLang="ko-KR" sz="27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en-US" altLang="ko-KR" sz="28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27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단단함 부족</a:t>
              </a:r>
              <a:endParaRPr lang="en-US" altLang="ko-KR" sz="27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DAEF8813-2287-4D93-8209-4C69B59AC9B1}"/>
                </a:ext>
              </a:extLst>
            </p:cNvPr>
            <p:cNvSpPr/>
            <p:nvPr/>
          </p:nvSpPr>
          <p:spPr>
            <a:xfrm>
              <a:off x="6923398" y="4911901"/>
              <a:ext cx="3588007" cy="1818595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3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885C1AE-5926-4506-9B13-B7DAC80C8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1780883"/>
            <a:ext cx="1809750" cy="28575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52A65F07-5377-4558-A32D-15FABCB2254D}"/>
              </a:ext>
            </a:extLst>
          </p:cNvPr>
          <p:cNvGrpSpPr/>
          <p:nvPr/>
        </p:nvGrpSpPr>
        <p:grpSpPr>
          <a:xfrm>
            <a:off x="2290544" y="4638383"/>
            <a:ext cx="7610912" cy="1568882"/>
            <a:chOff x="2290544" y="4598924"/>
            <a:chExt cx="7610912" cy="156888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F9F9C2-209B-4C03-9842-E3A3ECEC96AE}"/>
                </a:ext>
              </a:extLst>
            </p:cNvPr>
            <p:cNvSpPr txBox="1"/>
            <p:nvPr/>
          </p:nvSpPr>
          <p:spPr>
            <a:xfrm>
              <a:off x="2290544" y="5336809"/>
              <a:ext cx="76109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교토</a:t>
              </a:r>
              <a:r>
                <a: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, 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관서 지방</a:t>
              </a:r>
              <a:r>
                <a: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, 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중국 지방</a:t>
              </a:r>
              <a:r>
                <a: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, 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규슈 지방 등 사용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en-US" altLang="ko-KR" sz="24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가장 큰 사이즈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ADE3E631-72CC-4CE3-9D1F-0B1C0968F0DF}"/>
                </a:ext>
              </a:extLst>
            </p:cNvPr>
            <p:cNvSpPr/>
            <p:nvPr/>
          </p:nvSpPr>
          <p:spPr>
            <a:xfrm>
              <a:off x="3798736" y="4598924"/>
              <a:ext cx="4594528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1.</a:t>
              </a:r>
              <a:r>
                <a:rPr lang="ko-KR" altLang="en-US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경간</a:t>
              </a:r>
              <a:r>
                <a:rPr lang="en-US" altLang="ko-KR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/</a:t>
              </a:r>
              <a:r>
                <a:rPr lang="ja-JP" altLang="en-US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</a:rPr>
                <a:t>京間</a:t>
              </a:r>
              <a:r>
                <a:rPr lang="en-US" altLang="ja-JP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(</a:t>
              </a:r>
              <a:r>
                <a:rPr lang="ja-JP" altLang="en-US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</a:rPr>
                <a:t>きょうま</a:t>
              </a:r>
              <a:r>
                <a:rPr lang="en-US" altLang="ja-JP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)</a:t>
              </a:r>
              <a:endParaRPr lang="en-US" altLang="ko-KR" sz="35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B5524F8-E652-4959-A0BC-B2B69E311B7C}"/>
              </a:ext>
            </a:extLst>
          </p:cNvPr>
          <p:cNvSpPr txBox="1"/>
          <p:nvPr/>
        </p:nvSpPr>
        <p:spPr>
          <a:xfrm>
            <a:off x="9288011" y="6537138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https://www.tori-matsu.jp/wordpress/?p=130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3C72A26-16FB-4696-B1C1-2BEC3911A7F9}"/>
              </a:ext>
            </a:extLst>
          </p:cNvPr>
          <p:cNvGrpSpPr/>
          <p:nvPr/>
        </p:nvGrpSpPr>
        <p:grpSpPr>
          <a:xfrm>
            <a:off x="2540891" y="452430"/>
            <a:ext cx="7110217" cy="1577223"/>
            <a:chOff x="2903989" y="320862"/>
            <a:chExt cx="6384022" cy="161968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1B4D49-261D-4897-B268-A6DC7DB34BC1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지역별 다다미의 크기</a:t>
              </a:r>
            </a:p>
          </p:txBody>
        </p:sp>
        <p:sp>
          <p:nvSpPr>
            <p:cNvPr id="25" name="육각형 24">
              <a:extLst>
                <a:ext uri="{FF2B5EF4-FFF2-40B4-BE49-F238E27FC236}">
                  <a16:creationId xmlns:a16="http://schemas.microsoft.com/office/drawing/2014/main" id="{783C4A41-EA80-4255-BFEE-BF0EEC4AC6A7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6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C27817A2-CE71-4864-B855-6F08F5528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17" y="1659087"/>
            <a:ext cx="1773965" cy="2956608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9EF44C28-8578-42E5-AD74-606873E01048}"/>
              </a:ext>
            </a:extLst>
          </p:cNvPr>
          <p:cNvGrpSpPr/>
          <p:nvPr/>
        </p:nvGrpSpPr>
        <p:grpSpPr>
          <a:xfrm>
            <a:off x="2175436" y="429561"/>
            <a:ext cx="7435016" cy="1569660"/>
            <a:chOff x="2903989" y="320862"/>
            <a:chExt cx="6384022" cy="161968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C18957-60E7-412B-AF13-0B70AF0C7177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지역별 다다미의 크기</a:t>
              </a:r>
            </a:p>
          </p:txBody>
        </p:sp>
        <p:sp>
          <p:nvSpPr>
            <p:cNvPr id="23" name="육각형 22">
              <a:extLst>
                <a:ext uri="{FF2B5EF4-FFF2-40B4-BE49-F238E27FC236}">
                  <a16:creationId xmlns:a16="http://schemas.microsoft.com/office/drawing/2014/main" id="{B5388A22-E991-4F45-A124-4E18B21E79E4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7F902A-14A9-4759-B4E2-069D210851CB}"/>
              </a:ext>
            </a:extLst>
          </p:cNvPr>
          <p:cNvSpPr txBox="1"/>
          <p:nvPr/>
        </p:nvSpPr>
        <p:spPr>
          <a:xfrm>
            <a:off x="9288011" y="6537138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https://www.tori-matsu.jp/wordpress/?p=130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CB1089B-C7EF-4320-B7F1-9CDF246B005B}"/>
              </a:ext>
            </a:extLst>
          </p:cNvPr>
          <p:cNvGrpSpPr/>
          <p:nvPr/>
        </p:nvGrpSpPr>
        <p:grpSpPr>
          <a:xfrm>
            <a:off x="1060507" y="4567971"/>
            <a:ext cx="10070984" cy="2383073"/>
            <a:chOff x="1060507" y="4567971"/>
            <a:chExt cx="10070984" cy="2383073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DAA7878B-0F52-4B13-9984-70125FEE5D2E}"/>
                </a:ext>
              </a:extLst>
            </p:cNvPr>
            <p:cNvSpPr/>
            <p:nvPr/>
          </p:nvSpPr>
          <p:spPr>
            <a:xfrm>
              <a:off x="2692663" y="4567971"/>
              <a:ext cx="6806672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2.</a:t>
              </a:r>
              <a:r>
                <a:rPr lang="ko-KR" altLang="en-US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중견간</a:t>
              </a:r>
              <a:r>
                <a:rPr lang="en-US" altLang="ko-KR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/</a:t>
              </a:r>
              <a:r>
                <a:rPr lang="ja-JP" altLang="en-US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</a:rPr>
                <a:t>中京間</a:t>
              </a:r>
              <a:r>
                <a:rPr lang="en-US" altLang="ja-JP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(</a:t>
              </a:r>
              <a:r>
                <a:rPr lang="ja-JP" altLang="en-US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</a:rPr>
                <a:t>ちゅうきょうま</a:t>
              </a:r>
              <a:r>
                <a:rPr lang="en-US" altLang="ja-JP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)</a:t>
              </a:r>
              <a:endParaRPr lang="en-US" altLang="ko-KR" sz="35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38E072-27AD-4CD9-AA0C-504BFB0A9077}"/>
                </a:ext>
              </a:extLst>
            </p:cNvPr>
            <p:cNvSpPr txBox="1"/>
            <p:nvPr/>
          </p:nvSpPr>
          <p:spPr>
            <a:xfrm>
              <a:off x="1060507" y="5381384"/>
              <a:ext cx="100709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2400" b="1" dirty="0" err="1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아이치</a:t>
              </a:r>
              <a:r>
                <a: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, 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중경지구</a:t>
              </a:r>
              <a:r>
                <a: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, 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후쿠시마</a:t>
              </a:r>
              <a:r>
                <a: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, </a:t>
              </a:r>
              <a:r>
                <a:rPr lang="ko-KR" altLang="en-US" sz="2400" b="1" dirty="0" err="1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야마가타의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 </a:t>
              </a:r>
              <a:r>
                <a:rPr lang="ko-KR" altLang="en-US" sz="2400" b="1" dirty="0" err="1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도호쿠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 지방 사용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en-US" altLang="ko-KR" sz="24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2400" b="1" dirty="0" err="1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호쿠리쿠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 지방 일부 사용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en-US" altLang="ko-KR" sz="24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2400" b="1" dirty="0" err="1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아마미오시마</a:t>
              </a:r>
              <a:r>
                <a: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 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이외 일본 각지 사용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endParaRPr lang="ko-KR" altLang="en-US" sz="2400" b="1" dirty="0">
                <a:solidFill>
                  <a:srgbClr val="385723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54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>
            <a:extLst>
              <a:ext uri="{FF2B5EF4-FFF2-40B4-BE49-F238E27FC236}">
                <a16:creationId xmlns:a16="http://schemas.microsoft.com/office/drawing/2014/main" id="{9A2F9E7B-FD77-491C-A05C-1ACC8FE79901}"/>
              </a:ext>
            </a:extLst>
          </p:cNvPr>
          <p:cNvGrpSpPr/>
          <p:nvPr/>
        </p:nvGrpSpPr>
        <p:grpSpPr>
          <a:xfrm>
            <a:off x="2402541" y="351243"/>
            <a:ext cx="7213887" cy="1692709"/>
            <a:chOff x="2903989" y="320862"/>
            <a:chExt cx="6384022" cy="161968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F85C1E-049B-425E-AE71-714696011C27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지역별 다다미의 크기</a:t>
              </a:r>
            </a:p>
          </p:txBody>
        </p:sp>
        <p:sp>
          <p:nvSpPr>
            <p:cNvPr id="32" name="육각형 31">
              <a:extLst>
                <a:ext uri="{FF2B5EF4-FFF2-40B4-BE49-F238E27FC236}">
                  <a16:creationId xmlns:a16="http://schemas.microsoft.com/office/drawing/2014/main" id="{759B7D6D-36E7-4D45-8F55-4B62C0126773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7525800-4D05-4C2B-975F-D2962D0AE496}"/>
              </a:ext>
            </a:extLst>
          </p:cNvPr>
          <p:cNvSpPr txBox="1"/>
          <p:nvPr/>
        </p:nvSpPr>
        <p:spPr>
          <a:xfrm>
            <a:off x="9288011" y="6537138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https://www.tori-matsu.jp/wordpress/?p=130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1C0CD8C-1A68-4A1C-9075-620787614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4" y="1503808"/>
            <a:ext cx="1809750" cy="3111887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A15EC76C-E9EA-4CAC-BCD0-B53F37DC88AC}"/>
              </a:ext>
            </a:extLst>
          </p:cNvPr>
          <p:cNvGrpSpPr/>
          <p:nvPr/>
        </p:nvGrpSpPr>
        <p:grpSpPr>
          <a:xfrm>
            <a:off x="2903989" y="4615695"/>
            <a:ext cx="6384022" cy="1969167"/>
            <a:chOff x="2903989" y="4567971"/>
            <a:chExt cx="6202092" cy="2008626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6FCE732-F584-43CB-A9B8-73BFAE008274}"/>
                </a:ext>
              </a:extLst>
            </p:cNvPr>
            <p:cNvSpPr/>
            <p:nvPr/>
          </p:nvSpPr>
          <p:spPr>
            <a:xfrm>
              <a:off x="3427755" y="4567971"/>
              <a:ext cx="552058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3.</a:t>
              </a:r>
              <a:r>
                <a:rPr lang="ko-KR" altLang="en-US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에도간</a:t>
              </a:r>
              <a:r>
                <a:rPr lang="en-US" altLang="ko-KR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/</a:t>
              </a:r>
              <a:r>
                <a:rPr lang="ja-JP" altLang="en-US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</a:rPr>
                <a:t>江戸間（えどま）</a:t>
              </a:r>
              <a:endParaRPr lang="ko-KR" altLang="en-US" sz="3500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55EAE8-C3E9-46B0-8651-209F8424F94D}"/>
                </a:ext>
              </a:extLst>
            </p:cNvPr>
            <p:cNvSpPr txBox="1"/>
            <p:nvPr/>
          </p:nvSpPr>
          <p:spPr>
            <a:xfrm>
              <a:off x="2903989" y="5376268"/>
              <a:ext cx="62020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전국 표준 규격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en-US" altLang="ko-KR" sz="24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관동 지방</a:t>
              </a:r>
              <a:r>
                <a: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,</a:t>
              </a:r>
              <a:r>
                <a:rPr lang="ko-KR" altLang="en-US" sz="2400" b="1" dirty="0" err="1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도호쿠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 지방</a:t>
              </a:r>
              <a:r>
                <a: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,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홋카이도 사용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en-US" altLang="ko-KR" sz="24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중견간 보다 작다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59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>
            <a:extLst>
              <a:ext uri="{FF2B5EF4-FFF2-40B4-BE49-F238E27FC236}">
                <a16:creationId xmlns:a16="http://schemas.microsoft.com/office/drawing/2014/main" id="{C6321F8F-BDF6-4821-A9AE-2762BAF2151C}"/>
              </a:ext>
            </a:extLst>
          </p:cNvPr>
          <p:cNvGrpSpPr/>
          <p:nvPr/>
        </p:nvGrpSpPr>
        <p:grpSpPr>
          <a:xfrm>
            <a:off x="2283012" y="420162"/>
            <a:ext cx="7429729" cy="990390"/>
            <a:chOff x="2903989" y="320862"/>
            <a:chExt cx="6384022" cy="94043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9695BC0-F7B5-4817-8CCF-7E4B74EA96D1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지역별 다다미의 크기</a:t>
              </a:r>
            </a:p>
          </p:txBody>
        </p:sp>
        <p:sp>
          <p:nvSpPr>
            <p:cNvPr id="54" name="육각형 53">
              <a:extLst>
                <a:ext uri="{FF2B5EF4-FFF2-40B4-BE49-F238E27FC236}">
                  <a16:creationId xmlns:a16="http://schemas.microsoft.com/office/drawing/2014/main" id="{8FBA9F9B-4477-48DC-93FF-66EBB2827CAF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FC6AC9F-8AF4-41B8-8C29-9D287CDC09D6}"/>
              </a:ext>
            </a:extLst>
          </p:cNvPr>
          <p:cNvSpPr txBox="1"/>
          <p:nvPr/>
        </p:nvSpPr>
        <p:spPr>
          <a:xfrm>
            <a:off x="9288011" y="6537138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https://www.tori-matsu.jp/wordpress/?p=130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4A9DE16-4455-4AAD-A03E-CB422D7FA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84" y="1410552"/>
            <a:ext cx="1833430" cy="327757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4FA0852D-FE56-4299-BD1C-B929E35340EC}"/>
              </a:ext>
            </a:extLst>
          </p:cNvPr>
          <p:cNvGrpSpPr/>
          <p:nvPr/>
        </p:nvGrpSpPr>
        <p:grpSpPr>
          <a:xfrm>
            <a:off x="3053339" y="4567971"/>
            <a:ext cx="6085320" cy="2008626"/>
            <a:chOff x="3053339" y="4567971"/>
            <a:chExt cx="6085320" cy="2008626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6E1EBE1-20FB-4D6C-99B7-EA7301DF8E86}"/>
                </a:ext>
              </a:extLst>
            </p:cNvPr>
            <p:cNvSpPr/>
            <p:nvPr/>
          </p:nvSpPr>
          <p:spPr>
            <a:xfrm>
              <a:off x="3053339" y="4567971"/>
              <a:ext cx="6085320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4.</a:t>
              </a:r>
              <a:r>
                <a:rPr lang="ko-KR" altLang="en-US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단지간</a:t>
              </a:r>
              <a:r>
                <a:rPr lang="en-US" altLang="ko-KR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/</a:t>
              </a:r>
              <a:r>
                <a:rPr lang="ja-JP" altLang="en-US" sz="35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</a:rPr>
                <a:t>団地間（だんちま）</a:t>
              </a:r>
              <a:endParaRPr lang="en-US" altLang="ja-JP" sz="35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CB5ADD-C11C-455F-9D8A-446F1236A4A2}"/>
                </a:ext>
              </a:extLst>
            </p:cNvPr>
            <p:cNvSpPr txBox="1"/>
            <p:nvPr/>
          </p:nvSpPr>
          <p:spPr>
            <a:xfrm>
              <a:off x="3177226" y="5376268"/>
              <a:ext cx="58375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공동주택</a:t>
              </a:r>
              <a:r>
                <a: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, 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아파트</a:t>
              </a:r>
              <a:r>
                <a: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, 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아파트 등에서 사용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en-US" altLang="ko-KR" sz="24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지역 상관이 없다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en-US" altLang="ko-KR" sz="2400" b="1" dirty="0">
                  <a:solidFill>
                    <a:schemeClr val="accent6">
                      <a:lumMod val="50000"/>
                    </a:schemeClr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∙ </a:t>
              </a:r>
              <a:r>
                <a: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4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가지</a:t>
              </a:r>
              <a:r>
                <a:rPr lang="en-US" altLang="ko-KR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 </a:t>
              </a:r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종류 중 가장 작다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96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73314D39-7B9E-45D4-BB46-F1854B07130E}"/>
              </a:ext>
            </a:extLst>
          </p:cNvPr>
          <p:cNvGrpSpPr/>
          <p:nvPr/>
        </p:nvGrpSpPr>
        <p:grpSpPr>
          <a:xfrm>
            <a:off x="2220480" y="2118528"/>
            <a:ext cx="7751040" cy="2935670"/>
            <a:chOff x="1958606" y="2118528"/>
            <a:chExt cx="7751040" cy="2935670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959E1A77-6756-4A44-9F1C-B83183C0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606" y="2118528"/>
              <a:ext cx="1809750" cy="2857500"/>
            </a:xfrm>
            <a:prstGeom prst="rect">
              <a:avLst/>
            </a:prstGeom>
          </p:spPr>
        </p:pic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2059C378-2520-437B-8AE7-C964BC5BC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582" y="2149284"/>
              <a:ext cx="1714500" cy="2857500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1231AFE7-014F-4FE9-890A-5B115C10E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920" y="2320734"/>
              <a:ext cx="1562100" cy="2686050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64D6770D-0B34-46AB-9251-5CD078DF1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996" y="2568173"/>
              <a:ext cx="1390650" cy="2486025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6D8E224-FCC5-49D5-BB49-939030E21F28}"/>
              </a:ext>
            </a:extLst>
          </p:cNvPr>
          <p:cNvSpPr txBox="1"/>
          <p:nvPr/>
        </p:nvSpPr>
        <p:spPr>
          <a:xfrm>
            <a:off x="3177679" y="5383378"/>
            <a:ext cx="5836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∙ </a:t>
            </a:r>
            <a:r>
              <a:rPr lang="ko-KR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지역별 다다미 크기가 다르다</a:t>
            </a:r>
          </a:p>
          <a:p>
            <a:pPr algn="ctr"/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∙ </a:t>
            </a:r>
            <a:r>
              <a:rPr lang="ko-KR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길이와 폭 비율</a:t>
            </a:r>
            <a:r>
              <a:rPr lang="en-US" altLang="ko-KR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 </a:t>
            </a:r>
            <a:r>
              <a:rPr lang="ko-KR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약 </a:t>
            </a:r>
            <a:r>
              <a:rPr lang="en-US" altLang="ko-KR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2:1 </a:t>
            </a:r>
            <a:r>
              <a:rPr lang="ko-KR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일정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AF340C8-F8ED-452C-9101-D10BC5B9EF9E}"/>
              </a:ext>
            </a:extLst>
          </p:cNvPr>
          <p:cNvGrpSpPr/>
          <p:nvPr/>
        </p:nvGrpSpPr>
        <p:grpSpPr>
          <a:xfrm>
            <a:off x="2220480" y="508237"/>
            <a:ext cx="7379241" cy="1730756"/>
            <a:chOff x="2903989" y="320862"/>
            <a:chExt cx="6384022" cy="16196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567C40-4695-474C-A5DB-A2F3D0414F8F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지역별 다다미의 크기</a:t>
              </a:r>
            </a:p>
          </p:txBody>
        </p:sp>
        <p:sp>
          <p:nvSpPr>
            <p:cNvPr id="34" name="육각형 33">
              <a:extLst>
                <a:ext uri="{FF2B5EF4-FFF2-40B4-BE49-F238E27FC236}">
                  <a16:creationId xmlns:a16="http://schemas.microsoft.com/office/drawing/2014/main" id="{EA8E37CC-9B00-4459-8A8F-FC1A0E74674B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E5852F5-E1B8-4C8B-AA04-76891A9B966F}"/>
              </a:ext>
            </a:extLst>
          </p:cNvPr>
          <p:cNvSpPr txBox="1"/>
          <p:nvPr/>
        </p:nvSpPr>
        <p:spPr>
          <a:xfrm>
            <a:off x="9288011" y="6537138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https://www.tori-matsu.jp/wordpress/?p=130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071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2719D02-4AE1-4F34-94A0-C70C12419688}"/>
              </a:ext>
            </a:extLst>
          </p:cNvPr>
          <p:cNvSpPr txBox="1"/>
          <p:nvPr/>
        </p:nvSpPr>
        <p:spPr>
          <a:xfrm>
            <a:off x="756330" y="5351498"/>
            <a:ext cx="3259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∙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정기적으로 청소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8CC06-88EC-4530-832E-089542A7A51F}"/>
              </a:ext>
            </a:extLst>
          </p:cNvPr>
          <p:cNvSpPr txBox="1"/>
          <p:nvPr/>
        </p:nvSpPr>
        <p:spPr>
          <a:xfrm>
            <a:off x="4824393" y="5351499"/>
            <a:ext cx="237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∙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정기적인 환기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26DE8F-461C-4E49-8BA5-B196013659AE}"/>
              </a:ext>
            </a:extLst>
          </p:cNvPr>
          <p:cNvSpPr txBox="1"/>
          <p:nvPr/>
        </p:nvSpPr>
        <p:spPr>
          <a:xfrm>
            <a:off x="7685731" y="5351500"/>
            <a:ext cx="457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∙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가습기와 제습기 적절한 사용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BBEC1F2-4540-4228-9C4E-5161DE646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343" y="2120465"/>
            <a:ext cx="2647145" cy="264714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D505DCED-B4B9-4970-8A0A-D1B5E9D10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69" y="1786070"/>
            <a:ext cx="2826836" cy="331593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CDE2776-C0EC-4E37-B707-488B59DCD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38" y="2273687"/>
            <a:ext cx="2827504" cy="2827504"/>
          </a:xfrm>
          <a:prstGeom prst="rect">
            <a:avLst/>
          </a:prstGeom>
        </p:spPr>
      </p:pic>
      <p:grpSp>
        <p:nvGrpSpPr>
          <p:cNvPr id="34" name="그룹 33">
            <a:extLst>
              <a:ext uri="{FF2B5EF4-FFF2-40B4-BE49-F238E27FC236}">
                <a16:creationId xmlns:a16="http://schemas.microsoft.com/office/drawing/2014/main" id="{086C1108-9CE0-4F94-BFDB-D4DFA4E751C6}"/>
              </a:ext>
            </a:extLst>
          </p:cNvPr>
          <p:cNvGrpSpPr/>
          <p:nvPr/>
        </p:nvGrpSpPr>
        <p:grpSpPr>
          <a:xfrm>
            <a:off x="2534024" y="596147"/>
            <a:ext cx="6753986" cy="939615"/>
            <a:chOff x="2903989" y="320862"/>
            <a:chExt cx="6384022" cy="9404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9333DCF-9A20-4976-998A-A4AE288371F8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다다미의 관리 방법</a:t>
              </a:r>
            </a:p>
          </p:txBody>
        </p:sp>
        <p:sp>
          <p:nvSpPr>
            <p:cNvPr id="36" name="육각형 35">
              <a:extLst>
                <a:ext uri="{FF2B5EF4-FFF2-40B4-BE49-F238E27FC236}">
                  <a16:creationId xmlns:a16="http://schemas.microsoft.com/office/drawing/2014/main" id="{AA893141-BA9F-48CB-823C-E2B2A5500C9B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30312 -0.0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0B4A133-4612-46E9-8D90-F05A9FC2E186}"/>
              </a:ext>
            </a:extLst>
          </p:cNvPr>
          <p:cNvSpPr txBox="1"/>
          <p:nvPr/>
        </p:nvSpPr>
        <p:spPr>
          <a:xfrm>
            <a:off x="4682248" y="5255376"/>
            <a:ext cx="282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∙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직사광선 피하기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7E60F0F1-BBBA-4026-9013-6CA2F6B88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61" y="2250778"/>
            <a:ext cx="1964396" cy="2728328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7A61A77B-F686-4674-B94E-B7362E6EC1AD}"/>
              </a:ext>
            </a:extLst>
          </p:cNvPr>
          <p:cNvGrpSpPr/>
          <p:nvPr/>
        </p:nvGrpSpPr>
        <p:grpSpPr>
          <a:xfrm>
            <a:off x="4803632" y="2438203"/>
            <a:ext cx="3092009" cy="2393490"/>
            <a:chOff x="4383143" y="2188650"/>
            <a:chExt cx="3486915" cy="2781961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0E3C3E60-1191-4FB8-871D-E94BEBDB7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3143" y="2207793"/>
              <a:ext cx="3486915" cy="2762818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2A614EC9-80BE-4303-BB94-527C43DCE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248" y="2188650"/>
              <a:ext cx="2826412" cy="2762818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59B289D-AF09-4157-B8FD-08463454F79D}"/>
              </a:ext>
            </a:extLst>
          </p:cNvPr>
          <p:cNvSpPr txBox="1"/>
          <p:nvPr/>
        </p:nvSpPr>
        <p:spPr>
          <a:xfrm>
            <a:off x="7573403" y="5255375"/>
            <a:ext cx="457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∙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카펫 및 이불 깔개 사용 자제</a:t>
            </a: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A038B740-AD0C-4ED6-8D78-08B84735A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852" y="2120465"/>
            <a:ext cx="2479259" cy="30051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7276D2-402C-43BF-9FB3-9DBD14D158BF}"/>
              </a:ext>
            </a:extLst>
          </p:cNvPr>
          <p:cNvSpPr txBox="1"/>
          <p:nvPr/>
        </p:nvSpPr>
        <p:spPr>
          <a:xfrm>
            <a:off x="-54019" y="5242392"/>
            <a:ext cx="4857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∙ 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다다미 뒤집기 및 유지 보수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BC0FF5F-733D-450D-9973-D215EEF07261}"/>
              </a:ext>
            </a:extLst>
          </p:cNvPr>
          <p:cNvGrpSpPr/>
          <p:nvPr/>
        </p:nvGrpSpPr>
        <p:grpSpPr>
          <a:xfrm>
            <a:off x="2725271" y="590196"/>
            <a:ext cx="6562740" cy="891969"/>
            <a:chOff x="2903989" y="320862"/>
            <a:chExt cx="6384022" cy="9404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B2EEC8-A26F-4076-AF5D-4959C549B62E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다다미의 관리 방법</a:t>
              </a:r>
            </a:p>
          </p:txBody>
        </p:sp>
        <p:sp>
          <p:nvSpPr>
            <p:cNvPr id="18" name="육각형 17">
              <a:extLst>
                <a:ext uri="{FF2B5EF4-FFF2-40B4-BE49-F238E27FC236}">
                  <a16:creationId xmlns:a16="http://schemas.microsoft.com/office/drawing/2014/main" id="{6DD9BD82-8EE9-4B4D-8F28-8D73112080D4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9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1" grpId="0"/>
      <p:bldP spid="31" grpId="1"/>
      <p:bldP spid="20" grpId="0"/>
      <p:bldP spid="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BBCAAE68-D474-4909-8B8D-9392E1DA8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2" y="1940551"/>
            <a:ext cx="6484310" cy="4300121"/>
          </a:xfrm>
          <a:prstGeom prst="rect">
            <a:avLst/>
          </a:prstGeom>
        </p:spPr>
      </p:pic>
      <p:grpSp>
        <p:nvGrpSpPr>
          <p:cNvPr id="34" name="그룹 33">
            <a:extLst>
              <a:ext uri="{FF2B5EF4-FFF2-40B4-BE49-F238E27FC236}">
                <a16:creationId xmlns:a16="http://schemas.microsoft.com/office/drawing/2014/main" id="{FFE2D18F-C152-4114-880D-464936F91805}"/>
              </a:ext>
            </a:extLst>
          </p:cNvPr>
          <p:cNvGrpSpPr/>
          <p:nvPr/>
        </p:nvGrpSpPr>
        <p:grpSpPr>
          <a:xfrm>
            <a:off x="1314824" y="320862"/>
            <a:ext cx="9347199" cy="1745475"/>
            <a:chOff x="2903989" y="320862"/>
            <a:chExt cx="6384022" cy="161968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F6363C-71B2-40A1-B1DB-5D77E34FF834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다다미방</a:t>
              </a:r>
              <a:r>
                <a:rPr lang="en-US" altLang="ko-KR" sz="4800" b="1" dirty="0">
                  <a:solidFill>
                    <a:srgbClr val="204F6A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(</a:t>
              </a:r>
              <a:r>
                <a:rPr lang="ko-KR" altLang="en-US" sz="4800" b="1" dirty="0">
                  <a:solidFill>
                    <a:srgbClr val="204F6A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和室</a:t>
              </a:r>
              <a:r>
                <a:rPr lang="en-US" altLang="ko-KR" sz="4800" b="1" dirty="0">
                  <a:solidFill>
                    <a:srgbClr val="204F6A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)</a:t>
              </a:r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의 구성 요소</a:t>
              </a:r>
            </a:p>
          </p:txBody>
        </p:sp>
        <p:sp>
          <p:nvSpPr>
            <p:cNvPr id="36" name="육각형 35">
              <a:extLst>
                <a:ext uri="{FF2B5EF4-FFF2-40B4-BE49-F238E27FC236}">
                  <a16:creationId xmlns:a16="http://schemas.microsoft.com/office/drawing/2014/main" id="{2AF2A248-5F03-4533-A23F-D87855B2AB27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F02AAC2-FC76-4434-A5D6-247FF5EE69F0}"/>
              </a:ext>
            </a:extLst>
          </p:cNvPr>
          <p:cNvSpPr txBox="1"/>
          <p:nvPr/>
        </p:nvSpPr>
        <p:spPr>
          <a:xfrm>
            <a:off x="8487911" y="6530601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D9D9D9"/>
                </a:solidFill>
              </a:rPr>
              <a:t>https://www.daiwahouse.co.jp/tryie/column/build/washitsu/</a:t>
            </a:r>
            <a:endParaRPr lang="ko-KR" altLang="en-US" sz="1000" dirty="0">
              <a:solidFill>
                <a:srgbClr val="D9D9D9"/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931A5209-7D9D-4666-86CB-482DA887BFAF}"/>
              </a:ext>
            </a:extLst>
          </p:cNvPr>
          <p:cNvGrpSpPr/>
          <p:nvPr/>
        </p:nvGrpSpPr>
        <p:grpSpPr>
          <a:xfrm>
            <a:off x="7590253" y="2131934"/>
            <a:ext cx="4101445" cy="1508105"/>
            <a:chOff x="7590253" y="1934441"/>
            <a:chExt cx="4101445" cy="1508105"/>
          </a:xfrm>
        </p:grpSpPr>
        <p:sp>
          <p:nvSpPr>
            <p:cNvPr id="2" name="TextBox 1"/>
            <p:cNvSpPr txBox="1"/>
            <p:nvPr/>
          </p:nvSpPr>
          <p:spPr>
            <a:xfrm>
              <a:off x="7911244" y="2488439"/>
              <a:ext cx="37804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accent6">
                      <a:lumMod val="50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∙ </a:t>
              </a:r>
              <a:r>
                <a:rPr lang="ko-KR" altLang="en-US" sz="26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다다미의 중요한 공간</a:t>
              </a:r>
              <a:endParaRPr lang="en-US" altLang="ko-KR" sz="26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r>
                <a:rPr lang="en-US" altLang="ko-KR" sz="2800" b="1" dirty="0">
                  <a:solidFill>
                    <a:schemeClr val="accent6">
                      <a:lumMod val="50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∙ </a:t>
              </a:r>
              <a:r>
                <a:rPr lang="ko-KR" altLang="en-US" sz="26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다다미의 얼굴</a:t>
              </a: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E7A2A8A6-C521-4B56-82D7-667DB9E4DF9A}"/>
                </a:ext>
              </a:extLst>
            </p:cNvPr>
            <p:cNvSpPr/>
            <p:nvPr/>
          </p:nvSpPr>
          <p:spPr>
            <a:xfrm>
              <a:off x="7590253" y="1934441"/>
              <a:ext cx="350288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1.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 </a:t>
              </a:r>
              <a:r>
                <a:rPr lang="ko-KR" altLang="en-US" sz="3000" b="1" dirty="0" err="1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토코노마</a:t>
              </a:r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(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床</a:t>
              </a:r>
              <a:r>
                <a:rPr lang="ja-JP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</a:rPr>
                <a:t>の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間</a:t>
              </a:r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)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F06054C-3127-4E1F-9C6D-0279046224B1}"/>
              </a:ext>
            </a:extLst>
          </p:cNvPr>
          <p:cNvGrpSpPr/>
          <p:nvPr/>
        </p:nvGrpSpPr>
        <p:grpSpPr>
          <a:xfrm>
            <a:off x="7639144" y="3972013"/>
            <a:ext cx="4449988" cy="1938993"/>
            <a:chOff x="7639144" y="3655866"/>
            <a:chExt cx="4449988" cy="1938993"/>
          </a:xfrm>
        </p:grpSpPr>
        <p:sp>
          <p:nvSpPr>
            <p:cNvPr id="11" name="TextBox 10"/>
            <p:cNvSpPr txBox="1"/>
            <p:nvPr/>
          </p:nvSpPr>
          <p:spPr>
            <a:xfrm>
              <a:off x="7915450" y="4209864"/>
              <a:ext cx="417368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accent6">
                      <a:lumMod val="50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∙ </a:t>
              </a:r>
              <a:r>
                <a:rPr lang="ko-KR" altLang="en-US" sz="26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다다미와 가장자리 경계 </a:t>
              </a:r>
              <a:endParaRPr lang="en-US" altLang="ko-KR" sz="26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r>
                <a:rPr lang="en-US" altLang="ko-KR" sz="2800" b="1" dirty="0">
                  <a:solidFill>
                    <a:schemeClr val="accent6">
                      <a:lumMod val="50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∙ </a:t>
              </a:r>
              <a:r>
                <a:rPr lang="ko-KR" altLang="en-US" sz="26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상부에 장식 </a:t>
              </a:r>
              <a:endParaRPr lang="en-US" altLang="ko-KR" sz="26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r>
                <a:rPr lang="en-US" altLang="ko-KR" sz="2800" b="1" dirty="0">
                  <a:solidFill>
                    <a:schemeClr val="accent6">
                      <a:lumMod val="50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∙ </a:t>
              </a:r>
              <a:r>
                <a:rPr lang="ko-KR" altLang="en-US" sz="26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공간을 완만하게 구분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C1E8DC2-CEB1-410B-ABE0-FCD26876BD9E}"/>
                </a:ext>
              </a:extLst>
            </p:cNvPr>
            <p:cNvSpPr/>
            <p:nvPr/>
          </p:nvSpPr>
          <p:spPr>
            <a:xfrm>
              <a:off x="7639144" y="3655866"/>
              <a:ext cx="2363147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2.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 </a:t>
              </a:r>
              <a:r>
                <a:rPr lang="ko-KR" altLang="en-US" sz="3000" b="1" dirty="0" err="1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란마</a:t>
              </a:r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(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欄間</a:t>
              </a:r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54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7EA58675-926C-4D87-B750-07CDCEFEE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2" y="1940551"/>
            <a:ext cx="6484310" cy="4300121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3AD5F95E-5E91-43C6-B536-EC9CABDD14F9}"/>
              </a:ext>
            </a:extLst>
          </p:cNvPr>
          <p:cNvGrpSpPr/>
          <p:nvPr/>
        </p:nvGrpSpPr>
        <p:grpSpPr>
          <a:xfrm>
            <a:off x="1374589" y="310776"/>
            <a:ext cx="9454776" cy="1629775"/>
            <a:chOff x="2903989" y="320862"/>
            <a:chExt cx="6384022" cy="16196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64CB8F-B13B-47BF-8543-3C1E82C6EF20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다다미방</a:t>
              </a:r>
              <a:r>
                <a:rPr lang="en-US" altLang="ko-KR" sz="4800" b="1" dirty="0">
                  <a:solidFill>
                    <a:srgbClr val="204F6A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(</a:t>
              </a:r>
              <a:r>
                <a:rPr lang="ko-KR" altLang="en-US" sz="4800" b="1" dirty="0">
                  <a:solidFill>
                    <a:srgbClr val="204F6A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和室</a:t>
              </a:r>
              <a:r>
                <a:rPr lang="en-US" altLang="ko-KR" sz="4800" b="1" dirty="0">
                  <a:solidFill>
                    <a:srgbClr val="204F6A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)</a:t>
              </a:r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의 구성 요소</a:t>
              </a:r>
            </a:p>
          </p:txBody>
        </p:sp>
        <p:sp>
          <p:nvSpPr>
            <p:cNvPr id="31" name="육각형 30">
              <a:extLst>
                <a:ext uri="{FF2B5EF4-FFF2-40B4-BE49-F238E27FC236}">
                  <a16:creationId xmlns:a16="http://schemas.microsoft.com/office/drawing/2014/main" id="{47312D1D-6955-4559-B2FB-4CDC9E4CD6DE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A4EB113-A05D-4B76-9046-DA88F206C43D}"/>
              </a:ext>
            </a:extLst>
          </p:cNvPr>
          <p:cNvSpPr txBox="1"/>
          <p:nvPr/>
        </p:nvSpPr>
        <p:spPr>
          <a:xfrm>
            <a:off x="8487911" y="6530601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D9D9D9"/>
                </a:solidFill>
              </a:rPr>
              <a:t>https://www.daiwahouse.co.jp/tryie/column/build/washitsu/</a:t>
            </a:r>
            <a:endParaRPr lang="ko-KR" altLang="en-US" sz="1000" dirty="0">
              <a:solidFill>
                <a:srgbClr val="D9D9D9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08BACB9-28F3-4A15-9826-47A783ED56D0}"/>
              </a:ext>
            </a:extLst>
          </p:cNvPr>
          <p:cNvGrpSpPr/>
          <p:nvPr/>
        </p:nvGrpSpPr>
        <p:grpSpPr>
          <a:xfrm>
            <a:off x="7624717" y="2131934"/>
            <a:ext cx="5548403" cy="1477327"/>
            <a:chOff x="7624717" y="2131934"/>
            <a:chExt cx="5548403" cy="1477327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D903C49-64EF-4881-8A1B-CE597D8595CE}"/>
                </a:ext>
              </a:extLst>
            </p:cNvPr>
            <p:cNvSpPr/>
            <p:nvPr/>
          </p:nvSpPr>
          <p:spPr>
            <a:xfrm>
              <a:off x="7624717" y="2131934"/>
              <a:ext cx="272222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3.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 </a:t>
              </a:r>
              <a:r>
                <a:rPr lang="ko-KR" altLang="en-US" sz="3000" b="1" dirty="0" err="1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나게시</a:t>
              </a:r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(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長押</a:t>
              </a:r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3F7383-75E2-4AA1-9F1C-7D7D68F3FA7B}"/>
                </a:ext>
              </a:extLst>
            </p:cNvPr>
            <p:cNvSpPr txBox="1"/>
            <p:nvPr/>
          </p:nvSpPr>
          <p:spPr>
            <a:xfrm>
              <a:off x="7911244" y="2716709"/>
              <a:ext cx="526187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600" b="1" dirty="0">
                  <a:solidFill>
                    <a:schemeClr val="accent6">
                      <a:lumMod val="50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∙ </a:t>
              </a:r>
              <a:r>
                <a:rPr lang="ko-KR" altLang="en-US" sz="2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기둥을 수평으로 연결</a:t>
              </a:r>
              <a:r>
                <a:rPr lang="en-US" altLang="ko-KR" sz="2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 </a:t>
              </a:r>
            </a:p>
            <a:p>
              <a:r>
                <a:rPr lang="en-US" altLang="ko-KR" sz="2600" b="1" dirty="0">
                  <a:solidFill>
                    <a:schemeClr val="accent6">
                      <a:lumMod val="50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∙ </a:t>
              </a:r>
              <a:r>
                <a:rPr lang="ko-KR" altLang="en-US" sz="2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장식적 요소</a:t>
              </a: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5A7FA7C8-70BD-409C-B822-16B38979C945}"/>
              </a:ext>
            </a:extLst>
          </p:cNvPr>
          <p:cNvGrpSpPr/>
          <p:nvPr/>
        </p:nvGrpSpPr>
        <p:grpSpPr>
          <a:xfrm>
            <a:off x="7107594" y="3982635"/>
            <a:ext cx="5478436" cy="1032143"/>
            <a:chOff x="7107594" y="3982635"/>
            <a:chExt cx="5478436" cy="1032143"/>
          </a:xfrm>
        </p:grpSpPr>
        <p:sp>
          <p:nvSpPr>
            <p:cNvPr id="14" name="TextBox 13"/>
            <p:cNvSpPr txBox="1"/>
            <p:nvPr/>
          </p:nvSpPr>
          <p:spPr>
            <a:xfrm>
              <a:off x="7107594" y="4491558"/>
              <a:ext cx="5478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∙ </a:t>
              </a:r>
              <a:r>
                <a:rPr lang="ko-KR" altLang="en-US" sz="2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기구를 넣기 위한 홈의 존재</a:t>
              </a: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5265EFF8-47F3-4E50-8C48-EF66F5A25E7E}"/>
                </a:ext>
              </a:extLst>
            </p:cNvPr>
            <p:cNvSpPr/>
            <p:nvPr/>
          </p:nvSpPr>
          <p:spPr>
            <a:xfrm>
              <a:off x="7619107" y="3982635"/>
              <a:ext cx="273344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4.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 </a:t>
              </a:r>
              <a:r>
                <a:rPr lang="ko-KR" altLang="en-US" sz="3000" b="1" dirty="0" err="1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카모이</a:t>
              </a:r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(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鴨居</a:t>
              </a:r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0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0E8A0B12-5912-442C-8178-F88D3D48E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50" y="2248335"/>
            <a:ext cx="3810000" cy="3505200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328E6C71-ACB5-4A57-99E1-CBE56FBB5862}"/>
              </a:ext>
            </a:extLst>
          </p:cNvPr>
          <p:cNvGrpSpPr/>
          <p:nvPr/>
        </p:nvGrpSpPr>
        <p:grpSpPr>
          <a:xfrm>
            <a:off x="2438400" y="320862"/>
            <a:ext cx="6849611" cy="910291"/>
            <a:chOff x="2903989" y="320862"/>
            <a:chExt cx="6384022" cy="9404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FEA619-C753-4B22-A05D-573F49ABC176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다다미의 이용 용도</a:t>
              </a:r>
            </a:p>
          </p:txBody>
        </p:sp>
        <p:sp>
          <p:nvSpPr>
            <p:cNvPr id="20" name="육각형 19">
              <a:extLst>
                <a:ext uri="{FF2B5EF4-FFF2-40B4-BE49-F238E27FC236}">
                  <a16:creationId xmlns:a16="http://schemas.microsoft.com/office/drawing/2014/main" id="{4E04B3B3-E8BD-4461-B7D8-739441B11820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9F3ECD94-AD68-42C0-BDD0-25CF613D7D4E}"/>
              </a:ext>
            </a:extLst>
          </p:cNvPr>
          <p:cNvGrpSpPr/>
          <p:nvPr/>
        </p:nvGrpSpPr>
        <p:grpSpPr>
          <a:xfrm>
            <a:off x="5885541" y="1733927"/>
            <a:ext cx="5379705" cy="4659322"/>
            <a:chOff x="5885541" y="1953735"/>
            <a:chExt cx="5379705" cy="4659322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60148053-7D6E-41D9-B99D-387C4DC1E9B2}"/>
                </a:ext>
              </a:extLst>
            </p:cNvPr>
            <p:cNvSpPr/>
            <p:nvPr/>
          </p:nvSpPr>
          <p:spPr>
            <a:xfrm>
              <a:off x="6078952" y="2887168"/>
              <a:ext cx="2461075" cy="1024754"/>
            </a:xfrm>
            <a:prstGeom prst="round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58A2E610-D107-4378-817D-38AC8F79048F}"/>
                </a:ext>
              </a:extLst>
            </p:cNvPr>
            <p:cNvSpPr/>
            <p:nvPr/>
          </p:nvSpPr>
          <p:spPr>
            <a:xfrm>
              <a:off x="6556484" y="3159364"/>
              <a:ext cx="14847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골반 조정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29AA18FC-376C-4C9D-97FA-A19FD313A784}"/>
                </a:ext>
              </a:extLst>
            </p:cNvPr>
            <p:cNvSpPr/>
            <p:nvPr/>
          </p:nvSpPr>
          <p:spPr>
            <a:xfrm>
              <a:off x="6078953" y="4235496"/>
              <a:ext cx="2461075" cy="1024754"/>
            </a:xfrm>
            <a:prstGeom prst="round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58C0B286-9973-4D0A-AF86-BAE0AB098A96}"/>
                </a:ext>
              </a:extLst>
            </p:cNvPr>
            <p:cNvSpPr/>
            <p:nvPr/>
          </p:nvSpPr>
          <p:spPr>
            <a:xfrm>
              <a:off x="8783777" y="2891647"/>
              <a:ext cx="2461075" cy="1024754"/>
            </a:xfrm>
            <a:prstGeom prst="round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B5724BF0-1F1B-48C8-A567-E31C6F309E0C}"/>
                </a:ext>
              </a:extLst>
            </p:cNvPr>
            <p:cNvSpPr/>
            <p:nvPr/>
          </p:nvSpPr>
          <p:spPr>
            <a:xfrm>
              <a:off x="8804171" y="4220743"/>
              <a:ext cx="2461075" cy="1024754"/>
            </a:xfrm>
            <a:prstGeom prst="round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FC64DD37-D5FA-46C4-8B81-B26B5E684EF4}"/>
                </a:ext>
              </a:extLst>
            </p:cNvPr>
            <p:cNvSpPr/>
            <p:nvPr/>
          </p:nvSpPr>
          <p:spPr>
            <a:xfrm>
              <a:off x="6096000" y="5583824"/>
              <a:ext cx="2461075" cy="1024754"/>
            </a:xfrm>
            <a:prstGeom prst="round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B17A27E9-DFAA-4BBF-8B16-5EA33CEB48D2}"/>
                </a:ext>
              </a:extLst>
            </p:cNvPr>
            <p:cNvSpPr/>
            <p:nvPr/>
          </p:nvSpPr>
          <p:spPr>
            <a:xfrm>
              <a:off x="8800825" y="5588303"/>
              <a:ext cx="2461075" cy="1024754"/>
            </a:xfrm>
            <a:prstGeom prst="round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BD8570CA-3BE6-4BFB-A519-1FCA75BEA633}"/>
                </a:ext>
              </a:extLst>
            </p:cNvPr>
            <p:cNvSpPr/>
            <p:nvPr/>
          </p:nvSpPr>
          <p:spPr>
            <a:xfrm>
              <a:off x="9215841" y="3153960"/>
              <a:ext cx="14847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습기 흡수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FA6B0BA5-224A-4EDD-9229-C81CDAE1D3A7}"/>
                </a:ext>
              </a:extLst>
            </p:cNvPr>
            <p:cNvSpPr/>
            <p:nvPr/>
          </p:nvSpPr>
          <p:spPr>
            <a:xfrm>
              <a:off x="6241946" y="4517041"/>
              <a:ext cx="21691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근육 </a:t>
              </a:r>
              <a:r>
                <a:rPr lang="ko-KR" altLang="en-US" sz="2400" b="1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발달 촉진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F3CCCD60-FC4F-431D-A392-87A9EBD02327}"/>
                </a:ext>
              </a:extLst>
            </p:cNvPr>
            <p:cNvSpPr/>
            <p:nvPr/>
          </p:nvSpPr>
          <p:spPr>
            <a:xfrm>
              <a:off x="9460317" y="4502287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안전성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1B2D90B7-7F58-4409-9247-5BD48C3EAFB8}"/>
                </a:ext>
              </a:extLst>
            </p:cNvPr>
            <p:cNvSpPr/>
            <p:nvPr/>
          </p:nvSpPr>
          <p:spPr>
            <a:xfrm>
              <a:off x="6584188" y="5856020"/>
              <a:ext cx="14847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b="1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자세 개선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77F400C-502D-43E6-A589-801114C6EBC8}"/>
                </a:ext>
              </a:extLst>
            </p:cNvPr>
            <p:cNvSpPr/>
            <p:nvPr/>
          </p:nvSpPr>
          <p:spPr>
            <a:xfrm>
              <a:off x="9289424" y="5865368"/>
              <a:ext cx="14847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체중 지탱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E3D4AD-8D81-4C09-BB03-C8026EEFA5A4}"/>
                </a:ext>
              </a:extLst>
            </p:cNvPr>
            <p:cNvSpPr txBox="1"/>
            <p:nvPr/>
          </p:nvSpPr>
          <p:spPr>
            <a:xfrm>
              <a:off x="5885541" y="1953735"/>
              <a:ext cx="22902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1.</a:t>
              </a:r>
              <a:r>
                <a:rPr lang="ko-KR" altLang="en-US" sz="4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육아</a:t>
              </a:r>
              <a:endParaRPr lang="en-US" altLang="ko-KR" sz="40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87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103C6BDE-5532-4B89-9EAF-E24F6C25C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31" y="1967755"/>
            <a:ext cx="3130479" cy="27937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45AA6F-CA54-4487-9BBB-63D9C4E47BD6}"/>
              </a:ext>
            </a:extLst>
          </p:cNvPr>
          <p:cNvSpPr txBox="1"/>
          <p:nvPr/>
        </p:nvSpPr>
        <p:spPr>
          <a:xfrm>
            <a:off x="94213" y="5207064"/>
            <a:ext cx="46184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∙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가장자리의 손상의 위험</a:t>
            </a:r>
          </a:p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∙ </a:t>
            </a:r>
            <a:r>
              <a:rPr lang="ko-KR" altLang="en-US" sz="2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결계를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 밟는 행위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BEB909-C3DE-48AA-83C3-E7F276527215}"/>
              </a:ext>
            </a:extLst>
          </p:cNvPr>
          <p:cNvSpPr txBox="1"/>
          <p:nvPr/>
        </p:nvSpPr>
        <p:spPr>
          <a:xfrm>
            <a:off x="7662268" y="5284008"/>
            <a:ext cx="48630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∙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자신의 몸을 지키기 위해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EF0F4B-9022-467C-B798-90F6BD0D226E}"/>
              </a:ext>
            </a:extLst>
          </p:cNvPr>
          <p:cNvSpPr txBox="1"/>
          <p:nvPr/>
        </p:nvSpPr>
        <p:spPr>
          <a:xfrm>
            <a:off x="4289181" y="5284008"/>
            <a:ext cx="41092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∙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가문을 짓밟는 행위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4D8F2965-C1BB-4AD3-B7B7-BDA0D6EACE1A}"/>
              </a:ext>
            </a:extLst>
          </p:cNvPr>
          <p:cNvGrpSpPr/>
          <p:nvPr/>
        </p:nvGrpSpPr>
        <p:grpSpPr>
          <a:xfrm>
            <a:off x="2019099" y="320862"/>
            <a:ext cx="8153803" cy="940430"/>
            <a:chOff x="2903989" y="320862"/>
            <a:chExt cx="6384022" cy="9404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9D54C7-70CC-4049-8A27-513E864A544F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다다미방</a:t>
              </a:r>
              <a:r>
                <a:rPr lang="en-US" altLang="ko-KR" sz="4800" b="1" dirty="0">
                  <a:solidFill>
                    <a:srgbClr val="204F6A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(</a:t>
              </a:r>
              <a:r>
                <a:rPr lang="ko-KR" altLang="en-US" sz="4800" b="1" dirty="0">
                  <a:solidFill>
                    <a:srgbClr val="204F6A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和室</a:t>
              </a:r>
              <a:r>
                <a:rPr lang="en-US" altLang="ko-KR" sz="4800" b="1" dirty="0">
                  <a:solidFill>
                    <a:srgbClr val="204F6A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)</a:t>
              </a:r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의 예절</a:t>
              </a:r>
            </a:p>
          </p:txBody>
        </p:sp>
        <p:sp>
          <p:nvSpPr>
            <p:cNvPr id="29" name="육각형 28">
              <a:extLst>
                <a:ext uri="{FF2B5EF4-FFF2-40B4-BE49-F238E27FC236}">
                  <a16:creationId xmlns:a16="http://schemas.microsoft.com/office/drawing/2014/main" id="{825BDFA3-5875-4F1B-A4FA-E464A8429BA9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B90F227F-10D9-49A9-B088-D7B9913E6437}"/>
              </a:ext>
            </a:extLst>
          </p:cNvPr>
          <p:cNvGrpSpPr/>
          <p:nvPr/>
        </p:nvGrpSpPr>
        <p:grpSpPr>
          <a:xfrm>
            <a:off x="454212" y="320862"/>
            <a:ext cx="11204798" cy="1613230"/>
            <a:chOff x="2903989" y="320862"/>
            <a:chExt cx="6384022" cy="161968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E987A5-71D5-45F9-AD44-D7C485E57D70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 가장자리를 밟는 행위 금기</a:t>
              </a:r>
            </a:p>
          </p:txBody>
        </p:sp>
        <p:sp>
          <p:nvSpPr>
            <p:cNvPr id="32" name="육각형 31">
              <a:extLst>
                <a:ext uri="{FF2B5EF4-FFF2-40B4-BE49-F238E27FC236}">
                  <a16:creationId xmlns:a16="http://schemas.microsoft.com/office/drawing/2014/main" id="{D04E93C8-D0FE-41B2-B404-DDD8894F07A1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pic>
        <p:nvPicPr>
          <p:cNvPr id="33" name="그림 32">
            <a:extLst>
              <a:ext uri="{FF2B5EF4-FFF2-40B4-BE49-F238E27FC236}">
                <a16:creationId xmlns:a16="http://schemas.microsoft.com/office/drawing/2014/main" id="{0A9EEFD8-9564-42E8-863F-4653493AA9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r="5210"/>
          <a:stretch/>
        </p:blipFill>
        <p:spPr>
          <a:xfrm>
            <a:off x="4712670" y="1967232"/>
            <a:ext cx="3130479" cy="2794227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9F8E9582-F78A-43FC-95D1-68F5B807C0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7987"/>
          <a:stretch/>
        </p:blipFill>
        <p:spPr>
          <a:xfrm>
            <a:off x="730349" y="1984121"/>
            <a:ext cx="3130480" cy="279422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2713A7F-0461-47B4-AC03-BBE921FF51B6}"/>
              </a:ext>
            </a:extLst>
          </p:cNvPr>
          <p:cNvSpPr txBox="1"/>
          <p:nvPr/>
        </p:nvSpPr>
        <p:spPr>
          <a:xfrm>
            <a:off x="8936319" y="6343542"/>
            <a:ext cx="3927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https://www.touken-world.jp/tips/26169/</a:t>
            </a:r>
            <a:endParaRPr lang="en-US" altLang="ko-KR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https://buenoskozo.blog.fc2.com/blog-entry-140.html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507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  <p:bldP spid="20" grpId="1"/>
      <p:bldP spid="21" grpId="0"/>
      <p:bldP spid="21" grpId="1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CA6D375-0D3E-40FD-82C4-D00F2FAB9494}"/>
              </a:ext>
            </a:extLst>
          </p:cNvPr>
          <p:cNvSpPr txBox="1"/>
          <p:nvPr/>
        </p:nvSpPr>
        <p:spPr>
          <a:xfrm>
            <a:off x="6841678" y="6415613"/>
            <a:ext cx="5515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https://www.youtube.com/watch?v=TmZLbvOaxx8</a:t>
            </a:r>
            <a:endParaRPr lang="ko-KR" altLang="en-US" dirty="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E22A80F-A13D-4E12-9059-144F40B2C5EC}"/>
              </a:ext>
            </a:extLst>
          </p:cNvPr>
          <p:cNvGrpSpPr/>
          <p:nvPr/>
        </p:nvGrpSpPr>
        <p:grpSpPr>
          <a:xfrm>
            <a:off x="2019099" y="320862"/>
            <a:ext cx="8153803" cy="940430"/>
            <a:chOff x="2903989" y="320862"/>
            <a:chExt cx="6384022" cy="9404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B7B6B6-8D7A-4BC3-B1DF-0B660F11CE7E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다다미방</a:t>
              </a:r>
              <a:r>
                <a:rPr lang="en-US" altLang="ko-KR" sz="4800" b="1" dirty="0">
                  <a:solidFill>
                    <a:srgbClr val="204F6A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(</a:t>
              </a:r>
              <a:r>
                <a:rPr lang="ko-KR" altLang="en-US" sz="4800" b="1" dirty="0">
                  <a:solidFill>
                    <a:srgbClr val="204F6A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和室</a:t>
              </a:r>
              <a:r>
                <a:rPr lang="en-US" altLang="ko-KR" sz="4800" b="1" dirty="0">
                  <a:solidFill>
                    <a:srgbClr val="204F6A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)</a:t>
              </a:r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의 예절</a:t>
              </a:r>
            </a:p>
          </p:txBody>
        </p:sp>
        <p:sp>
          <p:nvSpPr>
            <p:cNvPr id="16" name="육각형 15">
              <a:extLst>
                <a:ext uri="{FF2B5EF4-FFF2-40B4-BE49-F238E27FC236}">
                  <a16:creationId xmlns:a16="http://schemas.microsoft.com/office/drawing/2014/main" id="{3E2ED939-83E0-4A36-9CEF-2D4DCD144C2C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pic>
        <p:nvPicPr>
          <p:cNvPr id="2" name="온라인 미디어 1" title="【訪問先マナー】和室での正しい振る舞い方">
            <a:hlinkClick r:id="" action="ppaction://media"/>
            <a:extLst>
              <a:ext uri="{FF2B5EF4-FFF2-40B4-BE49-F238E27FC236}">
                <a16:creationId xmlns:a16="http://schemas.microsoft.com/office/drawing/2014/main" id="{6C2634B6-3124-43DF-9A08-CA99FE91EB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39158" y="1777525"/>
            <a:ext cx="6860514" cy="385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A766A19F-CCC8-44CA-B1B5-1C327D5B7AC0}"/>
              </a:ext>
            </a:extLst>
          </p:cNvPr>
          <p:cNvGrpSpPr/>
          <p:nvPr/>
        </p:nvGrpSpPr>
        <p:grpSpPr>
          <a:xfrm>
            <a:off x="2390588" y="320862"/>
            <a:ext cx="6897423" cy="862479"/>
            <a:chOff x="2903989" y="320862"/>
            <a:chExt cx="6384022" cy="9404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9EC718-69D5-4AD6-98AC-FA105A7F1BD6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다다미의 이용 용도</a:t>
              </a:r>
            </a:p>
          </p:txBody>
        </p:sp>
        <p:sp>
          <p:nvSpPr>
            <p:cNvPr id="25" name="육각형 24">
              <a:extLst>
                <a:ext uri="{FF2B5EF4-FFF2-40B4-BE49-F238E27FC236}">
                  <a16:creationId xmlns:a16="http://schemas.microsoft.com/office/drawing/2014/main" id="{608D4BF9-BF89-4140-B5FA-0EAD1123212F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61433073-05F0-41A0-9EB6-91CD9FBD7FB2}"/>
              </a:ext>
            </a:extLst>
          </p:cNvPr>
          <p:cNvGrpSpPr/>
          <p:nvPr/>
        </p:nvGrpSpPr>
        <p:grpSpPr>
          <a:xfrm>
            <a:off x="5885541" y="1733927"/>
            <a:ext cx="5376359" cy="3306515"/>
            <a:chOff x="5888887" y="1953735"/>
            <a:chExt cx="5376359" cy="3306515"/>
          </a:xfrm>
        </p:grpSpPr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50B6514C-1538-4981-A7C8-0D45EE494771}"/>
                </a:ext>
              </a:extLst>
            </p:cNvPr>
            <p:cNvSpPr/>
            <p:nvPr/>
          </p:nvSpPr>
          <p:spPr>
            <a:xfrm>
              <a:off x="6078952" y="2887168"/>
              <a:ext cx="2461075" cy="1024754"/>
            </a:xfrm>
            <a:prstGeom prst="round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25BB90BB-CCF5-4F74-975D-E023A9692755}"/>
                </a:ext>
              </a:extLst>
            </p:cNvPr>
            <p:cNvSpPr/>
            <p:nvPr/>
          </p:nvSpPr>
          <p:spPr>
            <a:xfrm>
              <a:off x="6402597" y="3159364"/>
              <a:ext cx="17924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요실금 관리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2FEB8115-758A-4F52-8FB7-48A8457FC0AB}"/>
                </a:ext>
              </a:extLst>
            </p:cNvPr>
            <p:cNvSpPr/>
            <p:nvPr/>
          </p:nvSpPr>
          <p:spPr>
            <a:xfrm>
              <a:off x="6078953" y="4235496"/>
              <a:ext cx="2461075" cy="1024754"/>
            </a:xfrm>
            <a:prstGeom prst="round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16F7F72D-5F37-4BA9-9622-5ACC802BFB87}"/>
                </a:ext>
              </a:extLst>
            </p:cNvPr>
            <p:cNvSpPr/>
            <p:nvPr/>
          </p:nvSpPr>
          <p:spPr>
            <a:xfrm>
              <a:off x="8783777" y="2891647"/>
              <a:ext cx="2461075" cy="1024754"/>
            </a:xfrm>
            <a:prstGeom prst="round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4152D3A3-8A6A-429C-9B63-16A6D287A277}"/>
                </a:ext>
              </a:extLst>
            </p:cNvPr>
            <p:cNvSpPr/>
            <p:nvPr/>
          </p:nvSpPr>
          <p:spPr>
            <a:xfrm>
              <a:off x="8804171" y="4220743"/>
              <a:ext cx="2461075" cy="1024754"/>
            </a:xfrm>
            <a:prstGeom prst="round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0BC61F80-D5BF-4E3A-9C10-99F4957683B9}"/>
                </a:ext>
              </a:extLst>
            </p:cNvPr>
            <p:cNvSpPr/>
            <p:nvPr/>
          </p:nvSpPr>
          <p:spPr>
            <a:xfrm>
              <a:off x="8810300" y="3159363"/>
              <a:ext cx="24080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b="1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다다미와의 인연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98143E75-1395-47B5-8968-875167ECB248}"/>
                </a:ext>
              </a:extLst>
            </p:cNvPr>
            <p:cNvSpPr/>
            <p:nvPr/>
          </p:nvSpPr>
          <p:spPr>
            <a:xfrm>
              <a:off x="6601602" y="4517040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방수처리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E89E93ED-E141-4F04-A661-E57B8469213D}"/>
                </a:ext>
              </a:extLst>
            </p:cNvPr>
            <p:cNvSpPr/>
            <p:nvPr/>
          </p:nvSpPr>
          <p:spPr>
            <a:xfrm>
              <a:off x="9118075" y="4502287"/>
              <a:ext cx="17924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24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 침대</a:t>
              </a:r>
              <a:endParaRPr lang="en-US" altLang="ko-KR" sz="24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E8083C-58BF-4945-99AE-827A9BCDB976}"/>
                </a:ext>
              </a:extLst>
            </p:cNvPr>
            <p:cNvSpPr txBox="1"/>
            <p:nvPr/>
          </p:nvSpPr>
          <p:spPr>
            <a:xfrm>
              <a:off x="5888887" y="1953735"/>
              <a:ext cx="17135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2.</a:t>
              </a:r>
              <a:r>
                <a:rPr lang="ko-KR" altLang="en-US" sz="4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요양</a:t>
              </a:r>
              <a:endParaRPr lang="en-US" altLang="ko-KR" sz="40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pic>
        <p:nvPicPr>
          <p:cNvPr id="53" name="그림 52">
            <a:extLst>
              <a:ext uri="{FF2B5EF4-FFF2-40B4-BE49-F238E27FC236}">
                <a16:creationId xmlns:a16="http://schemas.microsoft.com/office/drawing/2014/main" id="{6D40EBD2-AA15-40B1-8893-C9B144AD1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46" y="2152459"/>
            <a:ext cx="3318014" cy="36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1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>
            <a:extLst>
              <a:ext uri="{FF2B5EF4-FFF2-40B4-BE49-F238E27FC236}">
                <a16:creationId xmlns:a16="http://schemas.microsoft.com/office/drawing/2014/main" id="{7A337329-FCF4-4BDC-99AC-36101375E8EA}"/>
              </a:ext>
            </a:extLst>
          </p:cNvPr>
          <p:cNvGrpSpPr/>
          <p:nvPr/>
        </p:nvGrpSpPr>
        <p:grpSpPr>
          <a:xfrm>
            <a:off x="2522071" y="320862"/>
            <a:ext cx="6765940" cy="922244"/>
            <a:chOff x="2903989" y="320862"/>
            <a:chExt cx="6384022" cy="9404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FC07DD-04BC-4663-A344-ACFDEFEFE609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다다미의 이용 용도</a:t>
              </a:r>
            </a:p>
          </p:txBody>
        </p:sp>
        <p:sp>
          <p:nvSpPr>
            <p:cNvPr id="23" name="육각형 22">
              <a:extLst>
                <a:ext uri="{FF2B5EF4-FFF2-40B4-BE49-F238E27FC236}">
                  <a16:creationId xmlns:a16="http://schemas.microsoft.com/office/drawing/2014/main" id="{B6178058-5D8F-4D5B-B6A1-652CF21B19D1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BD236182-97B6-4060-A8A8-8E84AB8EA316}"/>
              </a:ext>
            </a:extLst>
          </p:cNvPr>
          <p:cNvGrpSpPr/>
          <p:nvPr/>
        </p:nvGrpSpPr>
        <p:grpSpPr>
          <a:xfrm>
            <a:off x="5885540" y="1725554"/>
            <a:ext cx="5376360" cy="3314888"/>
            <a:chOff x="5888886" y="1945362"/>
            <a:chExt cx="5376360" cy="331488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1F18F66-0EC7-4602-BC04-50488934E2E9}"/>
                </a:ext>
              </a:extLst>
            </p:cNvPr>
            <p:cNvSpPr txBox="1"/>
            <p:nvPr/>
          </p:nvSpPr>
          <p:spPr>
            <a:xfrm>
              <a:off x="5888886" y="1945362"/>
              <a:ext cx="40951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3.</a:t>
              </a:r>
              <a:r>
                <a:rPr lang="ko-KR" altLang="en-US" sz="4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침실 및 </a:t>
              </a:r>
              <a:r>
                <a:rPr lang="ko-KR" altLang="en-US" sz="4000" b="1" dirty="0" err="1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공부실</a:t>
              </a:r>
              <a:endParaRPr lang="en-US" altLang="ko-KR" sz="40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EA3DFE5C-1C70-410D-9179-E6274D079BA2}"/>
                </a:ext>
              </a:extLst>
            </p:cNvPr>
            <p:cNvGrpSpPr/>
            <p:nvPr/>
          </p:nvGrpSpPr>
          <p:grpSpPr>
            <a:xfrm>
              <a:off x="6071010" y="2887168"/>
              <a:ext cx="5194236" cy="2373082"/>
              <a:chOff x="6418881" y="2872431"/>
              <a:chExt cx="4634275" cy="1818529"/>
            </a:xfrm>
          </p:grpSpPr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A2D80167-30CC-4C53-BB26-CB4DE0BDB2D1}"/>
                  </a:ext>
                </a:extLst>
              </p:cNvPr>
              <p:cNvGrpSpPr/>
              <p:nvPr/>
            </p:nvGrpSpPr>
            <p:grpSpPr>
              <a:xfrm>
                <a:off x="6425967" y="2872431"/>
                <a:ext cx="2195760" cy="785285"/>
                <a:chOff x="6425967" y="2634143"/>
                <a:chExt cx="2862044" cy="1023573"/>
              </a:xfrm>
            </p:grpSpPr>
            <p:sp>
              <p:nvSpPr>
                <p:cNvPr id="54" name="사각형: 둥근 모서리 53">
                  <a:extLst>
                    <a:ext uri="{FF2B5EF4-FFF2-40B4-BE49-F238E27FC236}">
                      <a16:creationId xmlns:a16="http://schemas.microsoft.com/office/drawing/2014/main" id="{62AF23FA-3CB4-4B80-9E82-38142967102A}"/>
                    </a:ext>
                  </a:extLst>
                </p:cNvPr>
                <p:cNvSpPr/>
                <p:nvPr/>
              </p:nvSpPr>
              <p:spPr>
                <a:xfrm>
                  <a:off x="6425967" y="2634143"/>
                  <a:ext cx="2862044" cy="1023573"/>
                </a:xfrm>
                <a:prstGeom prst="roundRect">
                  <a:avLst/>
                </a:prstGeom>
                <a:noFill/>
                <a:ln w="571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/>
                </a:p>
              </p:txBody>
            </p:sp>
            <p:sp>
              <p:nvSpPr>
                <p:cNvPr id="55" name="직사각형 54">
                  <a:extLst>
                    <a:ext uri="{FF2B5EF4-FFF2-40B4-BE49-F238E27FC236}">
                      <a16:creationId xmlns:a16="http://schemas.microsoft.com/office/drawing/2014/main" id="{7C7218F0-5885-4CA6-9669-1F548250F89B}"/>
                    </a:ext>
                  </a:extLst>
                </p:cNvPr>
                <p:cNvSpPr/>
                <p:nvPr/>
              </p:nvSpPr>
              <p:spPr>
                <a:xfrm>
                  <a:off x="6583301" y="2906025"/>
                  <a:ext cx="2522597" cy="4611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2400" b="1" dirty="0">
                      <a:solidFill>
                        <a:srgbClr val="595959"/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수면 효율 향상</a:t>
                  </a:r>
                  <a:endParaRPr lang="en-US" altLang="ko-KR" sz="24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endParaRPr>
                </a:p>
              </p:txBody>
            </p:sp>
          </p:grpSp>
          <p:grpSp>
            <p:nvGrpSpPr>
              <p:cNvPr id="45" name="그룹 44">
                <a:extLst>
                  <a:ext uri="{FF2B5EF4-FFF2-40B4-BE49-F238E27FC236}">
                    <a16:creationId xmlns:a16="http://schemas.microsoft.com/office/drawing/2014/main" id="{BDC310F3-7F70-4B9C-BDB5-B6C78638665A}"/>
                  </a:ext>
                </a:extLst>
              </p:cNvPr>
              <p:cNvGrpSpPr/>
              <p:nvPr/>
            </p:nvGrpSpPr>
            <p:grpSpPr>
              <a:xfrm>
                <a:off x="6418881" y="3905675"/>
                <a:ext cx="2209933" cy="785285"/>
                <a:chOff x="6416730" y="2634143"/>
                <a:chExt cx="2880518" cy="1023573"/>
              </a:xfrm>
            </p:grpSpPr>
            <p:sp>
              <p:nvSpPr>
                <p:cNvPr id="52" name="사각형: 둥근 모서리 51">
                  <a:extLst>
                    <a:ext uri="{FF2B5EF4-FFF2-40B4-BE49-F238E27FC236}">
                      <a16:creationId xmlns:a16="http://schemas.microsoft.com/office/drawing/2014/main" id="{F573A69E-D6A6-418F-8120-14969C31E332}"/>
                    </a:ext>
                  </a:extLst>
                </p:cNvPr>
                <p:cNvSpPr/>
                <p:nvPr/>
              </p:nvSpPr>
              <p:spPr>
                <a:xfrm>
                  <a:off x="6425967" y="2634143"/>
                  <a:ext cx="2862044" cy="1023573"/>
                </a:xfrm>
                <a:prstGeom prst="roundRect">
                  <a:avLst/>
                </a:prstGeom>
                <a:noFill/>
                <a:ln w="571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/>
                </a:p>
              </p:txBody>
            </p:sp>
            <p:sp>
              <p:nvSpPr>
                <p:cNvPr id="53" name="직사각형 52">
                  <a:extLst>
                    <a:ext uri="{FF2B5EF4-FFF2-40B4-BE49-F238E27FC236}">
                      <a16:creationId xmlns:a16="http://schemas.microsoft.com/office/drawing/2014/main" id="{5BF15A9D-6998-4405-BC6F-6C1105E688CD}"/>
                    </a:ext>
                  </a:extLst>
                </p:cNvPr>
                <p:cNvSpPr/>
                <p:nvPr/>
              </p:nvSpPr>
              <p:spPr>
                <a:xfrm>
                  <a:off x="6416730" y="2895229"/>
                  <a:ext cx="2880518" cy="4611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2400" b="1" dirty="0">
                      <a:solidFill>
                        <a:srgbClr val="595959"/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편안한 수면 환경</a:t>
                  </a:r>
                  <a:endParaRPr lang="en-US" altLang="ko-KR" sz="24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endParaRPr>
                </a:p>
              </p:txBody>
            </p:sp>
          </p:grpSp>
          <p:grpSp>
            <p:nvGrpSpPr>
              <p:cNvPr id="46" name="그룹 45">
                <a:extLst>
                  <a:ext uri="{FF2B5EF4-FFF2-40B4-BE49-F238E27FC236}">
                    <a16:creationId xmlns:a16="http://schemas.microsoft.com/office/drawing/2014/main" id="{1DD2BACD-7E80-40F3-A9CB-2AE4A1152DD7}"/>
                  </a:ext>
                </a:extLst>
              </p:cNvPr>
              <p:cNvGrpSpPr/>
              <p:nvPr/>
            </p:nvGrpSpPr>
            <p:grpSpPr>
              <a:xfrm>
                <a:off x="8839200" y="2875863"/>
                <a:ext cx="2195760" cy="785285"/>
                <a:chOff x="6425967" y="2634143"/>
                <a:chExt cx="2862044" cy="1023573"/>
              </a:xfrm>
            </p:grpSpPr>
            <p:sp>
              <p:nvSpPr>
                <p:cNvPr id="50" name="사각형: 둥근 모서리 49">
                  <a:extLst>
                    <a:ext uri="{FF2B5EF4-FFF2-40B4-BE49-F238E27FC236}">
                      <a16:creationId xmlns:a16="http://schemas.microsoft.com/office/drawing/2014/main" id="{418EEF97-8D21-4693-A1C3-A7581CA46A23}"/>
                    </a:ext>
                  </a:extLst>
                </p:cNvPr>
                <p:cNvSpPr/>
                <p:nvPr/>
              </p:nvSpPr>
              <p:spPr>
                <a:xfrm>
                  <a:off x="6425967" y="2634143"/>
                  <a:ext cx="2862044" cy="1023573"/>
                </a:xfrm>
                <a:prstGeom prst="roundRect">
                  <a:avLst/>
                </a:prstGeom>
                <a:noFill/>
                <a:ln w="571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/>
                </a:p>
              </p:txBody>
            </p:sp>
            <p:sp>
              <p:nvSpPr>
                <p:cNvPr id="51" name="직사각형 50">
                  <a:extLst>
                    <a:ext uri="{FF2B5EF4-FFF2-40B4-BE49-F238E27FC236}">
                      <a16:creationId xmlns:a16="http://schemas.microsoft.com/office/drawing/2014/main" id="{95486A80-B8CC-4E69-BE0D-BB2481ADE6EB}"/>
                    </a:ext>
                  </a:extLst>
                </p:cNvPr>
                <p:cNvSpPr/>
                <p:nvPr/>
              </p:nvSpPr>
              <p:spPr>
                <a:xfrm>
                  <a:off x="6814730" y="2901551"/>
                  <a:ext cx="2084517" cy="4611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2400" b="1" dirty="0">
                      <a:solidFill>
                        <a:srgbClr val="595959"/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집중력 향상</a:t>
                  </a:r>
                  <a:endParaRPr lang="en-US" altLang="ko-KR" sz="24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endParaRPr>
                </a:p>
              </p:txBody>
            </p:sp>
          </p:grp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6CC47D3A-0683-4B71-AB83-CC525D74E04C}"/>
                  </a:ext>
                </a:extLst>
              </p:cNvPr>
              <p:cNvGrpSpPr/>
              <p:nvPr/>
            </p:nvGrpSpPr>
            <p:grpSpPr>
              <a:xfrm>
                <a:off x="8857396" y="3894370"/>
                <a:ext cx="2195760" cy="785285"/>
                <a:chOff x="6425967" y="2634143"/>
                <a:chExt cx="2862044" cy="1023573"/>
              </a:xfrm>
            </p:grpSpPr>
            <p:sp>
              <p:nvSpPr>
                <p:cNvPr id="48" name="사각형: 둥근 모서리 47">
                  <a:extLst>
                    <a:ext uri="{FF2B5EF4-FFF2-40B4-BE49-F238E27FC236}">
                      <a16:creationId xmlns:a16="http://schemas.microsoft.com/office/drawing/2014/main" id="{050B0217-2E7E-4DE0-A83A-CB57C1E03A66}"/>
                    </a:ext>
                  </a:extLst>
                </p:cNvPr>
                <p:cNvSpPr/>
                <p:nvPr/>
              </p:nvSpPr>
              <p:spPr>
                <a:xfrm>
                  <a:off x="6425967" y="2634143"/>
                  <a:ext cx="2862044" cy="1023573"/>
                </a:xfrm>
                <a:prstGeom prst="roundRect">
                  <a:avLst/>
                </a:prstGeom>
                <a:noFill/>
                <a:ln w="571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/>
                </a:p>
              </p:txBody>
            </p:sp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E42173D7-C30C-4363-923E-378242827452}"/>
                    </a:ext>
                  </a:extLst>
                </p:cNvPr>
                <p:cNvSpPr/>
                <p:nvPr/>
              </p:nvSpPr>
              <p:spPr>
                <a:xfrm>
                  <a:off x="6621424" y="2909964"/>
                  <a:ext cx="2522598" cy="4611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2400" b="1" dirty="0">
                      <a:solidFill>
                        <a:srgbClr val="595959"/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공부 공간 활용</a:t>
                  </a:r>
                  <a:endParaRPr lang="en-US" altLang="ko-KR" sz="24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endParaRPr>
                </a:p>
              </p:txBody>
            </p:sp>
          </p:grpSp>
        </p:grpSp>
      </p:grpSp>
      <p:pic>
        <p:nvPicPr>
          <p:cNvPr id="56" name="그림 55">
            <a:extLst>
              <a:ext uri="{FF2B5EF4-FFF2-40B4-BE49-F238E27FC236}">
                <a16:creationId xmlns:a16="http://schemas.microsoft.com/office/drawing/2014/main" id="{E284797C-53B0-4671-A6BB-E1C422C0A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09" y="205704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4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BB20E230-9397-4202-BED3-A9AEC5A18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91" y="2547091"/>
            <a:ext cx="4029817" cy="3174000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id="{2C7A5EF8-B6FF-4046-B36F-A55A162B89A4}"/>
              </a:ext>
            </a:extLst>
          </p:cNvPr>
          <p:cNvGrpSpPr/>
          <p:nvPr/>
        </p:nvGrpSpPr>
        <p:grpSpPr>
          <a:xfrm>
            <a:off x="2903989" y="320862"/>
            <a:ext cx="6384022" cy="940430"/>
            <a:chOff x="2903989" y="320862"/>
            <a:chExt cx="6384022" cy="9404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A0A475-4977-409C-99D5-C2174F461B2E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다다미의 장점</a:t>
              </a:r>
            </a:p>
          </p:txBody>
        </p:sp>
        <p:sp>
          <p:nvSpPr>
            <p:cNvPr id="31" name="육각형 30">
              <a:extLst>
                <a:ext uri="{FF2B5EF4-FFF2-40B4-BE49-F238E27FC236}">
                  <a16:creationId xmlns:a16="http://schemas.microsoft.com/office/drawing/2014/main" id="{A23B292C-6FC7-4BE5-B0E6-680D9B67CA68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1B0217F8-4FB9-47F7-A97E-91ED772C93A3}"/>
              </a:ext>
            </a:extLst>
          </p:cNvPr>
          <p:cNvGrpSpPr/>
          <p:nvPr/>
        </p:nvGrpSpPr>
        <p:grpSpPr>
          <a:xfrm>
            <a:off x="5367708" y="2979817"/>
            <a:ext cx="6669508" cy="2308548"/>
            <a:chOff x="5367708" y="2979817"/>
            <a:chExt cx="6669508" cy="2308548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2FA4E252-E6D2-497D-A681-346A6584C9DD}"/>
                </a:ext>
              </a:extLst>
            </p:cNvPr>
            <p:cNvGrpSpPr/>
            <p:nvPr/>
          </p:nvGrpSpPr>
          <p:grpSpPr>
            <a:xfrm>
              <a:off x="5367708" y="2979817"/>
              <a:ext cx="6669508" cy="2288263"/>
              <a:chOff x="2758314" y="4226069"/>
              <a:chExt cx="6669508" cy="228826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842BBE-DDF4-4289-9639-669CD8E0219F}"/>
                  </a:ext>
                </a:extLst>
              </p:cNvPr>
              <p:cNvSpPr txBox="1"/>
              <p:nvPr/>
            </p:nvSpPr>
            <p:spPr>
              <a:xfrm>
                <a:off x="2758314" y="4883116"/>
                <a:ext cx="666950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통상 </a:t>
                </a:r>
                <a:r>
                  <a:rPr lang="en-US" altLang="ko-KR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5~6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센티의 두께</a:t>
                </a:r>
              </a:p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바닥의 차가운 공기 차단</a:t>
                </a:r>
              </a:p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바닥 공기의 열 보존</a:t>
                </a:r>
                <a:endParaRPr lang="en-US" altLang="ko-KR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냉난방 효과 향상</a:t>
                </a: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7FB5CD17-2EF7-4365-916F-9A3AEF0E7481}"/>
                  </a:ext>
                </a:extLst>
              </p:cNvPr>
              <p:cNvSpPr/>
              <p:nvPr/>
            </p:nvSpPr>
            <p:spPr>
              <a:xfrm>
                <a:off x="3376093" y="4226069"/>
                <a:ext cx="54280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1.</a:t>
                </a:r>
                <a:r>
                  <a:rPr lang="ko-KR" altLang="en-US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높은 단열성과 보온성</a:t>
                </a:r>
              </a:p>
            </p:txBody>
          </p:sp>
        </p:grp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C01C5E7A-4BCB-438C-A76A-E3269526B979}"/>
                </a:ext>
              </a:extLst>
            </p:cNvPr>
            <p:cNvSpPr/>
            <p:nvPr/>
          </p:nvSpPr>
          <p:spPr>
            <a:xfrm>
              <a:off x="6088216" y="2979817"/>
              <a:ext cx="5222631" cy="2308548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5D946BF-F0F9-4211-805B-F1B8BAD5F979}"/>
              </a:ext>
            </a:extLst>
          </p:cNvPr>
          <p:cNvSpPr txBox="1"/>
          <p:nvPr/>
        </p:nvSpPr>
        <p:spPr>
          <a:xfrm>
            <a:off x="9777047" y="6496346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https://uehara-interior.com/merit/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013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A312E979-1899-4EFE-85CA-873858034ADF}"/>
              </a:ext>
            </a:extLst>
          </p:cNvPr>
          <p:cNvGrpSpPr/>
          <p:nvPr/>
        </p:nvGrpSpPr>
        <p:grpSpPr>
          <a:xfrm>
            <a:off x="2903989" y="320862"/>
            <a:ext cx="6384022" cy="940430"/>
            <a:chOff x="2903989" y="320862"/>
            <a:chExt cx="6384022" cy="9404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109B40-3F4B-4595-AB0E-2470E04B130B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다다미의 장점</a:t>
              </a:r>
            </a:p>
          </p:txBody>
        </p:sp>
        <p:sp>
          <p:nvSpPr>
            <p:cNvPr id="20" name="육각형 19">
              <a:extLst>
                <a:ext uri="{FF2B5EF4-FFF2-40B4-BE49-F238E27FC236}">
                  <a16:creationId xmlns:a16="http://schemas.microsoft.com/office/drawing/2014/main" id="{06BC72A6-1CCC-4CDE-96C6-F085B59EE049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62839E7F-3F26-41FF-B769-454794F78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39" y="2350298"/>
            <a:ext cx="3580920" cy="3370793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03C916B0-925C-4E53-AC92-EE12B1D6728B}"/>
              </a:ext>
            </a:extLst>
          </p:cNvPr>
          <p:cNvGrpSpPr/>
          <p:nvPr/>
        </p:nvGrpSpPr>
        <p:grpSpPr>
          <a:xfrm>
            <a:off x="5494951" y="2695883"/>
            <a:ext cx="5784733" cy="2952442"/>
            <a:chOff x="5143259" y="2695883"/>
            <a:chExt cx="5784733" cy="2952442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41AD145E-626A-4ADB-993E-8CE79E0EC337}"/>
                </a:ext>
              </a:extLst>
            </p:cNvPr>
            <p:cNvGrpSpPr/>
            <p:nvPr/>
          </p:nvGrpSpPr>
          <p:grpSpPr>
            <a:xfrm>
              <a:off x="5143259" y="2928720"/>
              <a:ext cx="5784733" cy="2637878"/>
              <a:chOff x="3203632" y="4010174"/>
              <a:chExt cx="5784733" cy="263787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059089-ABA9-4797-9786-FA5A7CD21053}"/>
                  </a:ext>
                </a:extLst>
              </p:cNvPr>
              <p:cNvSpPr txBox="1"/>
              <p:nvPr/>
            </p:nvSpPr>
            <p:spPr>
              <a:xfrm>
                <a:off x="3203632" y="4632116"/>
                <a:ext cx="5784733" cy="201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en-US" altLang="ko-KR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500ml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수분 흡수 가능</a:t>
                </a:r>
              </a:p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고온</a:t>
                </a:r>
                <a:r>
                  <a:rPr lang="en-US" altLang="ko-KR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,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 다습한 기후에 적합</a:t>
                </a:r>
              </a:p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여름은 습기 흡수</a:t>
                </a:r>
                <a:endParaRPr lang="en-US" altLang="ko-KR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겨울은 수분 방출 </a:t>
                </a:r>
                <a:endParaRPr lang="en-US" altLang="ko-KR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편안함 유지</a:t>
                </a:r>
              </a:p>
            </p:txBody>
          </p:sp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BFAFEB92-5D36-4BFD-9E0D-D86521A4C258}"/>
                  </a:ext>
                </a:extLst>
              </p:cNvPr>
              <p:cNvSpPr/>
              <p:nvPr/>
            </p:nvSpPr>
            <p:spPr>
              <a:xfrm>
                <a:off x="3514203" y="4010174"/>
                <a:ext cx="516359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2.</a:t>
                </a:r>
                <a:r>
                  <a:rPr lang="ko-KR" altLang="en-US" sz="4000" b="1" dirty="0" err="1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흡습</a:t>
                </a:r>
                <a:r>
                  <a:rPr lang="ko-KR" altLang="en-US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 능력</a:t>
                </a:r>
                <a:r>
                  <a:rPr lang="en-US" altLang="ko-KR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,</a:t>
                </a:r>
                <a:r>
                  <a:rPr lang="ko-KR" altLang="en-US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 </a:t>
                </a:r>
                <a:r>
                  <a:rPr lang="ko-KR" altLang="en-US" sz="4000" b="1" dirty="0" err="1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조습</a:t>
                </a:r>
                <a:r>
                  <a:rPr lang="ko-KR" altLang="en-US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 기능</a:t>
                </a:r>
              </a:p>
            </p:txBody>
          </p:sp>
        </p:grp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F50370E3-B630-4423-877A-BE4EB5898E6D}"/>
                </a:ext>
              </a:extLst>
            </p:cNvPr>
            <p:cNvSpPr/>
            <p:nvPr/>
          </p:nvSpPr>
          <p:spPr>
            <a:xfrm>
              <a:off x="5516470" y="2695883"/>
              <a:ext cx="5113191" cy="2952442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AE33FB2-402E-4718-A6CF-C18E4EA72416}"/>
              </a:ext>
            </a:extLst>
          </p:cNvPr>
          <p:cNvSpPr txBox="1"/>
          <p:nvPr/>
        </p:nvSpPr>
        <p:spPr>
          <a:xfrm>
            <a:off x="9777047" y="6496346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https://uehara-interior.com/merit/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948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0E3B195F-4B78-48F1-9CD6-5955643259C1}"/>
              </a:ext>
            </a:extLst>
          </p:cNvPr>
          <p:cNvGrpSpPr/>
          <p:nvPr/>
        </p:nvGrpSpPr>
        <p:grpSpPr>
          <a:xfrm>
            <a:off x="2903989" y="320862"/>
            <a:ext cx="6384022" cy="940430"/>
            <a:chOff x="2903989" y="320862"/>
            <a:chExt cx="6384022" cy="9404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DCA6F0-7194-45EB-BEB7-C0647E55B1FB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다다미의 장점</a:t>
              </a:r>
            </a:p>
          </p:txBody>
        </p:sp>
        <p:sp>
          <p:nvSpPr>
            <p:cNvPr id="20" name="육각형 19">
              <a:extLst>
                <a:ext uri="{FF2B5EF4-FFF2-40B4-BE49-F238E27FC236}">
                  <a16:creationId xmlns:a16="http://schemas.microsoft.com/office/drawing/2014/main" id="{AE5943A8-1525-49CA-A0F7-42155C9197E3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BA4AA5A-17A9-487B-A185-84FBBCF73BF9}"/>
              </a:ext>
            </a:extLst>
          </p:cNvPr>
          <p:cNvSpPr txBox="1"/>
          <p:nvPr/>
        </p:nvSpPr>
        <p:spPr>
          <a:xfrm>
            <a:off x="9777047" y="6496346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https://uehara-interior.com/merit/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83BF3224-68F3-4616-BFC8-6D63558F0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10" y="2407756"/>
            <a:ext cx="4141273" cy="3238289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BFF156DA-939C-400E-A599-9AD9A6A24624}"/>
              </a:ext>
            </a:extLst>
          </p:cNvPr>
          <p:cNvGrpSpPr/>
          <p:nvPr/>
        </p:nvGrpSpPr>
        <p:grpSpPr>
          <a:xfrm>
            <a:off x="5323584" y="2695883"/>
            <a:ext cx="5949000" cy="2878439"/>
            <a:chOff x="5359021" y="2695883"/>
            <a:chExt cx="5428089" cy="2878439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24BF886D-B9EA-42AA-8640-960879CBF948}"/>
                </a:ext>
              </a:extLst>
            </p:cNvPr>
            <p:cNvGrpSpPr/>
            <p:nvPr/>
          </p:nvGrpSpPr>
          <p:grpSpPr>
            <a:xfrm>
              <a:off x="5359021" y="3098376"/>
              <a:ext cx="5428089" cy="2073452"/>
              <a:chOff x="3381956" y="4383462"/>
              <a:chExt cx="5428089" cy="207345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176738-6E42-4AB5-AAB6-ADABB71ADD89}"/>
                  </a:ext>
                </a:extLst>
              </p:cNvPr>
              <p:cNvSpPr txBox="1"/>
              <p:nvPr/>
            </p:nvSpPr>
            <p:spPr>
              <a:xfrm>
                <a:off x="3864232" y="5210419"/>
                <a:ext cx="4192289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적당한 탄력 제공</a:t>
                </a:r>
              </a:p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쿠션처럼 편안함</a:t>
                </a:r>
                <a:endParaRPr lang="en-US" altLang="ko-KR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몸의 충격 완화</a:t>
                </a:r>
              </a:p>
            </p:txBody>
          </p:sp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0B6041AB-5BB1-4983-8995-BEB6CC54028B}"/>
                  </a:ext>
                </a:extLst>
              </p:cNvPr>
              <p:cNvSpPr/>
              <p:nvPr/>
            </p:nvSpPr>
            <p:spPr>
              <a:xfrm>
                <a:off x="3381956" y="4383462"/>
                <a:ext cx="54280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3.</a:t>
                </a:r>
                <a:r>
                  <a:rPr lang="ko-KR" altLang="en-US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적당한 탄력과 편안함</a:t>
                </a:r>
              </a:p>
            </p:txBody>
          </p:sp>
        </p:grp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860F961B-C788-46B2-85AE-59EEA95AC665}"/>
                </a:ext>
              </a:extLst>
            </p:cNvPr>
            <p:cNvSpPr/>
            <p:nvPr/>
          </p:nvSpPr>
          <p:spPr>
            <a:xfrm>
              <a:off x="5516470" y="2695883"/>
              <a:ext cx="5113191" cy="2878439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96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52652F3F-98B7-4D97-86AC-A2F86C04B78C}"/>
              </a:ext>
            </a:extLst>
          </p:cNvPr>
          <p:cNvGrpSpPr/>
          <p:nvPr/>
        </p:nvGrpSpPr>
        <p:grpSpPr>
          <a:xfrm>
            <a:off x="2903989" y="320862"/>
            <a:ext cx="6384022" cy="940430"/>
            <a:chOff x="2903989" y="320862"/>
            <a:chExt cx="6384022" cy="9404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CA4870-5D79-4455-983B-AA632A20D7DF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다다미의 장점</a:t>
              </a:r>
            </a:p>
          </p:txBody>
        </p:sp>
        <p:sp>
          <p:nvSpPr>
            <p:cNvPr id="20" name="육각형 19">
              <a:extLst>
                <a:ext uri="{FF2B5EF4-FFF2-40B4-BE49-F238E27FC236}">
                  <a16:creationId xmlns:a16="http://schemas.microsoft.com/office/drawing/2014/main" id="{BAA706D2-54DF-4F80-BCEB-D2E204C08ED1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06BB20-FA39-48F6-A754-784C6F614DB3}"/>
              </a:ext>
            </a:extLst>
          </p:cNvPr>
          <p:cNvSpPr txBox="1"/>
          <p:nvPr/>
        </p:nvSpPr>
        <p:spPr>
          <a:xfrm>
            <a:off x="9777047" y="6496346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https://uehara-interior.com/merit/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B6AC30FD-A815-4C98-865E-79F6E71FB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38" y="2152574"/>
            <a:ext cx="3684285" cy="3307376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582FD738-DACF-4312-9DC8-AF0B50D60579}"/>
              </a:ext>
            </a:extLst>
          </p:cNvPr>
          <p:cNvGrpSpPr/>
          <p:nvPr/>
        </p:nvGrpSpPr>
        <p:grpSpPr>
          <a:xfrm>
            <a:off x="4960471" y="2716751"/>
            <a:ext cx="6650430" cy="2948943"/>
            <a:chOff x="4943401" y="2831123"/>
            <a:chExt cx="6096000" cy="2743199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D84B9AD-93A3-4778-A0A4-AA335D1B51FB}"/>
                </a:ext>
              </a:extLst>
            </p:cNvPr>
            <p:cNvSpPr/>
            <p:nvPr/>
          </p:nvSpPr>
          <p:spPr>
            <a:xfrm>
              <a:off x="5333070" y="2831123"/>
              <a:ext cx="5296591" cy="2743199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5157957-8EA1-42A6-97C3-36FAED65A12E}"/>
                </a:ext>
              </a:extLst>
            </p:cNvPr>
            <p:cNvGrpSpPr/>
            <p:nvPr/>
          </p:nvGrpSpPr>
          <p:grpSpPr>
            <a:xfrm>
              <a:off x="4943401" y="3075057"/>
              <a:ext cx="6096000" cy="1990526"/>
              <a:chOff x="4943401" y="3075057"/>
              <a:chExt cx="6096000" cy="199052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006B39-0307-44E3-B318-927210F42981}"/>
                  </a:ext>
                </a:extLst>
              </p:cNvPr>
              <p:cNvSpPr txBox="1"/>
              <p:nvPr/>
            </p:nvSpPr>
            <p:spPr>
              <a:xfrm>
                <a:off x="5333070" y="3075057"/>
                <a:ext cx="5316662" cy="658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4.</a:t>
                </a:r>
                <a:r>
                  <a:rPr lang="ko-KR" altLang="en-US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자연의 상냥한 색</a:t>
                </a:r>
                <a:r>
                  <a:rPr lang="en-US" altLang="ko-KR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·</a:t>
                </a:r>
                <a:r>
                  <a:rPr lang="ko-KR" altLang="en-US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냄새</a:t>
                </a:r>
              </a:p>
            </p:txBody>
          </p:sp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7D73737C-8F40-473D-8BE2-A1DC65CA99BC}"/>
                  </a:ext>
                </a:extLst>
              </p:cNvPr>
              <p:cNvSpPr/>
              <p:nvPr/>
            </p:nvSpPr>
            <p:spPr>
              <a:xfrm>
                <a:off x="4943401" y="3906054"/>
                <a:ext cx="6096000" cy="11595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부담스럽지 않는 색 </a:t>
                </a:r>
              </a:p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천연 </a:t>
                </a:r>
                <a:r>
                  <a:rPr lang="ko-KR" altLang="en-US" sz="2500" b="1" dirty="0" err="1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이구사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 향기</a:t>
                </a:r>
                <a:endParaRPr lang="en-US" altLang="ko-KR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진정 효과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075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6FEB25AA-139B-4DD1-8244-63283E554AE0}"/>
              </a:ext>
            </a:extLst>
          </p:cNvPr>
          <p:cNvGrpSpPr/>
          <p:nvPr/>
        </p:nvGrpSpPr>
        <p:grpSpPr>
          <a:xfrm>
            <a:off x="2903989" y="320862"/>
            <a:ext cx="6384022" cy="940430"/>
            <a:chOff x="2903989" y="320862"/>
            <a:chExt cx="6384022" cy="9404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2005BF-AD18-4956-A75B-B2A0F74F8C8F}"/>
                </a:ext>
              </a:extLst>
            </p:cNvPr>
            <p:cNvSpPr txBox="1"/>
            <p:nvPr/>
          </p:nvSpPr>
          <p:spPr>
            <a:xfrm>
              <a:off x="3352800" y="370891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다다미의 장점</a:t>
              </a:r>
            </a:p>
          </p:txBody>
        </p:sp>
        <p:sp>
          <p:nvSpPr>
            <p:cNvPr id="20" name="육각형 19">
              <a:extLst>
                <a:ext uri="{FF2B5EF4-FFF2-40B4-BE49-F238E27FC236}">
                  <a16:creationId xmlns:a16="http://schemas.microsoft.com/office/drawing/2014/main" id="{0F54B322-F7AD-449C-B737-B1EEF815AABD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DF2F22-B2AA-4D6F-AABE-8FAE08D931CB}"/>
              </a:ext>
            </a:extLst>
          </p:cNvPr>
          <p:cNvSpPr txBox="1"/>
          <p:nvPr/>
        </p:nvSpPr>
        <p:spPr>
          <a:xfrm>
            <a:off x="9777047" y="6496346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https://uehara-interior.com/merit/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1BEF32F-E7AC-42D3-A167-9DE4C5B9BE25}"/>
              </a:ext>
            </a:extLst>
          </p:cNvPr>
          <p:cNvGrpSpPr/>
          <p:nvPr/>
        </p:nvGrpSpPr>
        <p:grpSpPr>
          <a:xfrm>
            <a:off x="5973670" y="2609235"/>
            <a:ext cx="5113191" cy="2878439"/>
            <a:chOff x="5516470" y="2695883"/>
            <a:chExt cx="5113191" cy="2878439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48E872F-66C6-4CD1-98EC-940466A6A387}"/>
                </a:ext>
              </a:extLst>
            </p:cNvPr>
            <p:cNvSpPr/>
            <p:nvPr/>
          </p:nvSpPr>
          <p:spPr>
            <a:xfrm>
              <a:off x="5516470" y="2695883"/>
              <a:ext cx="5113191" cy="2878439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771F3E18-BAAC-4C34-BD52-7B76DFF8D8E5}"/>
                </a:ext>
              </a:extLst>
            </p:cNvPr>
            <p:cNvGrpSpPr/>
            <p:nvPr/>
          </p:nvGrpSpPr>
          <p:grpSpPr>
            <a:xfrm>
              <a:off x="5928771" y="3066825"/>
              <a:ext cx="4288588" cy="1954381"/>
              <a:chOff x="5928771" y="3066825"/>
              <a:chExt cx="4288588" cy="195438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858EB-DBC7-4404-9AF7-088E6CC6E671}"/>
                  </a:ext>
                </a:extLst>
              </p:cNvPr>
              <p:cNvSpPr txBox="1"/>
              <p:nvPr/>
            </p:nvSpPr>
            <p:spPr>
              <a:xfrm>
                <a:off x="5928771" y="3774711"/>
                <a:ext cx="4288588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독특한 평온함</a:t>
                </a:r>
              </a:p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걷는 소리와 진동 감소</a:t>
                </a:r>
                <a:endParaRPr lang="en-US" altLang="ko-KR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  <a:p>
                <a:pPr algn="ctr"/>
                <a:r>
                  <a:rPr lang="en-US" altLang="ko-KR" sz="25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소음 방지에 도움</a:t>
                </a:r>
              </a:p>
            </p:txBody>
          </p:sp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DFD1BE3C-6C80-4152-BA6F-03FAA2087E82}"/>
                  </a:ext>
                </a:extLst>
              </p:cNvPr>
              <p:cNvSpPr/>
              <p:nvPr/>
            </p:nvSpPr>
            <p:spPr>
              <a:xfrm>
                <a:off x="6124455" y="3066825"/>
                <a:ext cx="389722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5.</a:t>
                </a:r>
                <a:r>
                  <a:rPr lang="ko-KR" altLang="en-US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흡음</a:t>
                </a:r>
                <a:r>
                  <a:rPr lang="en-US" altLang="ko-KR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·</a:t>
                </a:r>
                <a:r>
                  <a:rPr lang="ko-KR" altLang="en-US" sz="4000" b="1" dirty="0" err="1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차음</a:t>
                </a:r>
                <a:r>
                  <a:rPr lang="ko-KR" altLang="en-US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 효과</a:t>
                </a:r>
              </a:p>
            </p:txBody>
          </p:sp>
        </p:grpSp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6337FB0A-4726-440A-A3B4-8AA490D9C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39" y="2609235"/>
            <a:ext cx="4276073" cy="28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와이드스크린</PresentationFormat>
  <Slides>21</Slides>
  <Notes>0</Notes>
  <HiddenSlides>0</HiddenSlide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nemogom82@naver.com</dc:creator>
  <cp:lastModifiedBy>nemogom82@naver.com</cp:lastModifiedBy>
  <cp:revision>24</cp:revision>
  <dcterms:created xsi:type="dcterms:W3CDTF">2023-09-30T10:33:56Z</dcterms:created>
  <dcterms:modified xsi:type="dcterms:W3CDTF">2023-09-30T11:50:19Z</dcterms:modified>
</cp:coreProperties>
</file>