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96" r:id="rId4"/>
    <p:sldId id="262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2" autoAdjust="0"/>
    <p:restoredTop sz="70828" autoAdjust="0"/>
  </p:normalViewPr>
  <p:slideViewPr>
    <p:cSldViewPr snapToGrid="0">
      <p:cViewPr varScale="1">
        <p:scale>
          <a:sx n="53" d="100"/>
          <a:sy n="53" d="100"/>
        </p:scale>
        <p:origin x="10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3B32F-438D-4409-BC8A-CF9B0A6DE409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D3108-1767-427D-A5C6-FF40A0C38F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565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D3108-1767-427D-A5C6-FF40A0C38FED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7912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D3108-1767-427D-A5C6-FF40A0C38FED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6791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CBE17E-66A3-5531-22BE-1125A79945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02C3B2C-488C-CCE3-0E15-E0B4E81D2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DE733F3-FBDB-81CE-20DC-D40175E98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2341-B09E-4F95-B3E5-1A69AAD26E0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AE99137-D9FC-CCA5-78A3-9EC04B517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D7C7BAC-1AB3-75E1-CB39-C611119E3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B88C-891B-46DF-A5CD-F9BB8A8F5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8754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77ACA0-0BF0-BC60-F90F-A65710C30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46F100B-9B96-4343-8356-42EB611A2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7D3D223-9E28-020A-137A-3EC4F6096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2341-B09E-4F95-B3E5-1A69AAD26E0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45C96D2-2073-CC3A-D059-BF5396A15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AF93684-7FE8-E7F3-7907-CF9A22D04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B88C-891B-46DF-A5CD-F9BB8A8F5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0906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1658A85-A1EA-5DAE-869C-6EE08ED2F0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8CB3A5C-8BE1-B6B1-0E69-F2D87D471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22F4936-8230-C8A1-B4D0-7D27542DA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2341-B09E-4F95-B3E5-1A69AAD26E0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928F566-55FE-9AF6-8CE3-ED37437F7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5FDC3D-9E3C-A788-26B1-0C2CA0B2C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B88C-891B-46DF-A5CD-F9BB8A8F5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249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3E74A7-340F-1426-5F00-0EACD4C05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A989517-B8B0-4BDB-1B26-03076AD8B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9831557-B6A5-56DA-E808-03BD31CAA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2341-B09E-4F95-B3E5-1A69AAD26E0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EAF05AD-4EDE-F35E-6085-8739C16A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52B712B-B7B2-DA98-7A52-BF7991AC5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B88C-891B-46DF-A5CD-F9BB8A8F5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5165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1549BE-25F0-CA10-D6A7-5509BEAD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BDF5746-ED06-637F-85F7-A2CFFBE29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7B3332B-1201-CDC0-226D-C537049B9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2341-B09E-4F95-B3E5-1A69AAD26E0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6533433-0E12-000D-4112-E2D2E9D5A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8081FB4-3F5A-2582-9A47-E7FE5EA8F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B88C-891B-46DF-A5CD-F9BB8A8F5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4280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1F4306-DCCE-5D81-4510-6285B86E1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AF0887-E95E-B1A8-65C0-C7847E4899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37716C9-5447-700C-BDD8-1D14BF0FF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36D0A49-730C-967E-884A-ACD3EB0B1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2341-B09E-4F95-B3E5-1A69AAD26E0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0EE564A-BA0C-B301-6871-C0A459994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C0C14B6-89A7-B47F-939F-0DC81FAF2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B88C-891B-46DF-A5CD-F9BB8A8F5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9879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1AE156-D3C3-416D-C672-51AB93DF1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7DCADE0-045E-BAC2-AADF-047BFFACC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D1AE038-2AD3-D3B2-86CB-7D57DD26F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8F0DCEF-4EB3-E1F4-13F4-F80BFA244B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027CDFB-58BC-4B8C-5065-0B61BA0749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E3ACAAA-4ED1-5B2C-EDA5-D586C1672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2341-B09E-4F95-B3E5-1A69AAD26E0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6FECA1B-E556-3B48-EA33-3F2DA3984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AB2D042-D472-4ADC-F578-33579AAF7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B88C-891B-46DF-A5CD-F9BB8A8F5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8858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1F69AE-3D7A-773E-7E83-10E98A9B4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1D187E0-F849-9C63-9315-11B1E2F82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2341-B09E-4F95-B3E5-1A69AAD26E0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D99FBE9-34F0-BFDB-2C07-DCCBE9526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FA19C2F-635E-64DD-35EA-51EE9C309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B88C-891B-46DF-A5CD-F9BB8A8F5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9912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4FB502E-81AD-22C1-F2D4-C249BF467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2341-B09E-4F95-B3E5-1A69AAD26E0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3991EF9-35E8-CE88-ED4E-D87571CA7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91D2287-BF78-3C2F-60B1-E42D6A549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B88C-891B-46DF-A5CD-F9BB8A8F5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16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20F9EF7-EDA0-2566-D055-46B9B1495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17B1AAD-5D84-3D50-C99F-E2325607C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08AFDDE-6F8E-D3D6-E85A-AA03552C0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C31BABB-049C-7EA8-770F-40D668D11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2341-B09E-4F95-B3E5-1A69AAD26E0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9717FA5-4F21-695B-5FF8-44B9E208F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F6D851E-57E4-8F21-7CAE-ED966C347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B88C-891B-46DF-A5CD-F9BB8A8F5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089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799339-6B9B-15B4-EC1B-B8588AACA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75520F6-BE15-A74C-6856-5440040840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40BD333-F193-33B4-0196-1DAAE988C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21841F2-606D-8B5B-9695-94DF2C4F9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2341-B09E-4F95-B3E5-1A69AAD26E0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3526181-E35A-A4B9-A72F-8C797D380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C45AE53-2EE2-C805-BC7A-5FB6D4E9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B88C-891B-46DF-A5CD-F9BB8A8F5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70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1704E6C-87FC-EDEC-8E28-DD1FF9D37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E0BA994-4A3D-39EB-BE43-C0577A187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C89B858-35B1-A685-1494-73B30864FE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AD2341-B09E-4F95-B3E5-1A69AAD26E0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E65DF71-9512-43BD-F199-0D265E8B1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B0E49F5-CDCD-8FC8-98A3-4821372BD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83B88C-891B-46DF-A5CD-F9BB8A8F5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546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ko/photo/39276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librewiki.net/wiki/%EC%82%AC%EA%B3%BC" TargetMode="External"/><Relationship Id="rId18" Type="http://schemas.microsoft.com/office/2007/relationships/hdphoto" Target="../media/hdphoto5.wdp"/><Relationship Id="rId3" Type="http://schemas.openxmlformats.org/officeDocument/2006/relationships/image" Target="../media/image2.jpg"/><Relationship Id="rId21" Type="http://schemas.microsoft.com/office/2007/relationships/hdphoto" Target="../media/hdphoto6.wdp"/><Relationship Id="rId7" Type="http://schemas.openxmlformats.org/officeDocument/2006/relationships/hyperlink" Target="https://librewiki.net/wiki/%EA%B2%8C" TargetMode="External"/><Relationship Id="rId12" Type="http://schemas.microsoft.com/office/2007/relationships/hdphoto" Target="../media/hdphoto3.wdp"/><Relationship Id="rId17" Type="http://schemas.openxmlformats.org/officeDocument/2006/relationships/image" Target="../media/image7.png"/><Relationship Id="rId25" Type="http://schemas.openxmlformats.org/officeDocument/2006/relationships/hyperlink" Target="https://pxhere.com/ko/photo/570276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pixabay.com/ko/photos/%EC%98%A4%EB%A0%8C%EC%A7%80-%EA%B7%A4-%ED%83%80%EC%9D%B8%EA%B3%BC-602271/" TargetMode="Externa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24" Type="http://schemas.microsoft.com/office/2007/relationships/hdphoto" Target="../media/hdphoto7.wdp"/><Relationship Id="rId5" Type="http://schemas.openxmlformats.org/officeDocument/2006/relationships/image" Target="../media/image3.png"/><Relationship Id="rId15" Type="http://schemas.microsoft.com/office/2007/relationships/hdphoto" Target="../media/hdphoto4.wdp"/><Relationship Id="rId23" Type="http://schemas.openxmlformats.org/officeDocument/2006/relationships/image" Target="../media/image9.png"/><Relationship Id="rId10" Type="http://schemas.openxmlformats.org/officeDocument/2006/relationships/hyperlink" Target="https://pxhere.com/ko/photo/1335151" TargetMode="External"/><Relationship Id="rId19" Type="http://schemas.openxmlformats.org/officeDocument/2006/relationships/hyperlink" Target="https://www.newiki.net/wiki/%EC%9C%A1%ED%9A%8C" TargetMode="External"/><Relationship Id="rId4" Type="http://schemas.openxmlformats.org/officeDocument/2006/relationships/hyperlink" Target="https://pixabay.com/ko/photos/%EC%A2%85%EC%9D%B4-%EC%A3%BC%EB%A6%84-%EC%A3%BC%EB%A6%84-%EC%9E%A1%EC%9D%80-%EA%B2%B0-413882/" TargetMode="External"/><Relationship Id="rId9" Type="http://schemas.microsoft.com/office/2007/relationships/hdphoto" Target="../media/hdphoto2.wdp"/><Relationship Id="rId14" Type="http://schemas.openxmlformats.org/officeDocument/2006/relationships/image" Target="../media/image6.png"/><Relationship Id="rId22" Type="http://schemas.openxmlformats.org/officeDocument/2006/relationships/hyperlink" Target="https://pxhere.com/th/photo/60534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esefcore.com/entry/%ED%9B%97%EC%B9%B4%EC%9D%B4%EB%8F%84-%EC%9D%BC%EB%B3%B8%EC%9D%98-10%EB%8C%80-%EA%B4%80%EA%B4%91%EC%A7%80%ED%9C%B4%EC%96%91%EC%A7%80-%EA%B0%9C%EC%9D%B8%EC%88%9C%EC%9C%84-Top4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ko/%EC%9D%BC%EB%B3%B8-%EC%98%A4%ED%83%80%EB%A3%A8-%EB%88%88-%ED%99%8B%EC%B9%B4%EC%9D%B4%EB%8F%84-%EC%9A%B4%ED%95%98-1186641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ko/%EB%8F%99%EB%AC%BC/%EA%B2%8C-%EB%B0%94%EB%8B%B7%EA%B0%80-%EC%9E%AC/%EA%B2%8C-arthropod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ko/photo/760341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ko/photo/646313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ko/%EC%B9%98%EC%A6%88-%EC%B9%B4%EB%A7%9D%EB%B2%A0%EB%A5%B4-%EC%9D%8C%EC%8B%9D-%EC%B6%95%EC%A0%9C-gourmet-%EC%9D%8C%EC%8B%9D-%EB%AF%B8%EC%8B%9D-3058058/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ibrewiki.net/wiki/%EC%9A%B0%EC%9C%A0" TargetMode="External"/><Relationship Id="rId5" Type="http://schemas.openxmlformats.org/officeDocument/2006/relationships/image" Target="../media/image16.jpg"/><Relationship Id="rId10" Type="http://schemas.openxmlformats.org/officeDocument/2006/relationships/hyperlink" Target="https://pixabay.com/zh/%E7%89%9B-%E7%89%9B%E5%A5%B6-%E5%86%9C%E5%9C%BA-%E5%8A%A8%E7%89%A9-%E4%B9%B3%E5%88%B6%E5%93%81-%E5%86%9C%E4%B8%9A-%E5%93%BA%E4%B9%B3%E5%8A%A8%E7%89%A9-%E8%8D%89-%E7%89%B2%E7%95%9C-1805369/" TargetMode="External"/><Relationship Id="rId4" Type="http://schemas.openxmlformats.org/officeDocument/2006/relationships/hyperlink" Target="https://isbj.kr/505" TargetMode="External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그림 4" descr="해산물, 음식, 무척추 동물, 미식이(가) 표시된 사진&#10;&#10;자동 생성된 설명">
            <a:extLst>
              <a:ext uri="{FF2B5EF4-FFF2-40B4-BE49-F238E27FC236}">
                <a16:creationId xmlns:a16="http://schemas.microsoft.com/office/drawing/2014/main" id="{C94F184F-E29E-1179-A2F1-03F03992C4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08D4D5B-2F09-8C7F-1ED8-7C2C7728A0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48284" y="1369647"/>
            <a:ext cx="3445765" cy="2516140"/>
          </a:xfrm>
          <a:noFill/>
        </p:spPr>
        <p:txBody>
          <a:bodyPr>
            <a:normAutofit/>
          </a:bodyPr>
          <a:lstStyle/>
          <a:p>
            <a:pPr algn="r"/>
            <a:r>
              <a:rPr lang="ko-KR" altLang="en-US" sz="5400" dirty="0">
                <a:ea typeface="한컴 고딕" panose="02000500000000000000" pitchFamily="2" charset="-127"/>
              </a:rPr>
              <a:t>일본의 </a:t>
            </a:r>
            <a:br>
              <a:rPr lang="en-US" altLang="ko-KR" sz="5400" dirty="0">
                <a:ea typeface="한컴 고딕" panose="02000500000000000000" pitchFamily="2" charset="-127"/>
              </a:rPr>
            </a:br>
            <a:r>
              <a:rPr lang="ko-KR" altLang="en-US" sz="5400" dirty="0">
                <a:ea typeface="한컴 고딕" panose="02000500000000000000" pitchFamily="2" charset="-127"/>
              </a:rPr>
              <a:t>각 지역의 특산물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9CA79C7-7CE5-209D-1062-E17C888318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6760" y="4411951"/>
            <a:ext cx="3445766" cy="1485319"/>
          </a:xfrm>
          <a:noFill/>
        </p:spPr>
        <p:txBody>
          <a:bodyPr>
            <a:normAutofit/>
          </a:bodyPr>
          <a:lstStyle/>
          <a:p>
            <a:pPr algn="r"/>
            <a:r>
              <a:rPr lang="en-US" altLang="ko-KR" dirty="0">
                <a:latin typeface="+mj-lt"/>
                <a:ea typeface="한컴 고딕" panose="02000500000000000000" pitchFamily="2" charset="-127"/>
              </a:rPr>
              <a:t>2*12*109 </a:t>
            </a:r>
            <a:r>
              <a:rPr lang="ko-KR" altLang="en-US" dirty="0">
                <a:latin typeface="+mj-lt"/>
                <a:ea typeface="한컴 고딕" panose="02000500000000000000" pitchFamily="2" charset="-127"/>
              </a:rPr>
              <a:t>권</a:t>
            </a:r>
            <a:r>
              <a:rPr lang="en-US" altLang="ko-KR" dirty="0">
                <a:latin typeface="+mj-lt"/>
                <a:ea typeface="한컴 고딕" panose="02000500000000000000" pitchFamily="2" charset="-127"/>
              </a:rPr>
              <a:t>*</a:t>
            </a:r>
            <a:r>
              <a:rPr lang="ko-KR" altLang="en-US" dirty="0">
                <a:latin typeface="+mj-lt"/>
                <a:ea typeface="한컴 고딕" panose="02000500000000000000" pitchFamily="2" charset="-127"/>
              </a:rPr>
              <a:t>우</a:t>
            </a:r>
          </a:p>
        </p:txBody>
      </p:sp>
    </p:spTree>
    <p:extLst>
      <p:ext uri="{BB962C8B-B14F-4D97-AF65-F5344CB8AC3E}">
        <p14:creationId xmlns:p14="http://schemas.microsoft.com/office/powerpoint/2010/main" val="4061945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F760867D-29B8-9BEB-7664-A45258530E8A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488397-11BD-404E-16D3-521381A8026C}"/>
              </a:ext>
            </a:extLst>
          </p:cNvPr>
          <p:cNvSpPr txBox="1"/>
          <p:nvPr/>
        </p:nvSpPr>
        <p:spPr>
          <a:xfrm>
            <a:off x="5436573" y="430019"/>
            <a:ext cx="1318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/>
              <a:t>목차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FED191-3E42-C402-21D8-B35FB08F74B4}"/>
              </a:ext>
            </a:extLst>
          </p:cNvPr>
          <p:cNvSpPr txBox="1"/>
          <p:nvPr/>
        </p:nvSpPr>
        <p:spPr>
          <a:xfrm>
            <a:off x="1212500" y="1467767"/>
            <a:ext cx="4883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1. </a:t>
            </a:r>
            <a:r>
              <a:rPr lang="ko-KR" altLang="en-US" sz="2400" b="1" dirty="0"/>
              <a:t>훗카이도 지역의 특산물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16E2E3-98D0-B773-5101-BF7FFA5BD8B5}"/>
              </a:ext>
            </a:extLst>
          </p:cNvPr>
          <p:cNvSpPr txBox="1"/>
          <p:nvPr/>
        </p:nvSpPr>
        <p:spPr>
          <a:xfrm>
            <a:off x="1212499" y="2526707"/>
            <a:ext cx="4883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2. </a:t>
            </a:r>
            <a:r>
              <a:rPr lang="ko-KR" altLang="en-US" sz="2400" b="1" dirty="0"/>
              <a:t>혼슈 지역의 특산물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47EB85-B7E9-FFE1-4F31-CC53EC56520A}"/>
              </a:ext>
            </a:extLst>
          </p:cNvPr>
          <p:cNvSpPr txBox="1"/>
          <p:nvPr/>
        </p:nvSpPr>
        <p:spPr>
          <a:xfrm>
            <a:off x="1212499" y="3585647"/>
            <a:ext cx="4883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3. </a:t>
            </a:r>
            <a:r>
              <a:rPr lang="ko-KR" altLang="en-US" sz="2400" b="1" dirty="0" err="1"/>
              <a:t>시고쿠</a:t>
            </a:r>
            <a:r>
              <a:rPr lang="ko-KR" altLang="en-US" sz="2400" b="1" dirty="0"/>
              <a:t> 지역의 특산물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CEF347-4E36-9DD5-00A4-963DD9564806}"/>
              </a:ext>
            </a:extLst>
          </p:cNvPr>
          <p:cNvSpPr txBox="1"/>
          <p:nvPr/>
        </p:nvSpPr>
        <p:spPr>
          <a:xfrm>
            <a:off x="1212498" y="4644587"/>
            <a:ext cx="4883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4. </a:t>
            </a:r>
            <a:r>
              <a:rPr lang="ko-KR" altLang="en-US" sz="2400" b="1" dirty="0"/>
              <a:t>규슈 지역의 특산물</a:t>
            </a:r>
          </a:p>
        </p:txBody>
      </p:sp>
      <p:pic>
        <p:nvPicPr>
          <p:cNvPr id="12" name="그림 11" descr="무척추 동물, 게, 갑각류, 해산물이(가) 표시된 사진&#10;&#10;자동 생성된 설명">
            <a:extLst>
              <a:ext uri="{FF2B5EF4-FFF2-40B4-BE49-F238E27FC236}">
                <a16:creationId xmlns:a16="http://schemas.microsoft.com/office/drawing/2014/main" id="{5173ED05-2C55-F40D-20F8-407C9245601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838259" y="1076066"/>
            <a:ext cx="1417438" cy="1090246"/>
          </a:xfrm>
          <a:prstGeom prst="rect">
            <a:avLst/>
          </a:prstGeom>
        </p:spPr>
      </p:pic>
      <p:pic>
        <p:nvPicPr>
          <p:cNvPr id="20" name="그림 19" descr="포도, 과일, 포도잎, 씨없는 과일이(가) 표시된 사진&#10;&#10;자동 생성된 설명">
            <a:extLst>
              <a:ext uri="{FF2B5EF4-FFF2-40B4-BE49-F238E27FC236}">
                <a16:creationId xmlns:a16="http://schemas.microsoft.com/office/drawing/2014/main" id="{81AB0082-FB32-3DF3-7DF2-1F058E43928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657913" y="2281648"/>
            <a:ext cx="1535218" cy="1151414"/>
          </a:xfrm>
          <a:prstGeom prst="rect">
            <a:avLst/>
          </a:prstGeom>
        </p:spPr>
      </p:pic>
      <p:pic>
        <p:nvPicPr>
          <p:cNvPr id="15" name="그림 14" descr="과일, 자연 식품, 사과, 음식이(가) 표시된 사진&#10;&#10;자동 생성된 설명">
            <a:extLst>
              <a:ext uri="{FF2B5EF4-FFF2-40B4-BE49-F238E27FC236}">
                <a16:creationId xmlns:a16="http://schemas.microsoft.com/office/drawing/2014/main" id="{05BCEBDF-D7CE-4927-17DB-169CF2C2312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27" b="89827" l="5833" r="90000">
                        <a14:foregroundMark x1="9271" y1="37688" x2="11771" y2="66821"/>
                        <a14:foregroundMark x1="8021" y1="38035" x2="5833" y2="56763"/>
                        <a14:foregroundMark x1="5833" y1="56763" x2="8021" y2="60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4362284" y="2370687"/>
            <a:ext cx="1184694" cy="1067458"/>
          </a:xfrm>
          <a:prstGeom prst="rect">
            <a:avLst/>
          </a:prstGeom>
        </p:spPr>
      </p:pic>
      <p:pic>
        <p:nvPicPr>
          <p:cNvPr id="22" name="그림 21" descr="자연 식품, 농산물, 과일, 만다린 오렌지이(가) 표시된 사진&#10;&#10;자동 생성된 설명">
            <a:extLst>
              <a:ext uri="{FF2B5EF4-FFF2-40B4-BE49-F238E27FC236}">
                <a16:creationId xmlns:a16="http://schemas.microsoft.com/office/drawing/2014/main" id="{318E4A78-E18B-CA9E-5604-E0E114F79F6A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4513886" y="3219045"/>
            <a:ext cx="1679245" cy="1120371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9ACD5623-7CEE-7E25-2379-918F1BE55B06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rcRect/>
          <a:stretch/>
        </p:blipFill>
        <p:spPr>
          <a:xfrm>
            <a:off x="4308806" y="4194814"/>
            <a:ext cx="1732723" cy="12995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754E599-FC11-8244-BB7D-44739F20DFEA}"/>
              </a:ext>
            </a:extLst>
          </p:cNvPr>
          <p:cNvSpPr txBox="1"/>
          <p:nvPr/>
        </p:nvSpPr>
        <p:spPr>
          <a:xfrm>
            <a:off x="6622399" y="1467767"/>
            <a:ext cx="4883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5. </a:t>
            </a:r>
            <a:r>
              <a:rPr lang="ko-KR" altLang="en-US" sz="2400" b="1" dirty="0"/>
              <a:t>각 지역 특산물 요리 활용법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468340-C745-B47C-C550-0C49A2A8C3DA}"/>
              </a:ext>
            </a:extLst>
          </p:cNvPr>
          <p:cNvSpPr txBox="1"/>
          <p:nvPr/>
        </p:nvSpPr>
        <p:spPr>
          <a:xfrm>
            <a:off x="6622399" y="3585646"/>
            <a:ext cx="4883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6. </a:t>
            </a:r>
            <a:r>
              <a:rPr lang="ko-KR" altLang="en-US" sz="2400" b="1" dirty="0"/>
              <a:t>각 지역 특산물의 역사적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문화적 이해</a:t>
            </a:r>
          </a:p>
        </p:txBody>
      </p:sp>
      <p:pic>
        <p:nvPicPr>
          <p:cNvPr id="17" name="그림 16" descr="야외, 나무, 도리이문, 일본 건축이(가) 표시된 사진&#10;&#10;자동 생성된 설명">
            <a:extLst>
              <a:ext uri="{FF2B5EF4-FFF2-40B4-BE49-F238E27FC236}">
                <a16:creationId xmlns:a16="http://schemas.microsoft.com/office/drawing/2014/main" id="{5AF9E8F7-36CA-07E1-BF10-4857E9343BD1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backgroundMark x1="26417" y1="26250" x2="24792" y2="30562"/>
                        <a14:backgroundMark x1="25042" y1="25625" x2="32292" y2="26937"/>
                        <a14:backgroundMark x1="32292" y1="26937" x2="25458" y2="32438"/>
                        <a14:backgroundMark x1="25458" y1="32438" x2="25167" y2="32438"/>
                        <a14:backgroundMark x1="38625" y1="26875" x2="46792" y2="27688"/>
                        <a14:backgroundMark x1="46792" y1="27688" x2="37667" y2="27875"/>
                        <a14:backgroundMark x1="37667" y1="27875" x2="37667" y2="27063"/>
                        <a14:backgroundMark x1="56917" y1="29750" x2="55000" y2="30813"/>
                        <a14:backgroundMark x1="72042" y1="30188" x2="72167" y2="25250"/>
                        <a14:backgroundMark x1="76417" y1="37188" x2="68542" y2="41063"/>
                        <a14:backgroundMark x1="68542" y1="41063" x2="68875" y2="42313"/>
                        <a14:backgroundMark x1="55958" y1="45438" x2="39833" y2="45438"/>
                        <a14:backgroundMark x1="39833" y1="45438" x2="43542" y2="37063"/>
                        <a14:backgroundMark x1="43542" y1="37063" x2="53250" y2="37000"/>
                        <a14:backgroundMark x1="53250" y1="37000" x2="62333" y2="38063"/>
                        <a14:backgroundMark x1="62333" y1="38063" x2="60500" y2="4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2"/>
              </a:ext>
            </a:extLst>
          </a:blip>
          <a:stretch>
            <a:fillRect/>
          </a:stretch>
        </p:blipFill>
        <p:spPr>
          <a:xfrm>
            <a:off x="7536980" y="3878048"/>
            <a:ext cx="3007965" cy="200531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3C785F57-9818-AEBC-80B8-2E963E3D75B4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5"/>
              </a:ext>
            </a:extLst>
          </a:blip>
          <a:srcRect/>
          <a:stretch/>
        </p:blipFill>
        <p:spPr>
          <a:xfrm>
            <a:off x="7727953" y="1979106"/>
            <a:ext cx="2476938" cy="165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61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C85E9B7D-1549-FC8C-AFD4-2BAD193F49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" name="그림 9" descr="야외, 자연, 하늘, 눈이(가) 표시된 사진&#10;&#10;자동 생성된 설명">
            <a:extLst>
              <a:ext uri="{FF2B5EF4-FFF2-40B4-BE49-F238E27FC236}">
                <a16:creationId xmlns:a16="http://schemas.microsoft.com/office/drawing/2014/main" id="{32C9BBD0-9FAA-14A7-0182-362588E1B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1595" y="249042"/>
            <a:ext cx="9566031" cy="63599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EA46A0E3-9733-EABC-FE3A-47BBD5F165FA}"/>
              </a:ext>
            </a:extLst>
          </p:cNvPr>
          <p:cNvSpPr/>
          <p:nvPr/>
        </p:nvSpPr>
        <p:spPr>
          <a:xfrm>
            <a:off x="10229221" y="249042"/>
            <a:ext cx="1631184" cy="6359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442A43-B53F-7163-9A3A-E3AFF08E800B}"/>
              </a:ext>
            </a:extLst>
          </p:cNvPr>
          <p:cNvSpPr txBox="1"/>
          <p:nvPr/>
        </p:nvSpPr>
        <p:spPr>
          <a:xfrm>
            <a:off x="10467033" y="797510"/>
            <a:ext cx="1155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1.</a:t>
            </a:r>
          </a:p>
          <a:p>
            <a:pPr algn="ctr"/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2400" b="1" dirty="0" err="1">
                <a:latin typeface="궁서" panose="02030600000101010101" pitchFamily="18" charset="-127"/>
                <a:ea typeface="궁서" panose="02030600000101010101" pitchFamily="18" charset="-127"/>
              </a:rPr>
              <a:t>훗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카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이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도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지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역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의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2400" b="1" dirty="0" err="1">
                <a:latin typeface="궁서" panose="02030600000101010101" pitchFamily="18" charset="-127"/>
                <a:ea typeface="궁서" panose="02030600000101010101" pitchFamily="18" charset="-127"/>
              </a:rPr>
              <a:t>특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산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물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77163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C85E9B7D-1549-FC8C-AFD4-2BAD193F49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" name="그림 4" descr="야외, 겨울, 눈, 하늘이(가) 표시된 사진&#10;&#10;자동 생성된 설명">
            <a:extLst>
              <a:ext uri="{FF2B5EF4-FFF2-40B4-BE49-F238E27FC236}">
                <a16:creationId xmlns:a16="http://schemas.microsoft.com/office/drawing/2014/main" id="{1816B6B5-07BC-C78F-D2FE-0D92999D9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2263" y="527364"/>
            <a:ext cx="5045964" cy="5803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EA21A4E0-3232-9855-7C49-8B46C6B845CD}"/>
              </a:ext>
            </a:extLst>
          </p:cNvPr>
          <p:cNvSpPr/>
          <p:nvPr/>
        </p:nvSpPr>
        <p:spPr>
          <a:xfrm>
            <a:off x="6093066" y="527363"/>
            <a:ext cx="5776027" cy="5803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87F2E8-7134-7770-D9D9-ECE38A086DC0}"/>
              </a:ext>
            </a:extLst>
          </p:cNvPr>
          <p:cNvSpPr txBox="1"/>
          <p:nvPr/>
        </p:nvSpPr>
        <p:spPr>
          <a:xfrm>
            <a:off x="6401804" y="783771"/>
            <a:ext cx="5158550" cy="4907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홋카이도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는 일본의 최북단에 위치한 섬으로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풍부한 자연환경과 해양 자원을 자랑합니다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 </a:t>
            </a: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이 지역의 특산물은 주로 갑각류와 해산물이며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endParaRPr lang="en-US" altLang="ko-KR" kern="0" dirty="0">
              <a:solidFill>
                <a:srgbClr val="000000"/>
              </a:solidFill>
              <a:latin typeface="휴먼명조"/>
              <a:ea typeface="휴먼명조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이는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홋카이도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의 차가운 해역과 깨끗한 물 덕분에 매우 높은 품질을 자랑합니다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 </a:t>
            </a: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63500" algn="just" fontAlgn="base">
              <a:lnSpc>
                <a:spcPct val="160000"/>
              </a:lnSpc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홋카이도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의 특산물은 그 지역의 자연환경과 기후 덕분에 매우 다양하고 품질이 우수합니다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이러한 특산물들은 일본 내외에서 큰 인기를 끌며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지역 경제에도 중요한 역할을 하고 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</p:txBody>
      </p:sp>
    </p:spTree>
    <p:extLst>
      <p:ext uri="{BB962C8B-B14F-4D97-AF65-F5344CB8AC3E}">
        <p14:creationId xmlns:p14="http://schemas.microsoft.com/office/powerpoint/2010/main" val="2945764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C85E9B7D-1549-FC8C-AFD4-2BAD193F49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A21A4E0-3232-9855-7C49-8B46C6B845CD}"/>
              </a:ext>
            </a:extLst>
          </p:cNvPr>
          <p:cNvSpPr/>
          <p:nvPr/>
        </p:nvSpPr>
        <p:spPr>
          <a:xfrm>
            <a:off x="6093066" y="527363"/>
            <a:ext cx="5776027" cy="5803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" name="그림 2" descr="무척추 동물, 해산물, 갑각류, 민물 게이(가) 표시된 사진&#10;&#10;자동 생성된 설명">
            <a:extLst>
              <a:ext uri="{FF2B5EF4-FFF2-40B4-BE49-F238E27FC236}">
                <a16:creationId xmlns:a16="http://schemas.microsoft.com/office/drawing/2014/main" id="{83ECC2F5-4304-33EC-19E8-4B4105FA82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6662" y="527363"/>
            <a:ext cx="4939980" cy="5803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3E955F-F53C-D138-9645-DDC48CBCB82E}"/>
              </a:ext>
            </a:extLst>
          </p:cNvPr>
          <p:cNvSpPr txBox="1"/>
          <p:nvPr/>
        </p:nvSpPr>
        <p:spPr>
          <a:xfrm>
            <a:off x="6348411" y="756067"/>
            <a:ext cx="5265336" cy="5349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홋카이도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는 다양한 종류의 게로 유명하며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특히 대게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털게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꽃게가 대표적입니다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대게 </a:t>
            </a:r>
            <a:r>
              <a:rPr lang="en-US" altLang="ko-KR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(Taraba-</a:t>
            </a:r>
            <a:r>
              <a:rPr lang="en-US" altLang="ko-KR" b="1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gani</a:t>
            </a:r>
            <a:r>
              <a:rPr lang="en-US" altLang="ko-KR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):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주로 오호츠크 해에서 잡히며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몸집이 크고 다리가 길어 고급 요리에 자주 사용됩니다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육질이 탄력 있고 달콤한 맛이 특징입니다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털게 </a:t>
            </a:r>
            <a:r>
              <a:rPr lang="en-US" altLang="ko-KR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(</a:t>
            </a:r>
            <a:r>
              <a:rPr lang="en-US" altLang="ko-KR" b="1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Kegani</a:t>
            </a:r>
            <a:r>
              <a:rPr lang="en-US" altLang="ko-KR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):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홋카이도의 차가운 물에서 자라며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다른 게에 비해 크기는 작지만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맛이 진하고 고소합니다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특히 내장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(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게장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)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이 별미로 평가받습니다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꽃게 </a:t>
            </a:r>
            <a:r>
              <a:rPr lang="en-US" altLang="ko-KR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(</a:t>
            </a:r>
            <a:r>
              <a:rPr lang="en-US" altLang="ko-KR" b="1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Hanakani</a:t>
            </a:r>
            <a:r>
              <a:rPr lang="en-US" altLang="ko-KR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):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몸집이 크고 껍질이 단단하며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부드럽고 달콤한 맛이 특징입니다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9763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C85E9B7D-1549-FC8C-AFD4-2BAD193F49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A21A4E0-3232-9855-7C49-8B46C6B845CD}"/>
              </a:ext>
            </a:extLst>
          </p:cNvPr>
          <p:cNvSpPr/>
          <p:nvPr/>
        </p:nvSpPr>
        <p:spPr>
          <a:xfrm>
            <a:off x="6093066" y="527363"/>
            <a:ext cx="5776027" cy="5803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3E955F-F53C-D138-9645-DDC48CBCB82E}"/>
              </a:ext>
            </a:extLst>
          </p:cNvPr>
          <p:cNvSpPr txBox="1"/>
          <p:nvPr/>
        </p:nvSpPr>
        <p:spPr>
          <a:xfrm>
            <a:off x="6348411" y="756067"/>
            <a:ext cx="5265336" cy="4020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성게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(Uni)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홋카이도 근처의 차가운 바다에서 잡히는 성게는 고소하고 부드러운 맛으로 인기가 많습니다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바다 성게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(</a:t>
            </a:r>
            <a:r>
              <a:rPr lang="en-US" altLang="ko-KR" sz="1800" b="1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Bafun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Uni):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가장 흔히 소비되는 성게로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짙은 오렌지색과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크리미한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식감이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특징입니다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무라사키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성게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(Murasaki Uni):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바다 성게보다 크고 옅은 색을 띠며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단맛이 강하고 부드러운 맛이 특징입니다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5" name="그림 4" descr="무척추 동물, 극피동물, 유기체, 해양 무척추 동물이(가) 표시된 사진&#10;&#10;자동 생성된 설명">
            <a:extLst>
              <a:ext uri="{FF2B5EF4-FFF2-40B4-BE49-F238E27FC236}">
                <a16:creationId xmlns:a16="http://schemas.microsoft.com/office/drawing/2014/main" id="{1CF74BDE-EF8B-904E-17BB-B831CEAA73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0819" y="527362"/>
            <a:ext cx="5051429" cy="5803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78869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C85E9B7D-1549-FC8C-AFD4-2BAD193F49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A21A4E0-3232-9855-7C49-8B46C6B845CD}"/>
              </a:ext>
            </a:extLst>
          </p:cNvPr>
          <p:cNvSpPr/>
          <p:nvPr/>
        </p:nvSpPr>
        <p:spPr>
          <a:xfrm>
            <a:off x="6093066" y="527363"/>
            <a:ext cx="5776027" cy="5803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3E955F-F53C-D138-9645-DDC48CBCB82E}"/>
              </a:ext>
            </a:extLst>
          </p:cNvPr>
          <p:cNvSpPr txBox="1"/>
          <p:nvPr/>
        </p:nvSpPr>
        <p:spPr>
          <a:xfrm>
            <a:off x="6348411" y="756067"/>
            <a:ext cx="5265336" cy="4020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연어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(Sake)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홋카이도는 연어의 주요 산란지로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신선한 연어를 사용한 요리와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연어알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(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이쿠라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도 많이 소비됩니다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연어 알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(Ikura):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홋카이도의 연어알은 크고 붉은색을 띠며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터졌을 때 입안 가득 퍼지는 바다의 맛과 고소함이 일품입니다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훈제 연어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: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신선한 연어를 소금과 연기로 훈제하여 독특한 풍미를 더한 제품입니다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3" name="그림 2" descr="생선회, 음식, 생선 슬라이스, 해산물이(가) 표시된 사진">
            <a:extLst>
              <a:ext uri="{FF2B5EF4-FFF2-40B4-BE49-F238E27FC236}">
                <a16:creationId xmlns:a16="http://schemas.microsoft.com/office/drawing/2014/main" id="{B0D05ACB-0146-A311-61CA-13C03817F4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8253" y="527363"/>
            <a:ext cx="5060755" cy="5803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4378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C85E9B7D-1549-FC8C-AFD4-2BAD193F49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A21A4E0-3232-9855-7C49-8B46C6B845CD}"/>
              </a:ext>
            </a:extLst>
          </p:cNvPr>
          <p:cNvSpPr/>
          <p:nvPr/>
        </p:nvSpPr>
        <p:spPr>
          <a:xfrm>
            <a:off x="6093066" y="527363"/>
            <a:ext cx="5776027" cy="5803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3E955F-F53C-D138-9645-DDC48CBCB82E}"/>
              </a:ext>
            </a:extLst>
          </p:cNvPr>
          <p:cNvSpPr txBox="1"/>
          <p:nvPr/>
        </p:nvSpPr>
        <p:spPr>
          <a:xfrm>
            <a:off x="6348411" y="756067"/>
            <a:ext cx="5265336" cy="4463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낙농 제품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홋카이도는 일본 최대의 낙농 지역으로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우유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버터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치즈 등 다양한 낙농 제품이 생산됩니다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특히 홋카이도 버터와 치즈는 그 품질로 유명합니다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유제품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: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홋카이도의 우유는 신선하고 맛이 진해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다양한 유제품으로 가공됩니다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메론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: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유바리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메론은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홋카이도의 대표적인 고급 과일로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당도가 높고 향이 강해 인기가 많습니다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5" name="그림 4" descr="과일, 멜론, 캔털루프 멜론, 캔털루프이(가) 표시된 사진&#10;&#10;자동 생성된 설명">
            <a:extLst>
              <a:ext uri="{FF2B5EF4-FFF2-40B4-BE49-F238E27FC236}">
                <a16:creationId xmlns:a16="http://schemas.microsoft.com/office/drawing/2014/main" id="{78F78966-BB21-9AEA-0BE5-3EB881D0D0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69729" y="756067"/>
            <a:ext cx="2510119" cy="26278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그림 9" descr="우유, 청량 음료, 용액, 음료이(가) 표시된 사진&#10;&#10;자동 생성된 설명">
            <a:extLst>
              <a:ext uri="{FF2B5EF4-FFF2-40B4-BE49-F238E27FC236}">
                <a16:creationId xmlns:a16="http://schemas.microsoft.com/office/drawing/2014/main" id="{143AFAA4-339D-74BC-BA57-6A7977CD78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249576" y="756067"/>
            <a:ext cx="2588144" cy="26278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그림 12" descr="낙농, 음식, 식재료, 스낵이(가) 표시된 사진&#10;&#10;자동 생성된 설명">
            <a:extLst>
              <a:ext uri="{FF2B5EF4-FFF2-40B4-BE49-F238E27FC236}">
                <a16:creationId xmlns:a16="http://schemas.microsoft.com/office/drawing/2014/main" id="{D9B47081-4DF8-8E34-09B3-49343D74CFB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69729" y="3792973"/>
            <a:ext cx="2510119" cy="23089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그림 14" descr="잔디, 야외, 포유류, 가축이(가) 표시된 사진&#10;&#10;자동 생성된 설명">
            <a:extLst>
              <a:ext uri="{FF2B5EF4-FFF2-40B4-BE49-F238E27FC236}">
                <a16:creationId xmlns:a16="http://schemas.microsoft.com/office/drawing/2014/main" id="{BC48B3EA-B940-7396-BEB1-3B3E8492552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205354" y="3792973"/>
            <a:ext cx="2564805" cy="23089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87804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361</Words>
  <Application>Microsoft Office PowerPoint</Application>
  <PresentationFormat>와이드스크린</PresentationFormat>
  <Paragraphs>48</Paragraphs>
  <Slides>8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5" baseType="lpstr">
      <vt:lpstr>궁서</vt:lpstr>
      <vt:lpstr>맑은 고딕</vt:lpstr>
      <vt:lpstr>한컴 고딕</vt:lpstr>
      <vt:lpstr>함초롬바탕</vt:lpstr>
      <vt:lpstr>휴먼명조</vt:lpstr>
      <vt:lpstr>Arial</vt:lpstr>
      <vt:lpstr>Office 테마</vt:lpstr>
      <vt:lpstr>일본의  각 지역의 특산물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 각 지역의 특산물</dc:title>
  <dc:creator>권관우</dc:creator>
  <cp:lastModifiedBy>권관우</cp:lastModifiedBy>
  <cp:revision>5</cp:revision>
  <dcterms:created xsi:type="dcterms:W3CDTF">2024-05-28T09:54:05Z</dcterms:created>
  <dcterms:modified xsi:type="dcterms:W3CDTF">2024-05-31T06:13:59Z</dcterms:modified>
</cp:coreProperties>
</file>