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192E4-9D4B-4629-B077-6E11E3ED626D}" v="8" dt="2024-05-31T14:31:0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수민 반" userId="96dd221ae76cebfc" providerId="LiveId" clId="{A57192E4-9D4B-4629-B077-6E11E3ED626D}"/>
    <pc:docChg chg="addSld modSld">
      <pc:chgData name="수민 반" userId="96dd221ae76cebfc" providerId="LiveId" clId="{A57192E4-9D4B-4629-B077-6E11E3ED626D}" dt="2024-05-31T14:31:04.228" v="72"/>
      <pc:docMkLst>
        <pc:docMk/>
      </pc:docMkLst>
      <pc:sldChg chg="modSp mod">
        <pc:chgData name="수민 반" userId="96dd221ae76cebfc" providerId="LiveId" clId="{A57192E4-9D4B-4629-B077-6E11E3ED626D}" dt="2024-05-31T14:20:40.655" v="3" actId="14100"/>
        <pc:sldMkLst>
          <pc:docMk/>
          <pc:sldMk cId="0" sldId="256"/>
        </pc:sldMkLst>
        <pc:spChg chg="mod">
          <ac:chgData name="수민 반" userId="96dd221ae76cebfc" providerId="LiveId" clId="{A57192E4-9D4B-4629-B077-6E11E3ED626D}" dt="2024-05-31T14:20:34.920" v="2" actId="14100"/>
          <ac:spMkLst>
            <pc:docMk/>
            <pc:sldMk cId="0" sldId="256"/>
            <ac:spMk id="8" creationId="{00000000-0000-0000-0000-000000000000}"/>
          </ac:spMkLst>
        </pc:spChg>
        <pc:spChg chg="mod">
          <ac:chgData name="수민 반" userId="96dd221ae76cebfc" providerId="LiveId" clId="{A57192E4-9D4B-4629-B077-6E11E3ED626D}" dt="2024-05-31T14:20:40.655" v="3" actId="14100"/>
          <ac:spMkLst>
            <pc:docMk/>
            <pc:sldMk cId="0" sldId="256"/>
            <ac:spMk id="10" creationId="{00000000-0000-0000-0000-000000000000}"/>
          </ac:spMkLst>
        </pc:spChg>
      </pc:sldChg>
      <pc:sldChg chg="addSp modSp new mod">
        <pc:chgData name="수민 반" userId="96dd221ae76cebfc" providerId="LiveId" clId="{A57192E4-9D4B-4629-B077-6E11E3ED626D}" dt="2024-05-31T14:31:04.228" v="72"/>
        <pc:sldMkLst>
          <pc:docMk/>
          <pc:sldMk cId="3270407620" sldId="272"/>
        </pc:sldMkLst>
        <pc:spChg chg="add mod">
          <ac:chgData name="수민 반" userId="96dd221ae76cebfc" providerId="LiveId" clId="{A57192E4-9D4B-4629-B077-6E11E3ED626D}" dt="2024-05-31T14:31:04.228" v="72"/>
          <ac:spMkLst>
            <pc:docMk/>
            <pc:sldMk cId="3270407620" sldId="272"/>
            <ac:spMk id="3" creationId="{05B16CE8-71C4-7FD6-97D4-747491E0EC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Gd-6CGmwuU?si=HijS5aLeEeM0hfB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50900"/>
            <a:ext cx="16573500" cy="8572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5753100"/>
            <a:ext cx="11569700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724900"/>
            <a:ext cx="15240000" cy="6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00000">
            <a:off x="15506700" y="5981700"/>
            <a:ext cx="5270500" cy="6172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676400"/>
            <a:ext cx="14897100" cy="6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590800"/>
            <a:ext cx="15240000" cy="38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28800" y="4902200"/>
            <a:ext cx="14173200" cy="262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14800" b="0" i="0" u="none" strike="noStrike" spc="-800" dirty="0" err="1">
                <a:solidFill>
                  <a:srgbClr val="000000"/>
                </a:solidFill>
                <a:ea typeface="Hakgyoansim Dotbogi R"/>
              </a:rPr>
              <a:t>독도의</a:t>
            </a:r>
            <a:r>
              <a:rPr lang="en-US" sz="14800" b="0" i="0" u="none" strike="noStrike" spc="-800" dirty="0">
                <a:solidFill>
                  <a:srgbClr val="000000"/>
                </a:solidFill>
                <a:ea typeface="Hakgyoansim Dotbogi R"/>
              </a:rPr>
              <a:t> </a:t>
            </a:r>
            <a:r>
              <a:rPr lang="en-US" sz="14800" b="0" i="0" u="none" strike="noStrike" spc="-800" dirty="0" err="1">
                <a:solidFill>
                  <a:srgbClr val="000000"/>
                </a:solidFill>
                <a:ea typeface="Hakgyoansim Dotbogi R"/>
              </a:rPr>
              <a:t>영토분쟁</a:t>
            </a:r>
            <a:endParaRPr lang="en-US" sz="14800" b="0" i="0" u="none" strike="noStrike" spc="-800" dirty="0">
              <a:solidFill>
                <a:srgbClr val="000000"/>
              </a:solidFill>
              <a:ea typeface="Hakgyoansim Dotbogi 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54400" y="3479800"/>
            <a:ext cx="11366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 spc="-400" dirty="0" err="1">
                <a:solidFill>
                  <a:srgbClr val="000000"/>
                </a:solidFill>
                <a:ea typeface="Hakgyoansim Dotbogi R"/>
              </a:rPr>
              <a:t>아름다운</a:t>
            </a:r>
            <a:r>
              <a:rPr lang="en-US" sz="8000" b="0" i="0" u="none" strike="noStrike" spc="-400" dirty="0">
                <a:solidFill>
                  <a:srgbClr val="000000"/>
                </a:solidFill>
                <a:ea typeface="Hakgyoansim Dotbogi R"/>
              </a:rPr>
              <a:t> </a:t>
            </a:r>
            <a:r>
              <a:rPr lang="en-US" sz="8000" b="0" i="0" u="none" strike="noStrike" spc="-400" dirty="0" err="1">
                <a:solidFill>
                  <a:srgbClr val="000000"/>
                </a:solidFill>
                <a:ea typeface="Hakgyoansim Dotbogi R"/>
              </a:rPr>
              <a:t>우리나라의</a:t>
            </a:r>
            <a:r>
              <a:rPr lang="en-US" sz="8000" b="0" i="0" u="none" strike="noStrike" spc="-400" dirty="0">
                <a:solidFill>
                  <a:srgbClr val="000000"/>
                </a:solidFill>
                <a:ea typeface="Hakgyoansim Dotbogi R"/>
              </a:rPr>
              <a:t> </a:t>
            </a:r>
            <a:r>
              <a:rPr lang="en-US" sz="8000" b="0" i="0" u="none" strike="noStrike" spc="-400" dirty="0" err="1">
                <a:solidFill>
                  <a:srgbClr val="000000"/>
                </a:solidFill>
                <a:ea typeface="Hakgyoansim Dotbogi R"/>
              </a:rPr>
              <a:t>영토</a:t>
            </a:r>
            <a:endParaRPr lang="en-US" sz="8000" b="0" i="0" u="none" strike="noStrike" spc="-400" dirty="0">
              <a:solidFill>
                <a:srgbClr val="000000"/>
              </a:solidFill>
              <a:ea typeface="Hakgyoansim Dotbogi 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24000" y="1866900"/>
            <a:ext cx="70104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800" b="0" i="0" u="none" strike="noStrike" dirty="0" err="1">
                <a:solidFill>
                  <a:srgbClr val="000000"/>
                </a:solidFill>
                <a:ea typeface="NEXON Lv2 Gothic Bold"/>
              </a:rPr>
              <a:t>영토와</a:t>
            </a:r>
            <a:r>
              <a:rPr lang="en-US" sz="3800" b="0" i="0" u="none" strike="noStrike" dirty="0">
                <a:solidFill>
                  <a:srgbClr val="000000"/>
                </a:solidFill>
                <a:ea typeface="NEXON Lv2 Gothic Bold"/>
              </a:rPr>
              <a:t> </a:t>
            </a:r>
            <a:r>
              <a:rPr lang="en-US" sz="3800" b="0" i="0" u="none" strike="noStrike" dirty="0" err="1">
                <a:solidFill>
                  <a:srgbClr val="000000"/>
                </a:solidFill>
                <a:ea typeface="NEXON Lv2 Gothic Bold"/>
              </a:rPr>
              <a:t>영유권</a:t>
            </a:r>
            <a:r>
              <a:rPr lang="en-US" sz="3800" b="0" i="0" u="none" strike="noStrike" dirty="0">
                <a:solidFill>
                  <a:srgbClr val="000000"/>
                </a:solidFill>
                <a:ea typeface="NEXON Lv2 Gothic Bold"/>
              </a:rPr>
              <a:t> </a:t>
            </a:r>
            <a:r>
              <a:rPr lang="en-US" sz="3800" b="0" i="0" u="none" strike="noStrike" dirty="0" err="1">
                <a:solidFill>
                  <a:srgbClr val="000000"/>
                </a:solidFill>
                <a:ea typeface="NEXON Lv2 Gothic Bold"/>
              </a:rPr>
              <a:t>분쟁</a:t>
            </a:r>
            <a:r>
              <a:rPr lang="en-US" sz="3800" b="0" i="0" u="none" strike="noStrike" dirty="0">
                <a:solidFill>
                  <a:srgbClr val="000000"/>
                </a:solidFill>
                <a:ea typeface="NEXON Lv2 Gothic Bold"/>
              </a:rPr>
              <a:t> </a:t>
            </a:r>
            <a:r>
              <a:rPr lang="en-US" sz="3800" b="0" i="0" u="none" strike="noStrike" dirty="0" err="1">
                <a:solidFill>
                  <a:srgbClr val="000000"/>
                </a:solidFill>
                <a:ea typeface="NEXON Lv2 Gothic Bold"/>
              </a:rPr>
              <a:t>그리고</a:t>
            </a:r>
            <a:r>
              <a:rPr lang="en-US" sz="3800" b="0" i="0" u="none" strike="noStrike" dirty="0">
                <a:solidFill>
                  <a:srgbClr val="000000"/>
                </a:solidFill>
                <a:ea typeface="NEXON Lv2 Gothic Bold"/>
              </a:rPr>
              <a:t> </a:t>
            </a:r>
            <a:r>
              <a:rPr lang="en-US" sz="3800" b="0" i="0" u="none" strike="noStrike" dirty="0" err="1">
                <a:solidFill>
                  <a:srgbClr val="000000"/>
                </a:solidFill>
                <a:ea typeface="NEXON Lv2 Gothic Bold"/>
              </a:rPr>
              <a:t>독도</a:t>
            </a:r>
            <a:endParaRPr lang="en-US" sz="3800" b="0" i="0" u="none" strike="noStrike" dirty="0">
              <a:solidFill>
                <a:srgbClr val="000000"/>
              </a:solidFill>
              <a:ea typeface="NEXON Lv2 Goth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07700" y="1854200"/>
            <a:ext cx="59563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40000"/>
              </a:lnSpc>
            </a:pPr>
            <a:r>
              <a:rPr lang="en-US" sz="3800" b="0" i="0" u="none" strike="noStrike">
                <a:solidFill>
                  <a:srgbClr val="000000"/>
                </a:solidFill>
                <a:latin typeface="NEXON Lv2 Gothic Bold"/>
              </a:rPr>
              <a:t>22429875 반수민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000500"/>
            <a:ext cx="14897100" cy="6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5410200"/>
            <a:ext cx="3606800" cy="43815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46600" y="1828800"/>
            <a:ext cx="97282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독도를 지킨 인물들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1800" y="4419600"/>
            <a:ext cx="82677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01. 울릉도와 독도의 수호자 - 안용복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0600" y="5829300"/>
            <a:ext cx="10553700" cy="2133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울릉도 침입한 일본 어민 꾸짖음</a:t>
            </a:r>
          </a:p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→ 일본, 잡혀감</a:t>
            </a:r>
          </a:p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- 1696년 다시 일본 어민들이 독도에 활개침</a:t>
            </a:r>
          </a:p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→ 오키섬, 그 곳 주인에게 "다시는 울릉도와 침범X" 약속 받음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80300" y="8636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000500"/>
            <a:ext cx="14897100" cy="6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5143500"/>
            <a:ext cx="4711700" cy="47117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46600" y="1828800"/>
            <a:ext cx="97282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독도를 지킨 인물들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1800" y="4419600"/>
            <a:ext cx="82677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02. 독도의용수비대 대장 - 홍순칠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53200" y="6350000"/>
            <a:ext cx="10553700" cy="160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1953년 울릉도에 거주한 홍순칠</a:t>
            </a:r>
          </a:p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→ 울릉도 거주 중인 6.25참전 용사 30명과 독도의용수비대 창설</a:t>
            </a:r>
          </a:p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형편 열악했지만 독도를 지키고자 함 = 애국심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80300" y="8636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622800"/>
            <a:ext cx="7200900" cy="416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5232400"/>
            <a:ext cx="6934200" cy="3251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78100" y="16764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latin typeface="NEXON Lv2 Gothic Bold"/>
              </a:rPr>
              <a:t>2. 일본 주장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96400" y="5549900"/>
            <a:ext cx="6896100" cy="2628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러일전쟁 직후, 독도 근해 물개 독점권 얻으려 함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당시 일본 정부, 기회를 노림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→ 독도에 해군 감시 망루 설치하려 함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내각회의에서 일본 영토에 편입한다고 결정</a:t>
            </a:r>
          </a:p>
          <a:p>
            <a:pPr lvl="0" algn="l">
              <a:lnSpc>
                <a:spcPct val="150000"/>
              </a:lnSpc>
            </a:pPr>
            <a:endParaRPr lang="en-US" sz="2800" b="0" i="0" u="none" strike="noStrike" spc="-100">
              <a:solidFill>
                <a:srgbClr val="000000"/>
              </a:solidFill>
              <a:latin typeface="NEXON Lv2 Goth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178300"/>
            <a:ext cx="82677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01. 1905년 1월 내각회의결정문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4495800"/>
            <a:ext cx="8293100" cy="416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00" y="5067300"/>
            <a:ext cx="3911600" cy="4140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78100" y="16764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latin typeface="NEXON Lv2 Gothic Bold"/>
              </a:rPr>
              <a:t>2. 일본 주장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5400" y="5791200"/>
            <a:ext cx="7848600" cy="156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- 1905년 일본이 일방적으로 독도를 편입한 고시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"북위 37도 9분 30초, 동경 131도 55분, 오키시마에서 서북 85해리 거리 ... 오키도사의 소관으로 정한다."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9100" y="4178300"/>
            <a:ext cx="82677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02. 시마네현 고시 제 40호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4495800"/>
            <a:ext cx="8293100" cy="416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0" y="4775200"/>
            <a:ext cx="4991100" cy="32385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78100" y="16764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latin typeface="NEXON Lv2 Gothic Bold"/>
              </a:rPr>
              <a:t>3. 한국 주장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5400" y="5524500"/>
            <a:ext cx="7848600" cy="209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" 신라 이찬 이사부가 우산국을 정벌하여 신라가 우산국을 복속합니다."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→ 울릉도&amp;독도, 우리 역사와 함께 시작함</a:t>
            </a:r>
          </a:p>
          <a:p>
            <a:pPr lvl="0" algn="l">
              <a:lnSpc>
                <a:spcPct val="150000"/>
              </a:lnSpc>
            </a:pPr>
            <a:endParaRPr lang="en-US" sz="2800" b="0" i="0" u="none" strike="noStrike" spc="-100">
              <a:solidFill>
                <a:srgbClr val="000000"/>
              </a:solidFill>
              <a:latin typeface="NEXON Lv2 Goth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3784600"/>
            <a:ext cx="82677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01. 삼국사기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4495800"/>
            <a:ext cx="8293100" cy="416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4610100"/>
            <a:ext cx="3238500" cy="4165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78100" y="16764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latin typeface="NEXON Lv2 Gothic Bold"/>
              </a:rPr>
              <a:t>3. 한국 주장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5400" y="5791200"/>
            <a:ext cx="7848600" cy="156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"우산, 무릉 두 섬은 서로 멀리 떨어져 있지 않아 날씨가 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ea typeface="NEXON Lv2 Gothic"/>
              </a:rPr>
              <a:t>맑으면 바라볼 수 있다."라고 기록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→ 육안으로 보이는 섬 독도가 유일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9100" y="3784600"/>
            <a:ext cx="82677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02. 세종실록 지리지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4864100"/>
            <a:ext cx="8293100" cy="3390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4902200"/>
            <a:ext cx="4991100" cy="3340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78100" y="16764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latin typeface="NEXON Lv2 Gothic Bold"/>
              </a:rPr>
              <a:t>3. 한국 주장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5400" y="5854700"/>
            <a:ext cx="7848600" cy="1028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- "다케시마와 마쓰시마가 돗토리번의 소속이 아니다."</a:t>
            </a:r>
          </a:p>
          <a:p>
            <a:pPr lvl="0" algn="l">
              <a:lnSpc>
                <a:spcPct val="150000"/>
              </a:lnSpc>
            </a:pPr>
            <a:r>
              <a:rPr lang="en-US" sz="2800" b="0" i="0" u="none" strike="noStrike" spc="-100">
                <a:solidFill>
                  <a:srgbClr val="000000"/>
                </a:solidFill>
                <a:latin typeface="NEXON Lv2 Gothic"/>
              </a:rPr>
              <a:t>→ 울릉도&amp;독도, 일본령이 아님을 공식적 확인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89100" y="3695700"/>
            <a:ext cx="82677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03. 돗토리번 답변서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B16CE8-71C4-7FD6-97D4-747491E0EC99}"/>
              </a:ext>
            </a:extLst>
          </p:cNvPr>
          <p:cNvSpPr txBox="1"/>
          <p:nvPr/>
        </p:nvSpPr>
        <p:spPr>
          <a:xfrm>
            <a:off x="4572000" y="4956046"/>
            <a:ext cx="10668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dirty="0">
                <a:hlinkClick r:id="rId2"/>
              </a:rPr>
              <a:t>https://youtu.be/dGd-6CGmwuU?si=HijS5aLeEeM0hfB9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출처 </a:t>
            </a:r>
            <a:r>
              <a:rPr lang="en-US" altLang="ko-KR" sz="3000" dirty="0"/>
              <a:t>: </a:t>
            </a:r>
            <a:r>
              <a:rPr lang="ko-KR" altLang="en-US" sz="3000" dirty="0"/>
              <a:t>일본 외무성 독도</a:t>
            </a:r>
            <a:r>
              <a:rPr lang="en-US" altLang="ko-KR" sz="3000" dirty="0"/>
              <a:t>, </a:t>
            </a:r>
            <a:r>
              <a:rPr lang="ko-KR" altLang="en-US" sz="3000" dirty="0"/>
              <a:t>한국 외교부 독도</a:t>
            </a:r>
          </a:p>
        </p:txBody>
      </p:sp>
    </p:spTree>
    <p:extLst>
      <p:ext uri="{BB962C8B-B14F-4D97-AF65-F5344CB8AC3E}">
        <p14:creationId xmlns:p14="http://schemas.microsoft.com/office/powerpoint/2010/main" val="327040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864100"/>
            <a:ext cx="4152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78100" y="16510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차례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35300" y="5092700"/>
            <a:ext cx="26543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3500" b="0" i="0" u="none" strike="noStrike">
                <a:solidFill>
                  <a:srgbClr val="000000"/>
                </a:solidFill>
                <a:ea typeface="NEXON Lv2 Gothic Bold"/>
              </a:rPr>
              <a:t>독도 소개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0" y="4864100"/>
            <a:ext cx="4152900" cy="12319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988300" y="5130800"/>
            <a:ext cx="2654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2. 일본 주장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700" y="4864100"/>
            <a:ext cx="4152900" cy="1270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839700" y="5130800"/>
            <a:ext cx="2654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3. 한국 주장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3100" y="5994400"/>
            <a:ext cx="2540000" cy="1282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NEXON Lv2 Gothic"/>
              </a:rPr>
              <a:t>- 위치</a:t>
            </a:r>
          </a:p>
          <a:p>
            <a:pPr lvl="0" algn="ctr">
              <a:lnSpc>
                <a:spcPct val="14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NEXON Lv2 Gothic"/>
              </a:rPr>
              <a:t>- 특징</a:t>
            </a:r>
          </a:p>
          <a:p>
            <a:pPr lvl="0" algn="ctr">
              <a:lnSpc>
                <a:spcPct val="14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NEXON Lv2 Gothic"/>
              </a:rPr>
              <a:t>- 역사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8700" y="5994400"/>
            <a:ext cx="2540000" cy="170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NEXON Lv2 Gothic"/>
              </a:rPr>
              <a:t>- 일대기</a:t>
            </a:r>
          </a:p>
          <a:p>
            <a:pPr lvl="0" algn="ctr">
              <a:lnSpc>
                <a:spcPct val="14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NEXON Lv2 Gothic"/>
              </a:rPr>
              <a:t>- 독도를 지킨 </a:t>
            </a:r>
          </a:p>
          <a:p>
            <a:pPr lvl="0" algn="ctr">
              <a:lnSpc>
                <a:spcPct val="14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ea typeface="NEXON Lv2 Gothic"/>
              </a:rPr>
              <a:t>인물들</a:t>
            </a:r>
          </a:p>
          <a:p>
            <a:pPr lvl="0" algn="ctr">
              <a:lnSpc>
                <a:spcPct val="140000"/>
              </a:lnSpc>
            </a:pPr>
            <a:endParaRPr lang="en-US" sz="2400" b="0" i="0" u="none" strike="noStrike">
              <a:solidFill>
                <a:srgbClr val="000000"/>
              </a:solidFill>
              <a:ea typeface="NEXON Lv2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000500"/>
            <a:ext cx="14897100" cy="6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495800"/>
            <a:ext cx="6172200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279900" y="2463800"/>
            <a:ext cx="97282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독도의 위치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94700" y="5753100"/>
            <a:ext cx="7886700" cy="160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ea typeface="NEXON Lv2 Gothic"/>
              </a:rPr>
              <a:t>경북 울릉군 울릉읍 독도리에 있는 섬</a:t>
            </a:r>
          </a:p>
          <a:p>
            <a:pPr lvl="0" algn="ctr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ea typeface="NEXON Lv2 Gothic"/>
              </a:rPr>
              <a:t>울릉도 동남쪽 위치</a:t>
            </a:r>
          </a:p>
          <a:p>
            <a:pPr lvl="0" algn="ctr">
              <a:lnSpc>
                <a:spcPct val="140000"/>
              </a:lnSpc>
            </a:pPr>
            <a:endParaRPr lang="en-US" sz="3000" b="0" i="0" u="none" strike="noStrike">
              <a:solidFill>
                <a:srgbClr val="000000"/>
              </a:solidFill>
              <a:ea typeface="NEXON Lv2 Gothi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78700" y="13970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000500"/>
            <a:ext cx="14897100" cy="6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610100"/>
            <a:ext cx="6172200" cy="4025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279900" y="2463800"/>
            <a:ext cx="97282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독도의 특징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99500" y="5537200"/>
            <a:ext cx="7886700" cy="2133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독섬</a:t>
            </a:r>
          </a:p>
          <a:p>
            <a:pPr lvl="0" algn="l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면적 : 18만 7,554m</a:t>
            </a:r>
          </a:p>
          <a:p>
            <a:pPr lvl="0" algn="l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울릉도에서 동남쪽으로 떨어짐</a:t>
            </a:r>
          </a:p>
          <a:p>
            <a:pPr lvl="0" algn="l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동도, 서도 및 89개의 바위섬 = 화산섬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78700" y="13970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000500"/>
            <a:ext cx="14897100" cy="6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737100"/>
            <a:ext cx="6172200" cy="37465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279900" y="2463800"/>
            <a:ext cx="97282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독도의 역사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99500" y="6070600"/>
            <a:ext cx="78867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- 512년, 신라가 우산국을 복속함</a:t>
            </a:r>
          </a:p>
          <a:p>
            <a:pPr lvl="0" algn="l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→ 역사적으로 우리나라의 영토 = 우산도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78700" y="13970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165600"/>
            <a:ext cx="4762500" cy="5092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0" y="4165600"/>
            <a:ext cx="4762500" cy="509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400" y="4165600"/>
            <a:ext cx="4762500" cy="509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3594100"/>
            <a:ext cx="4152900" cy="1270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0" y="3594100"/>
            <a:ext cx="4152900" cy="1270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800" y="3581400"/>
            <a:ext cx="4152900" cy="1270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800" y="5842000"/>
            <a:ext cx="3924300" cy="2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500" y="5867400"/>
            <a:ext cx="39243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8200" y="5892800"/>
            <a:ext cx="3924300" cy="254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78100" y="16510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독도의 역사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43200" y="3860800"/>
            <a:ext cx="2654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1. 삼봉도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08200" y="6718300"/>
            <a:ext cx="42291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 spc="-100">
                <a:solidFill>
                  <a:srgbClr val="000000"/>
                </a:solidFill>
                <a:ea typeface="NEXON Lv2 Gothic Light"/>
              </a:rPr>
              <a:t>의미 : 세 개의 봉우리로 이룸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78200" y="5092700"/>
            <a:ext cx="1397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1471년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75500" y="6718300"/>
            <a:ext cx="41656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 spc="-100">
                <a:solidFill>
                  <a:srgbClr val="000000"/>
                </a:solidFill>
                <a:ea typeface="NEXON Lv2 Gothic Light"/>
              </a:rPr>
              <a:t>의미 : 독도에 강치가 많다는 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53900" y="3860800"/>
            <a:ext cx="41021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3. 석도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80900" y="6718300"/>
            <a:ext cx="41783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 spc="-100">
                <a:solidFill>
                  <a:srgbClr val="000000"/>
                </a:solidFill>
                <a:ea typeface="NEXON Lv2 Gothic Light"/>
              </a:rPr>
              <a:t>의미 : 돌섬=석도(한자표기)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45500" y="5054600"/>
            <a:ext cx="1397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1794년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12800" y="5092700"/>
            <a:ext cx="1397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1900년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39000" y="9398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97700" y="3860800"/>
            <a:ext cx="41021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2. 가지도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000500"/>
            <a:ext cx="14897100" cy="6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334000"/>
            <a:ext cx="6172200" cy="374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4076700"/>
            <a:ext cx="4152900" cy="1270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79900" y="2463800"/>
            <a:ext cx="97282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독도의 역사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24900" y="6388100"/>
            <a:ext cx="78867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NEXON Lv2 Gothic"/>
              </a:rPr>
              <a:t>- 돌섬의 초기 이주민들을 통해 표기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78700" y="13970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84500" y="4381500"/>
            <a:ext cx="33401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4. 독도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57800" y="4521200"/>
            <a:ext cx="1397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1906년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165600"/>
            <a:ext cx="4762500" cy="5092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0" y="4165600"/>
            <a:ext cx="4762500" cy="509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400" y="4165600"/>
            <a:ext cx="4762500" cy="509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3594100"/>
            <a:ext cx="4152900" cy="1270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0" y="3594100"/>
            <a:ext cx="4152900" cy="1270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800" y="3581400"/>
            <a:ext cx="4152900" cy="1270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200" y="6426200"/>
            <a:ext cx="3924300" cy="2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500" y="6388100"/>
            <a:ext cx="39243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800" y="6426200"/>
            <a:ext cx="3924300" cy="254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78100" y="16510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독도의 일대기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43200" y="3860800"/>
            <a:ext cx="2654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1. 삼국시대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22500" y="6883400"/>
            <a:ext cx="42291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>
                <a:solidFill>
                  <a:srgbClr val="000000"/>
                </a:solidFill>
                <a:latin typeface="NEXON Lv2 Gothic Light"/>
              </a:rPr>
              <a:t>- 신라 이사부, 우산국 정벌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80300" y="3860800"/>
            <a:ext cx="33401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2. 고려시대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78200" y="5092700"/>
            <a:ext cx="1397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512년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80300" y="6883400"/>
            <a:ext cx="41656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 spc="-100">
                <a:solidFill>
                  <a:srgbClr val="000000"/>
                </a:solidFill>
                <a:latin typeface="NEXON Lv2 Gothic Light"/>
              </a:rPr>
              <a:t>- 삼국사기 편찬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53900" y="3860800"/>
            <a:ext cx="41021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3. 조선시대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92000" y="6616700"/>
            <a:ext cx="4038600" cy="1397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 spc="-100">
                <a:solidFill>
                  <a:srgbClr val="000000"/>
                </a:solidFill>
                <a:latin typeface="NEXON Lv2 Gothic Light"/>
              </a:rPr>
              <a:t>- 1454년, 세종실록지리지 편찬</a:t>
            </a:r>
          </a:p>
          <a:p>
            <a:pPr lvl="0" algn="l">
              <a:lnSpc>
                <a:spcPct val="140000"/>
              </a:lnSpc>
            </a:pPr>
            <a:r>
              <a:rPr lang="en-US" sz="2600" b="0" i="0" u="none" strike="noStrike">
                <a:solidFill>
                  <a:srgbClr val="000000"/>
                </a:solidFill>
                <a:latin typeface="NEXON Lv2 Gothic Light"/>
              </a:rPr>
              <a:t>- 1694년, 안용복 일본 끌려감</a:t>
            </a:r>
          </a:p>
          <a:p>
            <a:pPr lvl="0" algn="l">
              <a:lnSpc>
                <a:spcPct val="140000"/>
              </a:lnSpc>
            </a:pPr>
            <a:r>
              <a:rPr lang="en-US" sz="2600" b="0" i="0" u="none" strike="noStrike">
                <a:solidFill>
                  <a:srgbClr val="000000"/>
                </a:solidFill>
                <a:latin typeface="NEXON Lv2 Gothic Light"/>
              </a:rPr>
              <a:t>- 1849년, 리앙쿠로 암초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45500" y="5054600"/>
            <a:ext cx="1397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1145년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58800" y="4965700"/>
            <a:ext cx="18923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1454년~1849년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80300" y="8636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63600"/>
            <a:ext cx="16573500" cy="9436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4191000"/>
            <a:ext cx="4762500" cy="5092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00" y="4191000"/>
            <a:ext cx="4762500" cy="509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0" y="3619500"/>
            <a:ext cx="4152900" cy="127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5900" y="3619500"/>
            <a:ext cx="4152900" cy="1270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3238500"/>
            <a:ext cx="14897100" cy="6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9690100"/>
            <a:ext cx="14897100" cy="6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500" y="6451600"/>
            <a:ext cx="39243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5900" y="6413500"/>
            <a:ext cx="3924300" cy="254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78100" y="1651000"/>
            <a:ext cx="131445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8000" b="0" i="0" u="none" strike="noStrike">
                <a:solidFill>
                  <a:srgbClr val="000000"/>
                </a:solidFill>
                <a:ea typeface="NEXON Lv2 Gothic Bold"/>
              </a:rPr>
              <a:t>독도의 일대기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62500" y="3886200"/>
            <a:ext cx="2654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4. 대한제국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27500" y="6743700"/>
            <a:ext cx="4229100" cy="1854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>
                <a:solidFill>
                  <a:srgbClr val="000000"/>
                </a:solidFill>
                <a:latin typeface="NEXON Lv2 Gothic Light"/>
              </a:rPr>
              <a:t>- 1900년, 대한제국 </a:t>
            </a:r>
          </a:p>
          <a:p>
            <a:pPr lvl="0" algn="l">
              <a:lnSpc>
                <a:spcPct val="140000"/>
              </a:lnSpc>
            </a:pPr>
            <a:r>
              <a:rPr lang="en-US" sz="2600" b="0" i="0" u="none" strike="noStrike">
                <a:solidFill>
                  <a:srgbClr val="000000"/>
                </a:solidFill>
                <a:latin typeface="NEXON Lv2 Gothic Light"/>
              </a:rPr>
              <a:t>    칙령 제 41호 발표</a:t>
            </a:r>
          </a:p>
          <a:p>
            <a:pPr lvl="0" algn="l">
              <a:lnSpc>
                <a:spcPct val="140000"/>
              </a:lnSpc>
            </a:pPr>
            <a:r>
              <a:rPr lang="en-US" sz="2600" b="0" i="0" u="none" strike="noStrike">
                <a:solidFill>
                  <a:srgbClr val="000000"/>
                </a:solidFill>
                <a:latin typeface="NEXON Lv2 Gothic Light"/>
              </a:rPr>
              <a:t>- 1905년, 일본, 독도 불법으로 </a:t>
            </a:r>
          </a:p>
          <a:p>
            <a:pPr lvl="0" algn="l">
              <a:lnSpc>
                <a:spcPct val="140000"/>
              </a:lnSpc>
            </a:pPr>
            <a:r>
              <a:rPr lang="en-US" sz="2600" b="0" i="0" u="none" strike="noStrike">
                <a:solidFill>
                  <a:srgbClr val="000000"/>
                </a:solidFill>
                <a:latin typeface="NEXON Lv2 Gothic Light"/>
              </a:rPr>
              <a:t>    자국영토로 편입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8000" y="3886200"/>
            <a:ext cx="33401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0000"/>
              </a:lnSpc>
            </a:pPr>
            <a:r>
              <a:rPr lang="en-US" sz="3500" b="0" i="0" u="none" strike="noStrike">
                <a:solidFill>
                  <a:srgbClr val="000000"/>
                </a:solidFill>
                <a:latin typeface="NEXON Lv2 Gothic Bold"/>
              </a:rPr>
              <a:t>5. 대한민국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54600" y="4965700"/>
            <a:ext cx="20955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1900년~1905년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07700" y="6743700"/>
            <a:ext cx="4165600" cy="927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</a:pPr>
            <a:r>
              <a:rPr lang="en-US" sz="2600" b="0" i="0" u="none" strike="noStrike" spc="-100">
                <a:solidFill>
                  <a:srgbClr val="000000"/>
                </a:solidFill>
                <a:latin typeface="NEXON Lv2 Gothic Light"/>
              </a:rPr>
              <a:t>- 독도, 천연기념물 </a:t>
            </a:r>
          </a:p>
          <a:p>
            <a:pPr lvl="0" algn="l">
              <a:lnSpc>
                <a:spcPct val="140000"/>
              </a:lnSpc>
            </a:pPr>
            <a:r>
              <a:rPr lang="en-US" sz="2600" b="0" i="0" u="none" strike="noStrike" spc="-100">
                <a:solidFill>
                  <a:srgbClr val="000000"/>
                </a:solidFill>
                <a:latin typeface="NEXON Lv2 Gothic Light"/>
              </a:rPr>
              <a:t>    제 336호 제정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33200" y="5080000"/>
            <a:ext cx="1397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76000"/>
              </a:lnSpc>
            </a:pPr>
            <a:r>
              <a:rPr lang="en-US" sz="2000" b="0" i="0" u="none" strike="noStrike">
                <a:solidFill>
                  <a:srgbClr val="000000"/>
                </a:solidFill>
                <a:latin typeface="NEXON Lv2 Gothic Medium"/>
              </a:rPr>
              <a:t>1982년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80300" y="863600"/>
            <a:ext cx="33401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000"/>
              </a:lnSpc>
              <a:buAutoNum type="arabicPeriod"/>
            </a:pPr>
            <a:r>
              <a:rPr lang="en-US" sz="5000" b="0" i="0" u="none" strike="noStrike">
                <a:solidFill>
                  <a:srgbClr val="000000"/>
                </a:solidFill>
                <a:ea typeface="NEXON Lv2 Gothic"/>
              </a:rPr>
              <a:t>독도 소개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514</Words>
  <Application>Microsoft Office PowerPoint</Application>
  <PresentationFormat>사용자 지정</PresentationFormat>
  <Paragraphs>108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Hakgyoansim Dotbogi R</vt:lpstr>
      <vt:lpstr>NEXON Lv2 Gothic</vt:lpstr>
      <vt:lpstr>NEXON Lv2 Gothic Bold</vt:lpstr>
      <vt:lpstr>NEXON Lv2 Gothic Light</vt:lpstr>
      <vt:lpstr>NEXON Lv2 Gothic Medium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수민 반</cp:lastModifiedBy>
  <cp:revision>1</cp:revision>
  <dcterms:created xsi:type="dcterms:W3CDTF">2006-08-16T00:00:00Z</dcterms:created>
  <dcterms:modified xsi:type="dcterms:W3CDTF">2024-05-31T14:31:09Z</dcterms:modified>
</cp:coreProperties>
</file>