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sldIdLst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6" r:id="rId14"/>
    <p:sldId id="315" r:id="rId15"/>
    <p:sldId id="31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7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1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50">
          <a:solidFill>
            <a:schemeClr val="tx1"/>
          </a:solidFill>
          <a:latin typeface="나눔고딕" panose="020B0503020000020004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qLkFlQHv5w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25AD7-9FCA-C296-8D70-CE54B759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을사조약</a:t>
            </a:r>
            <a:r>
              <a:rPr lang="en-US" altLang="ko-KR" dirty="0"/>
              <a:t>(1905)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006F5B-F492-C799-8168-003A70605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913910"/>
            <a:ext cx="672491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미국의 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‘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가쓰라-태프트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밀약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’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과 </a:t>
            </a: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영국의 지원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조선 지배권을 확보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대한제국 정부 협박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외교권 박탈</a:t>
            </a:r>
            <a:endParaRPr kumimoji="0" lang="en-US" altLang="ko-K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통감부 설치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일본, 조약 이후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조선에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통감부(統監府) 설치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초대 통감 이토 히로부미</a:t>
            </a:r>
            <a:endParaRPr lang="en-US" altLang="ko-KR" sz="20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조선의 내정과 외교 장악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식민지 지배의 초석 마련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조선은 외교권 상실, 사실상 일본의 보호국화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민중의 격렬한 반발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항일 의병 운동 급증</a:t>
            </a:r>
          </a:p>
        </p:txBody>
      </p:sp>
      <p:pic>
        <p:nvPicPr>
          <p:cNvPr id="6" name="그림 5" descr="인간의 얼굴, 인물사진, 의류, 인간의 수염이(가) 표시된 사진&#10;&#10;자동 생성된 설명">
            <a:extLst>
              <a:ext uri="{FF2B5EF4-FFF2-40B4-BE49-F238E27FC236}">
                <a16:creationId xmlns:a16="http://schemas.microsoft.com/office/drawing/2014/main" id="{F310FFC2-C0D8-AB01-1EAF-C39BB0A8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89" y="360175"/>
            <a:ext cx="2648607" cy="3600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808F78-F2BB-B9FF-69E7-7111F926873F}"/>
              </a:ext>
            </a:extLst>
          </p:cNvPr>
          <p:cNvSpPr txBox="1"/>
          <p:nvPr/>
        </p:nvSpPr>
        <p:spPr>
          <a:xfrm>
            <a:off x="9226525" y="4075044"/>
            <a:ext cx="2462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이토 히로부미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</a:t>
            </a:r>
            <a:r>
              <a:rPr lang="ko-KR" altLang="en-US" dirty="0">
                <a:latin typeface="나눔고딕" panose="020B0503020000020004" pitchFamily="2" charset="-127"/>
              </a:rPr>
              <a:t>伊藤博文</a:t>
            </a:r>
            <a:r>
              <a:rPr lang="en-US" altLang="ko-KR" dirty="0">
                <a:latin typeface="나눔고딕" panose="020B0503020000020004" pitchFamily="2" charset="-127"/>
              </a:rPr>
              <a:t>,1841~1909)</a:t>
            </a:r>
          </a:p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초대 통감</a:t>
            </a:r>
            <a:r>
              <a:rPr lang="en-US" altLang="ko-KR" dirty="0">
                <a:latin typeface="나눔고딕" panose="020B0503020000020004" pitchFamily="2" charset="-127"/>
              </a:rPr>
              <a:t>(</a:t>
            </a:r>
            <a:r>
              <a:rPr lang="ko-KR" altLang="en-US" dirty="0">
                <a:latin typeface="나눔고딕" panose="020B0503020000020004" pitchFamily="2" charset="-127"/>
              </a:rPr>
              <a:t>총독</a:t>
            </a:r>
            <a:r>
              <a:rPr lang="en-US" altLang="ko-KR" dirty="0">
                <a:latin typeface="나눔고딕" panose="020B0503020000020004" pitchFamily="2" charset="-127"/>
              </a:rPr>
              <a:t>)</a:t>
            </a:r>
          </a:p>
        </p:txBody>
      </p:sp>
      <p:pic>
        <p:nvPicPr>
          <p:cNvPr id="9" name="그림 8" descr="텍스트, 친필, 종이, 문서이(가) 표시된 사진&#10;&#10;자동 생성된 설명">
            <a:extLst>
              <a:ext uri="{FF2B5EF4-FFF2-40B4-BE49-F238E27FC236}">
                <a16:creationId xmlns:a16="http://schemas.microsoft.com/office/drawing/2014/main" id="{92086818-CC0E-3012-1CF0-F7AF34EF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40" y="1113133"/>
            <a:ext cx="6184808" cy="4631734"/>
          </a:xfrm>
          <a:prstGeom prst="rect">
            <a:avLst/>
          </a:prstGeom>
        </p:spPr>
      </p:pic>
      <p:pic>
        <p:nvPicPr>
          <p:cNvPr id="13" name="그림 12" descr="야외, 하늘, 흑백, 건물이(가) 표시된 사진&#10;&#10;자동 생성된 설명">
            <a:extLst>
              <a:ext uri="{FF2B5EF4-FFF2-40B4-BE49-F238E27FC236}">
                <a16:creationId xmlns:a16="http://schemas.microsoft.com/office/drawing/2014/main" id="{164F6515-8842-C5CD-9247-AF727AE7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4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0A4F6-BDB9-1FB8-FA3E-21067FAF8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35</a:t>
            </a:r>
            <a:r>
              <a:rPr lang="ko-KR" altLang="en-US" dirty="0"/>
              <a:t>년 식민지배 총 정리 영상</a:t>
            </a:r>
          </a:p>
        </p:txBody>
      </p:sp>
      <p:pic>
        <p:nvPicPr>
          <p:cNvPr id="4" name="온라인 미디어 3" title="지도로 보는 35년 일제 강점기 한국사(90분 순삭ver.) l 한국사 통합본 6부">
            <a:hlinkClick r:id="" action="ppaction://media"/>
            <a:extLst>
              <a:ext uri="{FF2B5EF4-FFF2-40B4-BE49-F238E27FC236}">
                <a16:creationId xmlns:a16="http://schemas.microsoft.com/office/drawing/2014/main" id="{5F5EF823-1644-964D-43B1-2E15436A8E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0151" y="1898374"/>
            <a:ext cx="6841412" cy="386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76504-E345-E5D3-D06C-3DA52095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PPT </a:t>
            </a:r>
            <a:r>
              <a:rPr lang="ko-KR" altLang="en-US" dirty="0" err="1"/>
              <a:t>제작할때</a:t>
            </a:r>
            <a:r>
              <a:rPr lang="ko-KR" altLang="en-US" dirty="0"/>
              <a:t> 느낀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92318B-2EE4-7CC0-1897-EBC7DD849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일본이 근대화 개혁을 통해 발전한 과정을 자세히 알 수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이 과정에서 모르는 한국사도 알게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조선 후기부터 </a:t>
            </a:r>
            <a:r>
              <a:rPr lang="en-US" altLang="ko-KR" dirty="0"/>
              <a:t>1945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15</a:t>
            </a:r>
            <a:r>
              <a:rPr lang="ko-KR" altLang="en-US" dirty="0"/>
              <a:t>일까지 여러 서구 열강들에게 당하고</a:t>
            </a:r>
            <a:r>
              <a:rPr lang="en-US" altLang="ko-KR" dirty="0"/>
              <a:t>, </a:t>
            </a:r>
            <a:r>
              <a:rPr lang="ko-KR" altLang="en-US" dirty="0"/>
              <a:t>강제로 일본의 식민지가 된 역사를 자세히 알게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역사를 잊으면 안 된다는 교훈을 얻었다</a:t>
            </a:r>
            <a:r>
              <a:rPr lang="en-US" altLang="ko-KR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C22F64F-381C-6C95-3239-42E6604B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7948229" cy="2866405"/>
          </a:xfrm>
        </p:spPr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역사를 잊은 민족에게</a:t>
            </a:r>
            <a:b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</a:b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미래는 없다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8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E39C89-8BF3-D530-3705-1F28CE9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항일 의병 운동 확대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81131E-FF56-CA0B-091F-FB511F65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628394"/>
            <a:ext cx="7335835" cy="36012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000" b="1" dirty="0"/>
              <a:t>의병 운동의 확산</a:t>
            </a:r>
            <a:endParaRPr lang="ko-KR" altLang="en-US" sz="2000" dirty="0"/>
          </a:p>
          <a:p>
            <a:pPr marL="1200150" lvl="2" indent="-285750"/>
            <a:r>
              <a:rPr lang="en-US" altLang="ko-KR" b="1" dirty="0"/>
              <a:t>1905~1907</a:t>
            </a:r>
            <a:r>
              <a:rPr lang="ko-KR" altLang="en-US" b="1" dirty="0"/>
              <a:t>년</a:t>
            </a:r>
            <a:endParaRPr lang="ko-KR" altLang="en-US" dirty="0"/>
          </a:p>
          <a:p>
            <a:pPr lvl="3"/>
            <a:r>
              <a:rPr lang="ko-KR" altLang="en-US" sz="1800" b="1" dirty="0" err="1"/>
              <a:t>유생층</a:t>
            </a:r>
            <a:r>
              <a:rPr lang="ko-KR" altLang="en-US" sz="1800" b="1" dirty="0"/>
              <a:t> 의병장</a:t>
            </a:r>
            <a:r>
              <a:rPr lang="en-US" altLang="ko-KR" sz="1800" b="1" dirty="0"/>
              <a:t> </a:t>
            </a:r>
            <a:r>
              <a:rPr lang="ko-KR" altLang="en-US" sz="1800" dirty="0"/>
              <a:t>민종식</a:t>
            </a:r>
            <a:r>
              <a:rPr lang="en-US" altLang="ko-KR" sz="1800" dirty="0"/>
              <a:t>, </a:t>
            </a:r>
            <a:r>
              <a:rPr lang="ko-KR" altLang="en-US" sz="1800" dirty="0"/>
              <a:t>최익현</a:t>
            </a:r>
            <a:endParaRPr lang="en-US" altLang="ko-KR" sz="1800" dirty="0"/>
          </a:p>
          <a:p>
            <a:pPr marL="1371600" lvl="3" indent="0">
              <a:buNone/>
            </a:pPr>
            <a:r>
              <a:rPr lang="en-US" altLang="ko-KR" sz="1800" dirty="0"/>
              <a:t>   </a:t>
            </a:r>
            <a:r>
              <a:rPr lang="ko-KR" altLang="en-US" sz="1800" dirty="0"/>
              <a:t>봉기 후 일본군과 교전</a:t>
            </a:r>
            <a:endParaRPr lang="en-US" altLang="ko-KR" sz="1800" dirty="0"/>
          </a:p>
          <a:p>
            <a:pPr lvl="3"/>
            <a:r>
              <a:rPr lang="ko-KR" altLang="en-US" sz="1800" b="1" dirty="0"/>
              <a:t>평민 출신 의병장</a:t>
            </a:r>
            <a:r>
              <a:rPr lang="en-US" altLang="ko-KR" sz="1800" b="1" dirty="0"/>
              <a:t> </a:t>
            </a:r>
            <a:r>
              <a:rPr lang="ko-KR" altLang="en-US" sz="1800" dirty="0" err="1"/>
              <a:t>신돌석</a:t>
            </a:r>
            <a:r>
              <a:rPr lang="en-US" altLang="ko-KR" sz="1800" dirty="0"/>
              <a:t>, </a:t>
            </a:r>
          </a:p>
          <a:p>
            <a:pPr marL="1371600" lvl="3" indent="0">
              <a:buNone/>
            </a:pPr>
            <a:r>
              <a:rPr lang="en-US" altLang="ko-KR" sz="1800" dirty="0"/>
              <a:t>   </a:t>
            </a:r>
            <a:r>
              <a:rPr lang="ko-KR" altLang="en-US" sz="1800" dirty="0"/>
              <a:t>강원도</a:t>
            </a:r>
            <a:r>
              <a:rPr lang="en-US" altLang="ko-KR" sz="1800" dirty="0"/>
              <a:t>·</a:t>
            </a:r>
            <a:r>
              <a:rPr lang="ko-KR" altLang="en-US" sz="1800" dirty="0"/>
              <a:t>경북 지역에서 의병 전투 주도</a:t>
            </a:r>
            <a:endParaRPr lang="en-US" altLang="ko-K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b="1" dirty="0"/>
              <a:t>의병의 특징</a:t>
            </a:r>
            <a:endParaRPr lang="ko-KR" altLang="en-US" sz="2000" dirty="0"/>
          </a:p>
          <a:p>
            <a:pPr lvl="1"/>
            <a:r>
              <a:rPr lang="ko-KR" altLang="en-US" sz="1800" dirty="0"/>
              <a:t>기존의 소규모 산발적 봉기 </a:t>
            </a:r>
            <a:r>
              <a:rPr lang="en-US" altLang="ko-KR" sz="1800" dirty="0"/>
              <a:t>-&gt;</a:t>
            </a:r>
            <a:r>
              <a:rPr lang="ko-KR" altLang="en-US" sz="1800" dirty="0"/>
              <a:t> 조직적이고 전국적인 저항으로 발전</a:t>
            </a:r>
            <a:endParaRPr lang="en-US" altLang="ko-KR" sz="1800" dirty="0"/>
          </a:p>
          <a:p>
            <a:pPr lvl="1"/>
            <a:r>
              <a:rPr lang="ko-KR" altLang="en-US" sz="1800" dirty="0"/>
              <a:t>일본군</a:t>
            </a:r>
            <a:r>
              <a:rPr lang="en-US" altLang="ko-KR" sz="1800" dirty="0"/>
              <a:t>,</a:t>
            </a:r>
            <a:r>
              <a:rPr lang="ko-KR" altLang="en-US" sz="1800" dirty="0"/>
              <a:t> 대대적인 탄압 작전 전개</a:t>
            </a:r>
            <a:endParaRPr lang="en-US" altLang="ko-KR" sz="1800" dirty="0"/>
          </a:p>
          <a:p>
            <a:endParaRPr lang="ko-KR" altLang="en-US" dirty="0"/>
          </a:p>
        </p:txBody>
      </p:sp>
      <p:pic>
        <p:nvPicPr>
          <p:cNvPr id="5" name="그림 4" descr="의류, 사람, 인간의 얼굴, 신발류이(가) 표시된 사진&#10;&#10;자동 생성된 설명">
            <a:extLst>
              <a:ext uri="{FF2B5EF4-FFF2-40B4-BE49-F238E27FC236}">
                <a16:creationId xmlns:a16="http://schemas.microsoft.com/office/drawing/2014/main" id="{185320DD-AD1C-CCCA-D31C-126B4D30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91" y="298175"/>
            <a:ext cx="2579552" cy="3601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0CFF7-6E8F-FCE4-4238-112E64137B02}"/>
              </a:ext>
            </a:extLst>
          </p:cNvPr>
          <p:cNvSpPr txBox="1"/>
          <p:nvPr/>
        </p:nvSpPr>
        <p:spPr>
          <a:xfrm>
            <a:off x="9246436" y="4055165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평민 출신 의병장 </a:t>
            </a:r>
            <a:r>
              <a:rPr lang="ko-KR" altLang="en-US" dirty="0" err="1">
                <a:latin typeface="나눔고딕" panose="020B0503020000020004" pitchFamily="2" charset="-127"/>
              </a:rPr>
              <a:t>신돌석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(1878~1908)</a:t>
            </a:r>
            <a:endParaRPr lang="ko-KR" altLang="en-US" dirty="0">
              <a:latin typeface="나눔고딕" panose="020B0503020000020004" pitchFamily="2" charset="-127"/>
            </a:endParaRPr>
          </a:p>
        </p:txBody>
      </p:sp>
      <p:pic>
        <p:nvPicPr>
          <p:cNvPr id="8" name="그림 7" descr="페인팅, 무기, 사람, 의류이(가) 표시된 사진&#10;&#10;자동 생성된 설명">
            <a:extLst>
              <a:ext uri="{FF2B5EF4-FFF2-40B4-BE49-F238E27FC236}">
                <a16:creationId xmlns:a16="http://schemas.microsoft.com/office/drawing/2014/main" id="{C99A4434-9495-54A8-CEBC-9FB1CB2A6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24" y="298173"/>
            <a:ext cx="8215861" cy="5583743"/>
          </a:xfrm>
          <a:prstGeom prst="rect">
            <a:avLst/>
          </a:prstGeom>
        </p:spPr>
      </p:pic>
      <p:pic>
        <p:nvPicPr>
          <p:cNvPr id="7" name="그림 6" descr="모자, 사람, 머리장식, 인간의 얼굴이(가) 표시된 사진&#10;&#10;자동 생성된 설명">
            <a:extLst>
              <a:ext uri="{FF2B5EF4-FFF2-40B4-BE49-F238E27FC236}">
                <a16:creationId xmlns:a16="http://schemas.microsoft.com/office/drawing/2014/main" id="{EA2754A4-74D7-F142-6A0C-A12F36F5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93" y="298174"/>
            <a:ext cx="2289922" cy="3277347"/>
          </a:xfrm>
          <a:prstGeom prst="rect">
            <a:avLst/>
          </a:prstGeom>
        </p:spPr>
      </p:pic>
      <p:pic>
        <p:nvPicPr>
          <p:cNvPr id="10" name="그림 9" descr="의류, 페인팅, 인간의 얼굴, 그림이(가) 표시된 사진&#10;&#10;자동 생성된 설명">
            <a:extLst>
              <a:ext uri="{FF2B5EF4-FFF2-40B4-BE49-F238E27FC236}">
                <a16:creationId xmlns:a16="http://schemas.microsoft.com/office/drawing/2014/main" id="{90BF2089-C1AE-49EF-0FBF-F2DB55161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59" y="298174"/>
            <a:ext cx="2240241" cy="32773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FE49CB-E669-2BA2-1A20-8F5892FE4D9E}"/>
              </a:ext>
            </a:extLst>
          </p:cNvPr>
          <p:cNvSpPr txBox="1"/>
          <p:nvPr/>
        </p:nvSpPr>
        <p:spPr>
          <a:xfrm>
            <a:off x="8756585" y="3681407"/>
            <a:ext cx="2789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유생층</a:t>
            </a:r>
            <a:r>
              <a:rPr lang="ko-KR" altLang="en-US" dirty="0">
                <a:latin typeface="나눔고딕" panose="020B0503020000020004" pitchFamily="2" charset="-127"/>
              </a:rPr>
              <a:t> 의병장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최익현</a:t>
            </a:r>
            <a:r>
              <a:rPr lang="en-US" altLang="ko-KR" dirty="0">
                <a:latin typeface="나눔고딕" panose="020B0503020000020004" pitchFamily="2" charset="-127"/>
              </a:rPr>
              <a:t>            </a:t>
            </a:r>
            <a:r>
              <a:rPr lang="ko-KR" altLang="en-US" dirty="0">
                <a:latin typeface="나눔고딕" panose="020B0503020000020004" pitchFamily="2" charset="-127"/>
              </a:rPr>
              <a:t>민종식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(1834~1907) (1861~1917)</a:t>
            </a:r>
            <a:endParaRPr lang="ko-KR" altLang="en-US" dirty="0">
              <a:latin typeface="나눔고딕" panose="020B0503020000020004" pitchFamily="2" charset="-127"/>
            </a:endParaRPr>
          </a:p>
          <a:p>
            <a:pPr algn="ctr"/>
            <a:endParaRPr lang="ko-KR" altLang="en-US" dirty="0">
              <a:latin typeface="나눔고딕" panose="020B0503020000020004" pitchFamily="2" charset="-127"/>
            </a:endParaRPr>
          </a:p>
        </p:txBody>
      </p:sp>
      <p:sp>
        <p:nvSpPr>
          <p:cNvPr id="4" name="두루마리 모양: 가로로 말림 3">
            <a:extLst>
              <a:ext uri="{FF2B5EF4-FFF2-40B4-BE49-F238E27FC236}">
                <a16:creationId xmlns:a16="http://schemas.microsoft.com/office/drawing/2014/main" id="{A29C9E0E-101B-E3CB-F70C-B21C099B7972}"/>
              </a:ext>
            </a:extLst>
          </p:cNvPr>
          <p:cNvSpPr/>
          <p:nvPr/>
        </p:nvSpPr>
        <p:spPr>
          <a:xfrm rot="20324591">
            <a:off x="1738502" y="2146397"/>
            <a:ext cx="8272081" cy="1887295"/>
          </a:xfrm>
          <a:prstGeom prst="horizontalScroll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ko-KR" altLang="en-US" sz="2000" dirty="0">
                <a:latin typeface="고딕"/>
              </a:rPr>
              <a:t>의병운동</a:t>
            </a:r>
            <a:r>
              <a:rPr lang="en-US" altLang="ko-KR" sz="2000" dirty="0">
                <a:latin typeface="고딕"/>
              </a:rPr>
              <a:t>, </a:t>
            </a:r>
            <a:r>
              <a:rPr lang="ko-KR" altLang="en-US" sz="2000" dirty="0">
                <a:latin typeface="고딕"/>
              </a:rPr>
              <a:t>조선 내부에서 민족적 저항의 상징으로 자리 잡음</a:t>
            </a:r>
            <a:endParaRPr lang="en-US" altLang="ko-KR" sz="2000" dirty="0">
              <a:latin typeface="고딕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7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  <p:bldP spid="11" grpId="0"/>
      <p:bldP spid="11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8081A5-71BB-AF15-D839-38423361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489398" cy="1268984"/>
          </a:xfrm>
        </p:spPr>
        <p:txBody>
          <a:bodyPr/>
          <a:lstStyle/>
          <a:p>
            <a:r>
              <a:rPr lang="ko-KR" altLang="en-US" dirty="0"/>
              <a:t>헤이그 특사 파견 </a:t>
            </a:r>
            <a:r>
              <a:rPr lang="en-US" altLang="ko-KR" dirty="0"/>
              <a:t>(1907)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250EE8-E964-2986-1D5A-A452FB6083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600632"/>
            <a:ext cx="645978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배경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을사조약의 부당성을 알리기 위해 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고종이 국제사회에 호소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만국평화회의에 특사 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이준, 이상설, </a:t>
            </a:r>
            <a:r>
              <a:rPr kumimoji="0" lang="ko-KR" altLang="ko-K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이위종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파견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결과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열강의 무관심과 일본의 방해로 실패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고종의 국제적 외교 시도 좌절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그림 5" descr="의류, 사람, 인간의 얼굴, 신사이(가) 표시된 사진&#10;&#10;자동 생성된 설명">
            <a:extLst>
              <a:ext uri="{FF2B5EF4-FFF2-40B4-BE49-F238E27FC236}">
                <a16:creationId xmlns:a16="http://schemas.microsoft.com/office/drawing/2014/main" id="{E7DEF237-6F8F-F92B-616F-C94A4B3B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5" y="1600632"/>
            <a:ext cx="3693215" cy="25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0270B-7364-E567-8D11-CC3A541A05E1}"/>
              </a:ext>
            </a:extLst>
          </p:cNvPr>
          <p:cNvSpPr txBox="1"/>
          <p:nvPr/>
        </p:nvSpPr>
        <p:spPr>
          <a:xfrm>
            <a:off x="8498496" y="4243332"/>
            <a:ext cx="284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헤이그 특사에 파견된 </a:t>
            </a:r>
            <a:r>
              <a:rPr lang="en-US" altLang="ko-KR" dirty="0">
                <a:latin typeface="나눔고딕" panose="020B0503020000020004" pitchFamily="2" charset="-127"/>
              </a:rPr>
              <a:t>3</a:t>
            </a:r>
            <a:r>
              <a:rPr lang="ko-KR" altLang="en-US" dirty="0">
                <a:latin typeface="나눔고딕" panose="020B0503020000020004" pitchFamily="2" charset="-127"/>
              </a:rPr>
              <a:t>인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이준</a:t>
            </a:r>
            <a:r>
              <a:rPr lang="en-US" altLang="ko-KR" dirty="0">
                <a:latin typeface="나눔고딕" panose="020B0503020000020004" pitchFamily="2" charset="-127"/>
              </a:rPr>
              <a:t>, </a:t>
            </a:r>
            <a:r>
              <a:rPr lang="ko-KR" altLang="en-US" dirty="0">
                <a:latin typeface="나눔고딕" panose="020B0503020000020004" pitchFamily="2" charset="-127"/>
              </a:rPr>
              <a:t>이상설</a:t>
            </a:r>
            <a:r>
              <a:rPr lang="en-US" altLang="ko-KR" dirty="0">
                <a:latin typeface="나눔고딕" panose="020B0503020000020004" pitchFamily="2" charset="-127"/>
              </a:rPr>
              <a:t>, </a:t>
            </a:r>
            <a:r>
              <a:rPr lang="ko-KR" altLang="en-US" dirty="0" err="1">
                <a:latin typeface="나눔고딕" panose="020B0503020000020004" pitchFamily="2" charset="-127"/>
              </a:rPr>
              <a:t>이위종</a:t>
            </a:r>
            <a:r>
              <a:rPr lang="ko-KR" altLang="en-US" dirty="0">
                <a:latin typeface="나눔고딕" panose="020B0503020000020004" pitchFamily="2" charset="-127"/>
              </a:rPr>
              <a:t> 열사</a:t>
            </a:r>
          </a:p>
        </p:txBody>
      </p:sp>
      <p:pic>
        <p:nvPicPr>
          <p:cNvPr id="9" name="그림 8" descr="사람, 페인팅, 실내, 홀이(가) 표시된 사진&#10;&#10;자동 생성된 설명">
            <a:extLst>
              <a:ext uri="{FF2B5EF4-FFF2-40B4-BE49-F238E27FC236}">
                <a16:creationId xmlns:a16="http://schemas.microsoft.com/office/drawing/2014/main" id="{6C9BA098-EDD7-F169-EBD6-58A9DCD54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61" y="690162"/>
            <a:ext cx="8131969" cy="51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FCC4A-B66C-D2A2-18F9-57C4797F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598728" cy="1268984"/>
          </a:xfrm>
        </p:spPr>
        <p:txBody>
          <a:bodyPr/>
          <a:lstStyle/>
          <a:p>
            <a:r>
              <a:rPr lang="ko-KR" altLang="en-US" dirty="0"/>
              <a:t>고종 퇴위 </a:t>
            </a:r>
            <a:r>
              <a:rPr lang="en-US" altLang="ko-KR" dirty="0"/>
              <a:t>(1907)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0BF5E1-96CB-D243-017A-ACDBB30F6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809354"/>
            <a:ext cx="666208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고종 퇴위</a:t>
            </a: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일본, 헤이그 특사 사건을 구실로 고종을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퇴위시킴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순종 즉위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명목상 군주였으나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실질적으로 일본의 꼭두각시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의의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대한제국 왕실의 무력화 → 조선 왕조의 몰락 가속화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그림 5" descr="의류, 텍스트, 인간의 얼굴, 꽃이(가) 표시된 사진&#10;&#10;자동 생성된 설명">
            <a:extLst>
              <a:ext uri="{FF2B5EF4-FFF2-40B4-BE49-F238E27FC236}">
                <a16:creationId xmlns:a16="http://schemas.microsoft.com/office/drawing/2014/main" id="{E0EB27A3-081A-9A29-2313-D4ECFF7E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36" y="558126"/>
            <a:ext cx="3000375" cy="5334000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2CC4C9C-55C4-5CCC-1FCD-6CC540A870DD}"/>
              </a:ext>
            </a:extLst>
          </p:cNvPr>
          <p:cNvSpPr/>
          <p:nvPr/>
        </p:nvSpPr>
        <p:spPr>
          <a:xfrm>
            <a:off x="4964772" y="2817621"/>
            <a:ext cx="2246243" cy="81500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B0503020000020004" pitchFamily="2" charset="-127"/>
            </a:endParaRPr>
          </a:p>
        </p:txBody>
      </p:sp>
      <p:pic>
        <p:nvPicPr>
          <p:cNvPr id="9" name="그림 8" descr="인간의 얼굴, 의류, 사람, 벽이(가) 표시된 사진&#10;&#10;자동 생성된 설명">
            <a:extLst>
              <a:ext uri="{FF2B5EF4-FFF2-40B4-BE49-F238E27FC236}">
                <a16:creationId xmlns:a16="http://schemas.microsoft.com/office/drawing/2014/main" id="{C2E66314-A641-5501-8CB2-8390DC97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91" y="558126"/>
            <a:ext cx="397582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51B692-3F94-35FC-DAF9-76B87D32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한일 신협약</a:t>
            </a:r>
            <a:r>
              <a:rPr lang="en-US" altLang="ko-KR" dirty="0"/>
              <a:t>(</a:t>
            </a:r>
            <a:r>
              <a:rPr lang="ko-KR" altLang="en-US" dirty="0"/>
              <a:t>정미</a:t>
            </a:r>
            <a:r>
              <a:rPr lang="en-US" altLang="ko-KR" dirty="0"/>
              <a:t>7</a:t>
            </a:r>
            <a:r>
              <a:rPr lang="ko-KR" altLang="en-US" dirty="0"/>
              <a:t>조약</a:t>
            </a:r>
            <a:r>
              <a:rPr lang="en-US" altLang="ko-KR" dirty="0"/>
              <a:t>, 1907)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820A51-1282-E144-1C02-AE7C46ECC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764795"/>
            <a:ext cx="661463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1907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년 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7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월 </a:t>
            </a: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24</a:t>
            </a: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 체결</a:t>
            </a:r>
            <a:endParaRPr kumimoji="0" lang="en-US" altLang="ko-K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내용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모든 행정권이 일본 관리에게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넘어감</a:t>
            </a: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사법권, 군사권, 교육권 등 전 분야 일본 지배 심화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결과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일본의 내정 간섭 전면화 → 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대한제국은 실질적 국가 기능 상실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그림 5" descr="텍스트, 친필이(가) 표시된 사진&#10;&#10;자동 생성된 설명">
            <a:extLst>
              <a:ext uri="{FF2B5EF4-FFF2-40B4-BE49-F238E27FC236}">
                <a16:creationId xmlns:a16="http://schemas.microsoft.com/office/drawing/2014/main" id="{61904B99-5D48-94E8-42EA-2069C25EE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29" y="680765"/>
            <a:ext cx="5816303" cy="49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8AE820-A023-99B7-70CA-E3D910A0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조선군</a:t>
            </a:r>
            <a:r>
              <a:rPr lang="ko-KR" altLang="en-US" dirty="0"/>
              <a:t> 해산과 정미의병</a:t>
            </a:r>
            <a:r>
              <a:rPr lang="en-US" altLang="ko-KR" dirty="0"/>
              <a:t>(1907)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35215-F98C-BEB4-2E66-C2429AFFF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92268"/>
            <a:ext cx="7335835" cy="3601212"/>
          </a:xfrm>
        </p:spPr>
        <p:txBody>
          <a:bodyPr/>
          <a:lstStyle/>
          <a:p>
            <a:r>
              <a:rPr lang="ko-KR" altLang="en-US" sz="2000" dirty="0"/>
              <a:t>군대 해산</a:t>
            </a:r>
            <a:endParaRPr lang="en-US" altLang="ko-KR" sz="2000" dirty="0"/>
          </a:p>
          <a:p>
            <a:pPr lvl="1"/>
            <a:r>
              <a:rPr lang="ko-KR" altLang="en-US" dirty="0" err="1"/>
              <a:t>조선군</a:t>
            </a:r>
            <a:r>
              <a:rPr lang="en-US" altLang="ko-KR" dirty="0"/>
              <a:t>, </a:t>
            </a:r>
            <a:r>
              <a:rPr lang="ko-KR" altLang="en-US" dirty="0"/>
              <a:t>일본군에 의해 강제 해산</a:t>
            </a:r>
            <a:endParaRPr lang="en-US" altLang="ko-KR" dirty="0"/>
          </a:p>
          <a:p>
            <a:pPr lvl="1"/>
            <a:r>
              <a:rPr lang="ko-KR" altLang="en-US" dirty="0"/>
              <a:t>해산된 군인들이 의병에 합류하여 저항 운동 강화</a:t>
            </a:r>
            <a:endParaRPr lang="en-US" altLang="ko-KR" dirty="0"/>
          </a:p>
          <a:p>
            <a:r>
              <a:rPr lang="ko-KR" altLang="en-US" sz="2000" dirty="0"/>
              <a:t>정미의병</a:t>
            </a:r>
            <a:endParaRPr lang="en-US" altLang="ko-KR" sz="2000" dirty="0"/>
          </a:p>
          <a:p>
            <a:pPr lvl="1"/>
            <a:r>
              <a:rPr lang="ko-KR" altLang="en-US" dirty="0"/>
              <a:t>조직적이고 대규모로 일본군과 교전</a:t>
            </a:r>
            <a:endParaRPr lang="en-US" altLang="ko-KR" dirty="0"/>
          </a:p>
          <a:p>
            <a:pPr lvl="1"/>
            <a:r>
              <a:rPr lang="ko-KR" altLang="en-US" dirty="0"/>
              <a:t>일시적 승리를 거두기도 했으나 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일본군의 탄압으로 대부분 와해</a:t>
            </a:r>
          </a:p>
        </p:txBody>
      </p:sp>
      <p:pic>
        <p:nvPicPr>
          <p:cNvPr id="5" name="그림 4" descr="야외, 건물, 하늘, 의류이(가) 표시된 사진&#10;&#10;자동 생성된 설명">
            <a:extLst>
              <a:ext uri="{FF2B5EF4-FFF2-40B4-BE49-F238E27FC236}">
                <a16:creationId xmlns:a16="http://schemas.microsoft.com/office/drawing/2014/main" id="{7E030D06-6FF9-F980-3C77-04F02E085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41" y="872903"/>
            <a:ext cx="7621736" cy="4992237"/>
          </a:xfrm>
          <a:prstGeom prst="rect">
            <a:avLst/>
          </a:prstGeom>
        </p:spPr>
      </p:pic>
      <p:pic>
        <p:nvPicPr>
          <p:cNvPr id="7" name="그림 6" descr="의류, 사람, 야외, 그룹이(가) 표시된 사진&#10;&#10;자동 생성된 설명">
            <a:extLst>
              <a:ext uri="{FF2B5EF4-FFF2-40B4-BE49-F238E27FC236}">
                <a16:creationId xmlns:a16="http://schemas.microsoft.com/office/drawing/2014/main" id="{CA743DEB-304A-B0DA-70BB-235D6A2DE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01" y="992860"/>
            <a:ext cx="9210361" cy="48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22666-C9BD-BE31-130A-6464D440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8101330" cy="1268984"/>
          </a:xfrm>
        </p:spPr>
        <p:txBody>
          <a:bodyPr/>
          <a:lstStyle/>
          <a:p>
            <a:r>
              <a:rPr lang="ko-KR" altLang="en-US" dirty="0"/>
              <a:t>이토 히로부미 암살과 안중근 의사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DD80F3-A1D4-5260-73FE-EE234148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91056"/>
            <a:ext cx="7335835" cy="3601212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dirty="0"/>
              <a:t>하얼빈에서의 암살</a:t>
            </a:r>
            <a:r>
              <a:rPr lang="en-US" altLang="ko-KR" sz="2000" dirty="0"/>
              <a:t>(1909)</a:t>
            </a:r>
          </a:p>
          <a:p>
            <a:r>
              <a:rPr lang="ko-KR" altLang="en-US" sz="2000" dirty="0"/>
              <a:t>배경</a:t>
            </a:r>
            <a:r>
              <a:rPr lang="en-US" altLang="ko-KR" sz="2000" dirty="0"/>
              <a:t>:</a:t>
            </a:r>
          </a:p>
          <a:p>
            <a:pPr lvl="1"/>
            <a:r>
              <a:rPr lang="ko-KR" altLang="en-US" dirty="0"/>
              <a:t>이토 히로부미</a:t>
            </a:r>
            <a:r>
              <a:rPr lang="en-US" altLang="ko-KR" dirty="0"/>
              <a:t>, </a:t>
            </a:r>
            <a:r>
              <a:rPr lang="ko-KR" altLang="en-US" dirty="0"/>
              <a:t>조선 침탈의 주역으로 민족적 원한 대상</a:t>
            </a:r>
            <a:endParaRPr lang="en-US" altLang="ko-KR" dirty="0"/>
          </a:p>
          <a:p>
            <a:pPr lvl="1"/>
            <a:r>
              <a:rPr lang="ko-KR" altLang="en-US" dirty="0"/>
              <a:t>안중근</a:t>
            </a:r>
            <a:r>
              <a:rPr lang="en-US" altLang="ko-KR" dirty="0"/>
              <a:t>, </a:t>
            </a:r>
            <a:r>
              <a:rPr lang="ko-KR" altLang="en-US" dirty="0"/>
              <a:t>동양평화론을 주장하며 이토 암살 계획 실행</a:t>
            </a:r>
            <a:endParaRPr lang="en-US" altLang="ko-KR" dirty="0"/>
          </a:p>
          <a:p>
            <a:r>
              <a:rPr lang="ko-KR" altLang="en-US" sz="2000" dirty="0"/>
              <a:t>결과</a:t>
            </a:r>
            <a:endParaRPr lang="en-US" altLang="ko-KR" sz="2000" dirty="0"/>
          </a:p>
          <a:p>
            <a:pPr lvl="1"/>
            <a:r>
              <a:rPr lang="ko-KR" altLang="en-US" dirty="0"/>
              <a:t>일본</a:t>
            </a:r>
            <a:r>
              <a:rPr lang="en-US" altLang="ko-KR" dirty="0"/>
              <a:t>, </a:t>
            </a:r>
            <a:r>
              <a:rPr lang="ko-KR" altLang="en-US" dirty="0"/>
              <a:t>조선 통치 강화 명분 획득</a:t>
            </a:r>
            <a:endParaRPr lang="en-US" altLang="ko-KR" dirty="0"/>
          </a:p>
          <a:p>
            <a:pPr lvl="1"/>
            <a:r>
              <a:rPr lang="ko-KR" altLang="en-US" dirty="0"/>
              <a:t>안중근은 항일 의지의 상징으로 자리 잡음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 descr="의류, 인간의 얼굴, 사람, 인물사진이(가) 표시된 사진&#10;&#10;자동 생성된 설명">
            <a:extLst>
              <a:ext uri="{FF2B5EF4-FFF2-40B4-BE49-F238E27FC236}">
                <a16:creationId xmlns:a16="http://schemas.microsoft.com/office/drawing/2014/main" id="{65CEEA95-FA87-DEED-2D41-F75B5DC30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92" y="462455"/>
            <a:ext cx="2497258" cy="3783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ABF40-A8D4-3048-18FD-DE647551DD42}"/>
              </a:ext>
            </a:extLst>
          </p:cNvPr>
          <p:cNvSpPr txBox="1"/>
          <p:nvPr/>
        </p:nvSpPr>
        <p:spPr>
          <a:xfrm>
            <a:off x="9627855" y="4340772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안중근 의사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(1879~1910)</a:t>
            </a:r>
            <a:endParaRPr lang="ko-KR" altLang="en-US" dirty="0">
              <a:latin typeface="나눔고딕" panose="020B0503020000020004" pitchFamily="2" charset="-127"/>
            </a:endParaRPr>
          </a:p>
        </p:txBody>
      </p:sp>
      <p:pic>
        <p:nvPicPr>
          <p:cNvPr id="8" name="그림 7" descr="의류, 페인팅, 신발류, 사람이(가) 표시된 사진&#10;&#10;자동 생성된 설명">
            <a:extLst>
              <a:ext uri="{FF2B5EF4-FFF2-40B4-BE49-F238E27FC236}">
                <a16:creationId xmlns:a16="http://schemas.microsoft.com/office/drawing/2014/main" id="{717B2192-7D38-763A-F277-20268145F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11" y="385074"/>
            <a:ext cx="8299377" cy="52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547E7-73D8-02C6-E52E-A7D57EB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952685" cy="1268984"/>
          </a:xfrm>
        </p:spPr>
        <p:txBody>
          <a:bodyPr/>
          <a:lstStyle/>
          <a:p>
            <a:r>
              <a:rPr lang="ko-KR" altLang="en-US" dirty="0"/>
              <a:t>안중근 의사의 재판과 순국(1910)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958403-10CF-60FB-DA4A-70743C7A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93485"/>
            <a:ext cx="7335835" cy="3601212"/>
          </a:xfrm>
        </p:spPr>
        <p:txBody>
          <a:bodyPr/>
          <a:lstStyle/>
          <a:p>
            <a:r>
              <a:rPr lang="ko-KR" altLang="en-US" sz="2000" dirty="0"/>
              <a:t>내용:</a:t>
            </a:r>
          </a:p>
          <a:p>
            <a:pPr lvl="1"/>
            <a:r>
              <a:rPr lang="ko-KR" altLang="en-US" dirty="0"/>
              <a:t>일본군 법정에서 사형 선고 </a:t>
            </a:r>
            <a:r>
              <a:rPr lang="en-US" altLang="ko-KR" dirty="0"/>
              <a:t>(1910.2.14)</a:t>
            </a:r>
            <a:endParaRPr lang="ko-KR" altLang="en-US" dirty="0"/>
          </a:p>
          <a:p>
            <a:pPr lvl="1"/>
            <a:r>
              <a:rPr lang="ko-KR" altLang="en-US" dirty="0"/>
              <a:t>순국 직전까지 동양평화론을 주장하며 일본 제국주의 비판</a:t>
            </a:r>
          </a:p>
          <a:p>
            <a:r>
              <a:rPr lang="ko-KR" altLang="en-US" sz="2000" dirty="0"/>
              <a:t>의의:</a:t>
            </a:r>
          </a:p>
          <a:p>
            <a:pPr marL="457200" lvl="1" indent="0">
              <a:buNone/>
            </a:pPr>
            <a:r>
              <a:rPr lang="ko-KR" altLang="en-US" dirty="0"/>
              <a:t>독립운동과 국제적 저항의 상징적 인물로 남음</a:t>
            </a:r>
          </a:p>
          <a:p>
            <a:endParaRPr lang="ko-KR" altLang="en-US" dirty="0"/>
          </a:p>
        </p:txBody>
      </p:sp>
      <p:pic>
        <p:nvPicPr>
          <p:cNvPr id="6" name="그림 5" descr="의류, 인간의 얼굴, 사람, 인물사진이(가) 표시된 사진&#10;&#10;자동 생성된 설명">
            <a:extLst>
              <a:ext uri="{FF2B5EF4-FFF2-40B4-BE49-F238E27FC236}">
                <a16:creationId xmlns:a16="http://schemas.microsoft.com/office/drawing/2014/main" id="{AB96E4C1-C7F0-07C1-BDCA-55C3A8F5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592" y="462455"/>
            <a:ext cx="2497258" cy="3783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76669-AC10-256B-B197-DFBE3E400BED}"/>
              </a:ext>
            </a:extLst>
          </p:cNvPr>
          <p:cNvSpPr txBox="1"/>
          <p:nvPr/>
        </p:nvSpPr>
        <p:spPr>
          <a:xfrm>
            <a:off x="9569346" y="4340772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안중근 의사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(1879~1910)</a:t>
            </a:r>
          </a:p>
        </p:txBody>
      </p:sp>
      <p:pic>
        <p:nvPicPr>
          <p:cNvPr id="9" name="그림 8" descr="의류, 사람, 인간의 얼굴, 스탠딩이(가) 표시된 사진&#10;&#10;자동 생성된 설명">
            <a:extLst>
              <a:ext uri="{FF2B5EF4-FFF2-40B4-BE49-F238E27FC236}">
                <a16:creationId xmlns:a16="http://schemas.microsoft.com/office/drawing/2014/main" id="{45AFE0CF-3425-8239-F64A-11E97AD1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43" y="462455"/>
            <a:ext cx="2642607" cy="3783724"/>
          </a:xfrm>
          <a:prstGeom prst="rect">
            <a:avLst/>
          </a:prstGeom>
        </p:spPr>
      </p:pic>
      <p:pic>
        <p:nvPicPr>
          <p:cNvPr id="11" name="그림 10" descr="사람, 스케치, 의류, 그림이(가) 표시된 사진&#10;&#10;자동 생성된 설명">
            <a:extLst>
              <a:ext uri="{FF2B5EF4-FFF2-40B4-BE49-F238E27FC236}">
                <a16:creationId xmlns:a16="http://schemas.microsoft.com/office/drawing/2014/main" id="{25ACD8EA-F707-1A91-A44A-12D703672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770890"/>
            <a:ext cx="6449572" cy="4595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2CF80-3252-DF2E-BDE9-395E75BA1336}"/>
              </a:ext>
            </a:extLst>
          </p:cNvPr>
          <p:cNvSpPr txBox="1"/>
          <p:nvPr/>
        </p:nvSpPr>
        <p:spPr>
          <a:xfrm>
            <a:off x="9470761" y="489703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" panose="020B0503020000020004" pitchFamily="2" charset="-127"/>
              </a:rPr>
              <a:t>순국 </a:t>
            </a:r>
            <a:r>
              <a:rPr lang="en-US" altLang="ko-KR" dirty="0">
                <a:latin typeface="나눔고딕" panose="020B0503020000020004" pitchFamily="2" charset="-127"/>
              </a:rPr>
              <a:t>5</a:t>
            </a:r>
            <a:r>
              <a:rPr lang="ko-KR" altLang="en-US" dirty="0">
                <a:latin typeface="나눔고딕" panose="020B0503020000020004" pitchFamily="2" charset="-127"/>
              </a:rPr>
              <a:t>분 전 사진</a:t>
            </a:r>
            <a:endParaRPr lang="en-US" altLang="ko-KR" dirty="0">
              <a:latin typeface="나눔고딕" panose="020B050302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89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96C60D-82CE-606F-8633-2FDDBDD6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sz="3700"/>
              <a:t>한일합병</a:t>
            </a:r>
            <a:r>
              <a:rPr lang="en-US" altLang="ko-KR" sz="3700"/>
              <a:t>(</a:t>
            </a:r>
            <a:r>
              <a:rPr lang="ko-KR" altLang="en-US" sz="3700"/>
              <a:t>경술국치</a:t>
            </a:r>
            <a:r>
              <a:rPr lang="en-US" altLang="ko-KR" sz="3700"/>
              <a:t>)</a:t>
            </a:r>
            <a:endParaRPr lang="ko-KR" altLang="en-US" sz="37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78FD37-815E-22E1-9FC8-84D26BAA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571437"/>
            <a:ext cx="4582638" cy="3601212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000" dirty="0"/>
              <a:t>한일합병 조약 체결</a:t>
            </a:r>
            <a:r>
              <a:rPr lang="en-US" altLang="ko-KR" sz="2000" dirty="0"/>
              <a:t>(1910.8.29)</a:t>
            </a:r>
          </a:p>
          <a:p>
            <a:pPr>
              <a:lnSpc>
                <a:spcPct val="104000"/>
              </a:lnSpc>
            </a:pPr>
            <a:r>
              <a:rPr lang="ko-KR" altLang="en-US" sz="2000" dirty="0"/>
              <a:t>배경</a:t>
            </a:r>
            <a:endParaRPr lang="en-US" altLang="ko-KR" sz="2000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을사조약 이후 점진적 국권 박탈 → 최종적으로 병합</a:t>
            </a: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sz="2000" dirty="0"/>
              <a:t>조약 내용</a:t>
            </a:r>
            <a:endParaRPr lang="en-US" altLang="ko-KR" sz="2000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대한제국은 일본 제국의 일부로 병합</a:t>
            </a:r>
            <a:endParaRPr lang="en-US" altLang="ko-KR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조선총독부 설치 → 본격적 식민 통치 시작</a:t>
            </a: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sz="2000" dirty="0"/>
              <a:t>이로 인해 약 </a:t>
            </a:r>
            <a:r>
              <a:rPr lang="en-US" altLang="ko-KR" sz="2000" dirty="0"/>
              <a:t>35</a:t>
            </a:r>
            <a:r>
              <a:rPr lang="ko-KR" altLang="en-US" sz="2000" dirty="0"/>
              <a:t>년간의 식민 지배를 받게 됨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텍스트, 종이, 종이 제품, 친필이(가) 표시된 사진&#10;&#10;자동 생성된 설명">
            <a:extLst>
              <a:ext uri="{FF2B5EF4-FFF2-40B4-BE49-F238E27FC236}">
                <a16:creationId xmlns:a16="http://schemas.microsoft.com/office/drawing/2014/main" id="{6672A610-1D4B-CF51-6369-FAF4F89E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2" b="2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64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Punchcard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796E431EDA52341A0134142C12C115C" ma:contentTypeVersion="5" ma:contentTypeDescription="새 문서를 만듭니다." ma:contentTypeScope="" ma:versionID="41aedaebaa041d4b53a1e5dcd93487e1">
  <xsd:schema xmlns:xsd="http://www.w3.org/2001/XMLSchema" xmlns:xs="http://www.w3.org/2001/XMLSchema" xmlns:p="http://schemas.microsoft.com/office/2006/metadata/properties" xmlns:ns3="d5e33b93-7c15-4969-872d-a4cb90479c15" targetNamespace="http://schemas.microsoft.com/office/2006/metadata/properties" ma:root="true" ma:fieldsID="a272b580128e4934665c8f2501885494" ns3:_="">
    <xsd:import namespace="d5e33b93-7c15-4969-872d-a4cb90479c1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33b93-7c15-4969-872d-a4cb90479c1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9ABFC-42AD-4E07-9689-A0361C751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6277B4-DFBA-4519-87C2-B566325846C6}">
  <ds:schemaRefs>
    <ds:schemaRef ds:uri="d5e33b93-7c15-4969-872d-a4cb90479c15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85F5994-D170-431F-BE3E-FCDE768B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33b93-7c15-4969-872d-a4cb9047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533</Words>
  <Application>Microsoft Office PowerPoint</Application>
  <PresentationFormat>와이드스크린</PresentationFormat>
  <Paragraphs>105</Paragraphs>
  <Slides>12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고딕</vt:lpstr>
      <vt:lpstr>궁서</vt:lpstr>
      <vt:lpstr>나눔고딕</vt:lpstr>
      <vt:lpstr>Arial</vt:lpstr>
      <vt:lpstr>PunchcardVTI</vt:lpstr>
      <vt:lpstr>을사조약(1905)</vt:lpstr>
      <vt:lpstr>항일 의병 운동 확대</vt:lpstr>
      <vt:lpstr>헤이그 특사 파견 (1907)</vt:lpstr>
      <vt:lpstr>고종 퇴위 (1907)</vt:lpstr>
      <vt:lpstr>한일 신협약(정미7조약, 1907) </vt:lpstr>
      <vt:lpstr>조선군 해산과 정미의병(1907)</vt:lpstr>
      <vt:lpstr>이토 히로부미 암살과 안중근 의사</vt:lpstr>
      <vt:lpstr>안중근 의사의 재판과 순국(1910) </vt:lpstr>
      <vt:lpstr>한일합병(경술국치)</vt:lpstr>
      <vt:lpstr>35년 식민지배 총 정리 영상</vt:lpstr>
      <vt:lpstr>PPT 제작할때 느낀 점</vt:lpstr>
      <vt:lpstr>역사를 잊은 민족에게 미래는 없다.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유동민</dc:creator>
  <cp:lastModifiedBy>유동민</cp:lastModifiedBy>
  <cp:revision>170</cp:revision>
  <dcterms:created xsi:type="dcterms:W3CDTF">2024-11-22T15:03:23Z</dcterms:created>
  <dcterms:modified xsi:type="dcterms:W3CDTF">2024-12-05T07:09:22Z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0x0101005796E431EDA52341A0134142C12C115C</vt:lpwstr>
  </property>
</Properties>
</file>