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306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8F01-1FB6-458E-AF2C-B8D525993F43}" type="datetimeFigureOut">
              <a:rPr lang="ko-KR" altLang="en-US" smtClean="0"/>
              <a:t>2025-04-30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C97B4-206C-4793-BAA5-05665DEA7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485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C97B4-206C-4793-BAA5-05665DEA7A94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12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C97B4-206C-4793-BAA5-05665DEA7A94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294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8C05E5-85EE-0F93-6DCB-019A95093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30BB9EF-79BB-241B-86A5-BA115EC4B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272093-451F-E122-371A-DE15D9149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3C77-BB99-497D-AE22-A04288FFBD08}" type="datetimeFigureOut">
              <a:rPr lang="ko-KR" altLang="en-US" smtClean="0"/>
              <a:t>2025-04-30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87B2DB-CB0B-3FDB-4B9B-AD94248F6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25588A-9644-B43A-19FE-2A1D0723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EE72-1131-4D48-8D78-A2A81EF6F2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898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7A29FE-6071-715D-9A5F-B67BA380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D9AA1C-8B7F-EE1B-3515-188F19C9E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D02AC7-5F9F-C0AC-0FE4-D9B36155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3C77-BB99-497D-AE22-A04288FFBD08}" type="datetimeFigureOut">
              <a:rPr lang="ko-KR" altLang="en-US" smtClean="0"/>
              <a:t>2025-04-30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D3A823-A9C2-2147-E9F4-B2AE441C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BE5A01-1004-677B-00B4-37514D93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EE72-1131-4D48-8D78-A2A81EF6F2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56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0ACBA48-7F8C-45F8-CEDF-9AA04D7E4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871B6DB-FF9B-3305-B797-2A5FA6E2C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CDDFA5-EF9B-C623-794D-D08539AF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3C77-BB99-497D-AE22-A04288FFBD08}" type="datetimeFigureOut">
              <a:rPr lang="ko-KR" altLang="en-US" smtClean="0"/>
              <a:t>2025-04-30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10AC07-E245-308B-D9AC-AA754023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DE5730-2DC8-CE38-E2B2-18EB2BE0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EE72-1131-4D48-8D78-A2A81EF6F2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37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9A0BA1-1EB5-0704-735F-065806FC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58D1BC-746C-C058-301A-45C932B21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38C682-9DD1-988D-1AA8-10F6E1C1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3C77-BB99-497D-AE22-A04288FFBD08}" type="datetimeFigureOut">
              <a:rPr lang="ko-KR" altLang="en-US" smtClean="0"/>
              <a:t>2025-04-30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9892CC-FEB2-B69E-647F-B814EA48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54FFBC-8E73-014B-5E8D-FEA76E24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EE72-1131-4D48-8D78-A2A81EF6F2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85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04CCC-794D-ED0E-5543-B1F78080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11DBED-1747-19A1-EA78-EA0107515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483EB0-C554-9FAF-EF15-68448453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3C77-BB99-497D-AE22-A04288FFBD08}" type="datetimeFigureOut">
              <a:rPr lang="ko-KR" altLang="en-US" smtClean="0"/>
              <a:t>2025-04-30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30F714-16C7-6205-B938-C2392236D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2118B2-A56B-925A-8670-DCC1DE95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EE72-1131-4D48-8D78-A2A81EF6F2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32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B3C496-CF01-DA1D-DEA2-1DA825B5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6F1F15-2F81-EF70-F8C1-E79B25A28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687208D-64D7-298F-A887-FDDA1BD39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1B3CE97-A8F3-CDC7-1D83-FAF91B06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3C77-BB99-497D-AE22-A04288FFBD08}" type="datetimeFigureOut">
              <a:rPr lang="ko-KR" altLang="en-US" smtClean="0"/>
              <a:t>2025-04-30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1CD32C-2EA9-7449-2B42-CD9A7862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1ECAB70-C541-3DC7-5BCC-CB28E5FC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EE72-1131-4D48-8D78-A2A81EF6F2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46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69CFBF-7E65-59BC-A573-F6BBFD74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E41A34C-1330-A387-075B-2F940CEB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91C80B6-E0D5-6631-B0FE-D3FE41EAF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484DF3E-0784-750E-CED9-0FB95320B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22EDE21-72EB-ABFD-A29E-7DBF0988C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9A74D06-58BF-257B-7097-E7073640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3C77-BB99-497D-AE22-A04288FFBD08}" type="datetimeFigureOut">
              <a:rPr lang="ko-KR" altLang="en-US" smtClean="0"/>
              <a:t>2025-04-30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BB18BBB-A568-5B45-1F34-15085FB9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789FDE8-3245-FDD9-963D-87B6C730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EE72-1131-4D48-8D78-A2A81EF6F2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30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D39424-B296-6C45-7494-3DB89B59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569156D-5828-EF28-1A97-97B4A8252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3C77-BB99-497D-AE22-A04288FFBD08}" type="datetimeFigureOut">
              <a:rPr lang="ko-KR" altLang="en-US" smtClean="0"/>
              <a:t>2025-04-30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1DCB371-6FBE-AC52-7CA8-2D6C2B86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8CB4FA9-2DC6-EBFB-1D73-F1EF486B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EE72-1131-4D48-8D78-A2A81EF6F2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70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D297334-169B-A6C2-FB41-48CB5EF3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3C77-BB99-497D-AE22-A04288FFBD08}" type="datetimeFigureOut">
              <a:rPr lang="ko-KR" altLang="en-US" smtClean="0"/>
              <a:t>2025-04-30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B583412-2DCB-F348-0A4F-95FF5D42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1FBE9C-BD04-018F-F15C-258427DC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EE72-1131-4D48-8D78-A2A81EF6F2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141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B07181-7A09-52AB-12D8-F67D93F2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BFD424-F12C-B5CC-2F01-AACA822F7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20578D-E234-650A-8C83-8082593AA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49A7E2-2F7F-AF91-A59F-182D0E4E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3C77-BB99-497D-AE22-A04288FFBD08}" type="datetimeFigureOut">
              <a:rPr lang="ko-KR" altLang="en-US" smtClean="0"/>
              <a:t>2025-04-30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4879905-E048-CBC8-1CC9-D20FB628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A549C61-E2A2-54DD-0525-D1EC98528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EE72-1131-4D48-8D78-A2A81EF6F2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90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E243A6-495C-7A44-8A2D-964A01A2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1B4F4A5-AB15-827D-5EE8-EF49D1EDA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6861BF2-1AC5-B561-E82D-FC0936F3F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AE126B7-901C-A5BF-E0C1-1DB2F394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3C77-BB99-497D-AE22-A04288FFBD08}" type="datetimeFigureOut">
              <a:rPr lang="ko-KR" altLang="en-US" smtClean="0"/>
              <a:t>2025-04-30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AA6C6B6-A22D-4059-C96A-C9B16FEB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9B39CF5-666C-0F61-A291-A25F174C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EE72-1131-4D48-8D78-A2A81EF6F2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0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A8AAAA6-60E5-F335-57C5-28D89AAE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D574C7-5DC6-AF43-D0D1-1EC0837C4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75ACE0-8F78-6A01-0DD4-C02B86323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B83C77-BB99-497D-AE22-A04288FFBD08}" type="datetimeFigureOut">
              <a:rPr lang="ko-KR" altLang="en-US" smtClean="0"/>
              <a:t>2025-04-30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F3D7F4-0A35-1A90-87CD-DFD206B0B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D032E2-C712-2749-CEAB-0B8F786F1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9EEE72-1131-4D48-8D78-A2A81EF6F2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9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ohack.toolforge.org/geohack.php?language=ko&amp;pagename=%EB%8F%85%EB%8F%84&amp;params=37_14_26.8_N_131_52_10.4_E_" TargetMode="External"/><Relationship Id="rId2" Type="http://schemas.openxmlformats.org/officeDocument/2006/relationships/hyperlink" Target="https://ko.wikipedia.org/wiki/%EB%8F%99%ED%95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geohack.toolforge.org/geohack.php?language=ko&amp;pagename=%EB%8F%85%EB%8F%84&amp;params=37_14_30.6_N_131_51_54.6_E_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D2C127-3C34-4F63-2C02-B31FCAA6D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영토와 영유권 분쟁 그리고 독도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28F1144-9BC7-EF38-C9A8-A05864164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1627" y="4079875"/>
            <a:ext cx="9144000" cy="1655762"/>
          </a:xfrm>
        </p:spPr>
        <p:txBody>
          <a:bodyPr/>
          <a:lstStyle/>
          <a:p>
            <a:r>
              <a:rPr lang="ko-KR" altLang="en-US" dirty="0"/>
              <a:t>이승훈 </a:t>
            </a:r>
            <a:r>
              <a:rPr lang="en-US" altLang="ko-KR" dirty="0"/>
              <a:t>22576236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104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3BCEF0-1223-90E3-7934-9DE7B8EC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기후 특징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AF30DAA-3681-11E2-9C0F-42266C4C5C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91005" y="1573416"/>
            <a:ext cx="10052009" cy="28853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088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독도의 기후는 난류의 영향을 받아 해양성 기후를 띠며, 연평균 기온은 약 12℃로 온난</a:t>
            </a:r>
            <a:r>
              <a:rPr lang="ko-KR" altLang="en-US" sz="1800" dirty="0">
                <a:solidFill>
                  <a:srgbClr val="001D35"/>
                </a:solidFill>
                <a:cs typeface="Arial" panose="020B0604020202020204" pitchFamily="34" charset="0"/>
              </a:rPr>
              <a:t>합니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다. 여름철에도 기온이 24℃를 넘지 않아 시원하고, 겨울에도 1℃ 정도로 비교적 따뜻</a:t>
            </a:r>
            <a:r>
              <a:rPr lang="ko-KR" altLang="en-US" sz="1800" dirty="0">
                <a:solidFill>
                  <a:srgbClr val="001D35"/>
                </a:solidFill>
                <a:cs typeface="Arial" panose="020B0604020202020204" pitchFamily="34" charset="0"/>
              </a:rPr>
              <a:t>합니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다. 비와 눈이 자주 내리고 안개가 잦아 습도가 높고, 겨울철에는 폭설이 자주 발생</a:t>
            </a:r>
            <a:r>
              <a:rPr lang="ko-KR" altLang="en-US" sz="1800" dirty="0">
                <a:solidFill>
                  <a:srgbClr val="001D35"/>
                </a:solidFill>
                <a:cs typeface="Arial" panose="020B0604020202020204" pitchFamily="34" charset="0"/>
              </a:rPr>
              <a:t>합니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다.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독도 기후 특징 요약: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해양성 기후: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 난류의 영향으로 온난한 해양성 기후를 띠고 있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습니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다.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온난한 기온: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 연평균 기온이 12℃로 온화하며, 겨울철 기온도 1℃ 정도로 비교적 따뜻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합니다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높은 습도: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 안개가 잦고 비나 눈이 자주 내려 습도가 높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습니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다.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강수량: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 연중 강수량이 고르며, 겨울철에는 폭설이 자주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내립니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다.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주풍</a:t>
            </a: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: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 서풍이나 남풍이 주로 불며, 연평균 풍속은 약 4.3m/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s</a:t>
            </a:r>
            <a:r>
              <a:rPr lang="ko-KR" altLang="en-US" sz="1800" dirty="0" err="1">
                <a:solidFill>
                  <a:srgbClr val="001D35"/>
                </a:solidFill>
                <a:cs typeface="Arial" panose="020B0604020202020204" pitchFamily="34" charset="0"/>
              </a:rPr>
              <a:t>입니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다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5" name="Picture 3" descr="2. 독도의 기후는 우리 고장과 어떻게 다른가요? &lt; 3. 독도는 어떤 곳인가요? &lt; 중학교 독도 바로 알기">
            <a:extLst>
              <a:ext uri="{FF2B5EF4-FFF2-40B4-BE49-F238E27FC236}">
                <a16:creationId xmlns:a16="http://schemas.microsoft.com/office/drawing/2014/main" id="{16EA845B-0BCA-CD42-E332-47DA31118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223" y="3429000"/>
            <a:ext cx="2860267" cy="32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98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C4AC09-686C-E828-9D57-B773B4CB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생태계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C2C984D-994F-9ED6-7F40-4433FC7C94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78566" y="2097375"/>
            <a:ext cx="367600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독도의 생태계 개요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독도의 해양 생태계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주요 어종 (독도 주변 물고기)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해조류 (다시마, 미역 등)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독도의 조류 (새 종류)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독도의 포유류 (물범,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해양포유류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독도의 곤충류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독도의 식생 (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독도특유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식물)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천연기념물로서의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독도 생태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3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CBA495-B71A-D5C7-B15B-08F4A2EB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생태계 개요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9B433F-0441-A1A5-3BEF-B898EFD87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독도의 생태계는 육상 생태계와 해양 생태계로 나눌 수 </a:t>
            </a:r>
            <a:r>
              <a:rPr lang="ko-KR" altLang="en-US" dirty="0">
                <a:solidFill>
                  <a:srgbClr val="001D35"/>
                </a:solidFill>
                <a:latin typeface="Arial" panose="020B0604020202020204" pitchFamily="34" charset="0"/>
              </a:rPr>
              <a:t>있습니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다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육상 생태계는 독도를 번식지와 휴식지로 이용하는 조류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식물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곤충 등으로 구성됩니다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독도 해양 생태계는 한류와 난류가 만나 형성된 독특한 환경으로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다양한 해조류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해양 무척추동물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어류가 서식하며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독도 주변 해역에서는 다양한 해양 포유류도 가끔 목격됩니다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. </a:t>
            </a:r>
            <a:endParaRPr lang="ko-KR" altLang="en-US" dirty="0"/>
          </a:p>
        </p:txBody>
      </p:sp>
      <p:pic>
        <p:nvPicPr>
          <p:cNvPr id="10242" name="Picture 2" descr="국립생태원, 세밀화로 그린 '독도의 생태계' 발간 &lt; 정책 &lt; 뉴스 &lt; 기사본문 - 에코타임스">
            <a:extLst>
              <a:ext uri="{FF2B5EF4-FFF2-40B4-BE49-F238E27FC236}">
                <a16:creationId xmlns:a16="http://schemas.microsoft.com/office/drawing/2014/main" id="{58FA9AED-E0E9-C03D-298E-87498657E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07" y="4060134"/>
            <a:ext cx="4970093" cy="28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60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D5440E-E089-090E-3648-6D3E16082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해양 생태계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DE60A8-FD75-6239-04B1-B783F8C89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159" y="1420977"/>
            <a:ext cx="10515600" cy="4351338"/>
          </a:xfrm>
        </p:spPr>
        <p:txBody>
          <a:bodyPr/>
          <a:lstStyle/>
          <a:p>
            <a:pPr algn="l">
              <a:buNone/>
            </a:pP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독도 주변 해역은 동해안으로 북상하는 </a:t>
            </a:r>
            <a:r>
              <a:rPr lang="ko-KR" altLang="en-US" b="0" i="0" dirty="0" err="1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동한난류와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북쪽에서 남하하는 북한한류의 영향을 동시에 받아 해조류 서식에 적합한 환경을 갖습니다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여태껏 </a:t>
            </a:r>
            <a:r>
              <a:rPr lang="en-US" altLang="ko-KR" dirty="0"/>
              <a:t>250 </a:t>
            </a:r>
            <a:r>
              <a:rPr lang="ko-KR" altLang="en-US" dirty="0"/>
              <a:t>여종의 해조류</a:t>
            </a:r>
            <a:r>
              <a:rPr lang="en-US" altLang="ko-KR" dirty="0"/>
              <a:t>, 520 </a:t>
            </a:r>
            <a:r>
              <a:rPr lang="ko-KR" altLang="en-US" dirty="0"/>
              <a:t>여종의 무척추 동물</a:t>
            </a:r>
            <a:r>
              <a:rPr lang="en-US" altLang="ko-KR" dirty="0"/>
              <a:t>, 180</a:t>
            </a:r>
            <a:r>
              <a:rPr lang="ko-KR" altLang="en-US" dirty="0"/>
              <a:t> 여종의 어류가 발견되었습니다</a:t>
            </a:r>
            <a:r>
              <a:rPr lang="en-US" altLang="ko-KR" dirty="0"/>
              <a:t>. </a:t>
            </a:r>
            <a:r>
              <a:rPr lang="ko-KR" altLang="en-US" dirty="0"/>
              <a:t>다양한 해양 생물들이 서식하고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1266" name="Picture 2" descr="자연생태계의 보고, 독도를 소개합니다! : KISTI의 과학향기">
            <a:extLst>
              <a:ext uri="{FF2B5EF4-FFF2-40B4-BE49-F238E27FC236}">
                <a16:creationId xmlns:a16="http://schemas.microsoft.com/office/drawing/2014/main" id="{C708A065-B521-B455-D072-08FE2A808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82" y="4090523"/>
            <a:ext cx="7324680" cy="26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844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55FDCC-B93E-1C2C-20FA-E35B6832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 주요 어종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F2D62E-2F00-7FCC-C800-4CCBDED42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독도 연안에서 확인된 어류는 총 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180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여종에 달하나 해류와 수온변화에 따라 변합니다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특히 봄에는 약 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15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종에 불과하나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여름 가을로 접어들면 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60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여 종으로 증가합니다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암반이 발달한 곳에는 </a:t>
            </a:r>
            <a:r>
              <a:rPr lang="ko-KR" altLang="en-US" b="0" i="0" dirty="0" err="1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자리돔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 err="1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혹돔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꽁치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방어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 err="1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말쥐치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연어병치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놀래기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복어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전어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부시리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가자미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도루묵 등이 서식하며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동도와 서도 사이 수심이 얕은 지역에서는 </a:t>
            </a:r>
            <a:r>
              <a:rPr lang="ko-KR" altLang="en-US" b="0" i="0" dirty="0" err="1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벵에돔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 err="1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돌돔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 err="1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볼락류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등 정착성 물고기들의 </a:t>
            </a:r>
            <a:r>
              <a:rPr lang="ko-KR" altLang="en-US" b="0" i="0" dirty="0" err="1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유어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치어가 서식합니다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  <a:endParaRPr lang="ko-KR" altLang="en-US" dirty="0"/>
          </a:p>
        </p:txBody>
      </p:sp>
      <p:pic>
        <p:nvPicPr>
          <p:cNvPr id="12290" name="Picture 2" descr="검복 Takifugu porphyreus, 돌돔 Oplegnathus fasciatus, 용치놀래기 Seriola lalandi">
            <a:extLst>
              <a:ext uri="{FF2B5EF4-FFF2-40B4-BE49-F238E27FC236}">
                <a16:creationId xmlns:a16="http://schemas.microsoft.com/office/drawing/2014/main" id="{EF1D706C-13D5-D596-43D6-DAAD92BD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09" y="4380681"/>
            <a:ext cx="3843009" cy="22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24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60C8C1-A241-9BDD-3EFA-48BF2790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해조류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31ECF6-6345-344D-7097-5211AB6F4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335"/>
            <a:ext cx="10515600" cy="4351338"/>
          </a:xfrm>
        </p:spPr>
        <p:txBody>
          <a:bodyPr/>
          <a:lstStyle/>
          <a:p>
            <a:pPr algn="l">
              <a:buNone/>
            </a:pP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독도 주변 해역은 동해안으로 북상하는 </a:t>
            </a:r>
            <a:r>
              <a:rPr lang="ko-KR" altLang="en-US" b="0" i="0" dirty="0" err="1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동한난류와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북쪽에서 남하하는 북한한류의 영향을 동시에 받아 해조류 서식에 적합한 환경을 갖습니다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pPr algn="l"/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현재까지 독도에서 관찰된 해조류는 녹조류 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7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과 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9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속 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26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종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갈조류 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14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과 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37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속 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67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종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홍조류 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30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과 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82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속 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160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종이며 해산종자식물 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1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종을 포함하여 총 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250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여종에 달합니다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endParaRPr lang="ko-KR" altLang="en-US" dirty="0"/>
          </a:p>
        </p:txBody>
      </p:sp>
      <p:pic>
        <p:nvPicPr>
          <p:cNvPr id="13314" name="Picture 2" descr="감태 Ecklonia cava, 청각 Codium fragile, 개우무 Padina crasa">
            <a:extLst>
              <a:ext uri="{FF2B5EF4-FFF2-40B4-BE49-F238E27FC236}">
                <a16:creationId xmlns:a16="http://schemas.microsoft.com/office/drawing/2014/main" id="{DBFC16D6-169E-B868-4DCC-17BE6FECA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939" y="3782933"/>
            <a:ext cx="6026861" cy="270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41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8FE114-C02E-B91C-8ADD-DD95FBF9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조류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33A189-8CD0-59D0-19C3-649570B9F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독도에서는 약 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170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여 종의 조류가 확인되었으며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ko-KR" alt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괭이갈매기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바다제비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 err="1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슴새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황조롱이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 err="1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물수리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 err="1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흰갈매기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 err="1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노랑지빠귀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 err="1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흑비둘기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딱새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까마귀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노랑부리백로 등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이 있다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현재 독도는 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'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독도천연보호구역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'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제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336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호로 지정되어 보호되고 있습니다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14338" name="Picture 2" descr="독도,130문 130답] 제1장 독도의 위치와 생태환경 : 월간조선">
            <a:extLst>
              <a:ext uri="{FF2B5EF4-FFF2-40B4-BE49-F238E27FC236}">
                <a16:creationId xmlns:a16="http://schemas.microsoft.com/office/drawing/2014/main" id="{D3723990-2522-AE0D-585F-7A559C0D6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350" y="3588791"/>
            <a:ext cx="3837767" cy="326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022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7CA7FF-035B-8174-DEA7-C32360B9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</a:t>
            </a:r>
            <a:r>
              <a:rPr lang="en-US" altLang="ko-KR" dirty="0"/>
              <a:t> </a:t>
            </a:r>
            <a:r>
              <a:rPr lang="ko-KR" altLang="en-US" dirty="0"/>
              <a:t>포유류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86F8DA-1BDF-6E47-98DD-1C543BCAD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07" y="1378935"/>
            <a:ext cx="10515600" cy="4351338"/>
          </a:xfrm>
        </p:spPr>
        <p:txBody>
          <a:bodyPr/>
          <a:lstStyle/>
          <a:p>
            <a:pPr algn="l">
              <a:buNone/>
            </a:pP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예전에는 독도 주변 바위섬에 해양 포유류인 </a:t>
            </a:r>
            <a:r>
              <a:rPr lang="ko-KR" altLang="en-US" b="0" i="0" dirty="0" err="1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강치가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많이 살았습니다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그러나 지금은 거의 사라지고 강치들이 앉아 쉬던 바위는 가제바위라는 이름으로 아직 남아있습니다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강치 또는 가제라고도 불려 가제바위라는 이름이 붙었습니다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pPr algn="l">
              <a:buNone/>
            </a:pP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이는 </a:t>
            </a:r>
            <a:r>
              <a:rPr lang="ko-KR" altLang="en-US" b="0" i="0" dirty="0" err="1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강치가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가제라고도 불렸기 </a:t>
            </a:r>
            <a:r>
              <a:rPr lang="ko-KR" altLang="en-US" dirty="0">
                <a:solidFill>
                  <a:srgbClr val="424242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때문입니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다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b="0" i="0" dirty="0" err="1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강치는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가지어 또는 가제로도 불렸던 바다사자과의 </a:t>
            </a:r>
            <a:r>
              <a:rPr lang="ko-KR" altLang="en-US" b="0" i="0" dirty="0" err="1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해양포유동물이며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1900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년대 초까지도 독도에서 떼 지어 </a:t>
            </a:r>
            <a:r>
              <a:rPr lang="ko-KR" altLang="en-US" b="0" i="0" dirty="0" err="1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실았으나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일제강점기 일본 어부들의 남획 등으로 멸종되었습니다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점박이 물범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큰 바다사자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물개 등은 울릉도와 독도 인근에서 가끔 목격되고 있습니다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16386" name="Picture 2" descr="울릉독도 강치 멸종 일본의 남획 때문…부산대 과학적 입증하는 성과 거둬 - 경북매일">
            <a:extLst>
              <a:ext uri="{FF2B5EF4-FFF2-40B4-BE49-F238E27FC236}">
                <a16:creationId xmlns:a16="http://schemas.microsoft.com/office/drawing/2014/main" id="{63B5BB54-E8DE-734E-03FF-DC00CB601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35" y="4650379"/>
            <a:ext cx="3390504" cy="215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244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8C02F0-676F-BA80-E80B-1997C9BA5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</a:t>
            </a:r>
            <a:r>
              <a:rPr lang="en-US" altLang="ko-KR" dirty="0"/>
              <a:t> </a:t>
            </a:r>
            <a:r>
              <a:rPr lang="ko-KR" altLang="en-US" dirty="0"/>
              <a:t>곤충류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261171-7E55-0C17-C5F1-E1423B546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ko-KR" altLang="en-US" dirty="0"/>
            </a:b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독도에서 발견된 곤충은 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ko-KR" alt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여종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에 달합니다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잠자리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집게벌레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메뚜기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노린재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매미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풀잠자리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딱정벌레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파리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나비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등으로 딱정벌레가 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종류로 가장 많은 종을 차지합니다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17411" name="Picture 3" descr="대한민국의 아름다운 영토, 독도 - KBS World Radio">
            <a:extLst>
              <a:ext uri="{FF2B5EF4-FFF2-40B4-BE49-F238E27FC236}">
                <a16:creationId xmlns:a16="http://schemas.microsoft.com/office/drawing/2014/main" id="{F4E502D1-9F99-1510-2766-AD01ACDB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12" y="4001294"/>
            <a:ext cx="3496332" cy="209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422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59ABA5-BB91-0A06-EC90-A8DA3933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식생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FDE230-9476-F959-2A6C-60EDEAA47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 err="1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도깨비쇠고비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 err="1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곰솔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 err="1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초종용</a:t>
            </a:r>
            <a:r>
              <a:rPr lang="ko-KR" alt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 등의 자생식물과 </a:t>
            </a:r>
            <a:r>
              <a:rPr lang="ko-KR" altLang="en-US" b="0" i="0" dirty="0" err="1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왕호장근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 err="1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번행초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 err="1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개밀</a:t>
            </a:r>
            <a:r>
              <a:rPr lang="ko-KR" alt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 등 귀화식물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이 독도의 식생을 구성하고 있습니다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최근에는 </a:t>
            </a:r>
            <a:r>
              <a:rPr lang="ko-KR" altLang="en-US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새포아풀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금강아지풀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닭의장풀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둥근잎나팔꽃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등의 추가적 유입이 확인되었습니다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18434" name="Picture 2" descr="독도종합정보시스템">
            <a:extLst>
              <a:ext uri="{FF2B5EF4-FFF2-40B4-BE49-F238E27FC236}">
                <a16:creationId xmlns:a16="http://schemas.microsoft.com/office/drawing/2014/main" id="{9A80D042-7A7E-9E5A-C0A2-BD91D1383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347" y="3802611"/>
            <a:ext cx="4362906" cy="194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9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2DE961-9F50-D217-D0E4-CA045AB3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4C9628-C068-E3B3-C6BC-F31B86485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독도의 개요</a:t>
            </a:r>
            <a:endParaRPr lang="en-US" altLang="ko-KR" dirty="0"/>
          </a:p>
          <a:p>
            <a:r>
              <a:rPr lang="ko-KR" altLang="en-US" dirty="0"/>
              <a:t>독도의 생태계</a:t>
            </a:r>
            <a:endParaRPr lang="en-US" altLang="ko-KR" dirty="0"/>
          </a:p>
          <a:p>
            <a:r>
              <a:rPr lang="ko-KR" altLang="en-US" dirty="0"/>
              <a:t>독도에 대한 역사적 사실</a:t>
            </a:r>
            <a:endParaRPr lang="en-US" altLang="ko-KR" dirty="0"/>
          </a:p>
          <a:p>
            <a:r>
              <a:rPr lang="ko-KR" altLang="en-US" dirty="0"/>
              <a:t>일본의 독도 영유권 주장과 반박</a:t>
            </a:r>
            <a:endParaRPr lang="en-US" altLang="ko-KR" dirty="0"/>
          </a:p>
          <a:p>
            <a:r>
              <a:rPr lang="ko-KR" altLang="en-US" dirty="0"/>
              <a:t>독도의 현재와 미래</a:t>
            </a:r>
          </a:p>
        </p:txBody>
      </p:sp>
    </p:spTree>
    <p:extLst>
      <p:ext uri="{BB962C8B-B14F-4D97-AF65-F5344CB8AC3E}">
        <p14:creationId xmlns:p14="http://schemas.microsoft.com/office/powerpoint/2010/main" val="2540060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783334-F4E9-984E-A6AC-57CF336D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천연기념물로서의</a:t>
            </a:r>
            <a:r>
              <a:rPr lang="ko-KR" altLang="en-US" dirty="0"/>
              <a:t> 독도 생태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B6BADB-5B02-53E5-6398-8A29BD69E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ctr">
              <a:spcAft>
                <a:spcPts val="1500"/>
              </a:spcAft>
              <a:buNone/>
            </a:pP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독도 천연기념물은 천연기념물 제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336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호 독도 천연보호구역으로 지정되어 있으며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독도 전역이 천연기념물로 보호받고 있습니다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특히 바다제비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 err="1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슴새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괭이갈매기 등 해조류의 </a:t>
            </a:r>
            <a:r>
              <a:rPr lang="ko-KR" altLang="en-US" b="0" i="0" dirty="0" err="1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대집단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 번식지로 유명하며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독특한 식물군과 </a:t>
            </a:r>
            <a:r>
              <a:rPr lang="ko-KR" altLang="en-US" b="0" i="0" dirty="0" err="1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화산섬으로서의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 지질학적 가치도 높습니다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. </a:t>
            </a:r>
            <a:endParaRPr lang="ko-KR" altLang="en-US" b="0" i="0" dirty="0">
              <a:solidFill>
                <a:srgbClr val="0B57D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</a:br>
            <a:endParaRPr lang="ko-KR" altLang="en-US" dirty="0"/>
          </a:p>
        </p:txBody>
      </p:sp>
      <p:pic>
        <p:nvPicPr>
          <p:cNvPr id="19458" name="Picture 2" descr="독도의 날을 맞아 독도에 사는 또 다른 생명을 소개합니다 : 네이버 블로그">
            <a:extLst>
              <a:ext uri="{FF2B5EF4-FFF2-40B4-BE49-F238E27FC236}">
                <a16:creationId xmlns:a16="http://schemas.microsoft.com/office/drawing/2014/main" id="{8055578E-D5A4-0EE9-98B5-E01C593DE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91" y="3482974"/>
            <a:ext cx="3791345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13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2AB7A7-9FB9-5C25-245B-BA788FFD3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독도에 대한 역사적 사실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776D97-A995-2EED-5DA4-E3B6E76B4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ko-KR" altLang="en-US" dirty="0"/>
              <a:t>우산국 복속</a:t>
            </a:r>
            <a:endParaRPr lang="en-US" altLang="ko-KR" dirty="0"/>
          </a:p>
          <a:p>
            <a:r>
              <a:rPr lang="ko-KR" altLang="en-US" dirty="0"/>
              <a:t>세종실록 지리지</a:t>
            </a:r>
            <a:endParaRPr lang="en-US" altLang="ko-KR" dirty="0"/>
          </a:p>
          <a:p>
            <a:r>
              <a:rPr lang="ko-KR" altLang="en-US" dirty="0"/>
              <a:t>다케시마 도해 면허</a:t>
            </a:r>
            <a:endParaRPr lang="en-US" altLang="ko-KR" dirty="0"/>
          </a:p>
          <a:p>
            <a:r>
              <a:rPr lang="ko-KR" altLang="en-US" dirty="0"/>
              <a:t>안용복 일본 납치</a:t>
            </a:r>
            <a:endParaRPr lang="en-US" altLang="ko-KR" dirty="0"/>
          </a:p>
          <a:p>
            <a:r>
              <a:rPr lang="ko-KR" altLang="en-US" dirty="0"/>
              <a:t>울릉도 </a:t>
            </a:r>
            <a:r>
              <a:rPr lang="ko-KR" altLang="en-US" dirty="0" err="1"/>
              <a:t>수토제도</a:t>
            </a:r>
            <a:r>
              <a:rPr lang="ko-KR" altLang="en-US" dirty="0"/>
              <a:t> 시행결정</a:t>
            </a:r>
            <a:endParaRPr lang="en-US" altLang="ko-KR" dirty="0"/>
          </a:p>
          <a:p>
            <a:r>
              <a:rPr lang="ko-KR" altLang="en-US" dirty="0"/>
              <a:t>일본 </a:t>
            </a:r>
            <a:r>
              <a:rPr lang="ko-KR" altLang="en-US" dirty="0" err="1"/>
              <a:t>돗토리번</a:t>
            </a:r>
            <a:r>
              <a:rPr lang="ko-KR" altLang="en-US" dirty="0"/>
              <a:t> 답변</a:t>
            </a:r>
            <a:endParaRPr lang="en-US" altLang="ko-KR" dirty="0"/>
          </a:p>
          <a:p>
            <a:r>
              <a:rPr lang="ko-KR" altLang="en-US" dirty="0"/>
              <a:t>다케시마 도해금지령</a:t>
            </a:r>
            <a:endParaRPr lang="en-US" altLang="ko-KR" dirty="0"/>
          </a:p>
          <a:p>
            <a:r>
              <a:rPr lang="ko-KR" altLang="en-US" dirty="0"/>
              <a:t>안용복 일본 도해</a:t>
            </a:r>
            <a:endParaRPr lang="en-US" altLang="ko-KR" dirty="0"/>
          </a:p>
          <a:p>
            <a:r>
              <a:rPr lang="ko-KR" altLang="en-US" dirty="0" err="1"/>
              <a:t>동국문헌비고</a:t>
            </a:r>
            <a:r>
              <a:rPr lang="ko-KR" altLang="en-US" dirty="0"/>
              <a:t> 여지고</a:t>
            </a:r>
            <a:endParaRPr lang="en-US" altLang="ko-KR" dirty="0"/>
          </a:p>
          <a:p>
            <a:r>
              <a:rPr lang="ko-KR" altLang="en-US" dirty="0"/>
              <a:t>일 외무성 </a:t>
            </a:r>
            <a:r>
              <a:rPr lang="ko-KR" altLang="en-US" dirty="0" err="1"/>
              <a:t>조선국교제시말내탐서</a:t>
            </a:r>
            <a:endParaRPr lang="en-US" altLang="ko-KR" dirty="0"/>
          </a:p>
          <a:p>
            <a:r>
              <a:rPr lang="ko-KR" altLang="en-US" dirty="0" err="1"/>
              <a:t>태정관지령</a:t>
            </a:r>
            <a:endParaRPr lang="en-US" altLang="ko-KR" dirty="0"/>
          </a:p>
          <a:p>
            <a:r>
              <a:rPr lang="ko-KR" altLang="en-US" dirty="0"/>
              <a:t>칙령 </a:t>
            </a:r>
            <a:r>
              <a:rPr lang="en-US" altLang="ko-KR" dirty="0"/>
              <a:t>41</a:t>
            </a:r>
            <a:r>
              <a:rPr lang="ko-KR" altLang="en-US" dirty="0"/>
              <a:t>호 반포</a:t>
            </a:r>
            <a:endParaRPr lang="en-US" altLang="ko-KR" dirty="0"/>
          </a:p>
          <a:p>
            <a:r>
              <a:rPr lang="ko-KR" altLang="en-US" dirty="0"/>
              <a:t>시네마현 고시 </a:t>
            </a:r>
            <a:r>
              <a:rPr lang="en-US" altLang="ko-KR" dirty="0"/>
              <a:t>40</a:t>
            </a:r>
            <a:r>
              <a:rPr lang="ko-KR" altLang="en-US" dirty="0"/>
              <a:t>호</a:t>
            </a:r>
            <a:endParaRPr lang="en-US" altLang="ko-KR" dirty="0"/>
          </a:p>
          <a:p>
            <a:r>
              <a:rPr lang="ko-KR" altLang="en-US" dirty="0" err="1"/>
              <a:t>울도군수</a:t>
            </a:r>
            <a:r>
              <a:rPr lang="ko-KR" altLang="en-US" dirty="0"/>
              <a:t> </a:t>
            </a:r>
            <a:r>
              <a:rPr lang="ko-KR" altLang="en-US" dirty="0" err="1"/>
              <a:t>심흥택</a:t>
            </a:r>
            <a:r>
              <a:rPr lang="ko-KR" altLang="en-US" dirty="0"/>
              <a:t> 보고서</a:t>
            </a:r>
            <a:r>
              <a:rPr lang="en-US" altLang="ko-KR" dirty="0"/>
              <a:t>, </a:t>
            </a:r>
            <a:r>
              <a:rPr lang="ko-KR" altLang="en-US" dirty="0"/>
              <a:t>의정부 참정대신 지령 제 </a:t>
            </a:r>
            <a:r>
              <a:rPr lang="en-US" altLang="ko-KR" dirty="0"/>
              <a:t>3</a:t>
            </a:r>
            <a:r>
              <a:rPr lang="ko-KR" altLang="en-US" dirty="0"/>
              <a:t>호</a:t>
            </a:r>
            <a:endParaRPr lang="en-US" altLang="ko-KR" dirty="0"/>
          </a:p>
          <a:p>
            <a:r>
              <a:rPr lang="en-US" altLang="ko-KR" dirty="0"/>
              <a:t>SCAPIN </a:t>
            </a:r>
            <a:r>
              <a:rPr lang="ko-KR" altLang="en-US" dirty="0"/>
              <a:t>조약</a:t>
            </a:r>
            <a:endParaRPr lang="en-US" altLang="ko-KR" dirty="0"/>
          </a:p>
          <a:p>
            <a:r>
              <a:rPr lang="ko-KR" altLang="en-US" dirty="0"/>
              <a:t>샌프란시스코 강화조약 체결 </a:t>
            </a:r>
          </a:p>
        </p:txBody>
      </p:sp>
    </p:spTree>
    <p:extLst>
      <p:ext uri="{BB962C8B-B14F-4D97-AF65-F5344CB8AC3E}">
        <p14:creationId xmlns:p14="http://schemas.microsoft.com/office/powerpoint/2010/main" val="1561767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ABE2D6-7BAB-04BB-5264-B033DB33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우산국 복속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(512)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2E6DE4-6E5F-78FE-C16C-FFAF5ABC9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신라 이찬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伊飡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이사부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異斯夫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가 우산국을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정벌하여 신라가 우산국을 복속합니다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이로써 울릉도와 독도는 우리 역사와 함께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하기 시작합니다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『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동국문헌비고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』 (1770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에는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“울릉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과 우산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은 모두 우산국의</a:t>
            </a:r>
            <a:br>
              <a:rPr lang="ko-KR" altLang="en-US" dirty="0"/>
            </a:b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땅”이라고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기술했습니다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20482" name="Picture 2" descr="삼국사기">
            <a:extLst>
              <a:ext uri="{FF2B5EF4-FFF2-40B4-BE49-F238E27FC236}">
                <a16:creationId xmlns:a16="http://schemas.microsoft.com/office/drawing/2014/main" id="{76B42F53-FFF2-4126-FB68-288595B6D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836" y="1398861"/>
            <a:ext cx="3426701" cy="42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75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568AE3-9E17-A701-DBD1-03C96FDE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『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세종실록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』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「지리지」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(1454)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E52628-1D22-99E4-82E6-D9302FB6E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조선 초기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관찬서인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『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세종실록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』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「지리지」</a:t>
            </a:r>
            <a:br>
              <a:rPr lang="ko-KR" altLang="en-US" dirty="0"/>
            </a:b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(1454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는 울릉도와 독도가 강원도 울진현에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속한 두 섬이라고 기록하고 있습니다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특히 “우산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무릉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)…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두 섬은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서로 멀리 떨어져 있지 않아 날씨가 맑으면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바라볼 수 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.”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라고 기록하고 있는데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울릉도에서 날씨가 맑은 날 육안으로 보이는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섬은 독도가 유일합니다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21506" name="Picture 2" descr="세종실록 지리지">
            <a:extLst>
              <a:ext uri="{FF2B5EF4-FFF2-40B4-BE49-F238E27FC236}">
                <a16:creationId xmlns:a16="http://schemas.microsoft.com/office/drawing/2014/main" id="{00B1814D-FA49-4AA3-5BB1-E1FC5775A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402" y="1735191"/>
            <a:ext cx="2859142" cy="353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97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B07F68-8493-9DB8-D83C-2FCD2DEC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다케시마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竹島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울릉도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도해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渡海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면허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(1625)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BE28AB-D963-4CA4-2D92-4D00FA0DD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2625"/>
              </a:spcBef>
              <a:buNone/>
            </a:pP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일본 막부가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돗토리번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지금의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돗토리현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에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살고 있는 오야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무라카와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大谷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村川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양가에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다케시마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竹島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도해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渡海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를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면허한 것입니다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면허를 내린 시기는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1618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또는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1625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년이라고도 합니다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buNone/>
            </a:pPr>
            <a:br>
              <a:rPr lang="ko-KR" altLang="en-US" dirty="0"/>
            </a:br>
            <a:endParaRPr lang="ko-KR" altLang="en-US" dirty="0"/>
          </a:p>
        </p:txBody>
      </p:sp>
      <p:pic>
        <p:nvPicPr>
          <p:cNvPr id="22530" name="Picture 2" descr="울릉도전경, 자료제공 : 울릉군청">
            <a:extLst>
              <a:ext uri="{FF2B5EF4-FFF2-40B4-BE49-F238E27FC236}">
                <a16:creationId xmlns:a16="http://schemas.microsoft.com/office/drawing/2014/main" id="{2F797448-1C48-CDD1-A415-F1BBCA3E5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858" y="1610123"/>
            <a:ext cx="3363411" cy="41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27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0A98B7-133B-362F-F1CE-7F15E1F0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안용복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安龍福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일본 납치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(1693)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938CF9-1E91-F8DF-938A-419B4EABB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안용복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安龍福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박어둔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朴於屯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두 사람이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울릉도에서 어업을 하다가 울릉도에 온 일본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오야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무라카와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大谷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村川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양가의 선원들에게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잡혀서 일본으로 끌려간 사건입니다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이 사건으로 인해 조선과 일본 간의 울릉도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영유권에 대한 분쟁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울릉도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쟁계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이 발생합니다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23554" name="Picture 2" descr="숙종실록">
            <a:extLst>
              <a:ext uri="{FF2B5EF4-FFF2-40B4-BE49-F238E27FC236}">
                <a16:creationId xmlns:a16="http://schemas.microsoft.com/office/drawing/2014/main" id="{C3A68EDD-529D-6E90-5230-D5A1AD9E6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017" y="1682533"/>
            <a:ext cx="2827612" cy="34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19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19F87A-5CDA-7CFC-BD1A-E5DEB128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울릉도 </a:t>
            </a:r>
            <a:r>
              <a:rPr lang="ko-KR" altLang="en-U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수토제도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시행결정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(1694)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BEB928-326E-A071-BDD3-3EDE065DD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안용복 사건으로 인해 일본과 울릉도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영유권에 대한 분쟁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울릉도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쟁계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이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발생하자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조선 정부는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삼척첨사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장한상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張漢相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을 울릉도에 파견하여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울릉도의 현황을 조사합니다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그 이후 영의정 남구만의 건의에 따라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년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걸러 한 번씩 관원을 울릉도에 파견하여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수토*를 하기로 결정합니다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* 수토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무엇을 알아내거나 찾기 위해서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            조사하거나 살핌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24578" name="Picture 2" descr="울릉도전경, 자료제공 : 울릉군청">
            <a:extLst>
              <a:ext uri="{FF2B5EF4-FFF2-40B4-BE49-F238E27FC236}">
                <a16:creationId xmlns:a16="http://schemas.microsoft.com/office/drawing/2014/main" id="{10DB490D-2C4F-ACB0-E105-70714D6EA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27" y="1747838"/>
            <a:ext cx="3585482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11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A343B5-3C0A-A766-6115-8D0AB30D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일본 </a:t>
            </a:r>
            <a:r>
              <a:rPr lang="ko-KR" altLang="en-U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돗토리번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답변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(1695)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58A588-57B2-3194-76E4-9F452A159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일본 막부는 울릉도 영유권에 대해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알아보기 위해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돗토리번에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울릉도의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소속을 질문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(12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월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했습니다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이에 대해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돗토리번이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막부에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다케시마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와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마쓰시마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가</a:t>
            </a:r>
            <a:br>
              <a:rPr lang="ko-KR" altLang="en-US" dirty="0"/>
            </a:b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돗토리번의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소속이 아니라고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답변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(12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월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함에 따라 막부는 울릉도와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독도가 일본령이 아님을 공식적으로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확인합니다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25602" name="Picture 2" descr="돗토리번 답변서 (복제본)">
            <a:extLst>
              <a:ext uri="{FF2B5EF4-FFF2-40B4-BE49-F238E27FC236}">
                <a16:creationId xmlns:a16="http://schemas.microsoft.com/office/drawing/2014/main" id="{CBDEE76A-5E86-4B4B-E47F-6C3982DAF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257" y="1782488"/>
            <a:ext cx="3079860" cy="380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94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4D41EF-9DF7-8F70-AA0E-ADCB7748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월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다케시마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울릉도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도해금지령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(1696)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33598A-B716-D07F-B8E5-02B6646AA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일본 막부는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돗토리번을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통해 울릉도와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독도가 일본령이 아님을 확인하고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다케시마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도해금지령을 내렸습니다</a:t>
            </a:r>
            <a:br>
              <a:rPr lang="ko-KR" altLang="en-US" dirty="0"/>
            </a:b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(1696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년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월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28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이후 조선과의 외교문서를 통해 울릉도가</a:t>
            </a:r>
            <a:br>
              <a:rPr lang="ko-KR" altLang="en-US" dirty="0"/>
            </a:b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조선령임을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공식 확인하였습니다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(1699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).</a:t>
            </a:r>
            <a:endParaRPr lang="ko-KR" altLang="en-US" dirty="0"/>
          </a:p>
        </p:txBody>
      </p:sp>
      <p:pic>
        <p:nvPicPr>
          <p:cNvPr id="26626" name="Picture 2" descr="다케시마(울릉도) 도해금지령 (복제본), 자료제공 : 독도박물관">
            <a:extLst>
              <a:ext uri="{FF2B5EF4-FFF2-40B4-BE49-F238E27FC236}">
                <a16:creationId xmlns:a16="http://schemas.microsoft.com/office/drawing/2014/main" id="{8C7372E6-E1ED-BCEC-707D-149FB3142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044" y="1750957"/>
            <a:ext cx="3290066" cy="40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66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98FBB8-21AA-6216-7B53-227869C66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월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안용복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安龍福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일본 도해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(1696)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A91FC7-56C1-CCBE-D342-CF52CD4D7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2625"/>
              </a:spcBef>
              <a:buNone/>
            </a:pP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안용복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安龍福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이 울릉도에 어업 온 일본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어선을 추격하여 독도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자산도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에서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쫓아버리고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일본에까지 다녀온 사건입니다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이때 안용복이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오키섬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관리에게 울릉도와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독도가 조선령이라고 진술한 기록이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「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원록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병자년조선주착안일권지각서」에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실려 있습니다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buNone/>
            </a:pPr>
            <a:br>
              <a:rPr lang="ko-KR" altLang="en-US" dirty="0"/>
            </a:br>
            <a:endParaRPr lang="ko-KR" altLang="en-US" dirty="0"/>
          </a:p>
        </p:txBody>
      </p:sp>
      <p:pic>
        <p:nvPicPr>
          <p:cNvPr id="27650" name="Picture 2" descr="원록구병자년조선주착안일권지각서">
            <a:extLst>
              <a:ext uri="{FF2B5EF4-FFF2-40B4-BE49-F238E27FC236}">
                <a16:creationId xmlns:a16="http://schemas.microsoft.com/office/drawing/2014/main" id="{05EDFB16-5B0F-9C0D-B1AD-60E2830BF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88" y="1825625"/>
            <a:ext cx="3262164" cy="402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9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865DDE-6DDE-C484-0FE5-2AE6DD46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개요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8F1A7B8-6512-5E68-075C-47BD879BFD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85663"/>
            <a:ext cx="338105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독도란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무엇인가?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독도의 지리적 위치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독도의 지형적 특징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독도의 형성 과정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독도의 주변 해역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독도의 행정구역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독도의 기후 특징</a:t>
            </a:r>
          </a:p>
        </p:txBody>
      </p:sp>
    </p:spTree>
    <p:extLst>
      <p:ext uri="{BB962C8B-B14F-4D97-AF65-F5344CB8AC3E}">
        <p14:creationId xmlns:p14="http://schemas.microsoft.com/office/powerpoint/2010/main" val="1575214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F5B1FF-67F3-DAC7-9836-08EC9188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『</a:t>
            </a:r>
            <a:r>
              <a:rPr lang="ko-KR" altLang="en-U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동국문헌비고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』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「여지고」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(1770)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04FEE4-4FC5-265D-134C-FFEC965BB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국왕 영조의 명에 의해 조선의 문물제도를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기록한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관찬서입니다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이 책에는 “우산도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와 울릉도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…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두 섬으로 하나가 바로 우산이다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...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「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여지지」에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이르기를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울릉과 우산은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모두 우산국의 땅인데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우산은 일본이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말하는 송도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松島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.”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라고 하였습니다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28674" name="Picture 2" descr="동국문헌비고">
            <a:extLst>
              <a:ext uri="{FF2B5EF4-FFF2-40B4-BE49-F238E27FC236}">
                <a16:creationId xmlns:a16="http://schemas.microsoft.com/office/drawing/2014/main" id="{61684B13-42CB-8E86-08AB-92629582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927" y="1914015"/>
            <a:ext cx="3379404" cy="417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29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4CB14F-3469-AEB4-BA74-B06B4997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 외무성</a:t>
            </a:r>
            <a:b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『</a:t>
            </a:r>
            <a:r>
              <a:rPr lang="ko-KR" altLang="en-U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조선국교제시말내탐서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』 (1870)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03A091-9975-98AE-B943-2AB980C9B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1870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년 외무성 관리인 사다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하쿠보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佐田白茅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등이 조선을 시찰한 후 외무성에 제출한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보고서입니다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이 보고서에는 “다케시마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와</a:t>
            </a:r>
            <a:br>
              <a:rPr lang="ko-KR" altLang="en-US" dirty="0"/>
            </a:b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마쓰시마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가 조선 부속이 된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사정”이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언급되어 있어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당시 일본 외무성이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두 섬을 조선 영토로 인식했다는 것을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알 수 있습니다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29698" name="Picture 2" descr="조선국교제시말내탐서 (복제본), 자료제공 : 독도박물관">
            <a:extLst>
              <a:ext uri="{FF2B5EF4-FFF2-40B4-BE49-F238E27FC236}">
                <a16:creationId xmlns:a16="http://schemas.microsoft.com/office/drawing/2014/main" id="{D3B25859-415C-C9A4-F669-8EA5B08E0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443" y="1904453"/>
            <a:ext cx="3161315" cy="390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20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8C22BA-AC6F-7368-D79E-0FD80FB4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「태정관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太政官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지령」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(1877)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53C00A-BA0D-1C6F-8975-67B1FB3BC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1877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년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월 일본 최고 행정기구인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태정관이 내무성에 울릉도와 독도가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일본령이 아니라고 내린 지령입니다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태정관은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17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세기 에도 막부와 조선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정부 간 교섭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울릉도쟁계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결과 울릉도와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독도가 일본 소속이 아님이 확인되었다고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판단하고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“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다케시마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외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一嶋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의 건에 대해</a:t>
            </a:r>
            <a:br>
              <a:rPr lang="ko-KR" altLang="en-US" dirty="0"/>
            </a:b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본방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本邦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일본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과는 관계가 없음을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명심할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것”이라는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지시를 내무성에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내렸던 것입니다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30722" name="Picture 2" descr="태정관지령">
            <a:extLst>
              <a:ext uri="{FF2B5EF4-FFF2-40B4-BE49-F238E27FC236}">
                <a16:creationId xmlns:a16="http://schemas.microsoft.com/office/drawing/2014/main" id="{929D1187-1E4E-11D0-0068-466C4E59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40" y="1825625"/>
            <a:ext cx="3100880" cy="383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739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224ABF-8889-3D97-3604-EDE98CE3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칙령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勅令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제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41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호 반포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(1900)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0932CC-C4D3-D638-1110-2AD766DEB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고종 황제는 칙령으로 ‘울릉도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欝陵島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를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欝島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로 개칭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改稱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하고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도감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島監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을 군수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郡守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로 개정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改正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한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건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件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)’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을 제정 반포했습니다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이 칙령 제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조에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울도군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欝島郡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의 관할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구역으로 울릉전도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欝陵全島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),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죽도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竹島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와 함께 석도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石島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를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규정하여 독도가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울도군의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관할임을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명확히 했습니다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31746" name="Picture 2" descr="칙령 제41호">
            <a:extLst>
              <a:ext uri="{FF2B5EF4-FFF2-40B4-BE49-F238E27FC236}">
                <a16:creationId xmlns:a16="http://schemas.microsoft.com/office/drawing/2014/main" id="{696591B4-8737-A480-23BC-7824C3CA4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03" y="1640599"/>
            <a:ext cx="3797190" cy="469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F8B7E-E689-FDAE-0619-F3120083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시마네현고시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島根縣告示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제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40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호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(1905)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5C0F5E-5F4D-1C28-AC99-F88956011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pPr algn="l">
              <a:spcBef>
                <a:spcPts val="2625"/>
              </a:spcBef>
              <a:buNone/>
            </a:pP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일본의 독도 영토 편입을 알리는 지방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고시입니다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일본은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1904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년 이래 만주와 한반도에 대한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이권을 두고 러시아와 전쟁 과정에서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동해에서의 해전을 위한 군사적 필요성에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의해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1905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년 독도를 무주지라 주장하면서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영토편입을 시도하고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시마네현에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고시했습니다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그러나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시마네현고시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제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40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호는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일본의 우리나라 국권에 대한 단계적 침탈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과정의 일환이었으며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우리나라가 오랜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기간에 걸쳐 확고히 확립하여 온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 영유권을 침해한 불법행위이므로</a:t>
            </a:r>
            <a:b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국제법적 효력을 가질 수 없습니다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buNone/>
            </a:pPr>
            <a:br>
              <a:rPr lang="ko-KR" altLang="en-US" dirty="0"/>
            </a:br>
            <a:endParaRPr lang="ko-KR" altLang="en-US" dirty="0"/>
          </a:p>
        </p:txBody>
      </p:sp>
      <p:pic>
        <p:nvPicPr>
          <p:cNvPr id="32770" name="Picture 2" descr="시마네현고시 제40호 (복제본), 자료제공 : 독도박물관">
            <a:extLst>
              <a:ext uri="{FF2B5EF4-FFF2-40B4-BE49-F238E27FC236}">
                <a16:creationId xmlns:a16="http://schemas.microsoft.com/office/drawing/2014/main" id="{1B377D4E-88DA-112C-0398-870C680C9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098" y="2003205"/>
            <a:ext cx="2977133" cy="367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23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6539AB-0580-56C6-F956-EC157AA7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월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울도군수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심흥택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보고서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(1906)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D70DA4-108F-E3CA-130D-4F87F0CBF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울도군수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심흥택이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울릉도를 방문한 일본</a:t>
            </a:r>
            <a:br>
              <a:rPr lang="ko-KR" altLang="en-US" dirty="0"/>
            </a:b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시마네현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관민 조사단으로부터 일본이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독도를 영토 편입했다는 소식을 듣고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다음 날 강원도 관찰사와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내부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內部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현재의 행정안전부에 해당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에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보고한 문서입니다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이 보고서에는 “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본군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소속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독도”라고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하여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독도가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울도군의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관할임을 분명히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했습니다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33794" name="Picture 2" descr="보고서 호외 및 지령 제3호 이미지">
            <a:extLst>
              <a:ext uri="{FF2B5EF4-FFF2-40B4-BE49-F238E27FC236}">
                <a16:creationId xmlns:a16="http://schemas.microsoft.com/office/drawing/2014/main" id="{120BD5A3-34C2-8D66-36AA-1C1BB883E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312" y="1755721"/>
            <a:ext cx="3579101" cy="442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77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F10B02-8073-FF53-0D0D-3C4E91A2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월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의정부 참정대신</a:t>
            </a:r>
            <a:b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지령 제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호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(1906)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F53220-0234-4738-BE2C-213DAF67B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대한제국 최고의 행정기구인 의정부에서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일본의 독도 영토 편입을 부인하는 지령을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내린 것입니다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의정부는 강원도 관찰사로부터 일본이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독도를 영토 편입했다는 보고를 접하고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일본의 독도 편입을 부인하는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참정대신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지금의 부총리격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의 지령을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내립니다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34818" name="Picture 2" descr="보고서 호외 및 지령 제3호 이미지">
            <a:extLst>
              <a:ext uri="{FF2B5EF4-FFF2-40B4-BE49-F238E27FC236}">
                <a16:creationId xmlns:a16="http://schemas.microsoft.com/office/drawing/2014/main" id="{B7CFE7EC-212D-F557-C638-2A17927F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824" y="1690688"/>
            <a:ext cx="3153432" cy="389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280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24A689-00AC-0667-B77B-1A53BBD0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월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29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연합국최고사령관</a:t>
            </a:r>
            <a:b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각서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(SCAPIN) 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제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677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호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(1946)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62CA91-84C8-1538-065D-282A83CF2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제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차 세계대전 종전 후 일본의 통치 행정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범위에서 독도를 제외시킨 각서입니다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연합국 최고사령관은 일본의 영역에서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“울릉도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리앙쿠르암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과 제주도는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제외된다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.”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라고 규정하였습니다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35842" name="Picture 2" descr="SCAPIN 제677호 관련 지도 (복제본), 자료제공 : 독도박물관">
            <a:extLst>
              <a:ext uri="{FF2B5EF4-FFF2-40B4-BE49-F238E27FC236}">
                <a16:creationId xmlns:a16="http://schemas.microsoft.com/office/drawing/2014/main" id="{66B0352F-E733-2201-BC2A-801593B8D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547" y="1735192"/>
            <a:ext cx="3542315" cy="437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2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451EA2-00CF-7A02-D9A7-6F321951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월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일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연합국최고사령관</a:t>
            </a:r>
            <a:b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각서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(SCAPIN) 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제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1033</a:t>
            </a:r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호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(1946)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C00D46-5A44-BC39-7DE8-4729A2D5E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연합국 최고사령관이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SCAPIN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제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677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호에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이어 일본의 선박 및 국민이 독도 또는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 주변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해리 이내에 접근하는 것을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금지한 각서입니다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36866" name="Picture 2" descr="외교부 독도 - 인쇄화면">
            <a:extLst>
              <a:ext uri="{FF2B5EF4-FFF2-40B4-BE49-F238E27FC236}">
                <a16:creationId xmlns:a16="http://schemas.microsoft.com/office/drawing/2014/main" id="{9EDF9997-6C12-EF23-C446-6844E0B28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96" y="2078092"/>
            <a:ext cx="3710896" cy="29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78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4F26B6-7597-4C71-292A-96B4D5A2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샌프란시스코 강화조약 체결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(1951)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DCD14C-ACB0-8EF6-ABA7-FBCB97B09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2678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샌프란시스코 강화조약은 제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차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세계대전을 종결하면서 연합국과 일본이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체결한 조약입니다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이 조약 제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조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(a)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에서 “일본은 한국의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독립을 인정하고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제주도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거문도 및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울릉도를 포함한 한국에 대한 모든 권리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ko-KR" altLang="en-US" dirty="0"/>
            </a:b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권원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및 청구권을 포기한다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.”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라고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규정했습니다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이는 한국의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천여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개의 도서 가운데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예시에 불과하며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독도가 직접적으로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명시되지 않았다고 하여 독도가 한국의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영토에 포함되지 않는다고 볼 수 없습니다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37890" name="Picture 2" descr="샌프란시스코 강화조약 체결">
            <a:extLst>
              <a:ext uri="{FF2B5EF4-FFF2-40B4-BE49-F238E27FC236}">
                <a16:creationId xmlns:a16="http://schemas.microsoft.com/office/drawing/2014/main" id="{6C82134D-BB4A-A09D-1F8B-A8D45965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50" y="1908613"/>
            <a:ext cx="3452977" cy="42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8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1D0E12-B840-3C96-6534-FC87A2A3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독도란</a:t>
            </a:r>
            <a:r>
              <a:rPr lang="ko-KR" altLang="en-US" dirty="0"/>
              <a:t>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85D6C6-3B83-9B78-292E-372C2A04A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436761"/>
            <a:ext cx="6504495" cy="4351338"/>
          </a:xfrm>
        </p:spPr>
        <p:txBody>
          <a:bodyPr/>
          <a:lstStyle/>
          <a:p>
            <a:r>
              <a:rPr lang="ko-KR" alt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독도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獨島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는 동해의 남서부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울릉도와 </a:t>
            </a:r>
            <a:r>
              <a:rPr lang="ko-KR" alt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오키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제도 사이에 위치한 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섬 또는 암초 입니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ko-KR" altLang="en-U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리앙쿠르</a:t>
            </a:r>
            <a:r>
              <a:rPr lang="ko-KR" alt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암초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(Liancourt Rocks)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라는 이름으로도 불리며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동도와 서도를 포함해 총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91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개의 크고 작은 섬들로 이루어져 있습니다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울릉도에서 뱃길로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200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리 정도 떨어져 있습니다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현재 대한민국이 </a:t>
            </a:r>
            <a:r>
              <a:rPr lang="ko-KR" alt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실효지배하고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있으나 일본 정부에서 영유권을 주장하고 있습니다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2050" name="Picture 2" descr="북쪽에서 본 독도. 왼쪽이 동도, 오른쪽이 서도.">
            <a:extLst>
              <a:ext uri="{FF2B5EF4-FFF2-40B4-BE49-F238E27FC236}">
                <a16:creationId xmlns:a16="http://schemas.microsoft.com/office/drawing/2014/main" id="{7E181F7D-33E9-FC9D-0015-935CAB662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95" y="1244338"/>
            <a:ext cx="5695622" cy="428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450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736756-B964-5AA5-B208-F1206532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i="0" dirty="0">
                <a:solidFill>
                  <a:srgbClr val="000000"/>
                </a:solidFill>
                <a:effectLst/>
                <a:latin typeface="HelveticaNeue-Light"/>
              </a:rPr>
              <a:t>독도 영유권에 대한 일본의 주장과 반박</a:t>
            </a:r>
            <a:br>
              <a:rPr lang="ko-KR" altLang="en-US" b="1" i="0" dirty="0">
                <a:solidFill>
                  <a:srgbClr val="000000"/>
                </a:solidFill>
                <a:effectLst/>
                <a:latin typeface="HelveticaNeue-Light"/>
              </a:rPr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75A5A6-0C5A-FA97-9469-01572CE3A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독도 영유권에 대한 일본의 주장</a:t>
            </a:r>
            <a:endParaRPr lang="en-US" altLang="ko-KR" dirty="0"/>
          </a:p>
          <a:p>
            <a:r>
              <a:rPr lang="ko-KR" altLang="en-US" b="1" i="0" dirty="0">
                <a:solidFill>
                  <a:srgbClr val="333333"/>
                </a:solidFill>
                <a:effectLst/>
                <a:latin typeface="HelveticaNeue-Light"/>
              </a:rPr>
              <a:t>일본의 독도 인지</a:t>
            </a:r>
            <a:endParaRPr lang="en-US" altLang="ko-KR" b="1" i="0" dirty="0">
              <a:solidFill>
                <a:srgbClr val="333333"/>
              </a:solidFill>
              <a:effectLst/>
              <a:latin typeface="HelveticaNeue-Light"/>
            </a:endParaRPr>
          </a:p>
          <a:p>
            <a:r>
              <a:rPr lang="ko-KR" altLang="en-US" dirty="0"/>
              <a:t>독도 시네마현 강제 편입</a:t>
            </a:r>
            <a:endParaRPr lang="en-US" altLang="ko-KR" dirty="0"/>
          </a:p>
          <a:p>
            <a:r>
              <a:rPr lang="ko-KR" altLang="en-US" dirty="0"/>
              <a:t>세계 </a:t>
            </a:r>
            <a:r>
              <a:rPr lang="en-US" altLang="ko-KR" dirty="0"/>
              <a:t>2</a:t>
            </a:r>
            <a:r>
              <a:rPr lang="ko-KR" altLang="en-US" dirty="0"/>
              <a:t>차대전 이후 독도</a:t>
            </a:r>
            <a:endParaRPr lang="en-US" altLang="ko-KR" dirty="0"/>
          </a:p>
          <a:p>
            <a:r>
              <a:rPr lang="ko-KR" altLang="en-US" dirty="0"/>
              <a:t>샌프란시스코 평화조약에서 독도 취급</a:t>
            </a:r>
            <a:endParaRPr lang="en-US" altLang="ko-KR" dirty="0"/>
          </a:p>
          <a:p>
            <a:r>
              <a:rPr lang="ko-KR" altLang="en-US" dirty="0"/>
              <a:t>이승만 라인 설정과 영유권 분쟁</a:t>
            </a:r>
            <a:endParaRPr lang="en-US" altLang="ko-KR" dirty="0"/>
          </a:p>
          <a:p>
            <a:r>
              <a:rPr lang="ko-KR" altLang="en-US" dirty="0"/>
              <a:t>국제사법재판소 회부 제안</a:t>
            </a:r>
            <a:endParaRPr lang="en-US" altLang="ko-KR" dirty="0"/>
          </a:p>
          <a:p>
            <a:r>
              <a:rPr lang="ko-KR" altLang="en-US" dirty="0"/>
              <a:t>일본의 주장들을 종합하면</a:t>
            </a:r>
            <a:r>
              <a:rPr lang="en-US" altLang="ko-KR" dirty="0"/>
              <a:t>…</a:t>
            </a:r>
          </a:p>
          <a:p>
            <a:r>
              <a:rPr lang="ko-KR" altLang="en-US" dirty="0"/>
              <a:t>일본의 의견에 반박하며</a:t>
            </a:r>
            <a:r>
              <a:rPr lang="en-US" altLang="ko-KR" dirty="0"/>
              <a:t>…</a:t>
            </a:r>
          </a:p>
          <a:p>
            <a:r>
              <a:rPr lang="ko-KR" altLang="en-US" dirty="0"/>
              <a:t>마무리</a:t>
            </a:r>
            <a:r>
              <a:rPr lang="en-US" altLang="ko-KR" dirty="0"/>
              <a:t>: </a:t>
            </a:r>
            <a:r>
              <a:rPr lang="ko-KR" altLang="en-US" dirty="0"/>
              <a:t>소중한 우리 땅 독도</a:t>
            </a:r>
          </a:p>
        </p:txBody>
      </p:sp>
    </p:spTree>
    <p:extLst>
      <p:ext uri="{BB962C8B-B14F-4D97-AF65-F5344CB8AC3E}">
        <p14:creationId xmlns:p14="http://schemas.microsoft.com/office/powerpoint/2010/main" val="3409126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59C892-52E0-0EC9-244A-279ECF1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 영유권에 대한 일본의 주장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F27576-30DF-C2BD-8E67-CE295F642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0964"/>
          </a:xfrm>
        </p:spPr>
        <p:txBody>
          <a:bodyPr>
            <a:normAutofit fontScale="92500" lnSpcReduction="10000"/>
          </a:bodyPr>
          <a:lstStyle/>
          <a:p>
            <a:pPr algn="l">
              <a:spcAft>
                <a:spcPts val="2025"/>
              </a:spcAft>
              <a:buNone/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다케시마는 역사적 사실에 비추어도 또한 국제법상으로도 분명히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일본국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고유의 영토입니다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</a:t>
            </a:r>
          </a:p>
          <a:p>
            <a:pPr algn="l">
              <a:spcAft>
                <a:spcPts val="2025"/>
              </a:spcAft>
              <a:buNone/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한국에 의한 다케시마 점거는 국제법상 아무런 근거가 없이 행해지는 불법 점거이며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한국이 이런 불법 점거에 따라 다케시마에 대해 실시하는 그 어떤 조치도 법적인 정당성을 가지지 않습니다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</a:t>
            </a:r>
          </a:p>
          <a:p>
            <a:pPr algn="l">
              <a:spcAft>
                <a:spcPts val="1275"/>
              </a:spcAft>
              <a:buNone/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일본국은 다케시마 영유권을 둘러싼 문제에 대해 국제법에 따라 침착하고도 평화적으로 분쟁을 해결할 생각입니다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</a:t>
            </a:r>
          </a:p>
          <a:p>
            <a:pPr algn="l">
              <a:spcAft>
                <a:spcPts val="2025"/>
              </a:spcAft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)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한국측으로부터는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일본이 다케시마를 실질적으로 지배하고 영유권을 재확인한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1905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년 이전에 한국이 다케시마를 실질적으로 지배하고 있었던 것을 나타내는 명확한 근거는 제시되지 않았습니다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3738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37761F-721A-1B9F-8FD2-7A2FFAF5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i="0" dirty="0">
                <a:solidFill>
                  <a:srgbClr val="333333"/>
                </a:solidFill>
                <a:effectLst/>
                <a:latin typeface="HelveticaNeue-Light"/>
              </a:rPr>
              <a:t>일본의 독도 인지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820EC9-EB58-7A77-2FD5-852D0179E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62" y="1463314"/>
            <a:ext cx="10515600" cy="5110013"/>
          </a:xfrm>
        </p:spPr>
        <p:txBody>
          <a:bodyPr>
            <a:normAutofit/>
          </a:bodyPr>
          <a:lstStyle/>
          <a:p>
            <a:br>
              <a:rPr lang="ko-KR" altLang="en-US" dirty="0"/>
            </a:b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현재의 다케시마는 일본에서 일찍이 ‘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마쓰시마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松島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)’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로 불렸으며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반대로 울릉도가 ‘다케시마’ 또는 ‘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이소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다케시마’로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불렸습니다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그림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1).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다케시마 또는 울릉도의 명칭에 대해서는 유럽의 탐험가 등에 의한 울릉도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측위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測位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의 잘못에 따라 일시적인 혼란이 있었지만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일본국이 ‘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다케시마’와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‘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마쓰시마’의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존재를 옛날부터 인지하고 있었던 것은 각종 지도나 문헌에서도 확인할 수 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예를 들면 경위선을 투영한 간행 일본지도로서 가장 대표적인 ‘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나가쿠보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세키스이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長久保赤水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)’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의 “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개정일본여지로정전도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改正日本輿地路程全図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)”(1779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년 초판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외에도 울릉도와 다케시마를 한반도와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오키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제도 사이에 정확하게 기재하고 있는 지도가 다수 존재합니다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00FF80-E63D-4F45-0E12-FF10A033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418" y="229857"/>
            <a:ext cx="1710906" cy="13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00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8BDC17-865E-108B-E6C1-35F9EEA0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ts val="1500"/>
              </a:spcBef>
              <a:spcAft>
                <a:spcPts val="1500"/>
              </a:spcAft>
              <a:buNone/>
            </a:pPr>
            <a:r>
              <a:rPr lang="ko-KR" altLang="en-US" dirty="0"/>
              <a:t>독도 시네마현 강제 편입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2A1DB5-329D-95CA-EFFA-128B7813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algn="l">
              <a:spcBef>
                <a:spcPts val="750"/>
              </a:spcBef>
              <a:spcAft>
                <a:spcPts val="1500"/>
              </a:spcAft>
              <a:buNone/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오늘날의 다케시마에서 본격적으로 강치 포획을 하게 된 것은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1900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년대 초입니다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그러나 그로부터 얼마 후 강치 포획은 과당경쟁 상태가 되었기 때문에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시마네현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오키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섬 주민인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나카이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요자부로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中井 養三郎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는 사업의 안정을 꾀하기 위하여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1904(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메이지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37)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년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9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월 내무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외무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농상무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3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대신에게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'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리얀코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섬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'(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의 영토편입 및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10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년간 대여를 청원하였습니다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</a:t>
            </a:r>
          </a:p>
          <a:p>
            <a:pPr algn="l">
              <a:spcBef>
                <a:spcPts val="750"/>
              </a:spcBef>
              <a:spcAft>
                <a:spcPts val="1500"/>
              </a:spcAft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) ‘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리얀코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섬’은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다케시마를 의미하는 서양식 이름 ‘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리앙쿠르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섬’의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속칭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당시 유럽 탐험가의 측량 오류 등에 따라 울릉도가 ‘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마쓰시마’로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불리게 되었고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현재의 다케시마는 ‘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리얀코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섬’이라고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불리게 되었습니다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</a:t>
            </a:r>
          </a:p>
          <a:p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A3469B-93CF-2927-5013-F0C8CD229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943" y="110705"/>
            <a:ext cx="3137273" cy="15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62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E50AEB-8329-F85B-BA07-1D0B0BA2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세계 </a:t>
            </a:r>
            <a:r>
              <a:rPr lang="en-US" altLang="ko-KR" dirty="0"/>
              <a:t>2</a:t>
            </a:r>
            <a:r>
              <a:rPr lang="ko-KR" altLang="en-US" dirty="0"/>
              <a:t>차대전 이후 독도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20A01B-10DF-B525-2434-ECF10AD07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연합국 총사령부는 일본정부에 대하여 정치상 또는 행정상의 권력 행사를 정지해야 하는 지역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또한 어업 및 포경을 제한하는 구역을 지령하였으며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그 중에 다케시마를 포함시켰습니다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그러나 이러한 지령에는 모두 영토귀속의 최종적 결정에 관한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연합국측의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정책을 나타내는 것으로 해석해서는 안 된다는 취지가 명시되어 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33569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56AC8C-2599-50AD-CF22-5102BF37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샌프란시스코 평화조약에서 독도 취급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E481CA-F354-75CC-5D8E-5568A0396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pPr algn="l">
              <a:spcBef>
                <a:spcPts val="750"/>
              </a:spcBef>
              <a:spcAft>
                <a:spcPts val="1500"/>
              </a:spcAft>
              <a:buNone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1951(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쇼와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26)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9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월에 서명된 샌프란시스코 평화조약은 조선의 독립에 관한 일본의 승인을 규정함과 동시에 일본이 포기해야 하는 지역으로 ‘제주도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거문도 및 울릉도를 포함한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조선’이라고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규정하였습니다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</a:t>
            </a:r>
          </a:p>
          <a:p>
            <a:pPr algn="l">
              <a:spcBef>
                <a:spcPts val="750"/>
              </a:spcBef>
              <a:spcAft>
                <a:spcPts val="1500"/>
              </a:spcAft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이 부분에 관한 영미 양국의 초안내용을 알게 된 한국은 같은 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7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월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양유찬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주미한국대사를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통하여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애치슨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미 국무장관에게 서한을 제출하였습니다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그 내용은 ‘우리 정부는 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2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조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a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항의 ‘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포기하다’라는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말을 ‘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일본국이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)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조선 및 제주도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거문도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울릉도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독도 및 파랑도를 포함하는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일본이 조선을 병합하기 전에 조선의 일부였던 섬들에 대한 모든 권리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권원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및 청구권을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1945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년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8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9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일에 포기한 것을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확인한다’로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변경해 줄 것을 요망한다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.’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라는 것이었습니다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</a:t>
            </a:r>
          </a:p>
          <a:p>
            <a:endParaRPr lang="ko-KR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7AB462C-275D-7108-B63B-6F05E477F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716" y="5253487"/>
            <a:ext cx="2010878" cy="160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578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216910-3964-F421-9F45-DF687505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이승만 라인 설정과 영유권 분쟁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7118FE-A812-5F76-55B6-0C1D1376E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spcBef>
                <a:spcPts val="750"/>
              </a:spcBef>
              <a:spcAft>
                <a:spcPts val="1500"/>
              </a:spcAft>
              <a:buNone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1952(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쇼와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27)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1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월 이승만 한국대통령은 ‘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해양주권선언’을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발표하여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이른바 ‘이승만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라인’을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국제법에 반하여 일방적으로 설정하고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이 라인의 안쪽에 있는 광대한 수역에 대한 어업관할권을 일방적으로 주장함과 동시에 그 라인 안에 다케시마를 포함시켰습니다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</a:t>
            </a:r>
          </a:p>
          <a:p>
            <a:pPr algn="l">
              <a:spcBef>
                <a:spcPts val="750"/>
              </a:spcBef>
              <a:spcAft>
                <a:spcPts val="1500"/>
              </a:spcAft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1953(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쇼와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28)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3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월 일미합동위원회에서 다케시마를 주일미군의 폭격훈련 구역에서 해제할 것을 결정하였습니다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이로 인해 다케시마에서의 어업이 다시 시행되게 되었지만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한국인도 다케시마와 그 주변에서 어업에 종사하고 있다는 사실이 확인되었습니다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같은 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7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월에는 불법어업에 종사하고 있는 한국 어민에 대해 다케시마로부터 퇴거하도록 요구한 일본의 해상보안청 순시선이 한국 어민을 원호하고 있던 한국 관헌에 의해 총격을 받는 사건이 발생하였습니다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0457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9B3CA4-7674-F9C7-3430-4241522C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국제사법재판소 회부 제안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D9E009-A32B-33D8-2904-7C0118C2A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spcBef>
                <a:spcPts val="750"/>
              </a:spcBef>
              <a:spcAft>
                <a:spcPts val="1500"/>
              </a:spcAft>
              <a:buNone/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일본국은 한국의 ‘이승만 라인’ 설정 이후 한국측이 행하는 다케시마 영유권 주장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어업 종사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순시선에 대한 사격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구축물 설치 등에 대해 그때마다 엄중히 항의해 왔습니다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</a:t>
            </a:r>
          </a:p>
          <a:p>
            <a:pPr algn="l">
              <a:spcBef>
                <a:spcPts val="750"/>
              </a:spcBef>
              <a:spcAft>
                <a:spcPts val="1500"/>
              </a:spcAft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그러한 가운데 일본국은 다케시마 문제의 평화적 수단을 통한 해결을 도모하기 위해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1954(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쇼와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29)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년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9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월 외교상의 구상서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(note verbale)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를 보내 다케시마 영유권에 관한 분쟁을 국제사법재판소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(ICJ)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에 회부할 것을 한국에 제안했습니다만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같은 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10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월 한국은 이 제안을 거부했습니다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주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1). 1962(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쇼와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37)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년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3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월 일한 외무장관 회담 때도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고사카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HelveticaNeue-Light"/>
              </a:rPr>
              <a:t>젠타로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 외무대신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당시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이 최덕신 한국 외무부 장관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당시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에게 본 건을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ICJ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HelveticaNeue-Light"/>
              </a:rPr>
              <a:t>에 회부하기를 제안했지만 한국은 이를 받아들이지 않았습니다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HelveticaNeue-Light"/>
              </a:rPr>
              <a:t>.</a:t>
            </a:r>
          </a:p>
          <a:p>
            <a:endParaRPr lang="ko-KR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213C363-84E9-5D25-55D6-98915452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599" y="478317"/>
            <a:ext cx="3395303" cy="101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796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7F7FDE-41DB-096B-9673-2547623B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주장들을 종합하면</a:t>
            </a:r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D6D526-1B7E-6AED-BA1C-FA83831BA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독도는 </a:t>
            </a:r>
            <a:r>
              <a:rPr lang="ko-KR" altLang="en-US" dirty="0" err="1"/>
              <a:t>무주지였고</a:t>
            </a:r>
            <a:r>
              <a:rPr lang="en-US" altLang="ko-KR" dirty="0"/>
              <a:t>, </a:t>
            </a:r>
            <a:r>
              <a:rPr lang="ko-KR" altLang="en-US" dirty="0"/>
              <a:t>그 땅을 일본국이 먼저 점령했으므로 </a:t>
            </a:r>
            <a:r>
              <a:rPr lang="ko-KR" altLang="en-US" dirty="0" err="1"/>
              <a:t>일본국영토이다</a:t>
            </a:r>
            <a:r>
              <a:rPr lang="en-US" altLang="ko-KR" dirty="0"/>
              <a:t>. SCAPIN </a:t>
            </a:r>
            <a:r>
              <a:rPr lang="ko-KR" altLang="en-US" dirty="0" err="1"/>
              <a:t>조약들에선</a:t>
            </a:r>
            <a:r>
              <a:rPr lang="ko-KR" altLang="en-US" dirty="0"/>
              <a:t> 독도를 내어줄 것이라 </a:t>
            </a:r>
            <a:r>
              <a:rPr lang="ko-KR" altLang="en-US" dirty="0" err="1"/>
              <a:t>명시되어있지만</a:t>
            </a:r>
            <a:r>
              <a:rPr lang="en-US" altLang="ko-KR" dirty="0"/>
              <a:t>, </a:t>
            </a:r>
            <a:r>
              <a:rPr lang="ko-KR" altLang="en-US" dirty="0"/>
              <a:t>샌프란시스코 평화조약에선 그렇지 않기에 독도를 내어주지 않아도 된다</a:t>
            </a:r>
            <a:r>
              <a:rPr lang="en-US" altLang="ko-KR" dirty="0"/>
              <a:t>. (?)</a:t>
            </a:r>
          </a:p>
          <a:p>
            <a:endParaRPr lang="en-US" altLang="ko-KR" dirty="0"/>
          </a:p>
          <a:p>
            <a:r>
              <a:rPr lang="ko-KR" altLang="en-US" dirty="0"/>
              <a:t>일본국은 영유권 문제를 평화롭게 해결하고 싶지만 한국이 도와주지 않는다</a:t>
            </a:r>
            <a:r>
              <a:rPr lang="en-US" altLang="ko-KR" dirty="0"/>
              <a:t>. (?)</a:t>
            </a:r>
          </a:p>
        </p:txBody>
      </p:sp>
    </p:spTree>
    <p:extLst>
      <p:ext uri="{BB962C8B-B14F-4D97-AF65-F5344CB8AC3E}">
        <p14:creationId xmlns:p14="http://schemas.microsoft.com/office/powerpoint/2010/main" val="443520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C1B585-A767-35B8-7F19-94F36900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의견에 반박하며</a:t>
            </a:r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53D80B-2916-B4D5-3563-2325873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독도는 </a:t>
            </a:r>
            <a:r>
              <a:rPr lang="en-US" altLang="ko-KR" dirty="0"/>
              <a:t>512</a:t>
            </a:r>
            <a:r>
              <a:rPr lang="ko-KR" altLang="en-US" dirty="0"/>
              <a:t>년 신라의 </a:t>
            </a:r>
            <a:r>
              <a:rPr lang="ko-KR" altLang="en-US" dirty="0" err="1"/>
              <a:t>이사부</a:t>
            </a:r>
            <a:r>
              <a:rPr lang="ko-KR" altLang="en-US" dirty="0"/>
              <a:t> 장군이 정복하였을 때 부터 우리의 영토였으므로</a:t>
            </a:r>
            <a:r>
              <a:rPr lang="en-US" altLang="ko-KR" dirty="0"/>
              <a:t>, </a:t>
            </a:r>
            <a:r>
              <a:rPr lang="ko-KR" altLang="en-US" dirty="0"/>
              <a:t>무주지라는 말은 맞지 않다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한국은 애초에 한국 영토인 독도를 가지고 국제사법재판소에 회부할 의무가 하나도 없다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샌프란시스코 강화조약에서 독도가 </a:t>
            </a:r>
            <a:r>
              <a:rPr lang="ko-KR" altLang="en-US" dirty="0" err="1"/>
              <a:t>명시되어있지</a:t>
            </a:r>
            <a:r>
              <a:rPr lang="ko-KR" altLang="en-US" dirty="0"/>
              <a:t> </a:t>
            </a:r>
            <a:r>
              <a:rPr lang="ko-KR" altLang="en-US" dirty="0" err="1"/>
              <a:t>않다하여</a:t>
            </a:r>
            <a:r>
              <a:rPr lang="en-US" altLang="ko-KR" dirty="0"/>
              <a:t>, </a:t>
            </a:r>
            <a:r>
              <a:rPr lang="ko-KR" altLang="en-US" dirty="0"/>
              <a:t>제국주의로 얻은 독도가 일본의 영토가 되는 것은 아니다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186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E823A6-740D-7076-7FE6-7ADF8C8A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지리적 위치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F1509553-17A1-A859-92BE-9A10264358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510713"/>
              </p:ext>
            </p:extLst>
          </p:nvPr>
        </p:nvGraphicFramePr>
        <p:xfrm>
          <a:off x="0" y="1395166"/>
          <a:ext cx="7673895" cy="5462832"/>
        </p:xfrm>
        <a:graphic>
          <a:graphicData uri="http://schemas.openxmlformats.org/drawingml/2006/table">
            <a:tbl>
              <a:tblPr/>
              <a:tblGrid>
                <a:gridCol w="584497">
                  <a:extLst>
                    <a:ext uri="{9D8B030D-6E8A-4147-A177-3AD203B41FA5}">
                      <a16:colId xmlns:a16="http://schemas.microsoft.com/office/drawing/2014/main" val="1740553535"/>
                    </a:ext>
                  </a:extLst>
                </a:gridCol>
                <a:gridCol w="7089398">
                  <a:extLst>
                    <a:ext uri="{9D8B030D-6E8A-4147-A177-3AD203B41FA5}">
                      <a16:colId xmlns:a16="http://schemas.microsoft.com/office/drawing/2014/main" val="38499956"/>
                    </a:ext>
                  </a:extLst>
                </a:gridCol>
              </a:tblGrid>
              <a:tr h="655384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300" b="1">
                          <a:effectLst/>
                        </a:rPr>
                        <a:t>위치</a:t>
                      </a:r>
                      <a:endParaRPr lang="ko-KR" altLang="en-US" sz="1300">
                        <a:effectLst/>
                      </a:endParaRPr>
                    </a:p>
                  </a:txBody>
                  <a:tcPr marL="65929" marR="65929" marT="32965" marB="32965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300" u="none" strike="noStrike">
                          <a:solidFill>
                            <a:srgbClr val="3366CC"/>
                          </a:solidFill>
                          <a:effectLst/>
                          <a:hlinkClick r:id="rId2" tooltip="동해"/>
                        </a:rPr>
                        <a:t>동해</a:t>
                      </a:r>
                      <a:endParaRPr lang="ko-KR" altLang="en-US" sz="1300">
                        <a:effectLst/>
                      </a:endParaRPr>
                    </a:p>
                  </a:txBody>
                  <a:tcPr marL="65929" marR="65929" marT="32965" marB="32965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720"/>
                  </a:ext>
                </a:extLst>
              </a:tr>
              <a:tr h="10589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300" b="1">
                          <a:effectLst/>
                        </a:rPr>
                        <a:t>좌표</a:t>
                      </a:r>
                      <a:endParaRPr lang="ko-KR" altLang="en-US" sz="1300">
                        <a:effectLst/>
                      </a:endParaRPr>
                    </a:p>
                  </a:txBody>
                  <a:tcPr marL="65929" marR="65929" marT="32965" marB="32965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300">
                          <a:effectLst/>
                        </a:rPr>
                        <a:t>동도 </a:t>
                      </a:r>
                      <a:r>
                        <a:rPr lang="ko-KR" altLang="en-US" sz="1300" u="none" strike="noStrike">
                          <a:solidFill>
                            <a:srgbClr val="3366CC"/>
                          </a:solidFill>
                          <a:effectLst/>
                          <a:hlinkClick r:id="rId3"/>
                        </a:rPr>
                        <a:t>북위 </a:t>
                      </a:r>
                      <a:r>
                        <a:rPr lang="en-US" altLang="ko-KR" sz="1300" u="none" strike="noStrike">
                          <a:solidFill>
                            <a:srgbClr val="3366CC"/>
                          </a:solidFill>
                          <a:effectLst/>
                          <a:hlinkClick r:id="rId3"/>
                        </a:rPr>
                        <a:t>37° 14′ 26.8″ </a:t>
                      </a:r>
                      <a:r>
                        <a:rPr lang="ko-KR" altLang="en-US" sz="1300" u="none" strike="noStrike">
                          <a:solidFill>
                            <a:srgbClr val="3366CC"/>
                          </a:solidFill>
                          <a:effectLst/>
                          <a:hlinkClick r:id="rId3"/>
                        </a:rPr>
                        <a:t>동경 </a:t>
                      </a:r>
                      <a:r>
                        <a:rPr lang="en-US" altLang="ko-KR" sz="1300" u="none" strike="noStrike">
                          <a:solidFill>
                            <a:srgbClr val="3366CC"/>
                          </a:solidFill>
                          <a:effectLst/>
                          <a:hlinkClick r:id="rId3"/>
                        </a:rPr>
                        <a:t>131° 52′ 10.4″</a:t>
                      </a:r>
                      <a:br>
                        <a:rPr lang="ko-KR" altLang="en-US" sz="1300">
                          <a:effectLst/>
                        </a:rPr>
                      </a:br>
                      <a:r>
                        <a:rPr lang="ko-KR" altLang="en-US" sz="1300">
                          <a:effectLst/>
                        </a:rPr>
                        <a:t>서도 </a:t>
                      </a:r>
                      <a:r>
                        <a:rPr lang="ko-KR" altLang="en-US" sz="1300" u="none" strike="noStrike">
                          <a:solidFill>
                            <a:srgbClr val="3366CC"/>
                          </a:solidFill>
                          <a:effectLst/>
                          <a:hlinkClick r:id="rId4"/>
                        </a:rPr>
                        <a:t>북위 </a:t>
                      </a:r>
                      <a:r>
                        <a:rPr lang="en-US" altLang="ko-KR" sz="1300" u="none" strike="noStrike">
                          <a:solidFill>
                            <a:srgbClr val="3366CC"/>
                          </a:solidFill>
                          <a:effectLst/>
                          <a:hlinkClick r:id="rId4"/>
                        </a:rPr>
                        <a:t>37° 14′ 30.6″ </a:t>
                      </a:r>
                      <a:r>
                        <a:rPr lang="ko-KR" altLang="en-US" sz="1300" u="none" strike="noStrike">
                          <a:solidFill>
                            <a:srgbClr val="3366CC"/>
                          </a:solidFill>
                          <a:effectLst/>
                          <a:hlinkClick r:id="rId4"/>
                        </a:rPr>
                        <a:t>동경 </a:t>
                      </a:r>
                      <a:r>
                        <a:rPr lang="en-US" altLang="ko-KR" sz="1300" u="none" strike="noStrike">
                          <a:solidFill>
                            <a:srgbClr val="3366CC"/>
                          </a:solidFill>
                          <a:effectLst/>
                          <a:hlinkClick r:id="rId4"/>
                        </a:rPr>
                        <a:t>131° 51′ 54.6″</a:t>
                      </a:r>
                      <a:endParaRPr lang="ko-KR" altLang="en-US" sz="1300">
                        <a:effectLst/>
                      </a:endParaRPr>
                    </a:p>
                  </a:txBody>
                  <a:tcPr marL="65929" marR="65929" marT="32965" marB="32965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118367"/>
                  </a:ext>
                </a:extLst>
              </a:tr>
              <a:tr h="10589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300" b="1">
                          <a:effectLst/>
                        </a:rPr>
                        <a:t>구성 도서</a:t>
                      </a:r>
                      <a:endParaRPr lang="ko-KR" altLang="en-US" sz="1300">
                        <a:effectLst/>
                      </a:endParaRPr>
                    </a:p>
                  </a:txBody>
                  <a:tcPr marL="65929" marR="65929" marT="32965" marB="32965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300">
                          <a:effectLst/>
                        </a:rPr>
                        <a:t>91</a:t>
                      </a:r>
                      <a:r>
                        <a:rPr lang="ko-KR" altLang="en-US" sz="1300">
                          <a:effectLst/>
                        </a:rPr>
                        <a:t>개 섬</a:t>
                      </a:r>
                    </a:p>
                  </a:txBody>
                  <a:tcPr marL="65929" marR="65929" marT="32965" marB="32965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065919"/>
                  </a:ext>
                </a:extLst>
              </a:tr>
              <a:tr h="1058997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300" b="1">
                          <a:effectLst/>
                        </a:rPr>
                        <a:t>주요 도서</a:t>
                      </a:r>
                      <a:endParaRPr lang="ko-KR" altLang="en-US" sz="1300">
                        <a:effectLst/>
                      </a:endParaRPr>
                    </a:p>
                  </a:txBody>
                  <a:tcPr marL="65929" marR="65929" marT="32965" marB="32965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300">
                          <a:effectLst/>
                        </a:rPr>
                        <a:t>동도</a:t>
                      </a:r>
                      <a:r>
                        <a:rPr lang="en-US" altLang="ko-KR" sz="1300">
                          <a:effectLst/>
                        </a:rPr>
                        <a:t>(</a:t>
                      </a:r>
                      <a:r>
                        <a:rPr lang="ko-KR" altLang="en-US" sz="1300">
                          <a:effectLst/>
                        </a:rPr>
                        <a:t>東島</a:t>
                      </a:r>
                      <a:r>
                        <a:rPr lang="en-US" altLang="ko-KR" sz="1300">
                          <a:effectLst/>
                        </a:rPr>
                        <a:t>) </a:t>
                      </a:r>
                      <a:r>
                        <a:rPr lang="en-US" altLang="ko-KR" sz="1300" b="1">
                          <a:effectLst/>
                        </a:rPr>
                        <a:t>·</a:t>
                      </a:r>
                      <a:r>
                        <a:rPr lang="ko-KR" altLang="en-US" sz="1300">
                          <a:effectLst/>
                        </a:rPr>
                        <a:t> 서도</a:t>
                      </a:r>
                      <a:r>
                        <a:rPr lang="en-US" altLang="ko-KR" sz="1300">
                          <a:effectLst/>
                        </a:rPr>
                        <a:t>(</a:t>
                      </a:r>
                      <a:r>
                        <a:rPr lang="ko-KR" altLang="en-US" sz="1300">
                          <a:effectLst/>
                        </a:rPr>
                        <a:t>西島</a:t>
                      </a:r>
                      <a:r>
                        <a:rPr lang="en-US" altLang="ko-KR" sz="1300">
                          <a:effectLst/>
                        </a:rPr>
                        <a:t>)</a:t>
                      </a:r>
                    </a:p>
                  </a:txBody>
                  <a:tcPr marL="65929" marR="65929" marT="32965" marB="32965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899822"/>
                  </a:ext>
                </a:extLst>
              </a:tr>
              <a:tr h="815844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300" b="1">
                          <a:effectLst/>
                        </a:rPr>
                        <a:t>면적</a:t>
                      </a:r>
                      <a:endParaRPr lang="ko-KR" altLang="en-US" sz="1300">
                        <a:effectLst/>
                      </a:endParaRPr>
                    </a:p>
                  </a:txBody>
                  <a:tcPr marL="65929" marR="65929" marT="32965" marB="32965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300">
                          <a:effectLst/>
                        </a:rPr>
                        <a:t>동도 </a:t>
                      </a:r>
                      <a:r>
                        <a:rPr lang="en-US" altLang="ko-KR" sz="1300">
                          <a:effectLst/>
                        </a:rPr>
                        <a:t>73,297m²</a:t>
                      </a:r>
                      <a:br>
                        <a:rPr lang="en-US" altLang="ko-KR" sz="1300">
                          <a:effectLst/>
                        </a:rPr>
                      </a:br>
                      <a:r>
                        <a:rPr lang="ko-KR" altLang="en-US" sz="1300">
                          <a:effectLst/>
                        </a:rPr>
                        <a:t>서도 </a:t>
                      </a:r>
                      <a:r>
                        <a:rPr lang="en-US" altLang="ko-KR" sz="1300">
                          <a:effectLst/>
                        </a:rPr>
                        <a:t>88,740m²</a:t>
                      </a:r>
                      <a:br>
                        <a:rPr lang="en-US" altLang="ko-KR" sz="1300">
                          <a:effectLst/>
                        </a:rPr>
                      </a:br>
                      <a:r>
                        <a:rPr lang="ko-KR" altLang="en-US" sz="1300">
                          <a:effectLst/>
                        </a:rPr>
                        <a:t>기타 암초 </a:t>
                      </a:r>
                      <a:r>
                        <a:rPr lang="en-US" altLang="ko-KR" sz="1300">
                          <a:effectLst/>
                        </a:rPr>
                        <a:t>25,517m²</a:t>
                      </a:r>
                      <a:r>
                        <a:rPr lang="ko-KR" altLang="en-US" sz="1300">
                          <a:effectLst/>
                        </a:rPr>
                        <a:t>총 </a:t>
                      </a:r>
                      <a:r>
                        <a:rPr lang="en-US" altLang="ko-KR" sz="1300">
                          <a:effectLst/>
                        </a:rPr>
                        <a:t>187,554m²</a:t>
                      </a:r>
                    </a:p>
                  </a:txBody>
                  <a:tcPr marL="65929" marR="65929" marT="32965" marB="32965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013698"/>
                  </a:ext>
                </a:extLst>
              </a:tr>
              <a:tr h="814613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300" b="1">
                          <a:effectLst/>
                        </a:rPr>
                        <a:t>최고점</a:t>
                      </a:r>
                      <a:endParaRPr lang="ko-KR" altLang="en-US" sz="1300">
                        <a:effectLst/>
                      </a:endParaRPr>
                    </a:p>
                  </a:txBody>
                  <a:tcPr marL="65929" marR="65929" marT="32965" marB="32965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300" dirty="0">
                          <a:effectLst/>
                        </a:rPr>
                        <a:t>서도 </a:t>
                      </a:r>
                      <a:r>
                        <a:rPr lang="ko-KR" altLang="en-US" sz="1300" dirty="0" err="1">
                          <a:effectLst/>
                        </a:rPr>
                        <a:t>대한봉</a:t>
                      </a:r>
                      <a:r>
                        <a:rPr lang="ko-KR" altLang="en-US" sz="1300" dirty="0">
                          <a:effectLst/>
                        </a:rPr>
                        <a:t> </a:t>
                      </a:r>
                      <a:r>
                        <a:rPr lang="en-US" altLang="ko-KR" sz="1300" dirty="0">
                          <a:effectLst/>
                        </a:rPr>
                        <a:t>168.500</a:t>
                      </a:r>
                      <a:r>
                        <a:rPr lang="en-US" sz="1300" dirty="0">
                          <a:effectLst/>
                        </a:rPr>
                        <a:t>m</a:t>
                      </a:r>
                    </a:p>
                  </a:txBody>
                  <a:tcPr marL="65929" marR="65929" marT="32965" marB="32965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232840"/>
                  </a:ext>
                </a:extLst>
              </a:tr>
            </a:tbl>
          </a:graphicData>
        </a:graphic>
      </p:graphicFrame>
      <p:pic>
        <p:nvPicPr>
          <p:cNvPr id="3077" name="Picture 5">
            <a:extLst>
              <a:ext uri="{FF2B5EF4-FFF2-40B4-BE49-F238E27FC236}">
                <a16:creationId xmlns:a16="http://schemas.microsoft.com/office/drawing/2014/main" id="{2E6A28AB-6247-C59C-F55A-727CE7960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16" y="1027906"/>
            <a:ext cx="5652646" cy="515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128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F69EA1-D55C-492F-FAA9-482306E3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소중한 우리 땅 독도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AFC410-A9F6-AB64-23C8-BB6104196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독도는 역사적</a:t>
            </a:r>
            <a:r>
              <a:rPr lang="en-US" altLang="ko-KR" dirty="0"/>
              <a:t>·</a:t>
            </a:r>
            <a:r>
              <a:rPr lang="ko-KR" altLang="en-US" dirty="0"/>
              <a:t>지리적</a:t>
            </a:r>
            <a:r>
              <a:rPr lang="en-US" altLang="ko-KR" dirty="0"/>
              <a:t>·</a:t>
            </a:r>
            <a:r>
              <a:rPr lang="ko-KR" altLang="en-US" dirty="0"/>
              <a:t>국제법적으로 명백한 우리 대한민국의 소중한 영토입니다</a:t>
            </a:r>
            <a:r>
              <a:rPr lang="en-US" altLang="ko-KR" dirty="0"/>
              <a:t>. </a:t>
            </a:r>
            <a:r>
              <a:rPr lang="ko-KR" altLang="en-US" dirty="0"/>
              <a:t>풍부한 해양 자원과 </a:t>
            </a:r>
            <a:r>
              <a:rPr lang="ko-KR" altLang="en-US" dirty="0" err="1"/>
              <a:t>생태적</a:t>
            </a:r>
            <a:r>
              <a:rPr lang="ko-KR" altLang="en-US" dirty="0"/>
              <a:t> 가치로 중요한 의미를 가지며</a:t>
            </a:r>
            <a:r>
              <a:rPr lang="en-US" altLang="ko-KR" dirty="0"/>
              <a:t>, </a:t>
            </a:r>
            <a:r>
              <a:rPr lang="ko-KR" altLang="en-US" dirty="0"/>
              <a:t>국가 주권의 상징이기도 합니다</a:t>
            </a:r>
            <a:r>
              <a:rPr lang="en-US" altLang="ko-KR" dirty="0"/>
              <a:t>. </a:t>
            </a:r>
            <a:r>
              <a:rPr lang="ko-KR" altLang="en-US" dirty="0"/>
              <a:t>우리는 독도에 대한 관심과 애정을 가지고 올바른 역사 인식과 적극적인 수호 의지를 가져야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122" name="Picture 2" descr="외교부 독도 | 대한민국 외교부 독도">
            <a:extLst>
              <a:ext uri="{FF2B5EF4-FFF2-40B4-BE49-F238E27FC236}">
                <a16:creationId xmlns:a16="http://schemas.microsoft.com/office/drawing/2014/main" id="{ED291942-E5CC-3AC9-4933-F863C041E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07" y="3676290"/>
            <a:ext cx="5293384" cy="29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11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539AD8-B0D0-6994-96C1-ECD5FF7B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지형적 특징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0F34529-6D40-1BA0-139D-B509E9F68D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1072" y="1510497"/>
            <a:ext cx="11634041" cy="4178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088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독도는 동해 </a:t>
            </a:r>
            <a:r>
              <a:rPr kumimoji="0" lang="ko-KR" altLang="ko-KR" sz="13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울릉분지의</a:t>
            </a:r>
            <a:r>
              <a:rPr kumimoji="0" lang="ko-KR" altLang="ko-KR" sz="13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북동쪽 </a:t>
            </a:r>
            <a:r>
              <a:rPr kumimoji="0" lang="ko-KR" altLang="ko-KR" sz="13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해저산</a:t>
            </a:r>
            <a:r>
              <a:rPr kumimoji="0" lang="ko-KR" altLang="ko-KR" sz="13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정상부에 위치한 화산섬으로, 동도와 서도 두 개의 바위섬과 약 89개의 암초로 이루어져 있습니다. 주상절리, </a:t>
            </a:r>
            <a:r>
              <a:rPr kumimoji="0" lang="ko-KR" altLang="ko-KR" sz="13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시스택</a:t>
            </a:r>
            <a:r>
              <a:rPr kumimoji="0" lang="ko-KR" altLang="ko-KR" sz="13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ko-KR" altLang="ko-KR" sz="13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풍화혈</a:t>
            </a:r>
            <a:r>
              <a:rPr kumimoji="0" lang="ko-KR" altLang="ko-KR" sz="13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등 다양한 지형이 존재하며, 해식애, </a:t>
            </a:r>
            <a:r>
              <a:rPr kumimoji="0" lang="ko-KR" altLang="ko-KR" sz="13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파식대</a:t>
            </a:r>
            <a:r>
              <a:rPr kumimoji="0" lang="ko-KR" altLang="ko-KR" sz="13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해식동굴 등 해안 지형도 발달되어 있</a:t>
            </a:r>
            <a:r>
              <a:rPr kumimoji="0" lang="ko-KR" altLang="en-US" sz="13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습니</a:t>
            </a:r>
            <a:r>
              <a:rPr kumimoji="0" lang="ko-KR" altLang="ko-KR" sz="13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다. </a:t>
            </a:r>
          </a:p>
          <a:p>
            <a:pPr marL="0" lvl="0" indent="0" latinLnBrk="0">
              <a:lnSpc>
                <a:spcPct val="100000"/>
              </a:lnSpc>
              <a:buNone/>
            </a:pP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해저산의 진화 과정을 보여주는 대표적인 지질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유적입니다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altLang="ko-KR" sz="2000" dirty="0">
                <a:solidFill>
                  <a:srgbClr val="001D35"/>
                </a:solidFill>
                <a:cs typeface="Arial" panose="020B0604020202020204" pitchFamily="34" charset="0"/>
              </a:rPr>
              <a:t> 주요 지형적 특징:</a:t>
            </a:r>
            <a:endParaRPr kumimoji="0" lang="ko-KR" altLang="ko-K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latinLnBrk="0">
              <a:lnSpc>
                <a:spcPct val="100000"/>
              </a:lnSpc>
              <a:buFontTx/>
              <a:buChar char="•"/>
            </a:pPr>
            <a:r>
              <a:rPr lang="ko-KR" altLang="ko-KR" sz="1800" b="1" dirty="0">
                <a:solidFill>
                  <a:srgbClr val="001D35"/>
                </a:solidFill>
                <a:cs typeface="Arial" panose="020B0604020202020204" pitchFamily="34" charset="0"/>
              </a:rPr>
              <a:t>화산 지형</a:t>
            </a:r>
            <a:endParaRPr lang="ko-KR" altLang="ko-KR" sz="1800" dirty="0">
              <a:solidFill>
                <a:srgbClr val="001D35"/>
              </a:solidFill>
              <a:cs typeface="Arial" panose="020B0604020202020204" pitchFamily="34" charset="0"/>
            </a:endParaRPr>
          </a:p>
          <a:p>
            <a:pPr marL="0" lvl="0" indent="0" latinLnBrk="0">
              <a:lnSpc>
                <a:spcPct val="100000"/>
              </a:lnSpc>
              <a:buNone/>
            </a:pPr>
            <a:r>
              <a:rPr lang="ko-KR" altLang="ko-KR" sz="1800" dirty="0">
                <a:solidFill>
                  <a:srgbClr val="545D7E"/>
                </a:solidFill>
                <a:cs typeface="Arial" panose="020B0604020202020204" pitchFamily="34" charset="0"/>
              </a:rPr>
              <a:t>독도는 화산활동으로 솟아오른 용암이 굳어져 형성된 화산암으로, 주상절리, 현무암 등의 지형이 특징적</a:t>
            </a:r>
            <a:r>
              <a:rPr lang="ko-KR" altLang="en-US" sz="1800" dirty="0">
                <a:solidFill>
                  <a:srgbClr val="545D7E"/>
                </a:solidFill>
                <a:cs typeface="Arial" panose="020B0604020202020204" pitchFamily="34" charset="0"/>
              </a:rPr>
              <a:t>입니</a:t>
            </a:r>
            <a:r>
              <a:rPr lang="ko-KR" altLang="ko-KR" sz="1800" dirty="0">
                <a:solidFill>
                  <a:srgbClr val="545D7E"/>
                </a:solidFill>
                <a:cs typeface="Arial" panose="020B0604020202020204" pitchFamily="34" charset="0"/>
              </a:rPr>
              <a:t>다. </a:t>
            </a:r>
          </a:p>
          <a:p>
            <a:pPr marL="0" lvl="0" indent="0" latinLnBrk="0">
              <a:lnSpc>
                <a:spcPct val="100000"/>
              </a:lnSpc>
              <a:buFontTx/>
              <a:buChar char="•"/>
            </a:pPr>
            <a:r>
              <a:rPr lang="ko-KR" altLang="ko-KR" sz="1800" b="1" dirty="0">
                <a:solidFill>
                  <a:srgbClr val="001D35"/>
                </a:solidFill>
                <a:cs typeface="Arial" panose="020B0604020202020204" pitchFamily="34" charset="0"/>
              </a:rPr>
              <a:t>해안 지형:</a:t>
            </a:r>
            <a:endParaRPr lang="ko-KR" altLang="ko-KR" sz="1800" dirty="0">
              <a:solidFill>
                <a:srgbClr val="001D35"/>
              </a:solidFill>
              <a:cs typeface="Arial" panose="020B0604020202020204" pitchFamily="34" charset="0"/>
            </a:endParaRPr>
          </a:p>
          <a:p>
            <a:pPr marL="0" lvl="0" indent="0" latinLnBrk="0">
              <a:lnSpc>
                <a:spcPct val="100000"/>
              </a:lnSpc>
              <a:buNone/>
            </a:pPr>
            <a:r>
              <a:rPr lang="ko-KR" altLang="ko-KR" sz="1800" dirty="0">
                <a:solidFill>
                  <a:srgbClr val="545D7E"/>
                </a:solidFill>
                <a:cs typeface="Arial" panose="020B0604020202020204" pitchFamily="34" charset="0"/>
              </a:rPr>
              <a:t>파랑에 의한 침식으로 해식애, </a:t>
            </a:r>
            <a:r>
              <a:rPr lang="ko-KR" altLang="ko-KR" sz="1800" dirty="0" err="1">
                <a:solidFill>
                  <a:srgbClr val="545D7E"/>
                </a:solidFill>
                <a:cs typeface="Arial" panose="020B0604020202020204" pitchFamily="34" charset="0"/>
              </a:rPr>
              <a:t>파식대</a:t>
            </a:r>
            <a:r>
              <a:rPr lang="ko-KR" altLang="ko-KR" sz="1800" dirty="0">
                <a:solidFill>
                  <a:srgbClr val="545D7E"/>
                </a:solidFill>
                <a:cs typeface="Arial" panose="020B0604020202020204" pitchFamily="34" charset="0"/>
              </a:rPr>
              <a:t>, 해식동굴, </a:t>
            </a:r>
            <a:r>
              <a:rPr lang="ko-KR" altLang="ko-KR" sz="1800" dirty="0" err="1">
                <a:solidFill>
                  <a:srgbClr val="545D7E"/>
                </a:solidFill>
                <a:cs typeface="Arial" panose="020B0604020202020204" pitchFamily="34" charset="0"/>
              </a:rPr>
              <a:t>시스택</a:t>
            </a:r>
            <a:r>
              <a:rPr lang="ko-KR" altLang="ko-KR" sz="1800" dirty="0">
                <a:solidFill>
                  <a:srgbClr val="545D7E"/>
                </a:solidFill>
                <a:cs typeface="Arial" panose="020B0604020202020204" pitchFamily="34" charset="0"/>
              </a:rPr>
              <a:t> 등이 형성되어 있</a:t>
            </a:r>
            <a:r>
              <a:rPr lang="ko-KR" altLang="en-US" sz="1800" dirty="0">
                <a:solidFill>
                  <a:srgbClr val="545D7E"/>
                </a:solidFill>
                <a:cs typeface="Arial" panose="020B0604020202020204" pitchFamily="34" charset="0"/>
              </a:rPr>
              <a:t>습니</a:t>
            </a:r>
            <a:r>
              <a:rPr lang="ko-KR" altLang="ko-KR" sz="1800" dirty="0">
                <a:solidFill>
                  <a:srgbClr val="545D7E"/>
                </a:solidFill>
                <a:cs typeface="Arial" panose="020B0604020202020204" pitchFamily="34" charset="0"/>
              </a:rPr>
              <a:t>다. </a:t>
            </a:r>
          </a:p>
          <a:p>
            <a:pPr marL="0" lvl="0" indent="0" latinLnBrk="0">
              <a:lnSpc>
                <a:spcPct val="100000"/>
              </a:lnSpc>
              <a:buFontTx/>
              <a:buChar char="•"/>
            </a:pPr>
            <a:r>
              <a:rPr lang="ko-KR" altLang="ko-KR" sz="1800" b="1" dirty="0">
                <a:solidFill>
                  <a:srgbClr val="001D35"/>
                </a:solidFill>
                <a:cs typeface="Arial" panose="020B0604020202020204" pitchFamily="34" charset="0"/>
              </a:rPr>
              <a:t>구조 지형:</a:t>
            </a:r>
            <a:endParaRPr lang="ko-KR" altLang="ko-KR" sz="1800" dirty="0">
              <a:solidFill>
                <a:srgbClr val="001D35"/>
              </a:solidFill>
              <a:cs typeface="Arial" panose="020B0604020202020204" pitchFamily="34" charset="0"/>
            </a:endParaRPr>
          </a:p>
          <a:p>
            <a:pPr marL="0" lvl="0" indent="0" latinLnBrk="0">
              <a:lnSpc>
                <a:spcPct val="100000"/>
              </a:lnSpc>
              <a:buNone/>
            </a:pPr>
            <a:r>
              <a:rPr lang="ko-KR" altLang="ko-KR" sz="1800" dirty="0">
                <a:solidFill>
                  <a:srgbClr val="545D7E"/>
                </a:solidFill>
                <a:cs typeface="Arial" panose="020B0604020202020204" pitchFamily="34" charset="0"/>
              </a:rPr>
              <a:t>단층선, </a:t>
            </a:r>
            <a:r>
              <a:rPr lang="ko-KR" altLang="ko-KR" sz="1800" dirty="0" err="1">
                <a:solidFill>
                  <a:srgbClr val="545D7E"/>
                </a:solidFill>
                <a:cs typeface="Arial" panose="020B0604020202020204" pitchFamily="34" charset="0"/>
              </a:rPr>
              <a:t>암맥</a:t>
            </a:r>
            <a:r>
              <a:rPr lang="ko-KR" altLang="ko-KR" sz="1800" dirty="0">
                <a:solidFill>
                  <a:srgbClr val="545D7E"/>
                </a:solidFill>
                <a:cs typeface="Arial" panose="020B0604020202020204" pitchFamily="34" charset="0"/>
              </a:rPr>
              <a:t> 등 구조 지형도 관찰</a:t>
            </a:r>
            <a:r>
              <a:rPr lang="ko-KR" altLang="en-US" sz="1800" dirty="0">
                <a:solidFill>
                  <a:srgbClr val="545D7E"/>
                </a:solidFill>
                <a:cs typeface="Arial" panose="020B0604020202020204" pitchFamily="34" charset="0"/>
              </a:rPr>
              <a:t>됩니</a:t>
            </a:r>
            <a:r>
              <a:rPr lang="ko-KR" altLang="ko-KR" sz="1800" dirty="0">
                <a:solidFill>
                  <a:srgbClr val="545D7E"/>
                </a:solidFill>
                <a:cs typeface="Arial" panose="020B0604020202020204" pitchFamily="34" charset="0"/>
              </a:rPr>
              <a:t>다. </a:t>
            </a:r>
          </a:p>
          <a:p>
            <a:pPr marL="0" lvl="0" indent="0" latinLnBrk="0">
              <a:lnSpc>
                <a:spcPct val="100000"/>
              </a:lnSpc>
              <a:buFontTx/>
              <a:buChar char="•"/>
            </a:pPr>
            <a:r>
              <a:rPr lang="ko-KR" altLang="ko-KR" sz="1800" b="1" dirty="0">
                <a:solidFill>
                  <a:srgbClr val="001D35"/>
                </a:solidFill>
                <a:cs typeface="Arial" panose="020B0604020202020204" pitchFamily="34" charset="0"/>
              </a:rPr>
              <a:t>풍화 지형:</a:t>
            </a:r>
            <a:endParaRPr lang="ko-KR" altLang="ko-KR" sz="1800" dirty="0">
              <a:solidFill>
                <a:srgbClr val="001D35"/>
              </a:solidFill>
              <a:cs typeface="Arial" panose="020B0604020202020204" pitchFamily="34" charset="0"/>
            </a:endParaRPr>
          </a:p>
          <a:p>
            <a:pPr marL="0" lvl="0" indent="0" latinLnBrk="0">
              <a:lnSpc>
                <a:spcPct val="100000"/>
              </a:lnSpc>
              <a:buNone/>
            </a:pPr>
            <a:r>
              <a:rPr lang="ko-KR" altLang="ko-KR" sz="1800" dirty="0">
                <a:solidFill>
                  <a:srgbClr val="545D7E"/>
                </a:solidFill>
                <a:cs typeface="Arial" panose="020B0604020202020204" pitchFamily="34" charset="0"/>
              </a:rPr>
              <a:t>풍화 작용으로 인해 풍화혈이 광범위하게 분포하고 있</a:t>
            </a:r>
            <a:r>
              <a:rPr lang="ko-KR" altLang="en-US" sz="1800" dirty="0">
                <a:solidFill>
                  <a:srgbClr val="545D7E"/>
                </a:solidFill>
                <a:cs typeface="Arial" panose="020B0604020202020204" pitchFamily="34" charset="0"/>
              </a:rPr>
              <a:t>습니</a:t>
            </a:r>
            <a:r>
              <a:rPr lang="ko-KR" altLang="ko-KR" sz="1800" dirty="0">
                <a:solidFill>
                  <a:srgbClr val="545D7E"/>
                </a:solidFill>
                <a:cs typeface="Arial" panose="020B0604020202020204" pitchFamily="34" charset="0"/>
              </a:rPr>
              <a:t>다. </a:t>
            </a:r>
          </a:p>
          <a:p>
            <a:pPr marL="0" lvl="0" indent="0" latinLnBrk="0">
              <a:lnSpc>
                <a:spcPct val="100000"/>
              </a:lnSpc>
              <a:buNone/>
            </a:pPr>
            <a:r>
              <a:rPr lang="ko-KR" altLang="ko-KR" sz="2000" dirty="0">
                <a:solidFill>
                  <a:srgbClr val="001D35"/>
                </a:solidFill>
                <a:cs typeface="Arial" panose="020B0604020202020204" pitchFamily="34" charset="0"/>
              </a:rPr>
              <a:t>지질학적 특징:</a:t>
            </a:r>
            <a:endParaRPr kumimoji="0" lang="ko-KR" altLang="ko-K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latinLnBrk="0">
              <a:lnSpc>
                <a:spcPct val="100000"/>
              </a:lnSpc>
              <a:buFontTx/>
              <a:buChar char="•"/>
            </a:pPr>
            <a:r>
              <a:rPr lang="ko-KR" altLang="ko-KR" sz="1800" dirty="0">
                <a:solidFill>
                  <a:srgbClr val="001D35"/>
                </a:solidFill>
                <a:cs typeface="Arial" panose="020B0604020202020204" pitchFamily="34" charset="0"/>
              </a:rPr>
              <a:t>독도는 울릉도와 비슷한 지질 구조를 가지고 있으며, 하부는 현무암질 </a:t>
            </a:r>
            <a:r>
              <a:rPr lang="ko-KR" altLang="ko-KR" sz="1800" dirty="0" err="1">
                <a:solidFill>
                  <a:srgbClr val="001D35"/>
                </a:solidFill>
                <a:cs typeface="Arial" panose="020B0604020202020204" pitchFamily="34" charset="0"/>
              </a:rPr>
              <a:t>집괴암</a:t>
            </a:r>
            <a:r>
              <a:rPr lang="ko-KR" altLang="ko-KR" sz="1800" dirty="0">
                <a:solidFill>
                  <a:srgbClr val="001D35"/>
                </a:solidFill>
                <a:cs typeface="Arial" panose="020B0604020202020204" pitchFamily="34" charset="0"/>
              </a:rPr>
              <a:t>, 상부는 조면암질 </a:t>
            </a:r>
            <a:r>
              <a:rPr lang="ko-KR" altLang="ko-KR" sz="1800" dirty="0" err="1">
                <a:solidFill>
                  <a:srgbClr val="001D35"/>
                </a:solidFill>
                <a:cs typeface="Arial" panose="020B0604020202020204" pitchFamily="34" charset="0"/>
              </a:rPr>
              <a:t>집괴암과</a:t>
            </a:r>
            <a:r>
              <a:rPr lang="ko-KR" altLang="ko-KR" sz="1800" dirty="0">
                <a:solidFill>
                  <a:srgbClr val="001D35"/>
                </a:solidFill>
                <a:cs typeface="Arial" panose="020B0604020202020204" pitchFamily="34" charset="0"/>
              </a:rPr>
              <a:t> 응회암이 층을 이루고 있습니다.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6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BBD8F2-49E0-8361-DB6A-8BDCA9C78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형성과정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0EF4A3-BD2D-003E-1BF5-11D82176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독도는 </a:t>
            </a:r>
            <a:r>
              <a:rPr lang="ko-KR" alt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약 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460</a:t>
            </a:r>
            <a:r>
              <a:rPr lang="ko-KR" alt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만 년 전에서 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250</a:t>
            </a:r>
            <a:r>
              <a:rPr lang="ko-KR" alt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만 년 전 사이에 해저 </a:t>
            </a:r>
            <a:r>
              <a:rPr lang="en-US" altLang="ko-KR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2,000m </a:t>
            </a:r>
            <a:r>
              <a:rPr lang="ko-KR" alt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이하에서 화산 폭발로 분출한 용암이 굳어져 형성된 화산섬</a:t>
            </a:r>
            <a:r>
              <a:rPr lang="ko-KR" altLang="en-US" dirty="0">
                <a:solidFill>
                  <a:srgbClr val="1F1F1F"/>
                </a:solidFill>
                <a:latin typeface="Arial" panose="020B0604020202020204" pitchFamily="34" charset="0"/>
              </a:rPr>
              <a:t>입니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다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독도 주변 바다에는 화산 활동으로 형성된 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1,000m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이상의 </a:t>
            </a:r>
            <a:r>
              <a:rPr lang="ko-KR" altLang="en-US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이사부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해산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심흥택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해산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안용복 해산이 있습니다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5126" name="Picture 6" descr="1. 독도는 언제 형성되었나요? &lt; 3. 독도는 어떤 곳인가요 ...">
            <a:extLst>
              <a:ext uri="{FF2B5EF4-FFF2-40B4-BE49-F238E27FC236}">
                <a16:creationId xmlns:a16="http://schemas.microsoft.com/office/drawing/2014/main" id="{AB1265D9-727A-419F-EDF9-38342746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85" y="3645278"/>
            <a:ext cx="5764885" cy="21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9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5842C-2F0E-5163-9E91-D847A7FF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독도의 주변 해역</a:t>
            </a:r>
            <a:b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DB02AB-61E5-26E6-40D5-14E3674FF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36" y="1027906"/>
            <a:ext cx="9603658" cy="5359789"/>
          </a:xfrm>
        </p:spPr>
        <p:txBody>
          <a:bodyPr>
            <a:normAutofit fontScale="47500" lnSpcReduction="20000"/>
          </a:bodyPr>
          <a:lstStyle/>
          <a:p>
            <a:pPr algn="l" fontAlgn="ctr">
              <a:spcAft>
                <a:spcPts val="1500"/>
              </a:spcAft>
              <a:buNone/>
            </a:pP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독도 주변 해역은 동해 중심 수역으로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청정한 환경에서 다양한 어류가 풍부하게 서식하는 곳입니다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특히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한류와 난류가 교차하는 조경 수역으로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 err="1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한류성</a:t>
            </a: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 어족과 난류성 어족이 모여 황금어장을 형성합니다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b="0" i="0" dirty="0">
              <a:solidFill>
                <a:srgbClr val="0B57D0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ts val="195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ko-KR" alt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독도 주변 해역의 특징</a:t>
            </a:r>
            <a:r>
              <a:rPr lang="en-US" altLang="ko-KR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1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청정 해역</a:t>
            </a:r>
            <a:r>
              <a:rPr lang="en-US" altLang="ko-KR" b="1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:</a:t>
            </a:r>
            <a:endParaRPr lang="ko-KR" altLang="en-US" b="0" i="0" dirty="0">
              <a:solidFill>
                <a:srgbClr val="001D35"/>
              </a:solidFill>
              <a:effectLst/>
              <a:latin typeface="Arial" panose="020B0604020202020204" pitchFamily="34" charset="0"/>
            </a:endParaRPr>
          </a:p>
          <a:p>
            <a:pPr algn="l" fontAlgn="ctr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독도 주변 해역은 깨끗한 환경으로</a:t>
            </a:r>
            <a:r>
              <a:rPr lang="en-US" altLang="ko-KR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다양한 어류와 해양 생물이 서식합니다</a:t>
            </a:r>
            <a:r>
              <a:rPr lang="en-US" altLang="ko-KR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. </a:t>
            </a:r>
            <a:endParaRPr lang="ko-KR" altLang="en-US" b="0" i="0" dirty="0">
              <a:solidFill>
                <a:srgbClr val="0B57D0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1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황금어장</a:t>
            </a:r>
            <a:r>
              <a:rPr lang="en-US" altLang="ko-KR" b="1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:</a:t>
            </a:r>
            <a:endParaRPr lang="ko-KR" altLang="en-US" b="0" i="0" dirty="0">
              <a:solidFill>
                <a:srgbClr val="001D35"/>
              </a:solidFill>
              <a:effectLst/>
              <a:latin typeface="Arial" panose="020B0604020202020204" pitchFamily="34" charset="0"/>
            </a:endParaRPr>
          </a:p>
          <a:p>
            <a:pPr algn="l" fontAlgn="ctr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한류와 난류가 만나는 조경 수역은 플랑크톤이 풍부하여 </a:t>
            </a:r>
            <a:r>
              <a:rPr lang="ko-KR" altLang="en-US" b="0" i="0" dirty="0" err="1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한류성</a:t>
            </a:r>
            <a:r>
              <a:rPr lang="ko-KR" altLang="en-US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 어족과 난류성 어족이 모여 황금어장을 형성합니다</a:t>
            </a:r>
            <a:r>
              <a:rPr lang="en-US" altLang="ko-KR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. </a:t>
            </a:r>
            <a:endParaRPr lang="ko-KR" altLang="en-US" b="0" i="0" dirty="0">
              <a:solidFill>
                <a:srgbClr val="0B57D0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1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해저 지형</a:t>
            </a:r>
            <a:r>
              <a:rPr lang="en-US" altLang="ko-KR" b="1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:</a:t>
            </a:r>
            <a:endParaRPr lang="ko-KR" altLang="en-US" b="0" i="0" dirty="0">
              <a:solidFill>
                <a:srgbClr val="001D35"/>
              </a:solidFill>
              <a:effectLst/>
              <a:latin typeface="Arial" panose="020B0604020202020204" pitchFamily="34" charset="0"/>
            </a:endParaRPr>
          </a:p>
          <a:p>
            <a:pPr algn="l" fontAlgn="ctr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독도 주변 해역은 수심이 얕은 곳에서 해저 지형이 복잡하고</a:t>
            </a:r>
            <a:r>
              <a:rPr lang="en-US" altLang="ko-KR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수심이 깊어질수록 완만한 경사를 이룹니다</a:t>
            </a:r>
            <a:r>
              <a:rPr lang="en-US" altLang="ko-KR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. </a:t>
            </a:r>
            <a:endParaRPr lang="ko-KR" altLang="en-US" b="0" i="0" dirty="0">
              <a:solidFill>
                <a:srgbClr val="0B57D0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1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해수 운동</a:t>
            </a:r>
            <a:r>
              <a:rPr lang="en-US" altLang="ko-KR" b="1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:</a:t>
            </a:r>
            <a:endParaRPr lang="ko-KR" altLang="en-US" b="0" i="0" dirty="0">
              <a:solidFill>
                <a:srgbClr val="001D35"/>
              </a:solidFill>
              <a:effectLst/>
              <a:latin typeface="Arial" panose="020B0604020202020204" pitchFamily="34" charset="0"/>
            </a:endParaRPr>
          </a:p>
          <a:p>
            <a:pPr algn="l" fontAlgn="ctr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0" i="0" dirty="0" err="1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울릉분지와</a:t>
            </a:r>
            <a:r>
              <a:rPr lang="ko-KR" altLang="en-US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b="0" i="0" dirty="0" err="1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한국해저간극</a:t>
            </a:r>
            <a:r>
              <a:rPr lang="en-US" altLang="ko-KR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(Korea Gap) </a:t>
            </a:r>
            <a:r>
              <a:rPr lang="ko-KR" altLang="en-US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심층 해수의 운동에 의해 독도 주변 심층 해수 분포가 조절됩니다</a:t>
            </a:r>
            <a:r>
              <a:rPr lang="en-US" altLang="ko-KR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. </a:t>
            </a:r>
            <a:endParaRPr lang="ko-KR" altLang="en-US" b="0" i="0" dirty="0">
              <a:solidFill>
                <a:srgbClr val="0B57D0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ko-KR" altLang="en-US" b="1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기후 영향</a:t>
            </a:r>
            <a:r>
              <a:rPr lang="en-US" altLang="ko-KR" b="1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:</a:t>
            </a:r>
            <a:endParaRPr lang="ko-KR" altLang="en-US" b="0" i="0" dirty="0">
              <a:solidFill>
                <a:srgbClr val="001D35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동한 난류와 북한 한류가 독도 주변 해역에 영향을 미쳐</a:t>
            </a:r>
            <a:r>
              <a:rPr lang="en-US" altLang="ko-KR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독도의 기후를 온화하게 만듭니다</a:t>
            </a:r>
            <a:r>
              <a:rPr lang="en-US" altLang="ko-KR" b="0" i="0" dirty="0">
                <a:solidFill>
                  <a:srgbClr val="545D7E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endParaRPr lang="ko-KR" altLang="en-US" dirty="0"/>
          </a:p>
        </p:txBody>
      </p:sp>
      <p:pic>
        <p:nvPicPr>
          <p:cNvPr id="6146" name="Picture 2" descr="동북아역사넷 &lt; 동북아역사재단">
            <a:extLst>
              <a:ext uri="{FF2B5EF4-FFF2-40B4-BE49-F238E27FC236}">
                <a16:creationId xmlns:a16="http://schemas.microsoft.com/office/drawing/2014/main" id="{BE15D786-6B26-A985-D83E-DF0CD3CD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422" y="3707800"/>
            <a:ext cx="3355350" cy="31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33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793C87-CA30-D962-F6EE-3A1E195F3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행정구역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18A7EB-3069-2345-ACAC-F2848BCF9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31" y="1489362"/>
            <a:ext cx="10515600" cy="4351338"/>
          </a:xfrm>
        </p:spPr>
        <p:txBody>
          <a:bodyPr/>
          <a:lstStyle/>
          <a:p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독도는 한반도의 부속 도서로서 대한민국 동쪽 끝인 </a:t>
            </a:r>
            <a:r>
              <a:rPr lang="ko-KR" alt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경상북도 울릉군 </a:t>
            </a:r>
            <a:r>
              <a:rPr lang="ko-KR" altLang="en-US" b="0" i="0" dirty="0" err="1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울릉읍</a:t>
            </a:r>
            <a:r>
              <a:rPr lang="ko-KR" alt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 독도리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에 위치한 섬입니다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신라 시대 이사부가 우산국을 편입한 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512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년부터 우리 영토가 되었습니다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pic>
        <p:nvPicPr>
          <p:cNvPr id="6" name="Picture 2" descr="국내여행] 육지에서 울릉도, 독도 가는 방법">
            <a:extLst>
              <a:ext uri="{FF2B5EF4-FFF2-40B4-BE49-F238E27FC236}">
                <a16:creationId xmlns:a16="http://schemas.microsoft.com/office/drawing/2014/main" id="{6ABB1E2B-CA59-A729-5E37-C3182BACD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00" y="3102344"/>
            <a:ext cx="6800850" cy="33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61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3356</Words>
  <Application>Microsoft Office PowerPoint</Application>
  <PresentationFormat>와이드스크린</PresentationFormat>
  <Paragraphs>204</Paragraphs>
  <Slides>50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6" baseType="lpstr">
      <vt:lpstr>HelveticaNeue-Light</vt:lpstr>
      <vt:lpstr>Noto Sans KR</vt:lpstr>
      <vt:lpstr>맑은 고딕</vt:lpstr>
      <vt:lpstr>Arial</vt:lpstr>
      <vt:lpstr>Arial</vt:lpstr>
      <vt:lpstr>Office 테마</vt:lpstr>
      <vt:lpstr>영토와 영유권 분쟁 그리고 독도</vt:lpstr>
      <vt:lpstr>목차</vt:lpstr>
      <vt:lpstr>독도의 개요</vt:lpstr>
      <vt:lpstr>독도란 무엇인가?</vt:lpstr>
      <vt:lpstr>독도의 지리적 위치</vt:lpstr>
      <vt:lpstr>독도의 지형적 특징</vt:lpstr>
      <vt:lpstr>독도의 형성과정</vt:lpstr>
      <vt:lpstr>독도의 주변 해역 </vt:lpstr>
      <vt:lpstr>독도의 행정구역</vt:lpstr>
      <vt:lpstr>독도의 기후 특징</vt:lpstr>
      <vt:lpstr>독도의 생태계</vt:lpstr>
      <vt:lpstr>독도의 생태계 개요</vt:lpstr>
      <vt:lpstr>독도의 해양 생태계</vt:lpstr>
      <vt:lpstr>독도 주요 어종</vt:lpstr>
      <vt:lpstr>해조류</vt:lpstr>
      <vt:lpstr>조류</vt:lpstr>
      <vt:lpstr>독도의 포유류</vt:lpstr>
      <vt:lpstr>독도의 곤충류</vt:lpstr>
      <vt:lpstr>독도의 식생</vt:lpstr>
      <vt:lpstr>천연기념물로서의 독도 생태</vt:lpstr>
      <vt:lpstr>독도에 대한 역사적 사실</vt:lpstr>
      <vt:lpstr>우산국 복속 (512) </vt:lpstr>
      <vt:lpstr>『세종실록』「지리지」 (1454)</vt:lpstr>
      <vt:lpstr>다케시마(竹島, 울릉도) 도해(渡海) 면허 (1625)</vt:lpstr>
      <vt:lpstr>안용복(安龍福) 일본 납치 (1693)</vt:lpstr>
      <vt:lpstr>울릉도 수토제도 시행결정 (1694)</vt:lpstr>
      <vt:lpstr>일본 돗토리번 답변 (1695)</vt:lpstr>
      <vt:lpstr>1월. 다케시마(울릉도) 도해금지령 (1696)</vt:lpstr>
      <vt:lpstr>5월. 안용복(安龍福) 일본 도해 (1696)</vt:lpstr>
      <vt:lpstr>『동국문헌비고』「여지고」 (1770)</vt:lpstr>
      <vt:lpstr>일 외무성 『조선국교제시말내탐서』 (1870)</vt:lpstr>
      <vt:lpstr>「태정관(太政官)지령」 (1877)</vt:lpstr>
      <vt:lpstr>칙령(勅令) 제41호 반포 (1900)</vt:lpstr>
      <vt:lpstr>시마네현고시(島根縣告示) 제40호 (1905)</vt:lpstr>
      <vt:lpstr>3월. 울도군수 심흥택 보고서 (1906)</vt:lpstr>
      <vt:lpstr>5월. 의정부 참정대신 지령 제3호 (1906)</vt:lpstr>
      <vt:lpstr>1월 29일. 연합국최고사령관 각서(SCAPIN) 제677호 (1946)</vt:lpstr>
      <vt:lpstr>6월 22일. 연합국최고사령관 각서(SCAPIN) 제1033호 (1946)</vt:lpstr>
      <vt:lpstr>샌프란시스코 강화조약 체결 (1951)</vt:lpstr>
      <vt:lpstr>독도 영유권에 대한 일본의 주장과 반박 </vt:lpstr>
      <vt:lpstr>독도 영유권에 대한 일본의 주장</vt:lpstr>
      <vt:lpstr>일본의 독도 인지</vt:lpstr>
      <vt:lpstr>독도 시네마현 강제 편입</vt:lpstr>
      <vt:lpstr>세계 2차대전 이후 독도</vt:lpstr>
      <vt:lpstr>샌프란시스코 평화조약에서 독도 취급</vt:lpstr>
      <vt:lpstr>이승만 라인 설정과 영유권 분쟁</vt:lpstr>
      <vt:lpstr>국제사법재판소 회부 제안</vt:lpstr>
      <vt:lpstr>일본의 주장들을 종합하면…</vt:lpstr>
      <vt:lpstr>일본의 의견에 반박하며…</vt:lpstr>
      <vt:lpstr>소중한 우리 땅 독도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승훈 이</dc:creator>
  <cp:lastModifiedBy>승훈 이</cp:lastModifiedBy>
  <cp:revision>2</cp:revision>
  <dcterms:created xsi:type="dcterms:W3CDTF">2025-04-28T05:41:16Z</dcterms:created>
  <dcterms:modified xsi:type="dcterms:W3CDTF">2025-04-30T04:44:37Z</dcterms:modified>
</cp:coreProperties>
</file>