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9601200" cy="12801600" type="A3"/>
  <p:notesSz cx="6807200" cy="9939338"/>
  <p:defaultTextStyle>
    <a:defPPr>
      <a:defRPr lang="ko-KR"/>
    </a:defPPr>
    <a:lvl1pPr marL="0" algn="l" defTabSz="1110795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5397" algn="l" defTabSz="1110795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0795" algn="l" defTabSz="1110795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6192" algn="l" defTabSz="1110795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1590" algn="l" defTabSz="1110795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76987" algn="l" defTabSz="1110795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32384" algn="l" defTabSz="1110795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87782" algn="l" defTabSz="1110795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43179" algn="l" defTabSz="1110795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0099"/>
    <a:srgbClr val="000099"/>
    <a:srgbClr val="800080"/>
    <a:srgbClr val="0000CC"/>
    <a:srgbClr val="3366CC"/>
    <a:srgbClr val="F8F8F8"/>
    <a:srgbClr val="FFFFFF"/>
    <a:srgbClr val="D8EDFC"/>
    <a:srgbClr val="A3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8684" autoAdjust="0"/>
  </p:normalViewPr>
  <p:slideViewPr>
    <p:cSldViewPr>
      <p:cViewPr>
        <p:scale>
          <a:sx n="100" d="100"/>
          <a:sy n="100" d="100"/>
        </p:scale>
        <p:origin x="-264" y="1356"/>
      </p:cViewPr>
      <p:guideLst>
        <p:guide orient="horz" pos="403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3A134-E299-42B1-8964-8DB47E7EFF47}" type="datetimeFigureOut">
              <a:rPr lang="ko-KR" altLang="en-US" smtClean="0"/>
              <a:t>2015-05-27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FEF63-C8CE-4B9D-8A4E-CD7FEC5405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69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0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1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2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7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3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C2F6-4784-4F7A-ACFB-E7BEB550D211}" type="datetimeFigureOut">
              <a:rPr lang="ko-KR" altLang="en-US" smtClean="0"/>
              <a:t>2015-05-27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260B-D79D-4EB7-982C-F8983EDEE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85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C2F6-4784-4F7A-ACFB-E7BEB550D211}" type="datetimeFigureOut">
              <a:rPr lang="ko-KR" altLang="en-US" smtClean="0"/>
              <a:t>2015-05-27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260B-D79D-4EB7-982C-F8983EDEE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10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60870" y="512659"/>
            <a:ext cx="2160270" cy="10922846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80060" y="512659"/>
            <a:ext cx="6320790" cy="10922846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C2F6-4784-4F7A-ACFB-E7BEB550D211}" type="datetimeFigureOut">
              <a:rPr lang="ko-KR" altLang="en-US" smtClean="0"/>
              <a:t>2015-05-27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260B-D79D-4EB7-982C-F8983EDEE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81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C2F6-4784-4F7A-ACFB-E7BEB550D211}" type="datetimeFigureOut">
              <a:rPr lang="ko-KR" altLang="en-US" smtClean="0"/>
              <a:t>2015-05-27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260B-D79D-4EB7-982C-F8983EDEE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33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8429" y="8226216"/>
            <a:ext cx="8161020" cy="2542540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5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3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07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6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15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6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23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77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31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C2F6-4784-4F7A-ACFB-E7BEB550D211}" type="datetimeFigureOut">
              <a:rPr lang="ko-KR" altLang="en-US" smtClean="0"/>
              <a:t>2015-05-27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260B-D79D-4EB7-982C-F8983EDEE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63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80060" y="2987042"/>
            <a:ext cx="4240530" cy="84484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80610" y="2987042"/>
            <a:ext cx="4240530" cy="84484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C2F6-4784-4F7A-ACFB-E7BEB550D211}" type="datetimeFigureOut">
              <a:rPr lang="ko-KR" altLang="en-US" smtClean="0"/>
              <a:t>2015-05-27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260B-D79D-4EB7-982C-F8983EDEE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13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0061" y="2865545"/>
            <a:ext cx="4242197" cy="119422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55397" indent="0">
              <a:buNone/>
              <a:defRPr sz="2400" b="1"/>
            </a:lvl2pPr>
            <a:lvl3pPr marL="1110795" indent="0">
              <a:buNone/>
              <a:defRPr sz="2200" b="1"/>
            </a:lvl3pPr>
            <a:lvl4pPr marL="1666192" indent="0">
              <a:buNone/>
              <a:defRPr sz="1900" b="1"/>
            </a:lvl4pPr>
            <a:lvl5pPr marL="2221590" indent="0">
              <a:buNone/>
              <a:defRPr sz="1900" b="1"/>
            </a:lvl5pPr>
            <a:lvl6pPr marL="2776987" indent="0">
              <a:buNone/>
              <a:defRPr sz="1900" b="1"/>
            </a:lvl6pPr>
            <a:lvl7pPr marL="3332384" indent="0">
              <a:buNone/>
              <a:defRPr sz="1900" b="1"/>
            </a:lvl7pPr>
            <a:lvl8pPr marL="3887782" indent="0">
              <a:buNone/>
              <a:defRPr sz="1900" b="1"/>
            </a:lvl8pPr>
            <a:lvl9pPr marL="4443179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0061" y="4059767"/>
            <a:ext cx="4242197" cy="7375738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77278" y="2865545"/>
            <a:ext cx="4243863" cy="119422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55397" indent="0">
              <a:buNone/>
              <a:defRPr sz="2400" b="1"/>
            </a:lvl2pPr>
            <a:lvl3pPr marL="1110795" indent="0">
              <a:buNone/>
              <a:defRPr sz="2200" b="1"/>
            </a:lvl3pPr>
            <a:lvl4pPr marL="1666192" indent="0">
              <a:buNone/>
              <a:defRPr sz="1900" b="1"/>
            </a:lvl4pPr>
            <a:lvl5pPr marL="2221590" indent="0">
              <a:buNone/>
              <a:defRPr sz="1900" b="1"/>
            </a:lvl5pPr>
            <a:lvl6pPr marL="2776987" indent="0">
              <a:buNone/>
              <a:defRPr sz="1900" b="1"/>
            </a:lvl6pPr>
            <a:lvl7pPr marL="3332384" indent="0">
              <a:buNone/>
              <a:defRPr sz="1900" b="1"/>
            </a:lvl7pPr>
            <a:lvl8pPr marL="3887782" indent="0">
              <a:buNone/>
              <a:defRPr sz="1900" b="1"/>
            </a:lvl8pPr>
            <a:lvl9pPr marL="4443179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77278" y="4059767"/>
            <a:ext cx="4243863" cy="7375738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C2F6-4784-4F7A-ACFB-E7BEB550D211}" type="datetimeFigureOut">
              <a:rPr lang="ko-KR" altLang="en-US" smtClean="0"/>
              <a:t>2015-05-27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260B-D79D-4EB7-982C-F8983EDEE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45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C2F6-4784-4F7A-ACFB-E7BEB550D211}" type="datetimeFigureOut">
              <a:rPr lang="ko-KR" altLang="en-US" smtClean="0"/>
              <a:t>2015-05-27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260B-D79D-4EB7-982C-F8983EDEE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91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C2F6-4784-4F7A-ACFB-E7BEB550D211}" type="datetimeFigureOut">
              <a:rPr lang="ko-KR" altLang="en-US" smtClean="0"/>
              <a:t>2015-05-27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260B-D79D-4EB7-982C-F8983EDEE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49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30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1700"/>
            </a:lvl1pPr>
            <a:lvl2pPr marL="555397" indent="0">
              <a:buNone/>
              <a:defRPr sz="1500"/>
            </a:lvl2pPr>
            <a:lvl3pPr marL="1110795" indent="0">
              <a:buNone/>
              <a:defRPr sz="1200"/>
            </a:lvl3pPr>
            <a:lvl4pPr marL="1666192" indent="0">
              <a:buNone/>
              <a:defRPr sz="1100"/>
            </a:lvl4pPr>
            <a:lvl5pPr marL="2221590" indent="0">
              <a:buNone/>
              <a:defRPr sz="1100"/>
            </a:lvl5pPr>
            <a:lvl6pPr marL="2776987" indent="0">
              <a:buNone/>
              <a:defRPr sz="1100"/>
            </a:lvl6pPr>
            <a:lvl7pPr marL="3332384" indent="0">
              <a:buNone/>
              <a:defRPr sz="1100"/>
            </a:lvl7pPr>
            <a:lvl8pPr marL="3887782" indent="0">
              <a:buNone/>
              <a:defRPr sz="1100"/>
            </a:lvl8pPr>
            <a:lvl9pPr marL="4443179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C2F6-4784-4F7A-ACFB-E7BEB550D211}" type="datetimeFigureOut">
              <a:rPr lang="ko-KR" altLang="en-US" smtClean="0"/>
              <a:t>2015-05-27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260B-D79D-4EB7-982C-F8983EDEE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753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81902" y="8961122"/>
            <a:ext cx="5760720" cy="10579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3900"/>
            </a:lvl1pPr>
            <a:lvl2pPr marL="555397" indent="0">
              <a:buNone/>
              <a:defRPr sz="3400"/>
            </a:lvl2pPr>
            <a:lvl3pPr marL="1110795" indent="0">
              <a:buNone/>
              <a:defRPr sz="3000"/>
            </a:lvl3pPr>
            <a:lvl4pPr marL="1666192" indent="0">
              <a:buNone/>
              <a:defRPr sz="2400"/>
            </a:lvl4pPr>
            <a:lvl5pPr marL="2221590" indent="0">
              <a:buNone/>
              <a:defRPr sz="2400"/>
            </a:lvl5pPr>
            <a:lvl6pPr marL="2776987" indent="0">
              <a:buNone/>
              <a:defRPr sz="2400"/>
            </a:lvl6pPr>
            <a:lvl7pPr marL="3332384" indent="0">
              <a:buNone/>
              <a:defRPr sz="2400"/>
            </a:lvl7pPr>
            <a:lvl8pPr marL="3887782" indent="0">
              <a:buNone/>
              <a:defRPr sz="2400"/>
            </a:lvl8pPr>
            <a:lvl9pPr marL="4443179" indent="0">
              <a:buNone/>
              <a:defRPr sz="24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10"/>
          </a:xfrm>
        </p:spPr>
        <p:txBody>
          <a:bodyPr/>
          <a:lstStyle>
            <a:lvl1pPr marL="0" indent="0">
              <a:buNone/>
              <a:defRPr sz="1700"/>
            </a:lvl1pPr>
            <a:lvl2pPr marL="555397" indent="0">
              <a:buNone/>
              <a:defRPr sz="1500"/>
            </a:lvl2pPr>
            <a:lvl3pPr marL="1110795" indent="0">
              <a:buNone/>
              <a:defRPr sz="1200"/>
            </a:lvl3pPr>
            <a:lvl4pPr marL="1666192" indent="0">
              <a:buNone/>
              <a:defRPr sz="1100"/>
            </a:lvl4pPr>
            <a:lvl5pPr marL="2221590" indent="0">
              <a:buNone/>
              <a:defRPr sz="1100"/>
            </a:lvl5pPr>
            <a:lvl6pPr marL="2776987" indent="0">
              <a:buNone/>
              <a:defRPr sz="1100"/>
            </a:lvl6pPr>
            <a:lvl7pPr marL="3332384" indent="0">
              <a:buNone/>
              <a:defRPr sz="1100"/>
            </a:lvl7pPr>
            <a:lvl8pPr marL="3887782" indent="0">
              <a:buNone/>
              <a:defRPr sz="1100"/>
            </a:lvl8pPr>
            <a:lvl9pPr marL="4443179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C2F6-4784-4F7A-ACFB-E7BEB550D211}" type="datetimeFigureOut">
              <a:rPr lang="ko-KR" altLang="en-US" smtClean="0"/>
              <a:t>2015-05-27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260B-D79D-4EB7-982C-F8983EDEE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71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11079" tIns="55540" rIns="111079" bIns="5554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 vert="horz" lIns="111079" tIns="55540" rIns="111079" bIns="5554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80061" y="11865189"/>
            <a:ext cx="2240280" cy="681566"/>
          </a:xfrm>
          <a:prstGeom prst="rect">
            <a:avLst/>
          </a:prstGeom>
        </p:spPr>
        <p:txBody>
          <a:bodyPr vert="horz" lIns="111079" tIns="55540" rIns="111079" bIns="5554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0C2F6-4784-4F7A-ACFB-E7BEB550D211}" type="datetimeFigureOut">
              <a:rPr lang="ko-KR" altLang="en-US" smtClean="0"/>
              <a:t>2015-05-27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0411" y="11865189"/>
            <a:ext cx="3040380" cy="681566"/>
          </a:xfrm>
          <a:prstGeom prst="rect">
            <a:avLst/>
          </a:prstGeom>
        </p:spPr>
        <p:txBody>
          <a:bodyPr vert="horz" lIns="111079" tIns="55540" rIns="111079" bIns="5554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880860" y="11865189"/>
            <a:ext cx="2240280" cy="681566"/>
          </a:xfrm>
          <a:prstGeom prst="rect">
            <a:avLst/>
          </a:prstGeom>
        </p:spPr>
        <p:txBody>
          <a:bodyPr vert="horz" lIns="111079" tIns="55540" rIns="111079" bIns="5554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D260B-D79D-4EB7-982C-F8983EDEE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48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0795" rtl="0" eaLnBrk="1" latinLnBrk="1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548" indent="-416548" algn="l" defTabSz="1110795" rtl="0" eaLnBrk="1" latinLnBrk="1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521" indent="-347123" algn="l" defTabSz="1110795" rtl="0" eaLnBrk="1" latinLnBrk="1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8494" indent="-277699" algn="l" defTabSz="1110795" rtl="0" eaLnBrk="1" latinLnBrk="1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891" indent="-277699" algn="l" defTabSz="1110795" rtl="0" eaLnBrk="1" latinLnBrk="1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9288" indent="-277699" algn="l" defTabSz="1110795" rtl="0" eaLnBrk="1" latinLnBrk="1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686" indent="-277699" algn="l" defTabSz="1110795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0083" indent="-277699" algn="l" defTabSz="1110795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5481" indent="-277699" algn="l" defTabSz="1110795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0878" indent="-277699" algn="l" defTabSz="1110795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10795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397" algn="l" defTabSz="1110795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795" algn="l" defTabSz="1110795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192" algn="l" defTabSz="1110795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590" algn="l" defTabSz="1110795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6987" algn="l" defTabSz="1110795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2384" algn="l" defTabSz="1110795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7782" algn="l" defTabSz="1110795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3179" algn="l" defTabSz="1110795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cee@daegu.ac.k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_x32049576" descr="EMB0000170004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" y="1"/>
            <a:ext cx="9607115" cy="59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5820"/>
            <a:ext cx="160298" cy="41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9342" tIns="39671" rIns="79342" bIns="39671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584422" y="3285722"/>
            <a:ext cx="8469578" cy="1767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5200" kern="1100" spc="174" dirty="0" smtClean="0">
                <a:ln w="28575">
                  <a:solidFill>
                    <a:srgbClr val="F8F8F8"/>
                  </a:solidFill>
                </a:ln>
                <a:solidFill>
                  <a:srgbClr val="00007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2015 </a:t>
            </a:r>
            <a:r>
              <a:rPr lang="ko-KR" altLang="en-US" sz="5200" kern="1100" spc="174" dirty="0">
                <a:ln w="28575">
                  <a:solidFill>
                    <a:srgbClr val="F8F8F8"/>
                  </a:solidFill>
                </a:ln>
                <a:solidFill>
                  <a:srgbClr val="00007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적정기술 </a:t>
            </a:r>
            <a:r>
              <a:rPr lang="ko-KR" altLang="en-US" sz="5200" kern="1100" spc="174" dirty="0" smtClean="0">
                <a:ln w="28575">
                  <a:solidFill>
                    <a:srgbClr val="F8F8F8"/>
                  </a:solidFill>
                </a:ln>
                <a:solidFill>
                  <a:srgbClr val="00007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아이디</a:t>
            </a:r>
            <a:r>
              <a:rPr lang="ko-KR" altLang="en-US" sz="5200" kern="1100" spc="174" dirty="0">
                <a:ln w="28575">
                  <a:solidFill>
                    <a:srgbClr val="F8F8F8"/>
                  </a:solidFill>
                </a:ln>
                <a:solidFill>
                  <a:srgbClr val="00007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어</a:t>
            </a:r>
            <a:r>
              <a:rPr lang="ko-KR" altLang="en-US" sz="5200" kern="1100" spc="174" dirty="0" smtClean="0">
                <a:ln w="28575">
                  <a:solidFill>
                    <a:srgbClr val="F8F8F8"/>
                  </a:solidFill>
                </a:ln>
                <a:solidFill>
                  <a:srgbClr val="00007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endParaRPr lang="en-US" altLang="ko-KR" sz="5200" kern="1100" spc="174" dirty="0">
              <a:ln w="28575">
                <a:solidFill>
                  <a:srgbClr val="F8F8F8"/>
                </a:solidFill>
              </a:ln>
              <a:solidFill>
                <a:srgbClr val="00007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0" indent="0" algn="r">
              <a:buNone/>
            </a:pPr>
            <a:r>
              <a:rPr lang="ko-KR" altLang="en-US" sz="4300" kern="1100" spc="174" dirty="0">
                <a:ln w="9525">
                  <a:solidFill>
                    <a:srgbClr val="080808"/>
                  </a:solidFill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sz="4000" kern="1100" spc="174" dirty="0">
                <a:ln w="28575">
                  <a:solidFill>
                    <a:srgbClr val="FFFFFF"/>
                  </a:solidFill>
                </a:ln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창의</a:t>
            </a:r>
            <a:r>
              <a:rPr lang="en-US" altLang="ko-KR" sz="4000" kern="1100" spc="174" dirty="0">
                <a:ln w="28575">
                  <a:solidFill>
                    <a:srgbClr val="FFFFFF"/>
                  </a:solidFill>
                </a:ln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·</a:t>
            </a:r>
            <a:r>
              <a:rPr lang="ko-KR" altLang="en-US" sz="4000" kern="1100" spc="174" dirty="0">
                <a:ln w="28575">
                  <a:solidFill>
                    <a:srgbClr val="FFFFFF"/>
                  </a:solidFill>
                </a:ln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융합 캠프 참가자 모집 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68452" y="4998799"/>
            <a:ext cx="8146311" cy="753930"/>
          </a:xfrm>
          <a:prstGeom prst="roundRect">
            <a:avLst/>
          </a:prstGeom>
          <a:solidFill>
            <a:srgbClr val="D9F2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42" tIns="39671" rIns="79342" bIns="39671" rtlCol="0" anchor="ctr"/>
          <a:lstStyle/>
          <a:p>
            <a:r>
              <a:rPr lang="ko-KR" altLang="en-US" sz="1600" spc="43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적정기술이란</a:t>
            </a:r>
            <a:r>
              <a:rPr lang="en-US" altLang="ko-KR" sz="1600" spc="43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r>
              <a:rPr lang="en-US" altLang="ko-KR" sz="1600" b="1" spc="43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400" b="1" spc="43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사회적 약자의 생활환경개선  또는 제</a:t>
            </a:r>
            <a:r>
              <a:rPr lang="en-US" altLang="ko-KR" sz="1400" b="1" spc="43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400" b="1" spc="43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세계의 지역적 조건에 맞는 기술로</a:t>
            </a:r>
            <a:r>
              <a:rPr lang="en-US" altLang="ko-KR" sz="1400" b="1" spc="43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 spc="43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소자본과 자원</a:t>
            </a:r>
            <a:r>
              <a:rPr lang="en-US" altLang="ko-KR" sz="1400" b="1" spc="43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400" b="1" spc="43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에너지 절약형의 간단한 기술을 바탕으로 개발한 것이다</a:t>
            </a:r>
            <a:r>
              <a:rPr lang="en-US" altLang="ko-KR" sz="1400" b="1" spc="43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400" b="1" spc="43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편리하고 화려한 신기술을 사용할 형편이 </a:t>
            </a:r>
            <a:r>
              <a:rPr lang="ko-KR" altLang="en-US" sz="1400" b="1" spc="43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되지 않는 </a:t>
            </a:r>
            <a:r>
              <a:rPr lang="ko-KR" altLang="en-US" sz="1400" b="1" spc="43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빈곤지역의 사람들을 위해 연구되는 기술이다</a:t>
            </a:r>
            <a:r>
              <a:rPr lang="en-US" altLang="ko-KR" sz="1400" b="1" spc="43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400" b="1" spc="43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244" y="5732412"/>
            <a:ext cx="2294927" cy="373483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  <p:txBody>
          <a:bodyPr wrap="square" lIns="79342" tIns="0" rIns="79342" bIns="39671" rtlCol="0">
            <a:spAutoFit/>
          </a:bodyPr>
          <a:lstStyle/>
          <a:p>
            <a:pPr>
              <a:lnSpc>
                <a:spcPts val="2603"/>
              </a:lnSpc>
            </a:pPr>
            <a:r>
              <a:rPr lang="el-GR" altLang="ko-KR" sz="1400" dirty="0">
                <a:solidFill>
                  <a:srgbClr val="000099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Ⅴ</a:t>
            </a:r>
            <a:r>
              <a:rPr lang="ko-KR" altLang="en-US" sz="1400" dirty="0">
                <a:solidFill>
                  <a:srgbClr val="000099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ko-KR" altLang="en-US" sz="1400" dirty="0" smtClean="0">
                <a:solidFill>
                  <a:srgbClr val="000099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기간 </a:t>
            </a:r>
            <a:r>
              <a:rPr lang="ko-KR" altLang="en-US" sz="1400" dirty="0">
                <a:solidFill>
                  <a:srgbClr val="000099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및 장소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4966" y="6061695"/>
            <a:ext cx="7838054" cy="493207"/>
          </a:xfrm>
          <a:prstGeom prst="rect">
            <a:avLst/>
          </a:prstGeom>
          <a:solidFill>
            <a:srgbClr val="A3E0FF">
              <a:alpha val="40000"/>
            </a:srgbClr>
          </a:solidFill>
          <a:ln>
            <a:noFill/>
          </a:ln>
          <a:effectLst>
            <a:softEdge rad="25400"/>
          </a:effectLst>
        </p:spPr>
        <p:txBody>
          <a:bodyPr wrap="square" lIns="79342" tIns="0" rIns="79342" bIns="31237" rtlCol="0">
            <a:spAutoFit/>
          </a:bodyPr>
          <a:lstStyle/>
          <a:p>
            <a:r>
              <a:rPr lang="ko-KR" altLang="en-US" sz="1300" b="1" dirty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기</a:t>
            </a:r>
            <a:r>
              <a:rPr lang="ko-KR" altLang="en-US" sz="1300" b="1" dirty="0" smtClean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</a:t>
            </a:r>
            <a:r>
              <a:rPr lang="ko-KR" altLang="en-US" sz="1300" b="1" dirty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간</a:t>
            </a:r>
            <a:r>
              <a:rPr lang="ko-KR" altLang="en-US" sz="1300" b="1" dirty="0" smtClean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</a:t>
            </a:r>
            <a:r>
              <a:rPr lang="en-US" altLang="ko-KR" sz="1500" b="1" spc="150" dirty="0" smtClean="0">
                <a:solidFill>
                  <a:srgbClr val="A5002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2015.06.19(</a:t>
            </a:r>
            <a:r>
              <a:rPr lang="ko-KR" altLang="en-US" sz="1500" b="1" spc="150" dirty="0" smtClean="0">
                <a:solidFill>
                  <a:srgbClr val="A5002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금</a:t>
            </a:r>
            <a:r>
              <a:rPr lang="en-US" altLang="ko-KR" sz="1500" b="1" spc="150" dirty="0" smtClean="0">
                <a:solidFill>
                  <a:srgbClr val="A5002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)~21(</a:t>
            </a:r>
            <a:r>
              <a:rPr lang="ko-KR" altLang="en-US" sz="1500" b="1" spc="150" dirty="0" smtClean="0">
                <a:solidFill>
                  <a:srgbClr val="A5002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</a:t>
            </a:r>
            <a:r>
              <a:rPr lang="en-US" altLang="ko-KR" sz="1500" b="1" spc="150" dirty="0" smtClean="0">
                <a:solidFill>
                  <a:srgbClr val="A5002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   2</a:t>
            </a:r>
            <a:r>
              <a:rPr lang="ko-KR" altLang="en-US" sz="1500" b="1" spc="150" dirty="0">
                <a:solidFill>
                  <a:srgbClr val="A5002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박</a:t>
            </a:r>
            <a:r>
              <a:rPr lang="en-US" altLang="ko-KR" sz="1500" b="1" spc="150" dirty="0">
                <a:solidFill>
                  <a:srgbClr val="A5002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3</a:t>
            </a:r>
            <a:r>
              <a:rPr lang="ko-KR" altLang="en-US" sz="1500" b="1" spc="150" dirty="0">
                <a:solidFill>
                  <a:srgbClr val="A5002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</a:t>
            </a:r>
            <a:endParaRPr lang="en-US" altLang="ko-KR" sz="1500" b="1" spc="150" dirty="0">
              <a:solidFill>
                <a:srgbClr val="A50021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r>
              <a:rPr lang="ko-KR" altLang="en-US" sz="1300" b="1" dirty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장    소   </a:t>
            </a:r>
            <a:r>
              <a:rPr lang="ko-KR" altLang="en-US" sz="1300" b="1" dirty="0" smtClean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500" b="1" spc="150" dirty="0" smtClean="0">
                <a:solidFill>
                  <a:srgbClr val="A5002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경주 </a:t>
            </a:r>
            <a:r>
              <a:rPr lang="ko-KR" altLang="en-US" sz="1500" b="1" spc="150" dirty="0">
                <a:solidFill>
                  <a:srgbClr val="A5002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교원드림센터</a:t>
            </a:r>
            <a:endParaRPr lang="en-US" altLang="ko-KR" sz="1500" b="1" spc="150" dirty="0">
              <a:solidFill>
                <a:srgbClr val="A50021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5665" y="6523379"/>
            <a:ext cx="2294927" cy="373483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  <p:txBody>
          <a:bodyPr wrap="square" lIns="79342" tIns="0" rIns="79342" bIns="39671" rtlCol="0">
            <a:spAutoFit/>
          </a:bodyPr>
          <a:lstStyle/>
          <a:p>
            <a:pPr>
              <a:lnSpc>
                <a:spcPts val="2603"/>
              </a:lnSpc>
            </a:pPr>
            <a:r>
              <a:rPr lang="el-GR" altLang="ko-KR" sz="1400" dirty="0">
                <a:solidFill>
                  <a:srgbClr val="000099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Ⅴ</a:t>
            </a:r>
            <a:r>
              <a:rPr lang="ko-KR" altLang="en-US" sz="1400" dirty="0">
                <a:solidFill>
                  <a:srgbClr val="000099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참가 신청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5665" y="6865886"/>
            <a:ext cx="8560951" cy="1231871"/>
          </a:xfrm>
          <a:prstGeom prst="rect">
            <a:avLst/>
          </a:prstGeom>
          <a:solidFill>
            <a:srgbClr val="A3E0FF">
              <a:alpha val="40000"/>
            </a:srgbClr>
          </a:solidFill>
          <a:ln>
            <a:noFill/>
          </a:ln>
          <a:effectLst>
            <a:softEdge rad="25400"/>
          </a:effectLst>
        </p:spPr>
        <p:txBody>
          <a:bodyPr wrap="square" lIns="79342" tIns="0" rIns="79342" bIns="3123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spc="50" dirty="0" smtClean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신청기한</a:t>
            </a:r>
            <a:r>
              <a:rPr lang="ko-KR" altLang="en-US" sz="13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</a:t>
            </a:r>
            <a:r>
              <a:rPr lang="en-US" altLang="ko-KR" sz="1300" b="1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2015.06.08(</a:t>
            </a:r>
            <a:r>
              <a:rPr lang="ko-KR" altLang="en-US" sz="1300" b="1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월</a:t>
            </a:r>
            <a:r>
              <a:rPr lang="en-US" altLang="ko-KR" sz="1300" b="1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  <a:r>
              <a:rPr lang="ko-KR" altLang="en-US" sz="1300" b="1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까지</a:t>
            </a:r>
            <a:endParaRPr lang="en-US" altLang="ko-KR" sz="1300" b="1" spc="1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spc="50" dirty="0" smtClean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신청방법</a:t>
            </a:r>
            <a:r>
              <a:rPr lang="en-US" altLang="ko-KR" sz="1300" spc="50" dirty="0" smtClean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: </a:t>
            </a:r>
            <a:r>
              <a:rPr lang="ko-KR" altLang="en-US" sz="1300" dirty="0" err="1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공학육혁신센터</a:t>
            </a:r>
            <a:r>
              <a:rPr lang="en-US" altLang="ko-KR" sz="13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3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공</a:t>
            </a:r>
            <a:r>
              <a:rPr lang="en-US" altLang="ko-KR" sz="13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0316</a:t>
            </a:r>
            <a:r>
              <a:rPr lang="ko-KR" altLang="en-US" sz="13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호</a:t>
            </a:r>
            <a:r>
              <a:rPr lang="en-US" altLang="ko-KR" sz="13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 </a:t>
            </a:r>
            <a:r>
              <a:rPr lang="ko-KR" altLang="en-US" sz="13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방문</a:t>
            </a:r>
            <a:r>
              <a:rPr lang="en-US" altLang="ko-KR" sz="13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300" dirty="0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또는 </a:t>
            </a:r>
            <a:r>
              <a:rPr lang="ko-KR" altLang="en-US" sz="1300" dirty="0" err="1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이메일</a:t>
            </a:r>
            <a:r>
              <a:rPr lang="en-US" altLang="ko-KR" sz="13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en-US" altLang="ko-KR" sz="1300" u="sng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  <a:hlinkClick r:id="rId3"/>
              </a:rPr>
              <a:t>icee@daegu.ac.kr</a:t>
            </a:r>
            <a:r>
              <a:rPr lang="en-US" altLang="ko-KR" sz="13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  <a:r>
              <a:rPr lang="ko-KR" altLang="en-US" sz="13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로 제출    </a:t>
            </a:r>
            <a:endParaRPr lang="en-US" altLang="ko-KR" sz="1300" dirty="0" smtClean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en-US" altLang="ko-KR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- </a:t>
            </a:r>
            <a:r>
              <a:rPr lang="ko-KR" altLang="en-US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개인신청</a:t>
            </a:r>
            <a:r>
              <a:rPr lang="en-US" altLang="ko-KR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: </a:t>
            </a:r>
            <a:r>
              <a:rPr lang="ko-KR" altLang="en-US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참가신청서 작성 제출</a:t>
            </a:r>
            <a:endParaRPr lang="en-US" altLang="ko-KR" sz="1300" spc="100" dirty="0" smtClean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- </a:t>
            </a:r>
            <a:r>
              <a:rPr lang="ko-KR" altLang="en-US" sz="1300" spc="100" dirty="0" err="1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팀별신청</a:t>
            </a:r>
            <a:r>
              <a:rPr lang="en-US" altLang="ko-KR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: 5</a:t>
            </a:r>
            <a:r>
              <a:rPr lang="ko-KR" altLang="en-US" sz="13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명</a:t>
            </a:r>
            <a:r>
              <a:rPr lang="en-US" altLang="ko-KR" sz="13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3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공학계열 </a:t>
            </a:r>
            <a:r>
              <a:rPr lang="en-US" altLang="ko-KR" sz="13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3</a:t>
            </a:r>
            <a:r>
              <a:rPr lang="ko-KR" altLang="en-US" sz="13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인 이상 포함</a:t>
            </a:r>
            <a:r>
              <a:rPr lang="en-US" altLang="ko-KR" sz="13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  <a:r>
              <a:rPr lang="ko-KR" altLang="en-US" sz="13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으로 팀 구성 후 참가신청서 개별 작성 제출</a:t>
            </a:r>
            <a:endParaRPr lang="ko-KR" altLang="en-US" sz="13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8244" y="8056984"/>
            <a:ext cx="2294927" cy="373483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  <p:txBody>
          <a:bodyPr wrap="square" lIns="79342" tIns="0" rIns="79342" bIns="39671" rtlCol="0">
            <a:spAutoFit/>
          </a:bodyPr>
          <a:lstStyle/>
          <a:p>
            <a:pPr>
              <a:lnSpc>
                <a:spcPts val="2603"/>
              </a:lnSpc>
            </a:pPr>
            <a:r>
              <a:rPr lang="el-GR" altLang="ko-KR" sz="1400" dirty="0">
                <a:solidFill>
                  <a:srgbClr val="000099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Ⅴ</a:t>
            </a:r>
            <a:r>
              <a:rPr lang="ko-KR" altLang="en-US" sz="1400" dirty="0">
                <a:solidFill>
                  <a:srgbClr val="000099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참가대상 및 규모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3086" y="8345016"/>
            <a:ext cx="8327785" cy="1071827"/>
          </a:xfrm>
          <a:prstGeom prst="rect">
            <a:avLst/>
          </a:prstGeom>
          <a:solidFill>
            <a:srgbClr val="A3E0FF">
              <a:alpha val="40000"/>
            </a:srgbClr>
          </a:solidFill>
          <a:ln>
            <a:noFill/>
          </a:ln>
          <a:effectLst>
            <a:softEdge rad="25400"/>
          </a:effectLst>
        </p:spPr>
        <p:txBody>
          <a:bodyPr wrap="square" lIns="79342" tIns="0" rIns="79342" bIns="3123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300" spc="280" dirty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대  </a:t>
            </a:r>
            <a:r>
              <a:rPr lang="ko-KR" altLang="en-US" sz="1300" spc="280" dirty="0" smtClean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상</a:t>
            </a:r>
            <a:r>
              <a:rPr lang="ko-KR" altLang="en-US" sz="1300" spc="28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</a:t>
            </a:r>
            <a:r>
              <a:rPr lang="ko-KR" altLang="en-US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대구대학교 </a:t>
            </a:r>
            <a:r>
              <a:rPr lang="ko-KR" altLang="en-US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 단과대학 재학생</a:t>
            </a:r>
            <a:r>
              <a:rPr lang="en-US" altLang="ko-KR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</a:t>
            </a:r>
            <a:r>
              <a:rPr lang="en-US" altLang="ko-KR" sz="1300" i="1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※</a:t>
            </a:r>
            <a:r>
              <a:rPr lang="ko-KR" altLang="en-US" sz="1300" i="1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공과대학</a:t>
            </a:r>
            <a:r>
              <a:rPr lang="en-US" altLang="ko-KR" sz="1300" i="1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300" i="1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정보통신대학 및 </a:t>
            </a:r>
            <a:r>
              <a:rPr lang="ko-KR" altLang="en-US" sz="1300" i="1" spc="1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비공학계열</a:t>
            </a:r>
            <a:r>
              <a:rPr lang="ko-KR" altLang="en-US" sz="1300" i="1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모두 포함</a:t>
            </a:r>
            <a:endParaRPr lang="en-US" altLang="ko-KR" sz="1300" i="1" spc="1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300" spc="50" dirty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선발규모</a:t>
            </a:r>
            <a:r>
              <a:rPr lang="ko-KR" altLang="en-US" sz="13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</a:t>
            </a:r>
            <a:r>
              <a:rPr lang="ko-KR" altLang="en-US" sz="13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</a:t>
            </a:r>
            <a:r>
              <a:rPr lang="en-US" altLang="ko-KR" sz="13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42</a:t>
            </a:r>
            <a:r>
              <a:rPr lang="ko-KR" altLang="en-US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명</a:t>
            </a:r>
            <a:r>
              <a:rPr lang="en-US" altLang="ko-KR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공학계열 </a:t>
            </a:r>
            <a:r>
              <a:rPr lang="en-US" altLang="ko-KR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24</a:t>
            </a:r>
            <a:r>
              <a:rPr lang="ko-KR" altLang="en-US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명</a:t>
            </a:r>
            <a:r>
              <a:rPr lang="en-US" altLang="ko-KR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공학계열 외 </a:t>
            </a:r>
            <a:r>
              <a:rPr lang="en-US" altLang="ko-KR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12</a:t>
            </a:r>
            <a:r>
              <a:rPr lang="ko-KR" altLang="en-US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명</a:t>
            </a:r>
            <a:r>
              <a:rPr lang="en-US" altLang="ko-KR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외국인 학생 </a:t>
            </a:r>
            <a:r>
              <a:rPr lang="en-US" altLang="ko-KR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7</a:t>
            </a:r>
            <a:r>
              <a:rPr lang="ko-KR" altLang="en-US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명</a:t>
            </a:r>
            <a:r>
              <a:rPr lang="en-US" altLang="ko-KR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: </a:t>
            </a:r>
            <a:r>
              <a:rPr lang="ko-KR" altLang="en-US" sz="1300" spc="100" dirty="0" err="1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국제처</a:t>
            </a:r>
            <a:r>
              <a:rPr lang="ko-KR" altLang="en-US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협의</a:t>
            </a:r>
            <a:r>
              <a:rPr lang="en-US" altLang="ko-KR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ko-KR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en-US" altLang="ko-KR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       </a:t>
            </a:r>
            <a:r>
              <a:rPr lang="ko-KR" altLang="en-US" sz="1300" spc="10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신</a:t>
            </a:r>
            <a:r>
              <a:rPr lang="ko-KR" altLang="en-US" sz="1300" spc="10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청자가 </a:t>
            </a:r>
            <a:r>
              <a:rPr lang="ko-KR" altLang="en-US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모집인원을 초과할 경우 참가신청서 내용 검토 </a:t>
            </a:r>
            <a:r>
              <a:rPr lang="ko-KR" altLang="en-US" sz="1300" spc="10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후 </a:t>
            </a:r>
            <a:r>
              <a:rPr lang="ko-KR" altLang="en-US" sz="1300" spc="10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선정</a:t>
            </a:r>
            <a:endParaRPr lang="en-US" altLang="ko-KR" sz="1300" spc="1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300" spc="50" dirty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학생준비물</a:t>
            </a:r>
            <a:r>
              <a:rPr lang="ko-KR" altLang="en-US" sz="13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</a:t>
            </a:r>
            <a:r>
              <a:rPr lang="ko-KR" altLang="en-US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①세면도구</a:t>
            </a:r>
            <a:r>
              <a:rPr lang="en-US" altLang="ko-KR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300" spc="1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여벌옷</a:t>
            </a:r>
            <a:r>
              <a:rPr lang="ko-KR" altLang="en-US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등 개인소지품  ②노트북</a:t>
            </a:r>
            <a:r>
              <a:rPr lang="en-US" altLang="ko-KR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300" spc="1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넷북</a:t>
            </a:r>
            <a:r>
              <a:rPr lang="en-US" altLang="ko-KR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300" spc="1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태블릿</a:t>
            </a:r>
            <a:r>
              <a:rPr lang="en-US" altLang="ko-KR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PC </a:t>
            </a:r>
            <a:r>
              <a:rPr lang="ko-KR" altLang="en-US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등</a:t>
            </a:r>
            <a:r>
              <a:rPr lang="en-US" altLang="ko-KR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소지자에 한함</a:t>
            </a:r>
            <a:r>
              <a:rPr lang="en-US" altLang="ko-KR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  <a:endParaRPr lang="ko-KR" altLang="en-US" sz="1300" spc="1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4965" y="9497144"/>
            <a:ext cx="2294927" cy="373483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  <p:txBody>
          <a:bodyPr wrap="square" lIns="79342" tIns="0" rIns="79342" bIns="39671" rtlCol="0">
            <a:spAutoFit/>
          </a:bodyPr>
          <a:lstStyle/>
          <a:p>
            <a:pPr>
              <a:lnSpc>
                <a:spcPts val="2603"/>
              </a:lnSpc>
            </a:pPr>
            <a:r>
              <a:rPr lang="el-GR" altLang="ko-KR" sz="1400" dirty="0">
                <a:solidFill>
                  <a:srgbClr val="000099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Ⅴ</a:t>
            </a:r>
            <a:r>
              <a:rPr lang="ko-KR" altLang="en-US" sz="1400" dirty="0">
                <a:solidFill>
                  <a:srgbClr val="000099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진행 방식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1849" y="9857184"/>
            <a:ext cx="7784288" cy="1071827"/>
          </a:xfrm>
          <a:prstGeom prst="rect">
            <a:avLst/>
          </a:prstGeom>
          <a:solidFill>
            <a:srgbClr val="A3E0FF">
              <a:alpha val="40000"/>
            </a:srgbClr>
          </a:solidFill>
          <a:ln>
            <a:noFill/>
          </a:ln>
          <a:effectLst>
            <a:softEdge rad="25400"/>
          </a:effectLst>
        </p:spPr>
        <p:txBody>
          <a:bodyPr wrap="square" lIns="79342" tIns="0" rIns="79342" bIns="3123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300" spc="480" dirty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주 </a:t>
            </a:r>
            <a:r>
              <a:rPr lang="ko-KR" altLang="en-US" sz="1300" spc="480" dirty="0" smtClean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제</a:t>
            </a:r>
            <a:r>
              <a:rPr lang="ko-KR" altLang="en-US" sz="13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사회적 약자를 위한 생활환경개선 또는 </a:t>
            </a:r>
            <a:r>
              <a:rPr lang="ko-KR" altLang="en-US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제</a:t>
            </a:r>
            <a:r>
              <a:rPr lang="en-US" altLang="ko-KR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3</a:t>
            </a:r>
            <a:r>
              <a:rPr lang="ko-KR" altLang="en-US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세계를 </a:t>
            </a:r>
            <a:r>
              <a:rPr lang="ko-KR" altLang="en-US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위한 적정기술</a:t>
            </a:r>
            <a:endParaRPr lang="en-US" altLang="ko-KR" sz="1300" spc="1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300" spc="900" dirty="0" smtClean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</a:t>
            </a:r>
            <a:r>
              <a:rPr lang="ko-KR" altLang="en-US" sz="1300" spc="900" dirty="0" smtClean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일차 </a:t>
            </a:r>
            <a:r>
              <a:rPr lang="ko-KR" altLang="en-US" sz="1300" spc="1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강연</a:t>
            </a:r>
            <a:r>
              <a:rPr lang="en-US" altLang="ko-KR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300" spc="1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브레인스토밍</a:t>
            </a:r>
            <a:r>
              <a:rPr lang="en-US" altLang="ko-KR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팀별 작품디자인</a:t>
            </a:r>
            <a:endParaRPr lang="en-US" altLang="ko-KR" sz="1300" spc="1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300" spc="824" dirty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</a:t>
            </a:r>
            <a:r>
              <a:rPr lang="ko-KR" altLang="en-US" sz="1300" spc="824" dirty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일차 </a:t>
            </a:r>
            <a:r>
              <a:rPr lang="ko-KR" altLang="en-US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팀별 작품제작 및 발표준비  </a:t>
            </a:r>
            <a:r>
              <a:rPr lang="en-US" altLang="ko-KR" sz="1300" i="1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※</a:t>
            </a:r>
            <a:r>
              <a:rPr lang="ko-KR" altLang="en-US" sz="1300" i="1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제작재료는 공학교육혁신센터에서 지원</a:t>
            </a:r>
            <a:endParaRPr lang="en-US" altLang="ko-KR" sz="1300" i="1" spc="1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300" spc="824" dirty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3</a:t>
            </a:r>
            <a:r>
              <a:rPr lang="ko-KR" altLang="en-US" sz="1300" spc="824" dirty="0">
                <a:solidFill>
                  <a:srgbClr val="000099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일차 </a:t>
            </a:r>
            <a:r>
              <a:rPr lang="ko-KR" altLang="en-US" sz="1300" spc="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최종발표 및 시상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1457" y="11015720"/>
            <a:ext cx="2294927" cy="373483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  <p:txBody>
          <a:bodyPr wrap="square" lIns="79342" tIns="0" rIns="79342" bIns="39671" rtlCol="0">
            <a:spAutoFit/>
          </a:bodyPr>
          <a:lstStyle/>
          <a:p>
            <a:pPr>
              <a:lnSpc>
                <a:spcPts val="2603"/>
              </a:lnSpc>
            </a:pPr>
            <a:r>
              <a:rPr lang="el-GR" altLang="ko-KR" sz="1400" dirty="0">
                <a:solidFill>
                  <a:srgbClr val="000099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Ⅴ</a:t>
            </a:r>
            <a:r>
              <a:rPr lang="ko-KR" altLang="en-US" sz="1400" dirty="0">
                <a:solidFill>
                  <a:srgbClr val="000099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포상 내역</a:t>
            </a: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136042"/>
              </p:ext>
            </p:extLst>
          </p:nvPr>
        </p:nvGraphicFramePr>
        <p:xfrm>
          <a:off x="911457" y="11389203"/>
          <a:ext cx="5285066" cy="125570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152839"/>
                <a:gridCol w="2078053"/>
                <a:gridCol w="2054174"/>
              </a:tblGrid>
              <a:tr h="3139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최우수상</a:t>
                      </a:r>
                      <a:r>
                        <a:rPr lang="en-US" altLang="ko-KR" sz="1300" b="0" dirty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(1</a:t>
                      </a:r>
                      <a:r>
                        <a:rPr lang="ko-KR" altLang="en-US" sz="1300" b="0" dirty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팀</a:t>
                      </a:r>
                      <a:r>
                        <a:rPr lang="en-US" altLang="ko-KR" sz="1300" b="0" dirty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)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82101" marR="82101" marT="38703" marB="38703">
                    <a:gradFill>
                      <a:gsLst>
                        <a:gs pos="50000">
                          <a:srgbClr val="D8EDFC"/>
                        </a:gs>
                        <a:gs pos="0">
                          <a:srgbClr val="A3E0FF"/>
                        </a:gs>
                        <a:gs pos="100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상장 및 상금</a:t>
                      </a:r>
                      <a:r>
                        <a:rPr lang="ko-KR" altLang="en-US" sz="1300" b="0" baseline="0" dirty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 </a:t>
                      </a:r>
                      <a:r>
                        <a:rPr lang="en-US" altLang="ko-KR" sz="1300" b="0" baseline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20</a:t>
                      </a:r>
                      <a:r>
                        <a:rPr lang="ko-KR" altLang="en-US" sz="1300" b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만원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82101" marR="82101" marT="38703" marB="38703">
                    <a:gradFill>
                      <a:gsLst>
                        <a:gs pos="50000">
                          <a:srgbClr val="D8EDFC"/>
                        </a:gs>
                        <a:gs pos="0">
                          <a:srgbClr val="A3E0FF"/>
                        </a:gs>
                        <a:gs pos="100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공학교육혁신센터장상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82101" marR="82101" marT="38703" marB="38703">
                    <a:gradFill>
                      <a:gsLst>
                        <a:gs pos="50000">
                          <a:srgbClr val="D8EDFC"/>
                        </a:gs>
                        <a:gs pos="0">
                          <a:srgbClr val="A3E0FF"/>
                        </a:gs>
                        <a:gs pos="100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</a:tr>
              <a:tr h="3139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우수상</a:t>
                      </a:r>
                      <a:r>
                        <a:rPr lang="en-US" altLang="ko-KR" sz="130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(1</a:t>
                      </a:r>
                      <a:r>
                        <a:rPr lang="ko-KR" altLang="en-US" sz="130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팀</a:t>
                      </a:r>
                      <a:r>
                        <a:rPr lang="en-US" altLang="ko-KR" sz="130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)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82101" marR="82101" marT="38703" marB="38703">
                    <a:gradFill>
                      <a:gsLst>
                        <a:gs pos="50000">
                          <a:srgbClr val="D8EDFC"/>
                        </a:gs>
                        <a:gs pos="0">
                          <a:srgbClr val="A3E0FF"/>
                        </a:gs>
                        <a:gs pos="100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상장 및 상금 </a:t>
                      </a:r>
                      <a:r>
                        <a:rPr lang="en-US" altLang="ko-KR" sz="1300" dirty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15</a:t>
                      </a:r>
                      <a:r>
                        <a:rPr lang="ko-KR" altLang="en-US" sz="1300" dirty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만원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82101" marR="82101" marT="38703" marB="38703">
                    <a:gradFill>
                      <a:gsLst>
                        <a:gs pos="50000">
                          <a:srgbClr val="D8EDFC"/>
                        </a:gs>
                        <a:gs pos="0">
                          <a:srgbClr val="A3E0FF"/>
                        </a:gs>
                        <a:gs pos="100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공학교육혁신센터장상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82101" marR="82101" marT="38703" marB="38703">
                    <a:gradFill>
                      <a:gsLst>
                        <a:gs pos="50000">
                          <a:srgbClr val="D8EDFC"/>
                        </a:gs>
                        <a:gs pos="0">
                          <a:srgbClr val="A3E0FF"/>
                        </a:gs>
                        <a:gs pos="100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</a:tr>
              <a:tr h="3139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장려상</a:t>
                      </a:r>
                      <a:r>
                        <a:rPr lang="en-US" altLang="ko-KR" sz="130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(2</a:t>
                      </a:r>
                      <a:r>
                        <a:rPr lang="ko-KR" altLang="en-US" sz="130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팀</a:t>
                      </a:r>
                      <a:r>
                        <a:rPr lang="en-US" altLang="ko-KR" sz="130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)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82101" marR="82101" marT="38703" marB="38703">
                    <a:gradFill>
                      <a:gsLst>
                        <a:gs pos="50000">
                          <a:srgbClr val="D8EDFC"/>
                        </a:gs>
                        <a:gs pos="0">
                          <a:srgbClr val="A3E0FF"/>
                        </a:gs>
                        <a:gs pos="100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상장 및 상금 </a:t>
                      </a:r>
                      <a:r>
                        <a:rPr lang="en-US" altLang="ko-KR" sz="1300" dirty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10</a:t>
                      </a:r>
                      <a:r>
                        <a:rPr lang="ko-KR" altLang="en-US" sz="1300" dirty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만원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82101" marR="82101" marT="38703" marB="38703">
                    <a:gradFill>
                      <a:gsLst>
                        <a:gs pos="50000">
                          <a:srgbClr val="D8EDFC"/>
                        </a:gs>
                        <a:gs pos="0">
                          <a:srgbClr val="A3E0FF"/>
                        </a:gs>
                        <a:gs pos="100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공학교육혁신센터장상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82101" marR="82101" marT="38703" marB="38703">
                    <a:gradFill>
                      <a:gsLst>
                        <a:gs pos="50000">
                          <a:srgbClr val="D8EDFC"/>
                        </a:gs>
                        <a:gs pos="0">
                          <a:srgbClr val="A3E0FF"/>
                        </a:gs>
                        <a:gs pos="100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</a:tr>
              <a:tr h="3139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입선작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(3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팀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)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82101" marR="82101" marT="38703" marB="38703">
                    <a:gradFill>
                      <a:gsLst>
                        <a:gs pos="50000">
                          <a:srgbClr val="D8EDFC"/>
                        </a:gs>
                        <a:gs pos="0">
                          <a:srgbClr val="A3E0FF"/>
                        </a:gs>
                        <a:gs pos="100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상장 </a:t>
                      </a:r>
                      <a:r>
                        <a:rPr lang="ko-KR" altLang="en-US" sz="1300" b="0" smtClean="0">
                          <a:solidFill>
                            <a:schemeClr val="tx1"/>
                          </a:solidFill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및 기념품 지급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82101" marR="82101" marT="38703" marB="38703">
                    <a:gradFill>
                      <a:gsLst>
                        <a:gs pos="50000">
                          <a:srgbClr val="D8EDFC"/>
                        </a:gs>
                        <a:gs pos="0">
                          <a:srgbClr val="A3E0FF"/>
                        </a:gs>
                        <a:gs pos="100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공학교육혁신센터장상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82101" marR="82101" marT="38703" marB="38703">
                    <a:gradFill>
                      <a:gsLst>
                        <a:gs pos="50000">
                          <a:srgbClr val="D8EDFC"/>
                        </a:gs>
                        <a:gs pos="0">
                          <a:srgbClr val="A3E0FF"/>
                        </a:gs>
                        <a:gs pos="100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7" name="모서리가 둥근 직사각형 36"/>
          <p:cNvSpPr/>
          <p:nvPr/>
        </p:nvSpPr>
        <p:spPr>
          <a:xfrm>
            <a:off x="6394908" y="11202461"/>
            <a:ext cx="2942196" cy="920674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42" tIns="39671" rIns="79342" bIns="39671"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800" dirty="0">
                <a:solidFill>
                  <a:schemeClr val="tx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공학교육혁신센터</a:t>
            </a:r>
            <a:endParaRPr lang="en-US" altLang="ko-KR" sz="1400" dirty="0">
              <a:solidFill>
                <a:schemeClr val="tx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(053)850-5966~68</a:t>
            </a:r>
          </a:p>
          <a:p>
            <a:pPr algn="ctr">
              <a:lnSpc>
                <a:spcPct val="130000"/>
              </a:lnSpc>
            </a:pPr>
            <a:r>
              <a:rPr lang="ko-KR" altLang="en-US" sz="1300" dirty="0">
                <a:solidFill>
                  <a:schemeClr val="tx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공과대학 </a:t>
            </a:r>
            <a:r>
              <a:rPr lang="ko-KR" altLang="en-US" sz="1300" dirty="0" err="1" smtClean="0">
                <a:solidFill>
                  <a:schemeClr val="tx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본부동</a:t>
            </a:r>
            <a:r>
              <a:rPr lang="ko-KR" altLang="en-US" sz="1300" dirty="0" smtClean="0">
                <a:solidFill>
                  <a:schemeClr val="tx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300" dirty="0" smtClean="0">
                <a:solidFill>
                  <a:schemeClr val="tx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0316</a:t>
            </a:r>
            <a:r>
              <a:rPr lang="ko-KR" altLang="en-US" sz="1300" dirty="0" smtClean="0">
                <a:solidFill>
                  <a:schemeClr val="tx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호</a:t>
            </a:r>
            <a:endParaRPr lang="ko-KR" altLang="en-US" sz="1300" dirty="0">
              <a:solidFill>
                <a:schemeClr val="tx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94908" y="12233448"/>
            <a:ext cx="287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i="1" smtClean="0"/>
              <a:t>※ </a:t>
            </a:r>
            <a:r>
              <a:rPr lang="ko-KR" altLang="en-US" sz="1000" i="1" smtClean="0"/>
              <a:t>포상 내역은 참가팀 수</a:t>
            </a:r>
            <a:r>
              <a:rPr lang="en-US" altLang="ko-KR" sz="1000" i="1" smtClean="0"/>
              <a:t>, </a:t>
            </a:r>
            <a:r>
              <a:rPr lang="ko-KR" altLang="en-US" sz="1000" i="1" smtClean="0"/>
              <a:t>작</a:t>
            </a:r>
            <a:r>
              <a:rPr lang="ko-KR" altLang="en-US" sz="1000" i="1"/>
              <a:t>품</a:t>
            </a:r>
            <a:r>
              <a:rPr lang="ko-KR" altLang="en-US" sz="1000" i="1" smtClean="0"/>
              <a:t>수준 등에 따라 </a:t>
            </a:r>
            <a:endParaRPr lang="en-US" altLang="ko-KR" sz="1000" i="1" smtClean="0"/>
          </a:p>
          <a:p>
            <a:r>
              <a:rPr lang="ko-KR" altLang="en-US" sz="1000" i="1" smtClean="0"/>
              <a:t>   변경될 수 있음 </a:t>
            </a:r>
            <a:endParaRPr lang="ko-KR" altLang="en-US" sz="1000" i="1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005" y1="29609" x2="16588" y2="67039"/>
                        <a14:foregroundMark x1="3318" y1="26816" x2="17536" y2="26816"/>
                        <a14:foregroundMark x1="39336" y1="7821" x2="48815" y2="2235"/>
                        <a14:foregroundMark x1="43602" y1="43575" x2="43602" y2="43575"/>
                        <a14:foregroundMark x1="24171" y1="11173" x2="37915" y2="7263"/>
                        <a14:foregroundMark x1="4739" y1="13966" x2="22749" y2="10615"/>
                        <a14:foregroundMark x1="27962" y1="29050" x2="27962" y2="29050"/>
                        <a14:foregroundMark x1="39810" y1="12291" x2="50237" y2="5587"/>
                        <a14:foregroundMark x1="46919" y1="33520" x2="46919" y2="33520"/>
                        <a14:foregroundMark x1="61611" y1="20670" x2="79147" y2="26816"/>
                        <a14:foregroundMark x1="81517" y1="40782" x2="81517" y2="40782"/>
                        <a14:foregroundMark x1="17062" y1="71508" x2="34597" y2="84916"/>
                        <a14:foregroundMark x1="14218" y1="69832" x2="39810" y2="91061"/>
                        <a14:foregroundMark x1="62559" y1="91061" x2="91469" y2="69274"/>
                        <a14:foregroundMark x1="60190" y1="96089" x2="94787" y2="7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12" y="64096"/>
            <a:ext cx="1260399" cy="1008112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295</Words>
  <Application>Microsoft Office PowerPoint</Application>
  <PresentationFormat>A3 용지(297x420mm)</PresentationFormat>
  <Paragraphs>39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158</cp:revision>
  <cp:lastPrinted>2015-05-27T03:41:57Z</cp:lastPrinted>
  <dcterms:created xsi:type="dcterms:W3CDTF">2014-04-25T04:46:33Z</dcterms:created>
  <dcterms:modified xsi:type="dcterms:W3CDTF">2015-05-27T07:35:58Z</dcterms:modified>
</cp:coreProperties>
</file>