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2" r:id="rId5"/>
    <p:sldId id="263" r:id="rId6"/>
    <p:sldId id="264" r:id="rId7"/>
    <p:sldId id="266" r:id="rId8"/>
    <p:sldId id="273" r:id="rId9"/>
    <p:sldId id="274" r:id="rId10"/>
    <p:sldId id="275" r:id="rId11"/>
    <p:sldId id="278" r:id="rId12"/>
    <p:sldId id="292" r:id="rId13"/>
    <p:sldId id="294" r:id="rId14"/>
    <p:sldId id="295" r:id="rId15"/>
    <p:sldId id="296" r:id="rId16"/>
    <p:sldId id="299" r:id="rId17"/>
    <p:sldId id="300" r:id="rId18"/>
    <p:sldId id="302" r:id="rId19"/>
    <p:sldId id="303" r:id="rId20"/>
    <p:sldId id="304" r:id="rId21"/>
    <p:sldId id="307" r:id="rId22"/>
    <p:sldId id="308" r:id="rId23"/>
    <p:sldId id="317" r:id="rId24"/>
    <p:sldId id="321" r:id="rId25"/>
    <p:sldId id="326" r:id="rId26"/>
    <p:sldId id="327" r:id="rId27"/>
    <p:sldId id="328" r:id="rId28"/>
    <p:sldId id="329" r:id="rId29"/>
    <p:sldId id="330" r:id="rId30"/>
    <p:sldId id="331" r:id="rId31"/>
    <p:sldId id="333" r:id="rId32"/>
    <p:sldId id="334" r:id="rId33"/>
    <p:sldId id="332" r:id="rId34"/>
    <p:sldId id="335" r:id="rId35"/>
    <p:sldId id="336" r:id="rId36"/>
    <p:sldId id="337" r:id="rId37"/>
    <p:sldId id="338" r:id="rId38"/>
    <p:sldId id="339" r:id="rId39"/>
    <p:sldId id="340" r:id="rId40"/>
    <p:sldId id="341" r:id="rId41"/>
    <p:sldId id="342" r:id="rId42"/>
    <p:sldId id="343" r:id="rId43"/>
    <p:sldId id="344" r:id="rId44"/>
    <p:sldId id="345" r:id="rId45"/>
    <p:sldId id="346" r:id="rId46"/>
    <p:sldId id="347" r:id="rId47"/>
    <p:sldId id="348" r:id="rId48"/>
    <p:sldId id="349" r:id="rId49"/>
    <p:sldId id="350" r:id="rId50"/>
    <p:sldId id="351" r:id="rId51"/>
    <p:sldId id="352" r:id="rId52"/>
    <p:sldId id="353" r:id="rId53"/>
    <p:sldId id="354" r:id="rId54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18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E9A20-F16E-4691-A8A5-2F10EFCD8F8B}" type="datetimeFigureOut">
              <a:rPr lang="ko-KR" altLang="en-US" smtClean="0"/>
              <a:t>2015-11-11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12D0C-6724-4536-99DF-153021E44D2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E9A20-F16E-4691-A8A5-2F10EFCD8F8B}" type="datetimeFigureOut">
              <a:rPr lang="ko-KR" altLang="en-US" smtClean="0"/>
              <a:t>2015-11-11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12D0C-6724-4536-99DF-153021E44D2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E9A20-F16E-4691-A8A5-2F10EFCD8F8B}" type="datetimeFigureOut">
              <a:rPr lang="ko-KR" altLang="en-US" smtClean="0"/>
              <a:t>2015-11-11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12D0C-6724-4536-99DF-153021E44D2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제목, 텍스트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85800" y="630396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3039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553200" y="630396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F723647-A224-48B2-B9CA-73F713FAD3E5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E9A20-F16E-4691-A8A5-2F10EFCD8F8B}" type="datetimeFigureOut">
              <a:rPr lang="ko-KR" altLang="en-US" smtClean="0"/>
              <a:t>2015-11-11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12D0C-6724-4536-99DF-153021E44D2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E9A20-F16E-4691-A8A5-2F10EFCD8F8B}" type="datetimeFigureOut">
              <a:rPr lang="ko-KR" altLang="en-US" smtClean="0"/>
              <a:t>2015-11-11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12D0C-6724-4536-99DF-153021E44D2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E9A20-F16E-4691-A8A5-2F10EFCD8F8B}" type="datetimeFigureOut">
              <a:rPr lang="ko-KR" altLang="en-US" smtClean="0"/>
              <a:t>2015-11-11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12D0C-6724-4536-99DF-153021E44D2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E9A20-F16E-4691-A8A5-2F10EFCD8F8B}" type="datetimeFigureOut">
              <a:rPr lang="ko-KR" altLang="en-US" smtClean="0"/>
              <a:t>2015-11-11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12D0C-6724-4536-99DF-153021E44D2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E9A20-F16E-4691-A8A5-2F10EFCD8F8B}" type="datetimeFigureOut">
              <a:rPr lang="ko-KR" altLang="en-US" smtClean="0"/>
              <a:t>2015-11-11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12D0C-6724-4536-99DF-153021E44D2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E9A20-F16E-4691-A8A5-2F10EFCD8F8B}" type="datetimeFigureOut">
              <a:rPr lang="ko-KR" altLang="en-US" smtClean="0"/>
              <a:t>2015-11-11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12D0C-6724-4536-99DF-153021E44D2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E9A20-F16E-4691-A8A5-2F10EFCD8F8B}" type="datetimeFigureOut">
              <a:rPr lang="ko-KR" altLang="en-US" smtClean="0"/>
              <a:t>2015-11-11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12D0C-6724-4536-99DF-153021E44D2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E9A20-F16E-4691-A8A5-2F10EFCD8F8B}" type="datetimeFigureOut">
              <a:rPr lang="ko-KR" altLang="en-US" smtClean="0"/>
              <a:t>2015-11-11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12D0C-6724-4536-99DF-153021E44D2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E9A20-F16E-4691-A8A5-2F10EFCD8F8B}" type="datetimeFigureOut">
              <a:rPr lang="ko-KR" altLang="en-US" smtClean="0"/>
              <a:t>2015-11-11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412D0C-6724-4536-99DF-153021E44D2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H:\&#54728;&#49440;\&#54728;&#49440;(&#44053;&#51032;)\&#44053;&#51032;\2013&#45380;%202&#54617;&#44592;\&#49888;&#52404;&#50868;&#46041;&#51032;&#44284;&#54617;\7&#51452;\&#46041;&#50689;&#49345;\&#49900;&#51204;&#46020;.avi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3077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078" name="AutoShape 4"/>
            <p:cNvSpPr>
              <a:spLocks noChangeArrowheads="1"/>
            </p:cNvSpPr>
            <p:nvPr/>
          </p:nvSpPr>
          <p:spPr bwMode="auto">
            <a:xfrm>
              <a:off x="113" y="119"/>
              <a:ext cx="5534" cy="408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</p:grpSp>
      <p:sp>
        <p:nvSpPr>
          <p:cNvPr id="3075" name="Text Box 10"/>
          <p:cNvSpPr txBox="1">
            <a:spLocks noChangeArrowheads="1"/>
          </p:cNvSpPr>
          <p:nvPr/>
        </p:nvSpPr>
        <p:spPr bwMode="auto">
          <a:xfrm>
            <a:off x="755577" y="1412776"/>
            <a:ext cx="4959431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 sz="6000" b="1" dirty="0" smtClean="0">
                <a:solidFill>
                  <a:srgbClr val="008000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운동부하검사</a:t>
            </a:r>
            <a:endParaRPr lang="ko-KR" altLang="en-US" sz="6000" b="1" dirty="0">
              <a:solidFill>
                <a:srgbClr val="008000"/>
              </a:solidFill>
              <a:latin typeface="휴먼엑스포" pitchFamily="18" charset="-127"/>
              <a:ea typeface="휴먼엑스포" pitchFamily="18" charset="-127"/>
              <a:cs typeface="Times New Roman" pitchFamily="18" charset="0"/>
            </a:endParaRPr>
          </a:p>
        </p:txBody>
      </p:sp>
      <p:pic>
        <p:nvPicPr>
          <p:cNvPr id="7" name="Picture 9" descr="Image009"/>
          <p:cNvPicPr>
            <a:picLocks noChangeAspect="1" noChangeArrowheads="1"/>
          </p:cNvPicPr>
          <p:nvPr/>
        </p:nvPicPr>
        <p:blipFill>
          <a:blip r:embed="rId2" cstate="print"/>
          <a:srcRect l="14217" r="5469" b="1451"/>
          <a:stretch>
            <a:fillRect/>
          </a:stretch>
        </p:blipFill>
        <p:spPr bwMode="auto">
          <a:xfrm>
            <a:off x="6516216" y="2636912"/>
            <a:ext cx="1844254" cy="3649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WINDOWS\바탕 화면\박종철\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00200"/>
            <a:ext cx="8305800" cy="4267200"/>
          </a:xfrm>
          <a:prstGeom prst="rect">
            <a:avLst/>
          </a:prstGeom>
          <a:noFill/>
        </p:spPr>
      </p:pic>
      <p:sp>
        <p:nvSpPr>
          <p:cNvPr id="9219" name="AutoShape 3"/>
          <p:cNvSpPr>
            <a:spLocks noChangeArrowheads="1"/>
          </p:cNvSpPr>
          <p:nvPr/>
        </p:nvSpPr>
        <p:spPr bwMode="auto">
          <a:xfrm rot="10800000">
            <a:off x="395288" y="285728"/>
            <a:ext cx="5776912" cy="1009672"/>
          </a:xfrm>
          <a:prstGeom prst="triangle">
            <a:avLst>
              <a:gd name="adj" fmla="val 92981"/>
            </a:avLst>
          </a:prstGeom>
          <a:gradFill rotWithShape="1">
            <a:gsLst>
              <a:gs pos="0">
                <a:srgbClr val="FF0000"/>
              </a:gs>
              <a:gs pos="100000">
                <a:schemeClr val="tx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r>
              <a:rPr lang="en-US" altLang="ko-KR" sz="3200" dirty="0" err="1">
                <a:solidFill>
                  <a:srgbClr val="FFFF00"/>
                </a:solidFill>
                <a:latin typeface="HY헤드라인M" pitchFamily="18" charset="-127"/>
                <a:ea typeface="HY헤드라인M" pitchFamily="18" charset="-127"/>
              </a:rPr>
              <a:t>Balke</a:t>
            </a:r>
            <a:r>
              <a:rPr lang="en-US" altLang="ko-KR" sz="3200" dirty="0">
                <a:solidFill>
                  <a:srgbClr val="FFFF00"/>
                </a:solidFill>
                <a:latin typeface="HY헤드라인M" pitchFamily="18" charset="-127"/>
                <a:ea typeface="HY헤드라인M" pitchFamily="18" charset="-127"/>
              </a:rPr>
              <a:t> Protocol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514350" y="6019800"/>
            <a:ext cx="81153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ko-KR" altLang="en-US" b="1" dirty="0">
                <a:solidFill>
                  <a:schemeClr val="hlink"/>
                </a:solidFill>
                <a:latin typeface="맑은 고딕" pitchFamily="50" charset="-127"/>
                <a:ea typeface="맑은 고딕" pitchFamily="50" charset="-127"/>
              </a:rPr>
              <a:t>여성에 적합한 프로토콜</a:t>
            </a:r>
            <a:r>
              <a:rPr lang="en-US" altLang="ko-KR" b="1" dirty="0">
                <a:solidFill>
                  <a:schemeClr val="hlink"/>
                </a:solidFill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(1mile= 1,609m), 3.4mph=91.17m/min</a:t>
            </a:r>
            <a:endParaRPr lang="en-US" altLang="ko-KR" sz="1600" b="1" dirty="0">
              <a:solidFill>
                <a:srgbClr val="FF0066"/>
              </a:solidFill>
              <a:latin typeface="Times New Roman" pitchFamily="18" charset="0"/>
              <a:ea typeface="맑은 고딕" pitchFamily="50" charset="-127"/>
              <a:cs typeface="Times New Roman" pitchFamily="18" charset="0"/>
            </a:endParaRPr>
          </a:p>
        </p:txBody>
      </p:sp>
      <p:pic>
        <p:nvPicPr>
          <p:cNvPr id="9223" name="Picture 7" descr="C:\Documents and Settings\user\바탕 화면\박종철\06-7-13\555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2133600"/>
            <a:ext cx="1411288" cy="175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C:\WINDOWS\바탕 화면\박종철\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1447800"/>
            <a:ext cx="8001000" cy="4419600"/>
          </a:xfrm>
          <a:prstGeom prst="rect">
            <a:avLst/>
          </a:prstGeom>
          <a:noFill/>
        </p:spPr>
      </p:pic>
      <p:sp>
        <p:nvSpPr>
          <p:cNvPr id="56323" name="AutoShape 3"/>
          <p:cNvSpPr>
            <a:spLocks noChangeArrowheads="1"/>
          </p:cNvSpPr>
          <p:nvPr/>
        </p:nvSpPr>
        <p:spPr bwMode="auto">
          <a:xfrm rot="10800000">
            <a:off x="287337" y="381000"/>
            <a:ext cx="8569325" cy="904860"/>
          </a:xfrm>
          <a:prstGeom prst="triangle">
            <a:avLst>
              <a:gd name="adj" fmla="val 92981"/>
            </a:avLst>
          </a:prstGeom>
          <a:gradFill rotWithShape="1">
            <a:gsLst>
              <a:gs pos="0">
                <a:srgbClr val="FF0000"/>
              </a:gs>
              <a:gs pos="100000">
                <a:schemeClr val="tx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r>
              <a:rPr lang="en-US" altLang="ko-KR" sz="3200">
                <a:solidFill>
                  <a:srgbClr val="FFFF00"/>
                </a:solidFill>
                <a:latin typeface="HY헤드라인M" pitchFamily="18" charset="-127"/>
                <a:ea typeface="HY헤드라인M" pitchFamily="18" charset="-127"/>
              </a:rPr>
              <a:t>K.I.S.S Protocol</a:t>
            </a: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342900" y="6096000"/>
            <a:ext cx="84582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en-US" altLang="ko-KR" b="1" dirty="0">
                <a:solidFill>
                  <a:schemeClr val="hlink"/>
                </a:solidFill>
                <a:latin typeface="맑은 고딕" pitchFamily="50" charset="-127"/>
                <a:ea typeface="맑은 고딕" pitchFamily="50" charset="-127"/>
              </a:rPr>
              <a:t>                         </a:t>
            </a:r>
            <a:r>
              <a:rPr lang="en-US" altLang="ko-KR" b="1" dirty="0">
                <a:solidFill>
                  <a:srgbClr val="FF0066"/>
                </a:solidFill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m/min</a:t>
            </a:r>
            <a:r>
              <a:rPr lang="ko-KR" altLang="en-US" b="1" dirty="0">
                <a:solidFill>
                  <a:srgbClr val="FF0066"/>
                </a:solidFill>
                <a:latin typeface="맑은 고딕" pitchFamily="50" charset="-127"/>
                <a:ea typeface="맑은 고딕" pitchFamily="50" charset="-127"/>
              </a:rPr>
              <a:t>을 적용한 국내 프로토콜</a:t>
            </a:r>
            <a:endParaRPr lang="ko-KR" altLang="en-US" sz="1600" b="1" dirty="0">
              <a:solidFill>
                <a:srgbClr val="FF0066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56325" name="Picture 5" descr="C:\Documents and Settings\user\바탕 화면\박종철\06-7-13\555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2057400"/>
            <a:ext cx="1595438" cy="198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 rot="10800000">
            <a:off x="287337" y="214290"/>
            <a:ext cx="8569325" cy="852510"/>
          </a:xfrm>
          <a:prstGeom prst="triangle">
            <a:avLst>
              <a:gd name="adj" fmla="val 92981"/>
            </a:avLst>
          </a:prstGeom>
          <a:gradFill rotWithShape="1">
            <a:gsLst>
              <a:gs pos="0">
                <a:srgbClr val="FF0000"/>
              </a:gs>
              <a:gs pos="100000">
                <a:schemeClr val="tx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r>
              <a:rPr lang="ko-KR" altLang="en-US" sz="3600">
                <a:solidFill>
                  <a:srgbClr val="FFFF00"/>
                </a:solidFill>
                <a:latin typeface="HY헤드라인M" pitchFamily="18" charset="-127"/>
                <a:ea typeface="HY헤드라인M" pitchFamily="18" charset="-127"/>
              </a:rPr>
              <a:t>운동부하검사시 관찰 변인</a:t>
            </a:r>
          </a:p>
        </p:txBody>
      </p:sp>
      <p:sp>
        <p:nvSpPr>
          <p:cNvPr id="68611" name="Rectangle 3"/>
          <p:cNvSpPr>
            <a:spLocks noChangeArrowheads="1"/>
          </p:cNvSpPr>
          <p:nvPr/>
        </p:nvSpPr>
        <p:spPr bwMode="auto">
          <a:xfrm>
            <a:off x="342900" y="1295400"/>
            <a:ext cx="8458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20000"/>
              </a:lnSpc>
              <a:buFontTx/>
              <a:buChar char="•"/>
            </a:pPr>
            <a:r>
              <a:rPr lang="en-US" altLang="ko-KR" b="1" dirty="0">
                <a:solidFill>
                  <a:schemeClr val="hlink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ko-KR" altLang="en-US" sz="2800" b="1" dirty="0">
                <a:solidFill>
                  <a:schemeClr val="hlink"/>
                </a:solidFill>
                <a:latin typeface="맑은 고딕" pitchFamily="50" charset="-127"/>
                <a:ea typeface="맑은 고딕" pitchFamily="50" charset="-127"/>
              </a:rPr>
              <a:t>운동 중지 시 참여자 반응 </a:t>
            </a:r>
          </a:p>
          <a:p>
            <a:pPr>
              <a:lnSpc>
                <a:spcPct val="50000"/>
              </a:lnSpc>
            </a:pPr>
            <a:endParaRPr lang="ko-KR" altLang="en-US" sz="2800" b="1" dirty="0">
              <a:solidFill>
                <a:schemeClr val="hlink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60000"/>
              </a:lnSpc>
            </a:pPr>
            <a:r>
              <a:rPr lang="ko-KR" altLang="en-US" sz="2800" b="1" dirty="0">
                <a:solidFill>
                  <a:schemeClr val="hlink"/>
                </a:solidFill>
                <a:latin typeface="맑은 고딕" pitchFamily="50" charset="-127"/>
                <a:ea typeface="맑은 고딕" pitchFamily="50" charset="-127"/>
              </a:rPr>
              <a:t>    </a:t>
            </a:r>
            <a:r>
              <a:rPr lang="en-US" altLang="ko-KR" sz="2000" b="1" dirty="0"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sz="2000" b="1" dirty="0">
                <a:latin typeface="맑은 고딕" pitchFamily="50" charset="-127"/>
                <a:ea typeface="맑은 고딕" pitchFamily="50" charset="-127"/>
              </a:rPr>
              <a:t>건강인 </a:t>
            </a:r>
            <a:r>
              <a:rPr lang="en-US" altLang="ko-KR" sz="2000" b="1" dirty="0"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: ALL-OUT </a:t>
            </a:r>
          </a:p>
          <a:p>
            <a:pPr>
              <a:lnSpc>
                <a:spcPct val="120000"/>
              </a:lnSpc>
            </a:pPr>
            <a:r>
              <a:rPr lang="en-US" altLang="ko-KR" sz="2000" b="1" dirty="0">
                <a:latin typeface="맑은 고딕" pitchFamily="50" charset="-127"/>
                <a:ea typeface="맑은 고딕" pitchFamily="50" charset="-127"/>
              </a:rPr>
              <a:t>      - </a:t>
            </a:r>
            <a:r>
              <a:rPr lang="ko-KR" altLang="en-US" sz="2000" b="1" dirty="0" err="1">
                <a:latin typeface="맑은 고딕" pitchFamily="50" charset="-127"/>
                <a:ea typeface="맑은 고딕" pitchFamily="50" charset="-127"/>
              </a:rPr>
              <a:t>하지근의</a:t>
            </a:r>
            <a:r>
              <a:rPr lang="ko-KR" altLang="en-US" sz="2000" b="1" dirty="0">
                <a:latin typeface="맑은 고딕" pitchFamily="50" charset="-127"/>
                <a:ea typeface="맑은 고딕" pitchFamily="50" charset="-127"/>
              </a:rPr>
              <a:t> 피로감이나 통증</a:t>
            </a:r>
          </a:p>
          <a:p>
            <a:pPr>
              <a:lnSpc>
                <a:spcPct val="120000"/>
              </a:lnSpc>
            </a:pPr>
            <a:r>
              <a:rPr lang="ko-KR" altLang="en-US" sz="2000" b="1" dirty="0">
                <a:latin typeface="맑은 고딕" pitchFamily="50" charset="-127"/>
                <a:ea typeface="맑은 고딕" pitchFamily="50" charset="-127"/>
              </a:rPr>
              <a:t>      </a:t>
            </a:r>
            <a:r>
              <a:rPr lang="en-US" altLang="ko-KR" sz="2000" b="1" dirty="0"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sz="2000" b="1" dirty="0">
                <a:latin typeface="맑은 고딕" pitchFamily="50" charset="-127"/>
                <a:ea typeface="맑은 고딕" pitchFamily="50" charset="-127"/>
              </a:rPr>
              <a:t>호흡순환계 문제로 인한 </a:t>
            </a:r>
            <a:r>
              <a:rPr lang="ko-KR" altLang="en-US" sz="2000" b="1" dirty="0" err="1">
                <a:latin typeface="맑은 고딕" pitchFamily="50" charset="-127"/>
                <a:ea typeface="맑은 고딕" pitchFamily="50" charset="-127"/>
              </a:rPr>
              <a:t>흉통</a:t>
            </a:r>
            <a:endParaRPr lang="ko-KR" altLang="en-US" sz="2000" b="1" dirty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20000"/>
              </a:lnSpc>
            </a:pPr>
            <a:r>
              <a:rPr lang="ko-KR" altLang="en-US" sz="2000" b="1" dirty="0">
                <a:latin typeface="맑은 고딕" pitchFamily="50" charset="-127"/>
                <a:ea typeface="맑은 고딕" pitchFamily="50" charset="-127"/>
              </a:rPr>
              <a:t>      </a:t>
            </a:r>
            <a:r>
              <a:rPr lang="en-US" altLang="ko-KR" sz="2000" b="1" dirty="0"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sz="2000" b="1" dirty="0">
                <a:latin typeface="맑은 고딕" pitchFamily="50" charset="-127"/>
                <a:ea typeface="맑은 고딕" pitchFamily="50" charset="-127"/>
              </a:rPr>
              <a:t>피로 내성능력 저조로 인한 중지</a:t>
            </a:r>
            <a:r>
              <a:rPr lang="en-US" altLang="ko-KR" sz="2000" b="1" dirty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2000" b="1" dirty="0">
                <a:latin typeface="맑은 고딕" pitchFamily="50" charset="-127"/>
                <a:ea typeface="맑은 고딕" pitchFamily="50" charset="-127"/>
              </a:rPr>
              <a:t>인내력 부족 등</a:t>
            </a:r>
            <a:r>
              <a:rPr lang="en-US" altLang="ko-KR" sz="2000" b="1" dirty="0">
                <a:latin typeface="맑은 고딕" pitchFamily="50" charset="-127"/>
                <a:ea typeface="맑은 고딕" pitchFamily="50" charset="-127"/>
              </a:rPr>
              <a:t>)   </a:t>
            </a:r>
          </a:p>
          <a:p>
            <a:pPr>
              <a:lnSpc>
                <a:spcPct val="120000"/>
              </a:lnSpc>
            </a:pPr>
            <a:endParaRPr lang="en-US" altLang="ko-KR" sz="2000" b="1" dirty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70000"/>
              </a:lnSpc>
              <a:buFontTx/>
              <a:buChar char="•"/>
            </a:pPr>
            <a:r>
              <a:rPr lang="en-US" altLang="ko-KR" sz="2800" b="1" dirty="0">
                <a:solidFill>
                  <a:schemeClr val="hlink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ko-KR" altLang="en-US" sz="2800" b="1" dirty="0">
                <a:solidFill>
                  <a:schemeClr val="hlink"/>
                </a:solidFill>
                <a:latin typeface="맑은 고딕" pitchFamily="50" charset="-127"/>
                <a:ea typeface="맑은 고딕" pitchFamily="50" charset="-127"/>
              </a:rPr>
              <a:t>검사 중 관찰 변인 </a:t>
            </a:r>
          </a:p>
          <a:p>
            <a:pPr>
              <a:lnSpc>
                <a:spcPct val="70000"/>
              </a:lnSpc>
            </a:pPr>
            <a:r>
              <a:rPr lang="ko-KR" altLang="en-US" sz="2800" b="1" dirty="0">
                <a:solidFill>
                  <a:schemeClr val="hlink"/>
                </a:solidFill>
                <a:latin typeface="맑은 고딕" pitchFamily="50" charset="-127"/>
                <a:ea typeface="맑은 고딕" pitchFamily="50" charset="-127"/>
              </a:rPr>
              <a:t>    </a:t>
            </a:r>
            <a:r>
              <a:rPr lang="en-US" altLang="ko-KR" sz="2000" b="1" dirty="0"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sz="2000" b="1" dirty="0">
                <a:latin typeface="맑은 고딕" pitchFamily="50" charset="-127"/>
                <a:ea typeface="맑은 고딕" pitchFamily="50" charset="-127"/>
              </a:rPr>
              <a:t>최대운동유도 및 안전사고 사전 방지</a:t>
            </a:r>
          </a:p>
          <a:p>
            <a:pPr>
              <a:lnSpc>
                <a:spcPct val="90000"/>
              </a:lnSpc>
            </a:pPr>
            <a:r>
              <a:rPr lang="ko-KR" altLang="en-US" sz="2000" b="1" dirty="0">
                <a:latin typeface="맑은 고딕" pitchFamily="50" charset="-127"/>
                <a:ea typeface="맑은 고딕" pitchFamily="50" charset="-127"/>
              </a:rPr>
              <a:t>      </a:t>
            </a:r>
            <a:r>
              <a:rPr lang="en-US" altLang="ko-KR" sz="2000" b="1" dirty="0"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en-US" altLang="ko-KR" sz="2000" b="1" dirty="0"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HR</a:t>
            </a:r>
            <a:r>
              <a:rPr lang="ko-KR" altLang="en-US" sz="2000" b="1" dirty="0">
                <a:latin typeface="맑은 고딕" pitchFamily="50" charset="-127"/>
                <a:ea typeface="맑은 고딕" pitchFamily="50" charset="-127"/>
              </a:rPr>
              <a:t>와  </a:t>
            </a:r>
            <a:r>
              <a:rPr lang="en-US" altLang="ko-KR" sz="2000" b="1" dirty="0"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BP</a:t>
            </a:r>
            <a:r>
              <a:rPr lang="en-US" altLang="ko-KR" sz="2000" b="1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000" b="1" dirty="0">
                <a:latin typeface="맑은 고딕" pitchFamily="50" charset="-127"/>
                <a:ea typeface="맑은 고딕" pitchFamily="50" charset="-127"/>
              </a:rPr>
              <a:t>관찰 </a:t>
            </a:r>
            <a:r>
              <a:rPr lang="en-US" altLang="ko-KR" sz="2000" b="1" dirty="0"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2000" b="1" dirty="0">
                <a:latin typeface="맑은 고딕" pitchFamily="50" charset="-127"/>
                <a:ea typeface="맑은 고딕" pitchFamily="50" charset="-127"/>
              </a:rPr>
              <a:t>운동부하검사 전</a:t>
            </a:r>
            <a:r>
              <a:rPr lang="en-US" altLang="ko-KR" sz="2000" b="1" dirty="0">
                <a:latin typeface="맑은 고딕" pitchFamily="50" charset="-127"/>
                <a:ea typeface="맑은 고딕" pitchFamily="50" charset="-127"/>
              </a:rPr>
              <a:t>-</a:t>
            </a:r>
            <a:r>
              <a:rPr lang="ko-KR" altLang="en-US" sz="2000" b="1" dirty="0">
                <a:latin typeface="맑은 고딕" pitchFamily="50" charset="-127"/>
                <a:ea typeface="맑은 고딕" pitchFamily="50" charset="-127"/>
              </a:rPr>
              <a:t>전</a:t>
            </a:r>
            <a:r>
              <a:rPr lang="en-US" altLang="ko-KR" sz="2000" b="1" dirty="0">
                <a:latin typeface="맑은 고딕" pitchFamily="50" charset="-127"/>
                <a:ea typeface="맑은 고딕" pitchFamily="50" charset="-127"/>
              </a:rPr>
              <a:t>-</a:t>
            </a:r>
            <a:r>
              <a:rPr lang="ko-KR" altLang="en-US" sz="2000" b="1" dirty="0">
                <a:latin typeface="맑은 고딕" pitchFamily="50" charset="-127"/>
                <a:ea typeface="맑은 고딕" pitchFamily="50" charset="-127"/>
              </a:rPr>
              <a:t>후 관찰</a:t>
            </a:r>
            <a:r>
              <a:rPr lang="en-US" altLang="ko-KR" sz="2000" b="1" dirty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2000" b="1" dirty="0">
                <a:latin typeface="맑은 고딕" pitchFamily="50" charset="-127"/>
                <a:ea typeface="맑은 고딕" pitchFamily="50" charset="-127"/>
              </a:rPr>
              <a:t>자동관찰 가능</a:t>
            </a:r>
            <a:r>
              <a:rPr lang="en-US" altLang="ko-KR" sz="2000" b="1" dirty="0"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US" altLang="ko-KR" sz="2800" b="1" dirty="0">
                <a:solidFill>
                  <a:schemeClr val="hlink"/>
                </a:solidFill>
                <a:latin typeface="맑은 고딕" pitchFamily="50" charset="-127"/>
                <a:ea typeface="맑은 고딕" pitchFamily="50" charset="-127"/>
              </a:rPr>
              <a:t>          </a:t>
            </a:r>
            <a:r>
              <a:rPr lang="en-US" altLang="ko-KR" sz="2800" b="1" dirty="0">
                <a:solidFill>
                  <a:srgbClr val="FF0000"/>
                </a:solidFill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BP</a:t>
            </a:r>
            <a:r>
              <a:rPr lang="en-US" altLang="ko-KR" sz="2000" b="1" dirty="0">
                <a:solidFill>
                  <a:srgbClr val="FF0000"/>
                </a:solidFill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 </a:t>
            </a:r>
            <a:r>
              <a:rPr lang="ko-KR" altLang="en-US" sz="2000" b="1" dirty="0">
                <a:solidFill>
                  <a:srgbClr val="FF0000"/>
                </a:solidFill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측정 시 근육에 자극을 주는 것보다 자연스럽게</a:t>
            </a:r>
            <a:r>
              <a:rPr lang="en-US" altLang="ko-KR" sz="2000" b="1" dirty="0">
                <a:solidFill>
                  <a:srgbClr val="FF0000"/>
                </a:solidFill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(</a:t>
            </a:r>
            <a:r>
              <a:rPr lang="ko-KR" altLang="en-US" sz="2000" b="1" dirty="0">
                <a:solidFill>
                  <a:srgbClr val="FF0000"/>
                </a:solidFill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팔</a:t>
            </a:r>
            <a:r>
              <a:rPr lang="en-US" altLang="ko-KR" sz="2000" b="1" dirty="0">
                <a:solidFill>
                  <a:srgbClr val="FF0000"/>
                </a:solidFill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) </a:t>
            </a:r>
          </a:p>
          <a:p>
            <a:pPr>
              <a:lnSpc>
                <a:spcPct val="90000"/>
              </a:lnSpc>
            </a:pPr>
            <a:r>
              <a:rPr lang="en-US" altLang="ko-KR" sz="2800" b="1" dirty="0">
                <a:solidFill>
                  <a:schemeClr val="hlink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en-US" altLang="ko-KR" sz="2000" b="1" dirty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rPr>
              <a:t>   </a:t>
            </a:r>
            <a:r>
              <a:rPr lang="en-US" altLang="ko-KR" sz="20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sz="20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호흡측정변인</a:t>
            </a:r>
            <a:r>
              <a:rPr lang="en-US" altLang="ko-KR" sz="2000" b="1" dirty="0">
                <a:solidFill>
                  <a:srgbClr val="000000"/>
                </a:solidFill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(MV, BF,HR, VO2,R,MET </a:t>
            </a:r>
            <a:r>
              <a:rPr lang="ko-KR" altLang="en-US" sz="2000" b="1" dirty="0">
                <a:solidFill>
                  <a:srgbClr val="000000"/>
                </a:solidFill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등</a:t>
            </a:r>
            <a:r>
              <a:rPr lang="en-US" altLang="ko-KR" sz="2000" b="1" dirty="0">
                <a:solidFill>
                  <a:srgbClr val="000000"/>
                </a:solidFill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) </a:t>
            </a:r>
            <a:r>
              <a:rPr lang="ko-KR" altLang="en-US" sz="20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관찰</a:t>
            </a:r>
          </a:p>
          <a:p>
            <a:pPr>
              <a:lnSpc>
                <a:spcPct val="90000"/>
              </a:lnSpc>
            </a:pPr>
            <a:r>
              <a:rPr lang="ko-KR" altLang="en-US" sz="20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     </a:t>
            </a:r>
            <a:r>
              <a:rPr lang="en-US" altLang="ko-KR" sz="20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sz="20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심전도 파형</a:t>
            </a:r>
            <a:r>
              <a:rPr lang="en-US" altLang="ko-KR" sz="20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000" b="1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노이즈</a:t>
            </a:r>
            <a:r>
              <a:rPr lang="ko-KR" altLang="en-US" sz="20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상태</a:t>
            </a:r>
            <a:r>
              <a:rPr lang="en-US" altLang="ko-KR" sz="20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20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전극부착상태</a:t>
            </a:r>
            <a:r>
              <a:rPr lang="en-US" altLang="ko-KR" sz="20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), </a:t>
            </a:r>
            <a:r>
              <a:rPr lang="ko-KR" altLang="en-US" sz="2000" b="1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전과정</a:t>
            </a:r>
            <a:r>
              <a:rPr lang="ko-KR" altLang="en-US" sz="20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관찰</a:t>
            </a:r>
            <a:r>
              <a:rPr lang="en-US" altLang="ko-KR" sz="2000" b="1" dirty="0">
                <a:solidFill>
                  <a:srgbClr val="000000"/>
                </a:solidFill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(ST,VT, PVC)</a:t>
            </a:r>
          </a:p>
          <a:p>
            <a:pPr>
              <a:lnSpc>
                <a:spcPct val="90000"/>
              </a:lnSpc>
            </a:pPr>
            <a:r>
              <a:rPr lang="en-US" altLang="ko-KR" sz="2000" b="1" dirty="0">
                <a:solidFill>
                  <a:srgbClr val="000000"/>
                </a:solidFill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         (BP, EKG : </a:t>
            </a:r>
            <a:r>
              <a:rPr lang="ko-KR" altLang="en-US" sz="2000" b="1" dirty="0">
                <a:solidFill>
                  <a:srgbClr val="000000"/>
                </a:solidFill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단계별 </a:t>
            </a:r>
            <a:r>
              <a:rPr lang="en-US" altLang="ko-KR" sz="2000" b="1" dirty="0">
                <a:solidFill>
                  <a:srgbClr val="000000"/>
                </a:solidFill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1</a:t>
            </a:r>
            <a:r>
              <a:rPr lang="ko-KR" altLang="en-US" sz="2000" b="1" dirty="0">
                <a:solidFill>
                  <a:srgbClr val="000000"/>
                </a:solidFill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분전</a:t>
            </a:r>
            <a:r>
              <a:rPr lang="en-US" altLang="ko-KR" sz="2000" b="1" dirty="0">
                <a:solidFill>
                  <a:srgbClr val="000000"/>
                </a:solidFill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US" altLang="ko-KR" sz="20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     - </a:t>
            </a:r>
            <a:r>
              <a:rPr lang="en-US" altLang="ko-KR" sz="2000" b="1" dirty="0">
                <a:solidFill>
                  <a:srgbClr val="000000"/>
                </a:solidFill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RPE :</a:t>
            </a:r>
            <a:r>
              <a:rPr lang="en-US" altLang="ko-KR" sz="20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ko-KR" altLang="en-US" sz="20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초보자의 경우 중요한 관찰변인</a:t>
            </a:r>
            <a:r>
              <a:rPr lang="en-US" altLang="ko-KR" sz="20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20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중요한 임상정보</a:t>
            </a:r>
            <a:r>
              <a:rPr lang="en-US" altLang="ko-KR" sz="20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) </a:t>
            </a:r>
            <a:r>
              <a:rPr lang="en-US" altLang="ko-KR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0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AutoShape 2"/>
          <p:cNvSpPr>
            <a:spLocks noChangeArrowheads="1"/>
          </p:cNvSpPr>
          <p:nvPr/>
        </p:nvSpPr>
        <p:spPr bwMode="auto">
          <a:xfrm rot="10800000">
            <a:off x="287337" y="428604"/>
            <a:ext cx="8569325" cy="866796"/>
          </a:xfrm>
          <a:prstGeom prst="triangle">
            <a:avLst>
              <a:gd name="adj" fmla="val 92981"/>
            </a:avLst>
          </a:prstGeom>
          <a:gradFill rotWithShape="1">
            <a:gsLst>
              <a:gs pos="0">
                <a:srgbClr val="FF0000"/>
              </a:gs>
              <a:gs pos="100000">
                <a:schemeClr val="tx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r>
              <a:rPr lang="en-US" altLang="ko-KR" sz="3200" dirty="0">
                <a:solidFill>
                  <a:srgbClr val="FFFF00"/>
                </a:solidFill>
                <a:latin typeface="HY헤드라인M" pitchFamily="18" charset="-127"/>
                <a:ea typeface="HY헤드라인M" pitchFamily="18" charset="-127"/>
              </a:rPr>
              <a:t>      </a:t>
            </a:r>
            <a:r>
              <a:rPr lang="ko-KR" altLang="en-US" sz="3200" dirty="0">
                <a:solidFill>
                  <a:srgbClr val="FFFF00"/>
                </a:solidFill>
                <a:latin typeface="HY헤드라인M" pitchFamily="18" charset="-127"/>
                <a:ea typeface="HY헤드라인M" pitchFamily="18" charset="-127"/>
              </a:rPr>
              <a:t>절대적 검사 중단 징후</a:t>
            </a:r>
            <a:endParaRPr lang="ko-KR" altLang="en-US" sz="3600" dirty="0">
              <a:solidFill>
                <a:srgbClr val="FFFF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71685" name="Picture 5" descr="C:\WINDOWS\바탕 화면\0000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447800"/>
            <a:ext cx="8229600" cy="4833938"/>
          </a:xfrm>
          <a:prstGeom prst="rect">
            <a:avLst/>
          </a:prstGeom>
          <a:noFill/>
          <a:effectLst>
            <a:outerShdw dist="107763" dir="2700000" algn="ctr" rotWithShape="0">
              <a:srgbClr val="808080"/>
            </a:outerShdw>
          </a:effectLst>
        </p:spPr>
      </p:pic>
      <p:sp>
        <p:nvSpPr>
          <p:cNvPr id="71686" name="Line 6"/>
          <p:cNvSpPr>
            <a:spLocks noChangeShapeType="1"/>
          </p:cNvSpPr>
          <p:nvPr/>
        </p:nvSpPr>
        <p:spPr bwMode="auto">
          <a:xfrm>
            <a:off x="533400" y="4038600"/>
            <a:ext cx="6400800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71687" name="Oval 7"/>
          <p:cNvSpPr>
            <a:spLocks noChangeArrowheads="1"/>
          </p:cNvSpPr>
          <p:nvPr/>
        </p:nvSpPr>
        <p:spPr bwMode="auto">
          <a:xfrm>
            <a:off x="6934200" y="3657600"/>
            <a:ext cx="2057400" cy="6858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ko-KR" altLang="en-US">
                <a:latin typeface="HY헤드라인M" pitchFamily="18" charset="-127"/>
                <a:ea typeface="HY헤드라인M" pitchFamily="18" charset="-127"/>
              </a:rPr>
              <a:t>심장 및 혈압</a:t>
            </a:r>
          </a:p>
        </p:txBody>
      </p:sp>
      <p:sp>
        <p:nvSpPr>
          <p:cNvPr id="71688" name="Line 8"/>
          <p:cNvSpPr>
            <a:spLocks noChangeShapeType="1"/>
          </p:cNvSpPr>
          <p:nvPr/>
        </p:nvSpPr>
        <p:spPr bwMode="auto">
          <a:xfrm>
            <a:off x="8610600" y="1447800"/>
            <a:ext cx="0" cy="2286000"/>
          </a:xfrm>
          <a:prstGeom prst="line">
            <a:avLst/>
          </a:prstGeom>
          <a:noFill/>
          <a:ln w="38100">
            <a:solidFill>
              <a:srgbClr val="FF0000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2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AutoShape 2"/>
          <p:cNvSpPr>
            <a:spLocks noChangeArrowheads="1"/>
          </p:cNvSpPr>
          <p:nvPr/>
        </p:nvSpPr>
        <p:spPr bwMode="auto">
          <a:xfrm rot="10800000">
            <a:off x="287337" y="357166"/>
            <a:ext cx="8569325" cy="938234"/>
          </a:xfrm>
          <a:prstGeom prst="triangle">
            <a:avLst>
              <a:gd name="adj" fmla="val 92981"/>
            </a:avLst>
          </a:prstGeom>
          <a:gradFill rotWithShape="1">
            <a:gsLst>
              <a:gs pos="0">
                <a:srgbClr val="FF0000"/>
              </a:gs>
              <a:gs pos="100000">
                <a:schemeClr val="tx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r>
              <a:rPr lang="en-US" altLang="ko-KR" sz="3200" dirty="0">
                <a:solidFill>
                  <a:srgbClr val="FFFF00"/>
                </a:solidFill>
                <a:latin typeface="HY헤드라인M" pitchFamily="18" charset="-127"/>
                <a:ea typeface="HY헤드라인M" pitchFamily="18" charset="-127"/>
              </a:rPr>
              <a:t>      </a:t>
            </a:r>
            <a:r>
              <a:rPr lang="ko-KR" altLang="en-US" sz="3600" dirty="0">
                <a:solidFill>
                  <a:srgbClr val="FFFF00"/>
                </a:solidFill>
                <a:latin typeface="HY헤드라인M" pitchFamily="18" charset="-127"/>
                <a:ea typeface="HY헤드라인M" pitchFamily="18" charset="-127"/>
              </a:rPr>
              <a:t>상대적 검사 중단 징후</a:t>
            </a:r>
          </a:p>
        </p:txBody>
      </p:sp>
      <p:pic>
        <p:nvPicPr>
          <p:cNvPr id="73733" name="Picture 5" descr="C:\WINDOWS\바탕 화면\0000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" y="1676400"/>
            <a:ext cx="8153400" cy="4694238"/>
          </a:xfrm>
          <a:prstGeom prst="rect">
            <a:avLst/>
          </a:prstGeom>
          <a:noFill/>
          <a:effectLst>
            <a:outerShdw dist="107763" dir="2700000" algn="ctr" rotWithShape="0">
              <a:srgbClr val="808080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AutoShape 2"/>
          <p:cNvSpPr>
            <a:spLocks noChangeArrowheads="1"/>
          </p:cNvSpPr>
          <p:nvPr/>
        </p:nvSpPr>
        <p:spPr bwMode="auto">
          <a:xfrm rot="10800000">
            <a:off x="287337" y="428604"/>
            <a:ext cx="8569325" cy="866796"/>
          </a:xfrm>
          <a:prstGeom prst="triangle">
            <a:avLst>
              <a:gd name="adj" fmla="val 92981"/>
            </a:avLst>
          </a:prstGeom>
          <a:gradFill rotWithShape="1">
            <a:gsLst>
              <a:gs pos="0">
                <a:srgbClr val="FF0000"/>
              </a:gs>
              <a:gs pos="100000">
                <a:schemeClr val="tx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r>
              <a:rPr lang="ko-KR" altLang="en-US" sz="3600" dirty="0">
                <a:solidFill>
                  <a:srgbClr val="FFFF00"/>
                </a:solidFill>
                <a:latin typeface="HY헤드라인M" pitchFamily="18" charset="-127"/>
                <a:ea typeface="HY헤드라인M" pitchFamily="18" charset="-127"/>
              </a:rPr>
              <a:t>건강인 운동검사 중단 일반적 징후</a:t>
            </a:r>
          </a:p>
        </p:txBody>
      </p:sp>
      <p:pic>
        <p:nvPicPr>
          <p:cNvPr id="74755" name="Picture 3" descr="C:\WINDOWS\바탕 화면\0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600200"/>
            <a:ext cx="7772400" cy="4768850"/>
          </a:xfrm>
          <a:prstGeom prst="rect">
            <a:avLst/>
          </a:prstGeom>
          <a:solidFill>
            <a:schemeClr val="accent1"/>
          </a:solidFill>
          <a:effectLst>
            <a:outerShdw dist="107763" dir="2700000" algn="ctr" rotWithShape="0">
              <a:srgbClr val="808080"/>
            </a:outerShdw>
          </a:effectLst>
        </p:spPr>
      </p:pic>
      <p:sp>
        <p:nvSpPr>
          <p:cNvPr id="74756" name="Line 4"/>
          <p:cNvSpPr>
            <a:spLocks noChangeShapeType="1"/>
          </p:cNvSpPr>
          <p:nvPr/>
        </p:nvSpPr>
        <p:spPr bwMode="auto">
          <a:xfrm>
            <a:off x="1066800" y="3276600"/>
            <a:ext cx="7086600" cy="0"/>
          </a:xfrm>
          <a:prstGeom prst="line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1026"/>
          <p:cNvSpPr>
            <a:spLocks noChangeArrowheads="1"/>
          </p:cNvSpPr>
          <p:nvPr/>
        </p:nvSpPr>
        <p:spPr bwMode="auto">
          <a:xfrm rot="10800000">
            <a:off x="380999" y="214289"/>
            <a:ext cx="7529513" cy="1065235"/>
          </a:xfrm>
          <a:prstGeom prst="triangle">
            <a:avLst>
              <a:gd name="adj" fmla="val 92981"/>
            </a:avLst>
          </a:prstGeom>
          <a:gradFill rotWithShape="1">
            <a:gsLst>
              <a:gs pos="0">
                <a:srgbClr val="FF0000"/>
              </a:gs>
              <a:gs pos="100000">
                <a:schemeClr val="tx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>
              <a:buFontTx/>
              <a:buNone/>
            </a:pPr>
            <a:r>
              <a:rPr lang="en-US" altLang="ko-KR" sz="3600" b="1" dirty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rPr>
              <a:t>          </a:t>
            </a:r>
            <a:r>
              <a:rPr lang="ko-KR" altLang="en-US" sz="3600" b="1" dirty="0" smtClean="0">
                <a:solidFill>
                  <a:srgbClr val="FFFF00"/>
                </a:solidFill>
                <a:latin typeface="HY헤드라인M" pitchFamily="18" charset="-127"/>
                <a:ea typeface="HY헤드라인M" pitchFamily="18" charset="-127"/>
              </a:rPr>
              <a:t>운동부하검사 시 </a:t>
            </a:r>
            <a:r>
              <a:rPr lang="ko-KR" altLang="en-US" sz="3600" b="1" dirty="0">
                <a:solidFill>
                  <a:srgbClr val="FFFF00"/>
                </a:solidFill>
                <a:latin typeface="HY헤드라인M" pitchFamily="18" charset="-127"/>
                <a:ea typeface="HY헤드라인M" pitchFamily="18" charset="-127"/>
              </a:rPr>
              <a:t>측정항목</a:t>
            </a:r>
          </a:p>
        </p:txBody>
      </p:sp>
      <p:sp>
        <p:nvSpPr>
          <p:cNvPr id="28675" name="Rectangle 1027"/>
          <p:cNvSpPr>
            <a:spLocks noChangeArrowheads="1"/>
          </p:cNvSpPr>
          <p:nvPr/>
        </p:nvSpPr>
        <p:spPr bwMode="auto">
          <a:xfrm>
            <a:off x="125413" y="1266825"/>
            <a:ext cx="8839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altLang="ko-KR" sz="2200" b="1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800" b="1" dirty="0">
                <a:solidFill>
                  <a:srgbClr val="800000"/>
                </a:solidFill>
                <a:latin typeface="맑은 고딕" pitchFamily="50" charset="-127"/>
                <a:ea typeface="맑은 고딕" pitchFamily="50" charset="-127"/>
              </a:rPr>
              <a:t>적정 운동강도 결정을 위한 관찰 변인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ko-KR" altLang="en-US" sz="2200" b="1" dirty="0"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en-US" altLang="ko-KR" sz="22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en-US" altLang="ko-KR" sz="2200" b="1" dirty="0">
                <a:solidFill>
                  <a:srgbClr val="CC0000"/>
                </a:solidFill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HR</a:t>
            </a:r>
            <a:r>
              <a:rPr lang="en-US" altLang="ko-KR" sz="2200" b="1" dirty="0">
                <a:solidFill>
                  <a:srgbClr val="000000"/>
                </a:solidFill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 : </a:t>
            </a:r>
            <a:r>
              <a:rPr lang="ko-KR" altLang="en-US" sz="22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안정 시      </a:t>
            </a:r>
            <a:r>
              <a:rPr lang="en-US" altLang="ko-KR" sz="22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22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유리</a:t>
            </a:r>
            <a:r>
              <a:rPr lang="en-US" altLang="ko-KR" sz="22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)           </a:t>
            </a:r>
            <a:r>
              <a:rPr lang="en-US" altLang="ko-KR" sz="22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- </a:t>
            </a:r>
            <a:r>
              <a:rPr lang="en-US" altLang="ko-KR" sz="2200" b="1" dirty="0">
                <a:solidFill>
                  <a:srgbClr val="CC0000"/>
                </a:solidFill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BP</a:t>
            </a:r>
            <a:r>
              <a:rPr lang="en-US" altLang="ko-KR" sz="2200" b="1" dirty="0">
                <a:solidFill>
                  <a:srgbClr val="000000"/>
                </a:solidFill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 : SBP</a:t>
            </a:r>
            <a:r>
              <a:rPr lang="ko-KR" altLang="en-US" sz="2200" b="1" dirty="0">
                <a:solidFill>
                  <a:srgbClr val="000000"/>
                </a:solidFill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와 </a:t>
            </a:r>
            <a:r>
              <a:rPr lang="en-US" altLang="ko-KR" sz="2200" b="1" dirty="0">
                <a:solidFill>
                  <a:srgbClr val="000000"/>
                </a:solidFill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DBP </a:t>
            </a:r>
            <a:r>
              <a:rPr lang="ko-KR" altLang="en-US" sz="22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측정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ko-KR" altLang="en-US" sz="22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en-US" altLang="ko-KR" sz="22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-</a:t>
            </a:r>
            <a:r>
              <a:rPr lang="en-US" altLang="ko-KR" sz="2200" b="1" dirty="0">
                <a:solidFill>
                  <a:srgbClr val="CC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200" b="1" dirty="0">
                <a:solidFill>
                  <a:srgbClr val="CC0000"/>
                </a:solidFill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VO</a:t>
            </a:r>
            <a:r>
              <a:rPr lang="en-US" altLang="ko-KR" sz="2200" b="1" baseline="-25000" dirty="0">
                <a:solidFill>
                  <a:srgbClr val="CC0000"/>
                </a:solidFill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2</a:t>
            </a:r>
            <a:r>
              <a:rPr lang="en-US" altLang="ko-KR" sz="2200" b="1" dirty="0">
                <a:solidFill>
                  <a:srgbClr val="CC0000"/>
                </a:solidFill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max</a:t>
            </a:r>
            <a:r>
              <a:rPr lang="en-US" altLang="ko-KR" sz="2200" b="1" dirty="0">
                <a:solidFill>
                  <a:srgbClr val="000000"/>
                </a:solidFill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 : </a:t>
            </a:r>
            <a:r>
              <a:rPr lang="ko-KR" altLang="en-US" sz="22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절대치와 상대치        </a:t>
            </a:r>
            <a:r>
              <a:rPr lang="en-US" altLang="ko-KR" sz="22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en-US" altLang="ko-KR" sz="2200" b="1" dirty="0">
                <a:solidFill>
                  <a:srgbClr val="CC0000"/>
                </a:solidFill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VE(MV)</a:t>
            </a:r>
            <a:r>
              <a:rPr lang="en-US" altLang="ko-KR" sz="2200" b="1" dirty="0">
                <a:solidFill>
                  <a:srgbClr val="000000"/>
                </a:solidFill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 : </a:t>
            </a:r>
            <a:r>
              <a:rPr lang="ko-KR" altLang="en-US" sz="22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체격 크기와 관련성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ko-KR" altLang="en-US" sz="22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en-US" altLang="ko-KR" sz="22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en-US" altLang="ko-KR" sz="2200" b="1" dirty="0">
                <a:solidFill>
                  <a:srgbClr val="CC0000"/>
                </a:solidFill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AT level</a:t>
            </a:r>
            <a:r>
              <a:rPr lang="en-US" altLang="ko-KR" sz="2200" b="1" dirty="0">
                <a:solidFill>
                  <a:srgbClr val="000000"/>
                </a:solidFill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 : </a:t>
            </a:r>
            <a:r>
              <a:rPr lang="ko-KR" altLang="en-US" sz="22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여러 변인 이용 결정</a:t>
            </a:r>
            <a:r>
              <a:rPr lang="en-US" altLang="ko-KR" sz="22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2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높을수록 </a:t>
            </a:r>
            <a:r>
              <a:rPr lang="ko-KR" altLang="en-US" sz="22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심폐기능</a:t>
            </a:r>
            <a:r>
              <a:rPr lang="en-US" altLang="ko-KR" sz="22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2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우수</a:t>
            </a:r>
            <a:endParaRPr lang="en-US" altLang="ko-KR" sz="2200" b="1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22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 - </a:t>
            </a:r>
            <a:r>
              <a:rPr lang="en-US" altLang="ko-KR" sz="2200" b="1" dirty="0">
                <a:solidFill>
                  <a:srgbClr val="CC0000"/>
                </a:solidFill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RQ(R)</a:t>
            </a:r>
            <a:r>
              <a:rPr lang="en-US" altLang="ko-KR" sz="2200" b="1" dirty="0">
                <a:solidFill>
                  <a:srgbClr val="000000"/>
                </a:solidFill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 : CO</a:t>
            </a:r>
            <a:r>
              <a:rPr lang="en-US" altLang="ko-KR" sz="2200" b="1" baseline="-25000" dirty="0">
                <a:solidFill>
                  <a:srgbClr val="000000"/>
                </a:solidFill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2</a:t>
            </a:r>
            <a:r>
              <a:rPr lang="en-US" altLang="ko-KR" sz="2200" b="1" dirty="0">
                <a:solidFill>
                  <a:srgbClr val="000000"/>
                </a:solidFill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 / O</a:t>
            </a:r>
            <a:r>
              <a:rPr lang="en-US" altLang="ko-KR" sz="2200" b="1" baseline="-25000" dirty="0">
                <a:solidFill>
                  <a:srgbClr val="000000"/>
                </a:solidFill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2</a:t>
            </a:r>
            <a:r>
              <a:rPr lang="en-US" altLang="ko-KR" sz="22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2200" b="1" dirty="0">
                <a:solidFill>
                  <a:srgbClr val="CC0000"/>
                </a:solidFill>
                <a:latin typeface="맑은 고딕" pitchFamily="50" charset="-127"/>
                <a:ea typeface="맑은 고딕" pitchFamily="50" charset="-127"/>
              </a:rPr>
              <a:t>에너지 관여 비율</a:t>
            </a:r>
            <a:r>
              <a:rPr lang="en-US" altLang="ko-KR" sz="22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22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 - </a:t>
            </a:r>
            <a:r>
              <a:rPr lang="en-US" altLang="ko-KR" sz="2200" b="1" dirty="0">
                <a:solidFill>
                  <a:srgbClr val="CC0000"/>
                </a:solidFill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MET</a:t>
            </a:r>
            <a:r>
              <a:rPr lang="en-US" altLang="ko-KR" sz="2200" b="1" dirty="0">
                <a:solidFill>
                  <a:srgbClr val="000000"/>
                </a:solidFill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 : 1MET = 3.5ml / kg / min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22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 - </a:t>
            </a:r>
            <a:r>
              <a:rPr lang="en-US" altLang="ko-KR" sz="2200" b="1" dirty="0">
                <a:solidFill>
                  <a:srgbClr val="CC0000"/>
                </a:solidFill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RPE</a:t>
            </a:r>
            <a:r>
              <a:rPr lang="en-US" altLang="ko-KR" sz="2200" b="1" dirty="0">
                <a:solidFill>
                  <a:srgbClr val="000000"/>
                </a:solidFill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 : </a:t>
            </a:r>
            <a:r>
              <a:rPr lang="ko-KR" altLang="en-US" sz="22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심리적 </a:t>
            </a:r>
            <a:r>
              <a:rPr lang="ko-KR" altLang="en-US" sz="22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느낌</a:t>
            </a:r>
            <a:endParaRPr lang="en-US" altLang="ko-KR" sz="2200" b="1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22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 - </a:t>
            </a:r>
            <a:r>
              <a:rPr lang="en-US" altLang="ko-KR" sz="2200" b="1" dirty="0">
                <a:solidFill>
                  <a:srgbClr val="CC0000"/>
                </a:solidFill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EKG </a:t>
            </a:r>
            <a:r>
              <a:rPr lang="en-US" altLang="ko-KR" sz="2200" b="1" dirty="0">
                <a:solidFill>
                  <a:srgbClr val="000000"/>
                </a:solidFill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: </a:t>
            </a:r>
            <a:r>
              <a:rPr lang="ko-KR" altLang="en-US" sz="22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심장기능의 이상유무</a:t>
            </a:r>
            <a:r>
              <a:rPr lang="en-US" altLang="ko-KR" sz="22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22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평가</a:t>
            </a:r>
            <a:r>
              <a:rPr lang="en-US" altLang="ko-KR" sz="22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22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 - </a:t>
            </a:r>
            <a:r>
              <a:rPr lang="en-US" altLang="ko-KR" sz="2200" b="1" dirty="0">
                <a:solidFill>
                  <a:srgbClr val="CC0000"/>
                </a:solidFill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THR</a:t>
            </a:r>
            <a:r>
              <a:rPr lang="en-US" altLang="ko-KR" sz="2200" b="1" dirty="0">
                <a:solidFill>
                  <a:srgbClr val="000000"/>
                </a:solidFill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 : </a:t>
            </a:r>
            <a:r>
              <a:rPr lang="ko-KR" altLang="en-US" sz="22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최대</a:t>
            </a:r>
            <a:r>
              <a:rPr lang="en-US" altLang="ko-KR" sz="22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2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안정 시 </a:t>
            </a:r>
            <a:r>
              <a:rPr lang="en-US" altLang="ko-KR" sz="2200" b="1" dirty="0">
                <a:solidFill>
                  <a:srgbClr val="000000"/>
                </a:solidFill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HR</a:t>
            </a:r>
            <a:r>
              <a:rPr lang="en-US" altLang="ko-KR" sz="22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2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이용 목표</a:t>
            </a:r>
            <a:r>
              <a:rPr lang="en-US" altLang="ko-KR" sz="2200" b="1" dirty="0">
                <a:solidFill>
                  <a:srgbClr val="000000"/>
                </a:solidFill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(%)HR </a:t>
            </a:r>
            <a:r>
              <a:rPr lang="ko-KR" altLang="en-US" sz="22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도출</a:t>
            </a:r>
          </a:p>
        </p:txBody>
      </p:sp>
      <p:sp>
        <p:nvSpPr>
          <p:cNvPr id="28677" name="AutoShape 1029"/>
          <p:cNvSpPr>
            <a:spLocks noChangeArrowheads="1"/>
          </p:cNvSpPr>
          <p:nvPr/>
        </p:nvSpPr>
        <p:spPr bwMode="auto">
          <a:xfrm>
            <a:off x="2286000" y="2338382"/>
            <a:ext cx="3810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8678" name="AutoShape 1030"/>
          <p:cNvSpPr>
            <a:spLocks noChangeArrowheads="1"/>
          </p:cNvSpPr>
          <p:nvPr/>
        </p:nvSpPr>
        <p:spPr bwMode="auto">
          <a:xfrm>
            <a:off x="8610600" y="2838448"/>
            <a:ext cx="381000" cy="304800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8680" name="Rectangle 1032"/>
          <p:cNvSpPr>
            <a:spLocks noChangeArrowheads="1"/>
          </p:cNvSpPr>
          <p:nvPr/>
        </p:nvSpPr>
        <p:spPr bwMode="auto">
          <a:xfrm>
            <a:off x="5105400" y="4114800"/>
            <a:ext cx="3886200" cy="16002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buFontTx/>
              <a:buChar char="•"/>
            </a:pPr>
            <a:r>
              <a:rPr lang="en-US" altLang="ko-KR" sz="1400" b="1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600" b="1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rPr>
              <a:t>호   흡  상 </a:t>
            </a:r>
            <a:r>
              <a:rPr lang="en-US" altLang="ko-KR" sz="1600" b="1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1600" b="1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rPr>
              <a:t>세포 내에서의 산소소비와 </a:t>
            </a:r>
          </a:p>
          <a:p>
            <a:pPr>
              <a:buFontTx/>
              <a:buNone/>
            </a:pPr>
            <a:r>
              <a:rPr lang="ko-KR" altLang="en-US" sz="1600" b="1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rPr>
              <a:t>                  이산화탄소 생산 비율</a:t>
            </a:r>
          </a:p>
          <a:p>
            <a:r>
              <a:rPr lang="ko-KR" altLang="en-US" sz="1600" b="1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rPr>
              <a:t>호흡교환율 </a:t>
            </a:r>
            <a:r>
              <a:rPr lang="en-US" altLang="ko-KR" sz="1600" b="1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1600" b="1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rPr>
              <a:t>허파</a:t>
            </a:r>
            <a:r>
              <a:rPr lang="en-US" altLang="ko-KR" sz="1600" b="1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600" b="1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rPr>
              <a:t>폐</a:t>
            </a:r>
            <a:r>
              <a:rPr lang="en-US" altLang="ko-KR" sz="1600" b="1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sz="1600" b="1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rPr>
              <a:t>수준에서 </a:t>
            </a:r>
          </a:p>
          <a:p>
            <a:pPr>
              <a:buFontTx/>
              <a:buNone/>
            </a:pPr>
            <a:r>
              <a:rPr lang="ko-KR" altLang="en-US" sz="1600" b="1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rPr>
              <a:t>                   이루어지는 가스교환비율</a:t>
            </a:r>
          </a:p>
          <a:p>
            <a:pPr>
              <a:buFontTx/>
              <a:buNone/>
            </a:pPr>
            <a:r>
              <a:rPr lang="ko-KR" altLang="en-US" sz="1600" b="1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rPr>
              <a:t>  * 유산소성 운동 중 거의 같은 수준</a:t>
            </a:r>
          </a:p>
        </p:txBody>
      </p:sp>
      <p:sp>
        <p:nvSpPr>
          <p:cNvPr id="28682" name="Line 1034"/>
          <p:cNvSpPr>
            <a:spLocks noChangeShapeType="1"/>
          </p:cNvSpPr>
          <p:nvPr/>
        </p:nvSpPr>
        <p:spPr bwMode="auto">
          <a:xfrm>
            <a:off x="5562600" y="5562600"/>
            <a:ext cx="320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050"/>
          <p:cNvSpPr>
            <a:spLocks noChangeArrowheads="1"/>
          </p:cNvSpPr>
          <p:nvPr/>
        </p:nvSpPr>
        <p:spPr bwMode="auto">
          <a:xfrm>
            <a:off x="2057400" y="6096000"/>
            <a:ext cx="5105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buFontTx/>
              <a:buNone/>
            </a:pPr>
            <a:r>
              <a:rPr lang="ko-KR" altLang="en-US" b="1"/>
              <a:t>운동자각도의 범위</a:t>
            </a:r>
          </a:p>
        </p:txBody>
      </p:sp>
      <p:pic>
        <p:nvPicPr>
          <p:cNvPr id="66563" name="Picture 2051" descr="C:\Documents and Settings\user\바탕 화면\박종철\06-7-13\7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066800"/>
            <a:ext cx="7620000" cy="4930775"/>
          </a:xfrm>
          <a:prstGeom prst="rect">
            <a:avLst/>
          </a:prstGeom>
          <a:noFill/>
        </p:spPr>
      </p:pic>
      <p:sp>
        <p:nvSpPr>
          <p:cNvPr id="66564" name="Rectangle 2052"/>
          <p:cNvSpPr>
            <a:spLocks noChangeArrowheads="1"/>
          </p:cNvSpPr>
          <p:nvPr/>
        </p:nvSpPr>
        <p:spPr bwMode="auto">
          <a:xfrm>
            <a:off x="1066800" y="1143000"/>
            <a:ext cx="2514600" cy="4267200"/>
          </a:xfrm>
          <a:prstGeom prst="rect">
            <a:avLst/>
          </a:prstGeom>
          <a:noFill/>
          <a:ln w="3810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66565" name="Rectangle 2053"/>
          <p:cNvSpPr>
            <a:spLocks noChangeArrowheads="1"/>
          </p:cNvSpPr>
          <p:nvPr/>
        </p:nvSpPr>
        <p:spPr bwMode="auto">
          <a:xfrm>
            <a:off x="381000" y="381000"/>
            <a:ext cx="3733800" cy="6858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buFontTx/>
              <a:buNone/>
            </a:pPr>
            <a:r>
              <a:rPr lang="en-US" altLang="ko-KR" b="1">
                <a:solidFill>
                  <a:srgbClr val="FF0066"/>
                </a:solidFill>
              </a:rPr>
              <a:t>RPE: </a:t>
            </a:r>
            <a:r>
              <a:rPr lang="ko-KR" altLang="en-US" b="1">
                <a:solidFill>
                  <a:srgbClr val="FF0066"/>
                </a:solidFill>
              </a:rPr>
              <a:t>규칙적운동수행자에 신뢰</a:t>
            </a:r>
          </a:p>
          <a:p>
            <a:pPr>
              <a:buFontTx/>
              <a:buNone/>
            </a:pPr>
            <a:r>
              <a:rPr lang="ko-KR" altLang="en-US"/>
              <a:t>       </a:t>
            </a:r>
            <a:r>
              <a:rPr lang="en-US" altLang="ko-KR">
                <a:solidFill>
                  <a:srgbClr val="FFFF00"/>
                </a:solidFill>
              </a:rPr>
              <a:t>(</a:t>
            </a:r>
            <a:r>
              <a:rPr lang="ko-KR" altLang="en-US">
                <a:solidFill>
                  <a:srgbClr val="FFFF00"/>
                </a:solidFill>
              </a:rPr>
              <a:t>심박수와의 관계</a:t>
            </a:r>
            <a:r>
              <a:rPr lang="en-US" altLang="ko-KR">
                <a:solidFill>
                  <a:srgbClr val="FFFF00"/>
                </a:solidFill>
              </a:rPr>
              <a:t>(</a:t>
            </a:r>
            <a:r>
              <a:rPr lang="ko-KR" altLang="en-US">
                <a:solidFill>
                  <a:srgbClr val="FFFF00"/>
                </a:solidFill>
              </a:rPr>
              <a:t>비례</a:t>
            </a:r>
            <a:r>
              <a:rPr lang="en-US" altLang="ko-KR">
                <a:solidFill>
                  <a:srgbClr val="FFFF00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457200" y="457200"/>
            <a:ext cx="5472122" cy="6858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buFontTx/>
              <a:buNone/>
            </a:pPr>
            <a:r>
              <a:rPr lang="ko-KR" altLang="en-US" sz="4000" b="1" dirty="0">
                <a:solidFill>
                  <a:srgbClr val="FFFF00"/>
                </a:solidFill>
              </a:rPr>
              <a:t>운동 중 연료이용 평가</a:t>
            </a:r>
          </a:p>
        </p:txBody>
      </p:sp>
      <p:sp>
        <p:nvSpPr>
          <p:cNvPr id="63492" name="AutoShape 4"/>
          <p:cNvSpPr>
            <a:spLocks noChangeArrowheads="1"/>
          </p:cNvSpPr>
          <p:nvPr/>
        </p:nvSpPr>
        <p:spPr bwMode="auto">
          <a:xfrm>
            <a:off x="5410200" y="2209800"/>
            <a:ext cx="381000" cy="152400"/>
          </a:xfrm>
          <a:prstGeom prst="rightArrow">
            <a:avLst>
              <a:gd name="adj1" fmla="val 50000"/>
              <a:gd name="adj2" fmla="val 62500"/>
            </a:avLst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533400" y="1524000"/>
            <a:ext cx="8229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hlink"/>
              </a:buClr>
              <a:buSzPct val="90000"/>
              <a:buFont typeface="Wingdings 2" pitchFamily="18" charset="2"/>
              <a:buBlip>
                <a:blip r:embed="rId2"/>
              </a:buBlip>
            </a:pPr>
            <a:r>
              <a:rPr lang="ko-KR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호흡교환율</a:t>
            </a:r>
            <a:r>
              <a:rPr lang="en-US" altLang="ko-KR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(RER </a:t>
            </a:r>
            <a:r>
              <a:rPr lang="ko-KR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또는 </a:t>
            </a:r>
            <a:r>
              <a:rPr lang="en-US" altLang="ko-KR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R)</a:t>
            </a:r>
            <a:r>
              <a:rPr lang="en-US" altLang="ko-KR" sz="3200" b="1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altLang="ko-KR" sz="32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VCO</a:t>
            </a:r>
            <a:r>
              <a:rPr lang="en-US" altLang="ko-KR" sz="3200" b="1" baseline="-250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ko-KR" sz="32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/VO</a:t>
            </a:r>
            <a:r>
              <a:rPr lang="en-US" altLang="ko-KR" sz="3200" b="1" baseline="-250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90000"/>
              <a:buFont typeface="Wingdings 2" pitchFamily="18" charset="2"/>
              <a:buBlip>
                <a:blip r:embed="rId2"/>
              </a:buBlip>
            </a:pPr>
            <a:r>
              <a:rPr lang="ko-KR" altLang="en-US" sz="3200" b="1" dirty="0">
                <a:latin typeface="Times New Roman" pitchFamily="18" charset="0"/>
                <a:cs typeface="Times New Roman" pitchFamily="18" charset="0"/>
              </a:rPr>
              <a:t>지방</a:t>
            </a:r>
            <a:r>
              <a:rPr lang="en-US" altLang="ko-KR" sz="32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ko-KR" altLang="en-US" sz="3200" b="1" dirty="0" err="1">
                <a:latin typeface="Times New Roman" pitchFamily="18" charset="0"/>
                <a:cs typeface="Times New Roman" pitchFamily="18" charset="0"/>
              </a:rPr>
              <a:t>팔미르산</a:t>
            </a:r>
            <a:r>
              <a:rPr lang="en-US" altLang="ko-KR" sz="3200" b="1" dirty="0">
                <a:latin typeface="Times New Roman" pitchFamily="18" charset="0"/>
                <a:cs typeface="Times New Roman" pitchFamily="18" charset="0"/>
              </a:rPr>
              <a:t>) = C</a:t>
            </a:r>
            <a:r>
              <a:rPr lang="en-US" altLang="ko-KR" sz="3200" b="1" baseline="-25000" dirty="0"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en-US" altLang="ko-KR" sz="3200" b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ko-KR" sz="3200" b="1" baseline="-25000" dirty="0">
                <a:latin typeface="Times New Roman" pitchFamily="18" charset="0"/>
                <a:cs typeface="Times New Roman" pitchFamily="18" charset="0"/>
              </a:rPr>
              <a:t>32</a:t>
            </a:r>
            <a:r>
              <a:rPr lang="en-US" altLang="ko-KR" sz="3200" b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altLang="ko-KR" sz="32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90000"/>
              <a:buFont typeface="Wingdings 2" pitchFamily="18" charset="2"/>
              <a:buNone/>
            </a:pPr>
            <a:r>
              <a:rPr lang="en-US" altLang="ko-KR" sz="3200" b="1" dirty="0">
                <a:latin typeface="Times New Roman" pitchFamily="18" charset="0"/>
                <a:cs typeface="Times New Roman" pitchFamily="18" charset="0"/>
              </a:rPr>
              <a:t>   C</a:t>
            </a:r>
            <a:r>
              <a:rPr lang="en-US" altLang="ko-KR" sz="3200" b="1" baseline="-25000" dirty="0"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en-US" altLang="ko-KR" sz="3200" b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ko-KR" sz="3200" b="1" baseline="-25000" dirty="0">
                <a:latin typeface="Times New Roman" pitchFamily="18" charset="0"/>
                <a:cs typeface="Times New Roman" pitchFamily="18" charset="0"/>
              </a:rPr>
              <a:t>32</a:t>
            </a:r>
            <a:r>
              <a:rPr lang="en-US" altLang="ko-KR" sz="3200" b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altLang="ko-KR" sz="3200" b="1" baseline="-250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altLang="ko-KR" sz="3200" b="1" dirty="0">
                <a:latin typeface="Times New Roman" pitchFamily="18" charset="0"/>
                <a:cs typeface="Times New Roman" pitchFamily="18" charset="0"/>
              </a:rPr>
              <a:t>+ 23O</a:t>
            </a:r>
            <a:r>
              <a:rPr lang="en-US" altLang="ko-KR" sz="32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ko-KR" sz="3200" b="1" dirty="0">
                <a:latin typeface="Times New Roman" pitchFamily="18" charset="0"/>
                <a:cs typeface="Times New Roman" pitchFamily="18" charset="0"/>
              </a:rPr>
              <a:t> → 16CO</a:t>
            </a:r>
            <a:r>
              <a:rPr lang="en-US" altLang="ko-KR" sz="32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ko-KR" sz="3200" b="1" dirty="0">
                <a:latin typeface="Times New Roman" pitchFamily="18" charset="0"/>
                <a:cs typeface="Times New Roman" pitchFamily="18" charset="0"/>
              </a:rPr>
              <a:t>+16H</a:t>
            </a:r>
            <a:r>
              <a:rPr lang="en-US" altLang="ko-KR" sz="32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ko-KR" sz="3200" b="1" dirty="0">
                <a:latin typeface="Times New Roman" pitchFamily="18" charset="0"/>
                <a:cs typeface="Times New Roman" pitchFamily="18" charset="0"/>
              </a:rPr>
              <a:t>O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90000"/>
              <a:buFont typeface="Wingdings 2" pitchFamily="18" charset="2"/>
              <a:buNone/>
            </a:pPr>
            <a:r>
              <a:rPr lang="en-US" altLang="ko-KR" sz="3200" b="1" dirty="0">
                <a:latin typeface="Times New Roman" pitchFamily="18" charset="0"/>
                <a:cs typeface="Times New Roman" pitchFamily="18" charset="0"/>
              </a:rPr>
              <a:t>   R = VCO</a:t>
            </a:r>
            <a:r>
              <a:rPr lang="en-US" altLang="ko-KR" sz="32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ko-KR" sz="3200" b="1" dirty="0">
                <a:latin typeface="Times New Roman" pitchFamily="18" charset="0"/>
                <a:cs typeface="Times New Roman" pitchFamily="18" charset="0"/>
              </a:rPr>
              <a:t>/VO</a:t>
            </a:r>
            <a:r>
              <a:rPr lang="en-US" altLang="ko-KR" sz="3200" b="1" baseline="-250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altLang="ko-KR" sz="3200" b="1" dirty="0">
                <a:latin typeface="Times New Roman" pitchFamily="18" charset="0"/>
                <a:cs typeface="Times New Roman" pitchFamily="18" charset="0"/>
              </a:rPr>
              <a:t>= 16CO</a:t>
            </a:r>
            <a:r>
              <a:rPr lang="en-US" altLang="ko-KR" sz="32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ko-KR" sz="3200" b="1" dirty="0">
                <a:latin typeface="Times New Roman" pitchFamily="18" charset="0"/>
                <a:cs typeface="Times New Roman" pitchFamily="18" charset="0"/>
              </a:rPr>
              <a:t>/23O</a:t>
            </a:r>
            <a:r>
              <a:rPr lang="en-US" altLang="ko-KR" sz="32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ko-KR" sz="3200" b="1" dirty="0">
                <a:latin typeface="Times New Roman" pitchFamily="18" charset="0"/>
                <a:cs typeface="Times New Roman" pitchFamily="18" charset="0"/>
              </a:rPr>
              <a:t> = 0.6956=0.70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90000"/>
              <a:buFont typeface="Wingdings 2" pitchFamily="18" charset="2"/>
              <a:buBlip>
                <a:blip r:embed="rId2"/>
              </a:buBlip>
            </a:pPr>
            <a:r>
              <a:rPr lang="ko-KR" altLang="en-US" sz="3200" b="1" dirty="0">
                <a:latin typeface="Times New Roman" pitchFamily="18" charset="0"/>
                <a:cs typeface="Times New Roman" pitchFamily="18" charset="0"/>
              </a:rPr>
              <a:t>포도당 </a:t>
            </a:r>
            <a:r>
              <a:rPr lang="en-US" altLang="ko-KR" sz="3200" b="1" dirty="0">
                <a:latin typeface="Times New Roman" pitchFamily="18" charset="0"/>
                <a:cs typeface="Times New Roman" pitchFamily="18" charset="0"/>
              </a:rPr>
              <a:t>= C</a:t>
            </a:r>
            <a:r>
              <a:rPr lang="en-US" altLang="ko-KR" sz="3200" b="1" baseline="-250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altLang="ko-KR" sz="3200" b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ko-KR" sz="3200" b="1" baseline="-25000" dirty="0"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altLang="ko-KR" sz="3200" b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altLang="ko-KR" sz="3200" b="1" baseline="-25000" dirty="0">
                <a:latin typeface="Times New Roman" pitchFamily="18" charset="0"/>
                <a:cs typeface="Times New Roman" pitchFamily="18" charset="0"/>
              </a:rPr>
              <a:t>6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90000"/>
              <a:buFont typeface="Wingdings 2" pitchFamily="18" charset="2"/>
              <a:buNone/>
            </a:pPr>
            <a:r>
              <a:rPr lang="en-US" altLang="ko-KR" sz="3200" b="1" dirty="0">
                <a:latin typeface="Times New Roman" pitchFamily="18" charset="0"/>
                <a:cs typeface="Times New Roman" pitchFamily="18" charset="0"/>
              </a:rPr>
              <a:t>   C</a:t>
            </a:r>
            <a:r>
              <a:rPr lang="en-US" altLang="ko-KR" sz="3200" b="1" baseline="-25000" dirty="0"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en-US" altLang="ko-KR" sz="3200" b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ko-KR" sz="3200" b="1" baseline="-25000" dirty="0"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altLang="ko-KR" sz="3200" b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altLang="ko-KR" sz="3200" b="1" baseline="-250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altLang="ko-KR" sz="3200" b="1" dirty="0">
                <a:latin typeface="Times New Roman" pitchFamily="18" charset="0"/>
                <a:cs typeface="Times New Roman" pitchFamily="18" charset="0"/>
              </a:rPr>
              <a:t> + 6O</a:t>
            </a:r>
            <a:r>
              <a:rPr lang="en-US" altLang="ko-KR" sz="32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ko-KR" sz="3200" b="1" dirty="0">
                <a:latin typeface="Times New Roman" pitchFamily="18" charset="0"/>
                <a:cs typeface="Times New Roman" pitchFamily="18" charset="0"/>
              </a:rPr>
              <a:t> → 6CO</a:t>
            </a:r>
            <a:r>
              <a:rPr lang="en-US" altLang="ko-KR" sz="32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ko-KR" sz="3200" b="1" dirty="0">
                <a:latin typeface="Times New Roman" pitchFamily="18" charset="0"/>
                <a:cs typeface="Times New Roman" pitchFamily="18" charset="0"/>
              </a:rPr>
              <a:t>+6H</a:t>
            </a:r>
            <a:r>
              <a:rPr lang="en-US" altLang="ko-KR" sz="32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ko-KR" sz="3200" b="1" dirty="0">
                <a:latin typeface="Times New Roman" pitchFamily="18" charset="0"/>
                <a:cs typeface="Times New Roman" pitchFamily="18" charset="0"/>
              </a:rPr>
              <a:t>O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90000"/>
              <a:buFont typeface="Wingdings 2" pitchFamily="18" charset="2"/>
              <a:buNone/>
            </a:pPr>
            <a:r>
              <a:rPr lang="en-US" altLang="ko-KR" sz="3200" b="1" dirty="0">
                <a:latin typeface="Times New Roman" pitchFamily="18" charset="0"/>
                <a:cs typeface="Times New Roman" pitchFamily="18" charset="0"/>
              </a:rPr>
              <a:t>   R = VCO</a:t>
            </a:r>
            <a:r>
              <a:rPr lang="en-US" altLang="ko-KR" sz="32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ko-KR" sz="3200" b="1" dirty="0">
                <a:latin typeface="Times New Roman" pitchFamily="18" charset="0"/>
                <a:cs typeface="Times New Roman" pitchFamily="18" charset="0"/>
              </a:rPr>
              <a:t>/VO</a:t>
            </a:r>
            <a:r>
              <a:rPr lang="en-US" altLang="ko-KR" sz="32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ko-KR" sz="3200" b="1" dirty="0">
                <a:latin typeface="Times New Roman" pitchFamily="18" charset="0"/>
                <a:cs typeface="Times New Roman" pitchFamily="18" charset="0"/>
              </a:rPr>
              <a:t> = 6CO</a:t>
            </a:r>
            <a:r>
              <a:rPr lang="en-US" altLang="ko-KR" sz="32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ko-KR" sz="3200" b="1" dirty="0">
                <a:latin typeface="Times New Roman" pitchFamily="18" charset="0"/>
                <a:cs typeface="Times New Roman" pitchFamily="18" charset="0"/>
              </a:rPr>
              <a:t>/6O</a:t>
            </a:r>
            <a:r>
              <a:rPr lang="en-US" altLang="ko-KR" sz="32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ko-KR" sz="3200" b="1" dirty="0">
                <a:latin typeface="Times New Roman" pitchFamily="18" charset="0"/>
                <a:cs typeface="Times New Roman" pitchFamily="18" charset="0"/>
              </a:rPr>
              <a:t>  = 1.00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3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3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7" name="Rectangle 5"/>
          <p:cNvSpPr>
            <a:spLocks noChangeArrowheads="1"/>
          </p:cNvSpPr>
          <p:nvPr/>
        </p:nvSpPr>
        <p:spPr bwMode="auto">
          <a:xfrm>
            <a:off x="457200" y="381000"/>
            <a:ext cx="4038600" cy="6858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buFontTx/>
              <a:buNone/>
            </a:pPr>
            <a:r>
              <a:rPr lang="ko-KR" altLang="en-US" sz="3600">
                <a:solidFill>
                  <a:srgbClr val="FF0066"/>
                </a:solidFill>
              </a:rPr>
              <a:t>연료이용의 평가</a:t>
            </a:r>
          </a:p>
        </p:txBody>
      </p:sp>
      <p:sp>
        <p:nvSpPr>
          <p:cNvPr id="64518" name="Rectangle 6"/>
          <p:cNvSpPr>
            <a:spLocks noChangeArrowheads="1"/>
          </p:cNvSpPr>
          <p:nvPr/>
        </p:nvSpPr>
        <p:spPr bwMode="auto">
          <a:xfrm>
            <a:off x="1447800" y="1295400"/>
            <a:ext cx="69342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 2" pitchFamily="18" charset="2"/>
              <a:buBlip>
                <a:blip r:embed="rId2"/>
              </a:buBlip>
            </a:pPr>
            <a:r>
              <a:rPr lang="en-US" altLang="ko-KR" sz="2800" dirty="0">
                <a:solidFill>
                  <a:srgbClr val="CC0000"/>
                </a:solidFill>
              </a:rPr>
              <a:t> </a:t>
            </a:r>
            <a:r>
              <a:rPr lang="ko-KR" altLang="en-US" sz="2800" dirty="0">
                <a:solidFill>
                  <a:srgbClr val="CC0000"/>
                </a:solidFill>
              </a:rPr>
              <a:t>연료사용의 표시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 2" pitchFamily="18" charset="2"/>
              <a:buNone/>
            </a:pPr>
            <a:r>
              <a:rPr lang="ko-KR" altLang="en-US" sz="2800" dirty="0">
                <a:solidFill>
                  <a:srgbClr val="000000"/>
                </a:solidFill>
              </a:rPr>
              <a:t>                   </a:t>
            </a:r>
            <a:r>
              <a:rPr lang="en-US" altLang="ko-KR" sz="2800" b="1" dirty="0">
                <a:latin typeface="Times New Roman" pitchFamily="18" charset="0"/>
                <a:cs typeface="Times New Roman" pitchFamily="18" charset="0"/>
              </a:rPr>
              <a:t>0.70 = 100 % </a:t>
            </a:r>
            <a:r>
              <a:rPr lang="ko-KR" altLang="en-US" sz="2800" dirty="0"/>
              <a:t>지방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 2" pitchFamily="18" charset="2"/>
              <a:buNone/>
            </a:pPr>
            <a:r>
              <a:rPr lang="ko-KR" altLang="en-US" sz="2800" dirty="0"/>
              <a:t>                   </a:t>
            </a:r>
            <a:r>
              <a:rPr lang="en-US" altLang="ko-KR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0.85 = 50% </a:t>
            </a:r>
            <a:r>
              <a:rPr lang="ko-KR" altLang="en-US" sz="2800" dirty="0">
                <a:solidFill>
                  <a:srgbClr val="FF0000"/>
                </a:solidFill>
              </a:rPr>
              <a:t>지방</a:t>
            </a:r>
            <a:r>
              <a:rPr lang="en-US" altLang="ko-KR" sz="2800" dirty="0">
                <a:solidFill>
                  <a:srgbClr val="FF0000"/>
                </a:solidFill>
              </a:rPr>
              <a:t>, 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 2" pitchFamily="18" charset="2"/>
              <a:buNone/>
            </a:pPr>
            <a:r>
              <a:rPr lang="en-US" altLang="ko-KR" sz="2800" dirty="0">
                <a:solidFill>
                  <a:srgbClr val="FF0000"/>
                </a:solidFill>
              </a:rPr>
              <a:t>                           </a:t>
            </a:r>
            <a:r>
              <a:rPr lang="en-US" altLang="ko-K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en-US" altLang="ko-KR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r>
              <a:rPr lang="en-US" altLang="ko-KR" sz="2800" dirty="0">
                <a:solidFill>
                  <a:srgbClr val="FF0000"/>
                </a:solidFill>
              </a:rPr>
              <a:t> </a:t>
            </a:r>
            <a:r>
              <a:rPr lang="ko-KR" altLang="en-US" sz="2800" dirty="0">
                <a:solidFill>
                  <a:srgbClr val="FF0000"/>
                </a:solidFill>
              </a:rPr>
              <a:t>탄수화물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 2" pitchFamily="18" charset="2"/>
              <a:buNone/>
            </a:pPr>
            <a:r>
              <a:rPr lang="ko-KR" altLang="en-US" sz="2800" dirty="0"/>
              <a:t>                   </a:t>
            </a:r>
            <a:r>
              <a:rPr lang="en-US" altLang="ko-KR" sz="2800" b="1" dirty="0">
                <a:latin typeface="Times New Roman" pitchFamily="18" charset="0"/>
                <a:cs typeface="Times New Roman" pitchFamily="18" charset="0"/>
              </a:rPr>
              <a:t>1.00 = 100% </a:t>
            </a:r>
            <a:r>
              <a:rPr lang="ko-KR" altLang="en-US" sz="2800" dirty="0"/>
              <a:t>탄수화물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 2" pitchFamily="18" charset="2"/>
              <a:buNone/>
            </a:pPr>
            <a:endParaRPr lang="ko-KR" altLang="en-US" sz="2800" dirty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 2" pitchFamily="18" charset="2"/>
              <a:buBlip>
                <a:blip r:embed="rId2"/>
              </a:buBlip>
            </a:pPr>
            <a:r>
              <a:rPr lang="ko-KR" altLang="en-US" sz="2800" dirty="0" err="1">
                <a:solidFill>
                  <a:srgbClr val="CC0000"/>
                </a:solidFill>
              </a:rPr>
              <a:t>항정상태의</a:t>
            </a:r>
            <a:r>
              <a:rPr lang="ko-KR" altLang="en-US" sz="2800" dirty="0">
                <a:solidFill>
                  <a:srgbClr val="CC0000"/>
                </a:solidFill>
              </a:rPr>
              <a:t> 운동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 2" pitchFamily="18" charset="2"/>
              <a:buNone/>
            </a:pPr>
            <a:r>
              <a:rPr lang="ko-KR" altLang="en-US" sz="2800" dirty="0"/>
              <a:t>   </a:t>
            </a:r>
            <a:r>
              <a:rPr lang="en-US" altLang="ko-KR" sz="2800" dirty="0"/>
              <a:t>- </a:t>
            </a:r>
            <a:r>
              <a:rPr lang="en-US" altLang="ko-KR" sz="2800" b="1" dirty="0">
                <a:latin typeface="Times New Roman" pitchFamily="18" charset="0"/>
                <a:cs typeface="Times New Roman" pitchFamily="18" charset="0"/>
              </a:rPr>
              <a:t>VCO</a:t>
            </a:r>
            <a:r>
              <a:rPr lang="en-US" altLang="ko-KR" sz="28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ko-KR" altLang="en-US" sz="2800" b="1" dirty="0">
                <a:latin typeface="Times New Roman" pitchFamily="18" charset="0"/>
                <a:cs typeface="Times New Roman" pitchFamily="18" charset="0"/>
              </a:rPr>
              <a:t>와 </a:t>
            </a:r>
            <a:r>
              <a:rPr lang="en-US" altLang="ko-KR" sz="2800" b="1" dirty="0">
                <a:latin typeface="Times New Roman" pitchFamily="18" charset="0"/>
                <a:cs typeface="Times New Roman" pitchFamily="18" charset="0"/>
              </a:rPr>
              <a:t>VO</a:t>
            </a:r>
            <a:r>
              <a:rPr lang="en-US" altLang="ko-KR" sz="28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 2" pitchFamily="18" charset="2"/>
              <a:buNone/>
            </a:pPr>
            <a:r>
              <a:rPr lang="en-US" altLang="ko-KR" sz="2800" dirty="0"/>
              <a:t>      </a:t>
            </a:r>
            <a:r>
              <a:rPr lang="ko-KR" altLang="en-US" sz="2800" dirty="0"/>
              <a:t>세포 수준에서 </a:t>
            </a:r>
            <a:r>
              <a:rPr lang="en-US" altLang="ko-KR" sz="2800" b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altLang="ko-KR" sz="28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ko-KR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o-KR" altLang="en-US" sz="2800" dirty="0"/>
              <a:t>소비와 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 2" pitchFamily="18" charset="2"/>
              <a:buNone/>
            </a:pPr>
            <a:r>
              <a:rPr lang="ko-KR" altLang="en-US" sz="2800" dirty="0"/>
              <a:t>                       </a:t>
            </a:r>
            <a:r>
              <a:rPr lang="en-US" altLang="ko-KR" sz="2800" b="1" dirty="0" smtClean="0"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altLang="ko-KR" sz="28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ko-K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o-KR" altLang="en-US" sz="2800" dirty="0"/>
              <a:t>생성을 반영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4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8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17145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171460" name="AutoShape 4"/>
            <p:cNvSpPr>
              <a:spLocks noChangeArrowheads="1"/>
            </p:cNvSpPr>
            <p:nvPr/>
          </p:nvSpPr>
          <p:spPr bwMode="auto">
            <a:xfrm>
              <a:off x="113" y="119"/>
              <a:ext cx="5534" cy="408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</p:grp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485800"/>
            <a:ext cx="6272758" cy="1143000"/>
          </a:xfrm>
        </p:spPr>
        <p:txBody>
          <a:bodyPr>
            <a:noAutofit/>
          </a:bodyPr>
          <a:lstStyle/>
          <a:p>
            <a:pPr eaLnBrk="1" hangingPunct="1"/>
            <a:r>
              <a:rPr lang="ko-KR" altLang="en-US" sz="4800" b="1" dirty="0" smtClean="0">
                <a:latin typeface="휴먼엑스포" pitchFamily="18" charset="-127"/>
                <a:ea typeface="휴먼엑스포" pitchFamily="18" charset="-127"/>
              </a:rPr>
              <a:t>운동부하검사의 목적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39552" y="2176265"/>
            <a:ext cx="7920880" cy="3196951"/>
          </a:xfrm>
          <a:prstGeom prst="rect">
            <a:avLst/>
          </a:prstGeom>
          <a:ln w="31750">
            <a:solidFill>
              <a:srgbClr val="0033CC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ko-KR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엑스포" pitchFamily="18" charset="-127"/>
                <a:ea typeface="휴먼엑스포" pitchFamily="18" charset="-127"/>
              </a:rPr>
              <a:t>질환의 기능적</a:t>
            </a:r>
            <a:r>
              <a:rPr kumimoji="0" lang="en-US" altLang="ko-K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kumimoji="0" lang="en-US" altLang="ko-K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엑스포" pitchFamily="18" charset="-127"/>
                <a:ea typeface="휴먼엑스포" pitchFamily="18" charset="-127"/>
              </a:rPr>
              <a:t> </a:t>
            </a:r>
            <a:r>
              <a:rPr kumimoji="0" lang="ko-KR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엑스포" pitchFamily="18" charset="-127"/>
                <a:ea typeface="휴먼엑스포" pitchFamily="18" charset="-127"/>
              </a:rPr>
              <a:t>임상적 의의를 객관적으로 </a:t>
            </a:r>
            <a:endParaRPr kumimoji="0" lang="en-US" altLang="ko-K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휴먼엑스포" pitchFamily="18" charset="-127"/>
              <a:ea typeface="휴먼엑스포" pitchFamily="18" charset="-127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2800" dirty="0" smtClean="0">
                <a:latin typeface="휴먼엑스포" pitchFamily="18" charset="-127"/>
                <a:ea typeface="휴먼엑스포" pitchFamily="18" charset="-127"/>
              </a:rPr>
              <a:t>  </a:t>
            </a:r>
            <a:r>
              <a:rPr kumimoji="0" lang="ko-KR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엑스포" pitchFamily="18" charset="-127"/>
                <a:ea typeface="휴먼엑스포" pitchFamily="18" charset="-127"/>
              </a:rPr>
              <a:t>평가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ko-KR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엑스포" pitchFamily="18" charset="-127"/>
                <a:ea typeface="휴먼엑스포" pitchFamily="18" charset="-127"/>
              </a:rPr>
              <a:t>환자의 기능</a:t>
            </a:r>
            <a:r>
              <a:rPr kumimoji="0" lang="en-US" altLang="ko-K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(functional capacity)</a:t>
            </a:r>
            <a:r>
              <a:rPr kumimoji="0" lang="en-US" altLang="ko-K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엑스포" pitchFamily="18" charset="-127"/>
                <a:ea typeface="휴먼엑스포" pitchFamily="18" charset="-127"/>
              </a:rPr>
              <a:t> </a:t>
            </a:r>
            <a:r>
              <a:rPr kumimoji="0" lang="ko-KR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엑스포" pitchFamily="18" charset="-127"/>
                <a:ea typeface="휴먼엑스포" pitchFamily="18" charset="-127"/>
              </a:rPr>
              <a:t>결정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ko-KR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엑스포" pitchFamily="18" charset="-127"/>
                <a:ea typeface="휴먼엑스포" pitchFamily="18" charset="-127"/>
              </a:rPr>
              <a:t>다양한 치료 효과에 대한 반응을 판정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ko-KR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엑스포" pitchFamily="18" charset="-127"/>
                <a:ea typeface="휴먼엑스포" pitchFamily="18" charset="-127"/>
              </a:rPr>
              <a:t>환자의 예후 평가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ko-KR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엑스포" pitchFamily="18" charset="-127"/>
                <a:ea typeface="휴먼엑스포" pitchFamily="18" charset="-127"/>
              </a:rPr>
              <a:t>운동처방을 위한 정보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3" name="Picture 7" descr="E: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950" y="1524000"/>
            <a:ext cx="4130675" cy="4953000"/>
          </a:xfrm>
          <a:prstGeom prst="rect">
            <a:avLst/>
          </a:prstGeom>
          <a:noFill/>
        </p:spPr>
      </p:pic>
      <p:pic>
        <p:nvPicPr>
          <p:cNvPr id="65544" name="Picture 8" descr="E:\포맷변환_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524000"/>
            <a:ext cx="4179888" cy="4953000"/>
          </a:xfrm>
          <a:prstGeom prst="rect">
            <a:avLst/>
          </a:prstGeom>
          <a:noFill/>
        </p:spPr>
      </p:pic>
      <p:sp>
        <p:nvSpPr>
          <p:cNvPr id="65545" name="Rectangle 9"/>
          <p:cNvSpPr>
            <a:spLocks noChangeArrowheads="1"/>
          </p:cNvSpPr>
          <p:nvPr/>
        </p:nvSpPr>
        <p:spPr bwMode="auto">
          <a:xfrm>
            <a:off x="457200" y="457200"/>
            <a:ext cx="8077200" cy="762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buFontTx/>
              <a:buNone/>
            </a:pPr>
            <a:r>
              <a:rPr lang="en-US" altLang="ko-KR" b="1">
                <a:solidFill>
                  <a:srgbClr val="FFFF00"/>
                </a:solidFill>
              </a:rPr>
              <a:t>                         </a:t>
            </a:r>
            <a:r>
              <a:rPr lang="ko-KR" altLang="en-US" b="1">
                <a:solidFill>
                  <a:srgbClr val="FFFF00"/>
                </a:solidFill>
              </a:rPr>
              <a:t>비단백 호흡상 범위의 칼로리</a:t>
            </a:r>
            <a:r>
              <a:rPr lang="en-US" altLang="ko-KR" b="1">
                <a:solidFill>
                  <a:srgbClr val="FFFF00"/>
                </a:solidFill>
              </a:rPr>
              <a:t>, </a:t>
            </a:r>
          </a:p>
          <a:p>
            <a:pPr algn="ctr">
              <a:buFontTx/>
              <a:buNone/>
            </a:pPr>
            <a:r>
              <a:rPr lang="en-US" altLang="ko-KR" b="1">
                <a:solidFill>
                  <a:srgbClr val="FFFF00"/>
                </a:solidFill>
              </a:rPr>
              <a:t>     </a:t>
            </a:r>
            <a:r>
              <a:rPr lang="ko-KR" altLang="en-US" b="1">
                <a:solidFill>
                  <a:srgbClr val="FFFF00"/>
                </a:solidFill>
              </a:rPr>
              <a:t>탄수화물과 지방 각각의 칼로리 수치는 관여하는 칼로리 수치</a:t>
            </a:r>
          </a:p>
        </p:txBody>
      </p:sp>
      <p:sp>
        <p:nvSpPr>
          <p:cNvPr id="65546" name="Line 10"/>
          <p:cNvSpPr>
            <a:spLocks noChangeShapeType="1"/>
          </p:cNvSpPr>
          <p:nvPr/>
        </p:nvSpPr>
        <p:spPr bwMode="auto">
          <a:xfrm>
            <a:off x="457200" y="2286000"/>
            <a:ext cx="3657600" cy="0"/>
          </a:xfrm>
          <a:prstGeom prst="line">
            <a:avLst/>
          </a:prstGeom>
          <a:noFill/>
          <a:ln w="28575">
            <a:solidFill>
              <a:srgbClr val="CC000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65547" name="Line 11"/>
          <p:cNvSpPr>
            <a:spLocks noChangeShapeType="1"/>
          </p:cNvSpPr>
          <p:nvPr/>
        </p:nvSpPr>
        <p:spPr bwMode="auto">
          <a:xfrm>
            <a:off x="381000" y="5257800"/>
            <a:ext cx="3657600" cy="0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65548" name="Line 12"/>
          <p:cNvSpPr>
            <a:spLocks noChangeShapeType="1"/>
          </p:cNvSpPr>
          <p:nvPr/>
        </p:nvSpPr>
        <p:spPr bwMode="auto">
          <a:xfrm>
            <a:off x="4800600" y="2362200"/>
            <a:ext cx="3657600" cy="0"/>
          </a:xfrm>
          <a:prstGeom prst="line">
            <a:avLst/>
          </a:prstGeom>
          <a:noFill/>
          <a:ln w="38100">
            <a:solidFill>
              <a:srgbClr val="FF0066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65549" name="Line 13"/>
          <p:cNvSpPr>
            <a:spLocks noChangeShapeType="1"/>
          </p:cNvSpPr>
          <p:nvPr/>
        </p:nvSpPr>
        <p:spPr bwMode="auto">
          <a:xfrm>
            <a:off x="4800600" y="6400800"/>
            <a:ext cx="3657600" cy="0"/>
          </a:xfrm>
          <a:prstGeom prst="line">
            <a:avLst/>
          </a:prstGeom>
          <a:noFill/>
          <a:ln w="38100">
            <a:solidFill>
              <a:schemeClr val="hlink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5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5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AutoShape 1026"/>
          <p:cNvSpPr>
            <a:spLocks noChangeArrowheads="1"/>
          </p:cNvSpPr>
          <p:nvPr/>
        </p:nvSpPr>
        <p:spPr bwMode="auto">
          <a:xfrm rot="10800000">
            <a:off x="381000" y="304800"/>
            <a:ext cx="6538913" cy="746125"/>
          </a:xfrm>
          <a:prstGeom prst="triangle">
            <a:avLst>
              <a:gd name="adj" fmla="val 92981"/>
            </a:avLst>
          </a:prstGeom>
          <a:gradFill rotWithShape="1">
            <a:gsLst>
              <a:gs pos="0">
                <a:srgbClr val="FF0000"/>
              </a:gs>
              <a:gs pos="100000">
                <a:schemeClr val="tx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>
              <a:buFontTx/>
              <a:buNone/>
            </a:pPr>
            <a:r>
              <a:rPr lang="en-US" altLang="ko-KR" sz="2800" b="1">
                <a:solidFill>
                  <a:srgbClr val="FFFF00"/>
                </a:solidFill>
              </a:rPr>
              <a:t>GXT</a:t>
            </a:r>
            <a:r>
              <a:rPr lang="ko-KR" altLang="en-US" sz="2800" b="1">
                <a:solidFill>
                  <a:srgbClr val="FFFF00"/>
                </a:solidFill>
              </a:rPr>
              <a:t>검사시 보조기기 준비</a:t>
            </a:r>
          </a:p>
        </p:txBody>
      </p:sp>
      <p:pic>
        <p:nvPicPr>
          <p:cNvPr id="44035" name="Picture 1027" descr="C:\WINDOWS\바탕 화면\박종철\표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066800"/>
            <a:ext cx="8382000" cy="5562600"/>
          </a:xfrm>
          <a:prstGeom prst="rect">
            <a:avLst/>
          </a:prstGeom>
          <a:noFill/>
        </p:spPr>
      </p:pic>
      <p:sp>
        <p:nvSpPr>
          <p:cNvPr id="44043" name="AutoShape 1035"/>
          <p:cNvSpPr>
            <a:spLocks noChangeArrowheads="1"/>
          </p:cNvSpPr>
          <p:nvPr/>
        </p:nvSpPr>
        <p:spPr bwMode="auto">
          <a:xfrm>
            <a:off x="3657600" y="4572000"/>
            <a:ext cx="1676400" cy="304800"/>
          </a:xfrm>
          <a:prstGeom prst="leftArrowCallout">
            <a:avLst>
              <a:gd name="adj1" fmla="val 25000"/>
              <a:gd name="adj2" fmla="val 25000"/>
              <a:gd name="adj3" fmla="val 91667"/>
              <a:gd name="adj4" fmla="val 66667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buFontTx/>
              <a:buNone/>
            </a:pPr>
            <a:r>
              <a:rPr lang="ko-KR" altLang="en-US"/>
              <a:t>자전거</a:t>
            </a:r>
          </a:p>
        </p:txBody>
      </p:sp>
      <p:sp>
        <p:nvSpPr>
          <p:cNvPr id="44044" name="AutoShape 1036"/>
          <p:cNvSpPr>
            <a:spLocks noChangeArrowheads="1"/>
          </p:cNvSpPr>
          <p:nvPr/>
        </p:nvSpPr>
        <p:spPr bwMode="auto">
          <a:xfrm>
            <a:off x="4267200" y="5486400"/>
            <a:ext cx="2895600" cy="457200"/>
          </a:xfrm>
          <a:prstGeom prst="leftArrowCallout">
            <a:avLst>
              <a:gd name="adj1" fmla="val 25000"/>
              <a:gd name="adj2" fmla="val 25000"/>
              <a:gd name="adj3" fmla="val 105556"/>
              <a:gd name="adj4" fmla="val 66667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buFontTx/>
              <a:buNone/>
            </a:pPr>
            <a:r>
              <a:rPr lang="ko-KR" altLang="en-US"/>
              <a:t>심폐소생술 기기</a:t>
            </a:r>
          </a:p>
        </p:txBody>
      </p:sp>
      <p:sp>
        <p:nvSpPr>
          <p:cNvPr id="44045" name="AutoShape 1037"/>
          <p:cNvSpPr>
            <a:spLocks noChangeArrowheads="1"/>
          </p:cNvSpPr>
          <p:nvPr/>
        </p:nvSpPr>
        <p:spPr bwMode="auto">
          <a:xfrm>
            <a:off x="6781800" y="1371600"/>
            <a:ext cx="914400" cy="609600"/>
          </a:xfrm>
          <a:prstGeom prst="cloudCallout">
            <a:avLst>
              <a:gd name="adj1" fmla="val -43750"/>
              <a:gd name="adj2" fmla="val 7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FontTx/>
              <a:buNone/>
            </a:pPr>
            <a:r>
              <a:rPr lang="en-US" altLang="ko-KR">
                <a:solidFill>
                  <a:srgbClr val="CC0000"/>
                </a:solidFill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3" grpId="0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AutoShape 2"/>
          <p:cNvSpPr>
            <a:spLocks noChangeArrowheads="1"/>
          </p:cNvSpPr>
          <p:nvPr/>
        </p:nvSpPr>
        <p:spPr bwMode="auto">
          <a:xfrm rot="10800000">
            <a:off x="381000" y="228600"/>
            <a:ext cx="8569325" cy="838200"/>
          </a:xfrm>
          <a:prstGeom prst="triangle">
            <a:avLst>
              <a:gd name="adj" fmla="val 92981"/>
            </a:avLst>
          </a:prstGeom>
          <a:gradFill rotWithShape="1">
            <a:gsLst>
              <a:gs pos="0">
                <a:srgbClr val="FF0000"/>
              </a:gs>
              <a:gs pos="100000">
                <a:schemeClr val="tx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>
              <a:buFontTx/>
              <a:buNone/>
            </a:pPr>
            <a:r>
              <a:rPr lang="ko-KR" altLang="en-US" sz="2800" b="1">
                <a:solidFill>
                  <a:srgbClr val="FFFF00"/>
                </a:solidFill>
              </a:rPr>
              <a:t>운동부하 기기별 측정시 결과 비교</a:t>
            </a:r>
          </a:p>
        </p:txBody>
      </p:sp>
      <p:pic>
        <p:nvPicPr>
          <p:cNvPr id="45059" name="Picture 3" descr="C:\WINDOWS\바탕 화면\박종철\표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143000"/>
            <a:ext cx="8534400" cy="5486400"/>
          </a:xfrm>
          <a:prstGeom prst="rect">
            <a:avLst/>
          </a:prstGeom>
          <a:noFill/>
        </p:spPr>
      </p:pic>
      <p:sp>
        <p:nvSpPr>
          <p:cNvPr id="45061" name="AutoShape 5"/>
          <p:cNvSpPr>
            <a:spLocks noChangeArrowheads="1"/>
          </p:cNvSpPr>
          <p:nvPr/>
        </p:nvSpPr>
        <p:spPr bwMode="auto">
          <a:xfrm>
            <a:off x="3200400" y="1981200"/>
            <a:ext cx="381000" cy="152400"/>
          </a:xfrm>
          <a:prstGeom prst="leftArrow">
            <a:avLst>
              <a:gd name="adj1" fmla="val 50000"/>
              <a:gd name="adj2" fmla="val 62500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45063" name="AutoShape 7"/>
          <p:cNvSpPr>
            <a:spLocks noChangeArrowheads="1"/>
          </p:cNvSpPr>
          <p:nvPr/>
        </p:nvSpPr>
        <p:spPr bwMode="auto">
          <a:xfrm>
            <a:off x="3657600" y="2514600"/>
            <a:ext cx="381000" cy="152400"/>
          </a:xfrm>
          <a:prstGeom prst="leftArrow">
            <a:avLst>
              <a:gd name="adj1" fmla="val 50000"/>
              <a:gd name="adj2" fmla="val 62500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45064" name="AutoShape 8"/>
          <p:cNvSpPr>
            <a:spLocks noChangeArrowheads="1"/>
          </p:cNvSpPr>
          <p:nvPr/>
        </p:nvSpPr>
        <p:spPr bwMode="auto">
          <a:xfrm>
            <a:off x="5181600" y="5029200"/>
            <a:ext cx="381000" cy="152400"/>
          </a:xfrm>
          <a:prstGeom prst="leftArrow">
            <a:avLst>
              <a:gd name="adj1" fmla="val 50000"/>
              <a:gd name="adj2" fmla="val 62500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45065" name="Rectangle 9"/>
          <p:cNvSpPr>
            <a:spLocks noChangeArrowheads="1"/>
          </p:cNvSpPr>
          <p:nvPr/>
        </p:nvSpPr>
        <p:spPr bwMode="auto">
          <a:xfrm>
            <a:off x="457200" y="1219200"/>
            <a:ext cx="80772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buFontTx/>
              <a:buNone/>
            </a:pPr>
            <a:r>
              <a:rPr lang="en-US" altLang="ko-KR"/>
              <a:t>    </a:t>
            </a:r>
            <a:r>
              <a:rPr lang="ko-KR" altLang="en-US"/>
              <a:t>내  용           트레드밀         자전거에르고메터      밴치 스텝</a:t>
            </a:r>
          </a:p>
        </p:txBody>
      </p:sp>
      <p:sp>
        <p:nvSpPr>
          <p:cNvPr id="45066" name="Line 10"/>
          <p:cNvSpPr>
            <a:spLocks noChangeShapeType="1"/>
          </p:cNvSpPr>
          <p:nvPr/>
        </p:nvSpPr>
        <p:spPr bwMode="auto">
          <a:xfrm>
            <a:off x="2133600" y="1219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45067" name="Line 11"/>
          <p:cNvSpPr>
            <a:spLocks noChangeShapeType="1"/>
          </p:cNvSpPr>
          <p:nvPr/>
        </p:nvSpPr>
        <p:spPr bwMode="auto">
          <a:xfrm>
            <a:off x="4038600" y="1219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45068" name="Line 12"/>
          <p:cNvSpPr>
            <a:spLocks noChangeShapeType="1"/>
          </p:cNvSpPr>
          <p:nvPr/>
        </p:nvSpPr>
        <p:spPr bwMode="auto">
          <a:xfrm>
            <a:off x="6400800" y="1219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45069" name="Line 13"/>
          <p:cNvSpPr>
            <a:spLocks noChangeShapeType="1"/>
          </p:cNvSpPr>
          <p:nvPr/>
        </p:nvSpPr>
        <p:spPr bwMode="auto">
          <a:xfrm>
            <a:off x="4267200" y="1981200"/>
            <a:ext cx="1752600" cy="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2"/>
          <p:cNvSpPr>
            <a:spLocks noChangeArrowheads="1"/>
          </p:cNvSpPr>
          <p:nvPr/>
        </p:nvSpPr>
        <p:spPr bwMode="auto">
          <a:xfrm rot="10800000">
            <a:off x="609599" y="428603"/>
            <a:ext cx="7529513" cy="1155721"/>
          </a:xfrm>
          <a:prstGeom prst="triangle">
            <a:avLst>
              <a:gd name="adj" fmla="val 92981"/>
            </a:avLst>
          </a:prstGeom>
          <a:gradFill rotWithShape="1">
            <a:gsLst>
              <a:gs pos="0">
                <a:srgbClr val="FF0000"/>
              </a:gs>
              <a:gs pos="100000">
                <a:schemeClr val="tx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>
              <a:buFontTx/>
              <a:buNone/>
            </a:pPr>
            <a:r>
              <a:rPr lang="en-US" altLang="ko-KR" sz="4000" b="1" dirty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rPr>
              <a:t>      </a:t>
            </a:r>
            <a:r>
              <a:rPr lang="ko-KR" altLang="en-US" sz="4000" b="1" dirty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rPr>
              <a:t>운동부하 검사 대상 분류</a:t>
            </a: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304800" y="1600200"/>
            <a:ext cx="8610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80000"/>
              </a:lnSpc>
              <a:buFont typeface="Wingdings" pitchFamily="2" charset="2"/>
              <a:buChar char="q"/>
            </a:pPr>
            <a:r>
              <a:rPr lang="en-US" altLang="ko-KR" sz="2200" dirty="0"/>
              <a:t> </a:t>
            </a:r>
            <a:r>
              <a:rPr lang="ko-KR" altLang="en-US" sz="2800" dirty="0"/>
              <a:t>부하검사 수행 여부 결정</a:t>
            </a:r>
          </a:p>
          <a:p>
            <a:pPr>
              <a:lnSpc>
                <a:spcPct val="180000"/>
              </a:lnSpc>
              <a:buFont typeface="Wingdings" pitchFamily="2" charset="2"/>
              <a:buChar char="q"/>
            </a:pPr>
            <a:r>
              <a:rPr lang="ko-KR" altLang="en-US" sz="2800" dirty="0"/>
              <a:t> </a:t>
            </a:r>
            <a:r>
              <a:rPr lang="ko-KR" altLang="en-US" sz="2800" dirty="0">
                <a:solidFill>
                  <a:srgbClr val="FF0066"/>
                </a:solidFill>
              </a:rPr>
              <a:t>대상 분류</a:t>
            </a:r>
          </a:p>
          <a:p>
            <a:pPr>
              <a:lnSpc>
                <a:spcPct val="180000"/>
              </a:lnSpc>
              <a:buFont typeface="Wingdings" pitchFamily="2" charset="2"/>
              <a:buNone/>
            </a:pPr>
            <a:r>
              <a:rPr lang="ko-KR" altLang="en-US" sz="2800" dirty="0"/>
              <a:t>  </a:t>
            </a:r>
            <a:r>
              <a:rPr lang="en-US" altLang="ko-KR" sz="2800" dirty="0"/>
              <a:t>- </a:t>
            </a:r>
            <a:r>
              <a:rPr lang="ko-KR" altLang="en-US" sz="2800" dirty="0" err="1"/>
              <a:t>건강군</a:t>
            </a:r>
            <a:r>
              <a:rPr lang="en-US" altLang="ko-KR" sz="2000" dirty="0">
                <a:solidFill>
                  <a:srgbClr val="CC0000"/>
                </a:solidFill>
              </a:rPr>
              <a:t>(</a:t>
            </a:r>
            <a:r>
              <a:rPr lang="ko-KR" altLang="en-US" sz="2000" dirty="0">
                <a:solidFill>
                  <a:srgbClr val="CC0000"/>
                </a:solidFill>
              </a:rPr>
              <a:t>한 개의 관상동맥질환 위험인자</a:t>
            </a:r>
            <a:r>
              <a:rPr lang="en-US" altLang="ko-KR" sz="2000" dirty="0">
                <a:solidFill>
                  <a:srgbClr val="CC0000"/>
                </a:solidFill>
              </a:rPr>
              <a:t>,</a:t>
            </a:r>
            <a:r>
              <a:rPr lang="ko-KR" altLang="en-US" sz="2000" dirty="0">
                <a:solidFill>
                  <a:srgbClr val="CC0000"/>
                </a:solidFill>
              </a:rPr>
              <a:t>증상 없음</a:t>
            </a:r>
            <a:r>
              <a:rPr lang="en-US" altLang="ko-KR" sz="2000" dirty="0">
                <a:solidFill>
                  <a:srgbClr val="CC0000"/>
                </a:solidFill>
              </a:rPr>
              <a:t>)</a:t>
            </a:r>
          </a:p>
          <a:p>
            <a:pPr>
              <a:lnSpc>
                <a:spcPct val="180000"/>
              </a:lnSpc>
              <a:buFont typeface="Wingdings" pitchFamily="2" charset="2"/>
              <a:buNone/>
            </a:pPr>
            <a:r>
              <a:rPr lang="en-US" altLang="ko-KR" sz="2800" dirty="0"/>
              <a:t>  - </a:t>
            </a:r>
            <a:r>
              <a:rPr lang="ko-KR" altLang="en-US" sz="2800" dirty="0" err="1"/>
              <a:t>위험군</a:t>
            </a:r>
            <a:r>
              <a:rPr lang="en-US" altLang="ko-KR" sz="2000" dirty="0">
                <a:solidFill>
                  <a:srgbClr val="CC0000"/>
                </a:solidFill>
              </a:rPr>
              <a:t>(2</a:t>
            </a:r>
            <a:r>
              <a:rPr lang="ko-KR" altLang="en-US" sz="2000" dirty="0">
                <a:solidFill>
                  <a:srgbClr val="CC0000"/>
                </a:solidFill>
              </a:rPr>
              <a:t>개 이상 위험인자</a:t>
            </a:r>
            <a:r>
              <a:rPr lang="en-US" altLang="ko-KR" sz="2000" dirty="0">
                <a:solidFill>
                  <a:srgbClr val="CC0000"/>
                </a:solidFill>
              </a:rPr>
              <a:t>, </a:t>
            </a:r>
            <a:r>
              <a:rPr lang="ko-KR" altLang="en-US" sz="2000" dirty="0" err="1">
                <a:solidFill>
                  <a:srgbClr val="CC0000"/>
                </a:solidFill>
              </a:rPr>
              <a:t>심폐계</a:t>
            </a:r>
            <a:r>
              <a:rPr lang="ko-KR" altLang="en-US" sz="2000" dirty="0">
                <a:solidFill>
                  <a:srgbClr val="CC0000"/>
                </a:solidFill>
              </a:rPr>
              <a:t> 또는 </a:t>
            </a:r>
            <a:r>
              <a:rPr lang="ko-KR" altLang="en-US" sz="2000" dirty="0" err="1">
                <a:solidFill>
                  <a:srgbClr val="CC0000"/>
                </a:solidFill>
              </a:rPr>
              <a:t>대사성</a:t>
            </a:r>
            <a:r>
              <a:rPr lang="ko-KR" altLang="en-US" sz="2000" dirty="0">
                <a:solidFill>
                  <a:srgbClr val="CC0000"/>
                </a:solidFill>
              </a:rPr>
              <a:t> 질환의 증후나 증상</a:t>
            </a:r>
            <a:r>
              <a:rPr lang="en-US" altLang="ko-KR" sz="2000" dirty="0">
                <a:solidFill>
                  <a:srgbClr val="CC0000"/>
                </a:solidFill>
              </a:rPr>
              <a:t>)</a:t>
            </a:r>
          </a:p>
          <a:p>
            <a:pPr>
              <a:lnSpc>
                <a:spcPct val="180000"/>
              </a:lnSpc>
              <a:buFont typeface="Wingdings" pitchFamily="2" charset="2"/>
              <a:buNone/>
            </a:pPr>
            <a:r>
              <a:rPr lang="en-US" altLang="ko-KR" sz="2800" dirty="0"/>
              <a:t>  - </a:t>
            </a:r>
            <a:r>
              <a:rPr lang="ko-KR" altLang="en-US" sz="2800" dirty="0" err="1"/>
              <a:t>질환군</a:t>
            </a:r>
            <a:r>
              <a:rPr lang="en-US" altLang="ko-KR" sz="2000" dirty="0">
                <a:solidFill>
                  <a:srgbClr val="CC0000"/>
                </a:solidFill>
              </a:rPr>
              <a:t>(</a:t>
            </a:r>
            <a:r>
              <a:rPr lang="ko-KR" altLang="en-US" sz="2000" dirty="0">
                <a:solidFill>
                  <a:srgbClr val="CC0000"/>
                </a:solidFill>
              </a:rPr>
              <a:t>이미 </a:t>
            </a:r>
            <a:r>
              <a:rPr lang="ko-KR" altLang="en-US" sz="2000" dirty="0" err="1">
                <a:solidFill>
                  <a:srgbClr val="CC0000"/>
                </a:solidFill>
              </a:rPr>
              <a:t>심폐계</a:t>
            </a:r>
            <a:r>
              <a:rPr lang="ko-KR" altLang="en-US" sz="2000" dirty="0">
                <a:solidFill>
                  <a:srgbClr val="CC0000"/>
                </a:solidFill>
              </a:rPr>
              <a:t> 또는 </a:t>
            </a:r>
            <a:r>
              <a:rPr lang="ko-KR" altLang="en-US" sz="2000" dirty="0" err="1">
                <a:solidFill>
                  <a:srgbClr val="CC0000"/>
                </a:solidFill>
              </a:rPr>
              <a:t>대사성</a:t>
            </a:r>
            <a:r>
              <a:rPr lang="ko-KR" altLang="en-US" sz="2000" dirty="0">
                <a:solidFill>
                  <a:srgbClr val="CC0000"/>
                </a:solidFill>
              </a:rPr>
              <a:t> 질환 상태</a:t>
            </a:r>
            <a:r>
              <a:rPr lang="en-US" altLang="ko-KR" sz="2000" dirty="0">
                <a:solidFill>
                  <a:srgbClr val="CC0000"/>
                </a:solidFill>
              </a:rPr>
              <a:t>)</a:t>
            </a:r>
          </a:p>
          <a:p>
            <a:pPr>
              <a:lnSpc>
                <a:spcPct val="180000"/>
              </a:lnSpc>
              <a:buFont typeface="Wingdings" pitchFamily="2" charset="2"/>
              <a:buNone/>
            </a:pPr>
            <a:r>
              <a:rPr lang="en-US" altLang="ko-KR" sz="2800" dirty="0"/>
              <a:t>  - </a:t>
            </a:r>
            <a:r>
              <a:rPr lang="ko-KR" altLang="en-US" sz="2800" dirty="0"/>
              <a:t>운동금기군</a:t>
            </a:r>
            <a:r>
              <a:rPr lang="en-US" altLang="ko-KR" sz="2000" dirty="0">
                <a:solidFill>
                  <a:srgbClr val="CC0000"/>
                </a:solidFill>
              </a:rPr>
              <a:t>(</a:t>
            </a:r>
            <a:r>
              <a:rPr lang="ko-KR" altLang="en-US" sz="2000" dirty="0" err="1">
                <a:solidFill>
                  <a:srgbClr val="CC0000"/>
                </a:solidFill>
              </a:rPr>
              <a:t>질환자</a:t>
            </a:r>
            <a:r>
              <a:rPr lang="ko-KR" altLang="en-US" sz="2000" dirty="0">
                <a:solidFill>
                  <a:srgbClr val="CC0000"/>
                </a:solidFill>
              </a:rPr>
              <a:t> 중증</a:t>
            </a:r>
            <a:r>
              <a:rPr lang="en-US" altLang="ko-KR" sz="2000" dirty="0">
                <a:solidFill>
                  <a:srgbClr val="CC0000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animBg="1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/>
          <p:cNvSpPr>
            <a:spLocks noChangeArrowheads="1"/>
          </p:cNvSpPr>
          <p:nvPr/>
        </p:nvSpPr>
        <p:spPr bwMode="auto">
          <a:xfrm rot="10800000">
            <a:off x="609599" y="500041"/>
            <a:ext cx="7529513" cy="1084283"/>
          </a:xfrm>
          <a:prstGeom prst="triangle">
            <a:avLst>
              <a:gd name="adj" fmla="val 92981"/>
            </a:avLst>
          </a:prstGeom>
          <a:gradFill rotWithShape="1">
            <a:gsLst>
              <a:gs pos="0">
                <a:srgbClr val="FF0000"/>
              </a:gs>
              <a:gs pos="100000">
                <a:schemeClr val="tx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>
              <a:buFontTx/>
              <a:buNone/>
            </a:pPr>
            <a:r>
              <a:rPr lang="en-US" altLang="ko-KR" sz="4000" b="1" dirty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rPr>
              <a:t>      </a:t>
            </a:r>
            <a:r>
              <a:rPr lang="ko-KR" altLang="en-US" sz="4000" b="1" dirty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rPr>
              <a:t>운동부하 검사 대상 분류</a:t>
            </a: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1066800" y="1524000"/>
            <a:ext cx="7620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en-US" altLang="ko-KR" sz="2200" b="1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200" b="1" dirty="0" err="1">
                <a:latin typeface="맑은 고딕" pitchFamily="50" charset="-127"/>
                <a:ea typeface="맑은 고딕" pitchFamily="50" charset="-127"/>
              </a:rPr>
              <a:t>건강군</a:t>
            </a:r>
            <a:endParaRPr lang="ko-KR" altLang="en-US" sz="2200" b="1" dirty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ko-KR" altLang="en-US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en-US" altLang="ko-KR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남성 </a:t>
            </a:r>
            <a:r>
              <a:rPr lang="en-US" altLang="ko-KR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45</a:t>
            </a:r>
            <a:r>
              <a:rPr lang="ko-KR" altLang="en-US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세 이하</a:t>
            </a:r>
            <a:r>
              <a:rPr lang="en-US" altLang="ko-KR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여성 </a:t>
            </a:r>
            <a:r>
              <a:rPr lang="en-US" altLang="ko-KR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55</a:t>
            </a:r>
            <a:r>
              <a:rPr lang="ko-KR" altLang="en-US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세 이하</a:t>
            </a:r>
            <a:r>
              <a:rPr lang="en-US" altLang="ko-KR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(Ⅰ</a:t>
            </a:r>
            <a:r>
              <a:rPr lang="ko-KR" altLang="en-US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군</a:t>
            </a:r>
            <a:r>
              <a:rPr lang="en-US" altLang="ko-KR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en-US" altLang="ko-KR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 - </a:t>
            </a:r>
            <a:r>
              <a:rPr lang="ko-KR" altLang="en-US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이상 없고</a:t>
            </a:r>
            <a:r>
              <a:rPr lang="en-US" altLang="ko-KR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규칙적 생활과 활동</a:t>
            </a:r>
          </a:p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ko-KR" altLang="en-US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en-US" altLang="ko-KR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남성 </a:t>
            </a:r>
            <a:r>
              <a:rPr lang="en-US" altLang="ko-KR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45</a:t>
            </a:r>
            <a:r>
              <a:rPr lang="ko-KR" altLang="en-US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세 이상</a:t>
            </a:r>
            <a:r>
              <a:rPr lang="en-US" altLang="ko-KR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여성 </a:t>
            </a:r>
            <a:r>
              <a:rPr lang="en-US" altLang="ko-KR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55</a:t>
            </a:r>
            <a:r>
              <a:rPr lang="ko-KR" altLang="en-US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세 이상</a:t>
            </a:r>
            <a:r>
              <a:rPr lang="en-US" altLang="ko-KR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(Ⅱ</a:t>
            </a:r>
            <a:r>
              <a:rPr lang="ko-KR" altLang="en-US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군</a:t>
            </a:r>
            <a:r>
              <a:rPr lang="en-US" altLang="ko-KR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en-US" altLang="ko-KR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 - </a:t>
            </a:r>
            <a:r>
              <a:rPr lang="ko-KR" altLang="en-US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운동부하검사 필수</a:t>
            </a:r>
            <a:endParaRPr lang="ko-KR" altLang="en-US" sz="2200" b="1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ko-KR" altLang="en-US" sz="22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200" b="1" dirty="0" err="1">
                <a:solidFill>
                  <a:srgbClr val="FF0066"/>
                </a:solidFill>
                <a:latin typeface="맑은 고딕" pitchFamily="50" charset="-127"/>
                <a:ea typeface="맑은 고딕" pitchFamily="50" charset="-127"/>
              </a:rPr>
              <a:t>위험군</a:t>
            </a:r>
            <a:endParaRPr lang="ko-KR" altLang="en-US" sz="2200" b="1" dirty="0">
              <a:solidFill>
                <a:srgbClr val="FF0066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ko-KR" altLang="en-US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en-US" altLang="ko-KR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- 2</a:t>
            </a:r>
            <a:r>
              <a:rPr lang="ko-KR" altLang="en-US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개 이상의 주요 </a:t>
            </a:r>
            <a:r>
              <a:rPr lang="ko-KR" altLang="en-US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관상동맥질환 </a:t>
            </a:r>
            <a:r>
              <a:rPr lang="ko-KR" altLang="en-US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인자</a:t>
            </a:r>
          </a:p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ko-KR" altLang="en-US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en-US" altLang="ko-KR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b="1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대사성</a:t>
            </a:r>
            <a:r>
              <a:rPr lang="ko-KR" altLang="en-US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질환</a:t>
            </a:r>
            <a:r>
              <a:rPr lang="en-US" altLang="ko-KR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당뇨</a:t>
            </a:r>
            <a:r>
              <a:rPr lang="en-US" altLang="ko-KR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갑상선</a:t>
            </a:r>
            <a:r>
              <a:rPr lang="en-US" altLang="ko-KR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신장</a:t>
            </a:r>
            <a:r>
              <a:rPr lang="en-US" altLang="ko-KR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간질환 등</a:t>
            </a:r>
            <a:r>
              <a:rPr lang="en-US" altLang="ko-KR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en-US" altLang="ko-KR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 - </a:t>
            </a:r>
            <a:r>
              <a:rPr lang="ko-KR" altLang="en-US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전문의 입회 하에 </a:t>
            </a:r>
            <a:r>
              <a:rPr lang="en-US" altLang="ko-KR" b="1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submaximal</a:t>
            </a:r>
            <a:r>
              <a:rPr lang="en-US" altLang="ko-KR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test</a:t>
            </a:r>
          </a:p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en-US" altLang="ko-KR" sz="22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200" b="1" dirty="0" err="1">
                <a:solidFill>
                  <a:srgbClr val="CC0000"/>
                </a:solidFill>
                <a:latin typeface="맑은 고딕" pitchFamily="50" charset="-127"/>
                <a:ea typeface="맑은 고딕" pitchFamily="50" charset="-127"/>
              </a:rPr>
              <a:t>질환군</a:t>
            </a:r>
            <a:endParaRPr lang="ko-KR" altLang="en-US" sz="2200" b="1" dirty="0">
              <a:solidFill>
                <a:srgbClr val="CC0000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ko-KR" altLang="en-US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en-US" altLang="ko-KR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운동 전 </a:t>
            </a:r>
            <a:r>
              <a:rPr lang="ko-KR" altLang="en-US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전문검사 실시</a:t>
            </a:r>
          </a:p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ko-KR" altLang="en-US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en-US" altLang="ko-KR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정도</a:t>
            </a:r>
            <a:r>
              <a:rPr lang="en-US" altLang="ko-KR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체력 수준에 맞는 검사</a:t>
            </a:r>
            <a:r>
              <a:rPr lang="en-US" altLang="ko-KR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선택</a:t>
            </a:r>
            <a:r>
              <a:rPr lang="en-US" altLang="ko-KR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en-US" altLang="ko-KR" sz="22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200" b="1" dirty="0">
                <a:latin typeface="맑은 고딕" pitchFamily="50" charset="-127"/>
                <a:ea typeface="맑은 고딕" pitchFamily="50" charset="-127"/>
              </a:rPr>
              <a:t>운동금기군</a:t>
            </a:r>
          </a:p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ko-KR" altLang="en-US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en-US" altLang="ko-KR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안정되기까지 검사</a:t>
            </a:r>
            <a:r>
              <a:rPr lang="en-US" altLang="ko-KR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(X)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 animBg="1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AutoShape 2"/>
          <p:cNvSpPr>
            <a:spLocks noChangeArrowheads="1"/>
          </p:cNvSpPr>
          <p:nvPr/>
        </p:nvSpPr>
        <p:spPr bwMode="auto">
          <a:xfrm rot="10800000">
            <a:off x="152400" y="214290"/>
            <a:ext cx="8382000" cy="776310"/>
          </a:xfrm>
          <a:prstGeom prst="triangle">
            <a:avLst>
              <a:gd name="adj" fmla="val 92981"/>
            </a:avLst>
          </a:prstGeom>
          <a:gradFill rotWithShape="1">
            <a:gsLst>
              <a:gs pos="0">
                <a:srgbClr val="FF0000"/>
              </a:gs>
              <a:gs pos="100000">
                <a:schemeClr val="tx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>
              <a:buFontTx/>
              <a:buNone/>
            </a:pPr>
            <a:r>
              <a:rPr lang="en-US" altLang="ko-KR" sz="2800" b="1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rPr>
              <a:t>                   ACSM </a:t>
            </a:r>
            <a:r>
              <a:rPr lang="ko-KR" altLang="en-US" sz="2800" b="1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rPr>
              <a:t>위험분류 척도 이용 선별검사</a:t>
            </a:r>
            <a:r>
              <a:rPr lang="en-US" altLang="ko-KR" sz="2800" b="1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rPr>
              <a:t>(1)</a:t>
            </a:r>
          </a:p>
        </p:txBody>
      </p:sp>
      <p:sp>
        <p:nvSpPr>
          <p:cNvPr id="69637" name="Rectangle 5"/>
          <p:cNvSpPr>
            <a:spLocks noChangeArrowheads="1"/>
          </p:cNvSpPr>
          <p:nvPr/>
        </p:nvSpPr>
        <p:spPr bwMode="auto">
          <a:xfrm>
            <a:off x="685800" y="1828800"/>
            <a:ext cx="7848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ko-KR" dirty="0"/>
              <a:t> </a:t>
            </a:r>
            <a:r>
              <a:rPr lang="ko-KR" altLang="en-US" dirty="0">
                <a:solidFill>
                  <a:schemeClr val="tx2"/>
                </a:solidFill>
              </a:rPr>
              <a:t>부모</a:t>
            </a:r>
            <a:r>
              <a:rPr lang="en-US" altLang="ko-KR" dirty="0">
                <a:solidFill>
                  <a:schemeClr val="tx2"/>
                </a:solidFill>
              </a:rPr>
              <a:t>, </a:t>
            </a:r>
            <a:r>
              <a:rPr lang="ko-KR" altLang="en-US" dirty="0">
                <a:solidFill>
                  <a:schemeClr val="tx2"/>
                </a:solidFill>
              </a:rPr>
              <a:t>형제</a:t>
            </a:r>
            <a:r>
              <a:rPr lang="en-US" altLang="ko-KR" dirty="0">
                <a:solidFill>
                  <a:schemeClr val="tx2"/>
                </a:solidFill>
              </a:rPr>
              <a:t>, </a:t>
            </a:r>
            <a:r>
              <a:rPr lang="ko-KR" altLang="en-US" dirty="0">
                <a:solidFill>
                  <a:schemeClr val="tx2"/>
                </a:solidFill>
              </a:rPr>
              <a:t>자매 중에 </a:t>
            </a:r>
            <a:r>
              <a:rPr lang="en-US" altLang="ko-KR" dirty="0">
                <a:solidFill>
                  <a:schemeClr val="tx2"/>
                </a:solidFill>
              </a:rPr>
              <a:t>55</a:t>
            </a:r>
            <a:r>
              <a:rPr lang="ko-KR" altLang="en-US" dirty="0">
                <a:solidFill>
                  <a:schemeClr val="tx2"/>
                </a:solidFill>
              </a:rPr>
              <a:t>세</a:t>
            </a:r>
            <a:r>
              <a:rPr lang="en-US" altLang="ko-KR" dirty="0">
                <a:solidFill>
                  <a:schemeClr val="tx2"/>
                </a:solidFill>
              </a:rPr>
              <a:t>(</a:t>
            </a:r>
            <a:r>
              <a:rPr lang="ko-KR" altLang="en-US" dirty="0">
                <a:solidFill>
                  <a:schemeClr val="tx2"/>
                </a:solidFill>
              </a:rPr>
              <a:t>여자는 </a:t>
            </a:r>
            <a:r>
              <a:rPr lang="en-US" altLang="ko-KR" dirty="0">
                <a:solidFill>
                  <a:schemeClr val="tx2"/>
                </a:solidFill>
              </a:rPr>
              <a:t>65</a:t>
            </a:r>
            <a:r>
              <a:rPr lang="ko-KR" altLang="en-US" dirty="0">
                <a:solidFill>
                  <a:schemeClr val="tx2"/>
                </a:solidFill>
              </a:rPr>
              <a:t>세</a:t>
            </a:r>
            <a:r>
              <a:rPr lang="en-US" altLang="ko-KR" dirty="0">
                <a:solidFill>
                  <a:schemeClr val="tx2"/>
                </a:solidFill>
              </a:rPr>
              <a:t>) </a:t>
            </a:r>
            <a:r>
              <a:rPr lang="ko-KR" altLang="en-US" dirty="0">
                <a:solidFill>
                  <a:schemeClr val="tx2"/>
                </a:solidFill>
              </a:rPr>
              <a:t>이전에 심장발작</a:t>
            </a:r>
            <a:r>
              <a:rPr lang="en-US" altLang="ko-KR" dirty="0">
                <a:solidFill>
                  <a:schemeClr val="tx2"/>
                </a:solidFill>
              </a:rPr>
              <a:t>, </a:t>
            </a:r>
            <a:r>
              <a:rPr lang="ko-KR" altLang="en-US" dirty="0">
                <a:solidFill>
                  <a:schemeClr val="tx2"/>
                </a:solidFill>
              </a:rPr>
              <a:t>심장</a:t>
            </a:r>
          </a:p>
          <a:p>
            <a:pPr>
              <a:buFontTx/>
              <a:buNone/>
            </a:pPr>
            <a:r>
              <a:rPr lang="ko-KR" altLang="en-US" dirty="0">
                <a:solidFill>
                  <a:schemeClr val="tx2"/>
                </a:solidFill>
              </a:rPr>
              <a:t> </a:t>
            </a:r>
            <a:r>
              <a:rPr lang="ko-KR" altLang="en-US" dirty="0" err="1" smtClean="0">
                <a:solidFill>
                  <a:schemeClr val="tx2"/>
                </a:solidFill>
              </a:rPr>
              <a:t>우회술</a:t>
            </a:r>
            <a:r>
              <a:rPr lang="en-US" altLang="ko-KR" dirty="0">
                <a:solidFill>
                  <a:schemeClr val="tx2"/>
                </a:solidFill>
              </a:rPr>
              <a:t>, </a:t>
            </a:r>
            <a:r>
              <a:rPr lang="ko-KR" altLang="en-US" dirty="0">
                <a:solidFill>
                  <a:schemeClr val="tx2"/>
                </a:solidFill>
              </a:rPr>
              <a:t>심혈관 성형술 또는 </a:t>
            </a:r>
            <a:r>
              <a:rPr lang="ko-KR" altLang="en-US" dirty="0" err="1">
                <a:solidFill>
                  <a:schemeClr val="tx2"/>
                </a:solidFill>
              </a:rPr>
              <a:t>돌연사를</a:t>
            </a:r>
            <a:r>
              <a:rPr lang="ko-KR" altLang="en-US" dirty="0">
                <a:solidFill>
                  <a:schemeClr val="tx2"/>
                </a:solidFill>
              </a:rPr>
              <a:t> 한 사람이 있습니까 </a:t>
            </a:r>
            <a:r>
              <a:rPr lang="en-US" altLang="ko-KR" dirty="0">
                <a:solidFill>
                  <a:schemeClr val="tx2"/>
                </a:solidFill>
              </a:rPr>
              <a:t>?</a:t>
            </a:r>
          </a:p>
          <a:p>
            <a:r>
              <a:rPr lang="en-US" altLang="ko-KR" dirty="0"/>
              <a:t> </a:t>
            </a:r>
            <a:r>
              <a:rPr lang="ko-KR" altLang="en-US" dirty="0">
                <a:solidFill>
                  <a:schemeClr val="accent2"/>
                </a:solidFill>
              </a:rPr>
              <a:t>최근 지난 </a:t>
            </a:r>
            <a:r>
              <a:rPr lang="en-US" altLang="ko-KR" dirty="0">
                <a:solidFill>
                  <a:schemeClr val="accent2"/>
                </a:solidFill>
              </a:rPr>
              <a:t>6</a:t>
            </a:r>
            <a:r>
              <a:rPr lang="ko-KR" altLang="en-US" dirty="0">
                <a:solidFill>
                  <a:schemeClr val="accent2"/>
                </a:solidFill>
              </a:rPr>
              <a:t>개월 동안 흡연을 하였습니까 </a:t>
            </a:r>
            <a:r>
              <a:rPr lang="en-US" altLang="ko-KR" dirty="0">
                <a:solidFill>
                  <a:schemeClr val="accent2"/>
                </a:solidFill>
              </a:rPr>
              <a:t>?</a:t>
            </a:r>
          </a:p>
          <a:p>
            <a:r>
              <a:rPr lang="en-US" altLang="ko-KR" dirty="0"/>
              <a:t> </a:t>
            </a:r>
            <a:r>
              <a:rPr lang="ko-KR" altLang="en-US" dirty="0">
                <a:solidFill>
                  <a:schemeClr val="hlink"/>
                </a:solidFill>
              </a:rPr>
              <a:t>혈압이 </a:t>
            </a:r>
            <a:r>
              <a:rPr lang="en-US" altLang="ko-KR" dirty="0">
                <a:solidFill>
                  <a:schemeClr val="hlink"/>
                </a:solidFill>
              </a:rPr>
              <a:t>140/90 </a:t>
            </a:r>
            <a:r>
              <a:rPr lang="ko-KR" altLang="en-US" dirty="0">
                <a:solidFill>
                  <a:schemeClr val="hlink"/>
                </a:solidFill>
              </a:rPr>
              <a:t>이상입니까</a:t>
            </a:r>
            <a:r>
              <a:rPr lang="en-US" altLang="ko-KR" dirty="0">
                <a:solidFill>
                  <a:schemeClr val="hlink"/>
                </a:solidFill>
              </a:rPr>
              <a:t>? </a:t>
            </a:r>
            <a:r>
              <a:rPr lang="ko-KR" altLang="en-US" dirty="0">
                <a:solidFill>
                  <a:schemeClr val="hlink"/>
                </a:solidFill>
              </a:rPr>
              <a:t>또는 혈압 </a:t>
            </a:r>
            <a:r>
              <a:rPr lang="ko-KR" altLang="en-US" dirty="0" err="1">
                <a:solidFill>
                  <a:schemeClr val="hlink"/>
                </a:solidFill>
              </a:rPr>
              <a:t>강하제를</a:t>
            </a:r>
            <a:r>
              <a:rPr lang="ko-KR" altLang="en-US" dirty="0">
                <a:solidFill>
                  <a:schemeClr val="hlink"/>
                </a:solidFill>
              </a:rPr>
              <a:t> 복용하고 </a:t>
            </a:r>
            <a:r>
              <a:rPr lang="ko-KR" altLang="en-US" dirty="0" err="1">
                <a:solidFill>
                  <a:schemeClr val="hlink"/>
                </a:solidFill>
              </a:rPr>
              <a:t>있습</a:t>
            </a:r>
            <a:endParaRPr lang="ko-KR" altLang="en-US" dirty="0">
              <a:solidFill>
                <a:schemeClr val="hlink"/>
              </a:solidFill>
            </a:endParaRPr>
          </a:p>
          <a:p>
            <a:pPr>
              <a:buFontTx/>
              <a:buNone/>
            </a:pPr>
            <a:r>
              <a:rPr lang="ko-KR" altLang="en-US" dirty="0">
                <a:solidFill>
                  <a:schemeClr val="hlink"/>
                </a:solidFill>
              </a:rPr>
              <a:t> </a:t>
            </a:r>
            <a:r>
              <a:rPr lang="ko-KR" altLang="en-US" dirty="0" err="1" smtClean="0">
                <a:solidFill>
                  <a:schemeClr val="hlink"/>
                </a:solidFill>
              </a:rPr>
              <a:t>니까</a:t>
            </a:r>
            <a:r>
              <a:rPr lang="ko-KR" altLang="en-US" dirty="0" smtClean="0">
                <a:solidFill>
                  <a:schemeClr val="hlink"/>
                </a:solidFill>
              </a:rPr>
              <a:t> </a:t>
            </a:r>
            <a:r>
              <a:rPr lang="en-US" altLang="ko-KR" dirty="0">
                <a:solidFill>
                  <a:schemeClr val="hlink"/>
                </a:solidFill>
              </a:rPr>
              <a:t>?</a:t>
            </a:r>
          </a:p>
          <a:p>
            <a:r>
              <a:rPr lang="en-US" altLang="ko-KR" dirty="0"/>
              <a:t> </a:t>
            </a:r>
            <a:r>
              <a:rPr lang="en-US" altLang="ko-KR" dirty="0">
                <a:solidFill>
                  <a:srgbClr val="FF0066"/>
                </a:solidFill>
              </a:rPr>
              <a:t>LDL </a:t>
            </a:r>
            <a:r>
              <a:rPr lang="ko-KR" altLang="en-US" dirty="0">
                <a:solidFill>
                  <a:srgbClr val="FF0066"/>
                </a:solidFill>
              </a:rPr>
              <a:t>콜레스테롤 수치는 얼마나 됩니까 </a:t>
            </a:r>
            <a:r>
              <a:rPr lang="en-US" altLang="ko-KR" dirty="0">
                <a:solidFill>
                  <a:srgbClr val="FF0066"/>
                </a:solidFill>
              </a:rPr>
              <a:t>? </a:t>
            </a:r>
            <a:r>
              <a:rPr lang="ko-KR" altLang="en-US" dirty="0">
                <a:solidFill>
                  <a:srgbClr val="FF0066"/>
                </a:solidFill>
              </a:rPr>
              <a:t>만일 수치를 모른다면</a:t>
            </a:r>
          </a:p>
          <a:p>
            <a:pPr>
              <a:buFontTx/>
              <a:buNone/>
            </a:pPr>
            <a:r>
              <a:rPr lang="ko-KR" altLang="en-US" dirty="0">
                <a:solidFill>
                  <a:srgbClr val="FF0066"/>
                </a:solidFill>
              </a:rPr>
              <a:t> </a:t>
            </a:r>
            <a:r>
              <a:rPr lang="ko-KR" altLang="en-US" dirty="0" smtClean="0">
                <a:solidFill>
                  <a:srgbClr val="FF0066"/>
                </a:solidFill>
              </a:rPr>
              <a:t>총 </a:t>
            </a:r>
            <a:r>
              <a:rPr lang="ko-KR" altLang="en-US" dirty="0">
                <a:solidFill>
                  <a:srgbClr val="FF0066"/>
                </a:solidFill>
              </a:rPr>
              <a:t>콜레스테롤 수치는 얼마입니까</a:t>
            </a:r>
            <a:r>
              <a:rPr lang="en-US" altLang="ko-KR" dirty="0">
                <a:solidFill>
                  <a:srgbClr val="FF0066"/>
                </a:solidFill>
              </a:rPr>
              <a:t>? HDL </a:t>
            </a:r>
            <a:r>
              <a:rPr lang="ko-KR" altLang="en-US" dirty="0">
                <a:solidFill>
                  <a:srgbClr val="FF0066"/>
                </a:solidFill>
              </a:rPr>
              <a:t>콜레스테롤은 </a:t>
            </a:r>
            <a:r>
              <a:rPr lang="ko-KR" altLang="en-US" dirty="0" err="1">
                <a:solidFill>
                  <a:srgbClr val="FF0066"/>
                </a:solidFill>
              </a:rPr>
              <a:t>얼마입</a:t>
            </a:r>
            <a:endParaRPr lang="ko-KR" altLang="en-US" dirty="0">
              <a:solidFill>
                <a:srgbClr val="FF0066"/>
              </a:solidFill>
            </a:endParaRPr>
          </a:p>
          <a:p>
            <a:pPr>
              <a:buFontTx/>
              <a:buNone/>
            </a:pPr>
            <a:r>
              <a:rPr lang="ko-KR" altLang="en-US" dirty="0">
                <a:solidFill>
                  <a:srgbClr val="FF0066"/>
                </a:solidFill>
              </a:rPr>
              <a:t> </a:t>
            </a:r>
            <a:r>
              <a:rPr lang="ko-KR" altLang="en-US" dirty="0" err="1" smtClean="0">
                <a:solidFill>
                  <a:srgbClr val="FF0066"/>
                </a:solidFill>
              </a:rPr>
              <a:t>니까</a:t>
            </a:r>
            <a:r>
              <a:rPr lang="en-US" altLang="ko-KR" dirty="0">
                <a:solidFill>
                  <a:srgbClr val="FF0066"/>
                </a:solidFill>
              </a:rPr>
              <a:t>?(</a:t>
            </a:r>
            <a:r>
              <a:rPr lang="en-US" altLang="ko-KR" dirty="0" smtClean="0">
                <a:solidFill>
                  <a:srgbClr val="FF0066"/>
                </a:solidFill>
              </a:rPr>
              <a:t>LDL</a:t>
            </a:r>
            <a:r>
              <a:rPr lang="ko-KR" altLang="en-US" dirty="0" smtClean="0">
                <a:solidFill>
                  <a:srgbClr val="FF0066"/>
                </a:solidFill>
              </a:rPr>
              <a:t>이</a:t>
            </a:r>
            <a:r>
              <a:rPr lang="en-US" altLang="ko-KR" dirty="0" smtClean="0">
                <a:solidFill>
                  <a:srgbClr val="FF0066"/>
                </a:solidFill>
              </a:rPr>
              <a:t> </a:t>
            </a:r>
            <a:r>
              <a:rPr lang="en-US" altLang="ko-KR" dirty="0">
                <a:solidFill>
                  <a:srgbClr val="FF0066"/>
                </a:solidFill>
              </a:rPr>
              <a:t>130</a:t>
            </a:r>
            <a:r>
              <a:rPr lang="ko-KR" altLang="en-US" dirty="0">
                <a:solidFill>
                  <a:srgbClr val="FF0066"/>
                </a:solidFill>
              </a:rPr>
              <a:t>이상이거나 </a:t>
            </a:r>
            <a:r>
              <a:rPr lang="en-US" altLang="ko-KR" dirty="0">
                <a:solidFill>
                  <a:srgbClr val="FF0066"/>
                </a:solidFill>
              </a:rPr>
              <a:t>HDL</a:t>
            </a:r>
            <a:r>
              <a:rPr lang="ko-KR" altLang="en-US" dirty="0">
                <a:solidFill>
                  <a:srgbClr val="FF0066"/>
                </a:solidFill>
              </a:rPr>
              <a:t>은 </a:t>
            </a:r>
            <a:r>
              <a:rPr lang="en-US" altLang="ko-KR" dirty="0">
                <a:solidFill>
                  <a:srgbClr val="FF0066"/>
                </a:solidFill>
              </a:rPr>
              <a:t>60</a:t>
            </a:r>
            <a:r>
              <a:rPr lang="ko-KR" altLang="en-US" dirty="0">
                <a:solidFill>
                  <a:srgbClr val="FF0066"/>
                </a:solidFill>
              </a:rPr>
              <a:t>이상입니까</a:t>
            </a:r>
            <a:r>
              <a:rPr lang="en-US" altLang="ko-KR" dirty="0">
                <a:solidFill>
                  <a:srgbClr val="FF0066"/>
                </a:solidFill>
              </a:rPr>
              <a:t>?)</a:t>
            </a:r>
          </a:p>
          <a:p>
            <a:r>
              <a:rPr lang="en-US" altLang="ko-KR" dirty="0"/>
              <a:t> </a:t>
            </a:r>
            <a:r>
              <a:rPr lang="ko-KR" altLang="en-US" dirty="0" smtClean="0">
                <a:solidFill>
                  <a:srgbClr val="CC0000"/>
                </a:solidFill>
              </a:rPr>
              <a:t>공복 시 </a:t>
            </a:r>
            <a:r>
              <a:rPr lang="ko-KR" altLang="en-US" dirty="0">
                <a:solidFill>
                  <a:srgbClr val="CC0000"/>
                </a:solidFill>
              </a:rPr>
              <a:t>혈당을 얼마입니까</a:t>
            </a:r>
            <a:r>
              <a:rPr lang="en-US" altLang="ko-KR" dirty="0">
                <a:solidFill>
                  <a:srgbClr val="CC0000"/>
                </a:solidFill>
              </a:rPr>
              <a:t>? 110</a:t>
            </a:r>
            <a:r>
              <a:rPr lang="ko-KR" altLang="en-US" dirty="0">
                <a:solidFill>
                  <a:srgbClr val="CC0000"/>
                </a:solidFill>
              </a:rPr>
              <a:t>이상입니까</a:t>
            </a:r>
            <a:r>
              <a:rPr lang="en-US" altLang="ko-KR" dirty="0">
                <a:solidFill>
                  <a:srgbClr val="CC0000"/>
                </a:solidFill>
              </a:rPr>
              <a:t>?</a:t>
            </a:r>
          </a:p>
          <a:p>
            <a:r>
              <a:rPr lang="en-US" altLang="ko-KR" dirty="0"/>
              <a:t> </a:t>
            </a:r>
            <a:r>
              <a:rPr lang="ko-KR" altLang="en-US" dirty="0">
                <a:solidFill>
                  <a:srgbClr val="1E446E"/>
                </a:solidFill>
              </a:rPr>
              <a:t>신장과 체중을 얼마입니까</a:t>
            </a:r>
            <a:r>
              <a:rPr lang="en-US" altLang="ko-KR" dirty="0">
                <a:solidFill>
                  <a:srgbClr val="1E446E"/>
                </a:solidFill>
              </a:rPr>
              <a:t>? </a:t>
            </a:r>
            <a:r>
              <a:rPr lang="ko-KR" altLang="en-US" dirty="0">
                <a:solidFill>
                  <a:srgbClr val="1E446E"/>
                </a:solidFill>
              </a:rPr>
              <a:t>신체질량지수는 </a:t>
            </a:r>
            <a:r>
              <a:rPr lang="en-US" altLang="ko-KR" dirty="0">
                <a:solidFill>
                  <a:srgbClr val="1E446E"/>
                </a:solidFill>
              </a:rPr>
              <a:t>30kg/m</a:t>
            </a:r>
            <a:r>
              <a:rPr lang="en-US" altLang="ko-KR" baseline="30000" dirty="0">
                <a:solidFill>
                  <a:srgbClr val="1E446E"/>
                </a:solidFill>
              </a:rPr>
              <a:t>2 </a:t>
            </a:r>
            <a:r>
              <a:rPr lang="ko-KR" altLang="en-US" dirty="0">
                <a:solidFill>
                  <a:srgbClr val="1E446E"/>
                </a:solidFill>
              </a:rPr>
              <a:t>이상입니까</a:t>
            </a:r>
            <a:r>
              <a:rPr lang="en-US" altLang="ko-KR" dirty="0">
                <a:solidFill>
                  <a:srgbClr val="1E446E"/>
                </a:solidFill>
              </a:rPr>
              <a:t>?</a:t>
            </a:r>
          </a:p>
          <a:p>
            <a:r>
              <a:rPr lang="en-US" altLang="ko-KR" dirty="0"/>
              <a:t> </a:t>
            </a:r>
            <a:r>
              <a:rPr lang="ko-KR" altLang="en-US" dirty="0">
                <a:solidFill>
                  <a:srgbClr val="800000"/>
                </a:solidFill>
              </a:rPr>
              <a:t>허리둘레는 </a:t>
            </a:r>
            <a:r>
              <a:rPr lang="en-US" altLang="ko-KR" dirty="0">
                <a:solidFill>
                  <a:srgbClr val="800000"/>
                </a:solidFill>
              </a:rPr>
              <a:t>100cm</a:t>
            </a:r>
            <a:r>
              <a:rPr lang="ko-KR" altLang="en-US" dirty="0">
                <a:solidFill>
                  <a:srgbClr val="800000"/>
                </a:solidFill>
              </a:rPr>
              <a:t>입니까</a:t>
            </a:r>
            <a:r>
              <a:rPr lang="en-US" altLang="ko-KR" dirty="0">
                <a:solidFill>
                  <a:srgbClr val="800000"/>
                </a:solidFill>
              </a:rPr>
              <a:t>?</a:t>
            </a:r>
          </a:p>
          <a:p>
            <a:r>
              <a:rPr lang="en-US" altLang="ko-KR" dirty="0"/>
              <a:t> </a:t>
            </a:r>
            <a:r>
              <a:rPr lang="ko-KR" altLang="en-US" dirty="0"/>
              <a:t>매일 최소한 </a:t>
            </a:r>
            <a:r>
              <a:rPr lang="en-US" altLang="ko-KR" dirty="0"/>
              <a:t>30</a:t>
            </a:r>
            <a:r>
              <a:rPr lang="ko-KR" altLang="en-US" dirty="0"/>
              <a:t>분 이상 중간강도의 신체활동 또는 그에 상응하는 </a:t>
            </a:r>
          </a:p>
          <a:p>
            <a:pPr>
              <a:buFontTx/>
              <a:buNone/>
            </a:pPr>
            <a:r>
              <a:rPr lang="ko-KR" altLang="en-US" dirty="0"/>
              <a:t> </a:t>
            </a:r>
            <a:r>
              <a:rPr lang="ko-KR" altLang="en-US" dirty="0" smtClean="0"/>
              <a:t>신체활동을 </a:t>
            </a:r>
            <a:r>
              <a:rPr lang="ko-KR" altLang="en-US" dirty="0"/>
              <a:t>합니까</a:t>
            </a:r>
            <a:r>
              <a:rPr lang="en-US" altLang="ko-KR" dirty="0"/>
              <a:t>? </a:t>
            </a:r>
          </a:p>
        </p:txBody>
      </p:sp>
      <p:sp>
        <p:nvSpPr>
          <p:cNvPr id="69638" name="Rectangle 6"/>
          <p:cNvSpPr>
            <a:spLocks noChangeArrowheads="1"/>
          </p:cNvSpPr>
          <p:nvPr/>
        </p:nvSpPr>
        <p:spPr bwMode="auto">
          <a:xfrm>
            <a:off x="2057400" y="1447800"/>
            <a:ext cx="5257800" cy="4572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buFontTx/>
              <a:buNone/>
            </a:pPr>
            <a:r>
              <a:rPr lang="en-US" altLang="ko-KR" sz="2800" b="1">
                <a:solidFill>
                  <a:srgbClr val="FFFF00"/>
                </a:solidFill>
              </a:rPr>
              <a:t>2</a:t>
            </a:r>
            <a:r>
              <a:rPr lang="ko-KR" altLang="en-US" sz="2800" b="1">
                <a:solidFill>
                  <a:srgbClr val="FFFF00"/>
                </a:solidFill>
              </a:rPr>
              <a:t>개 이상 해당되면 중간 위험군</a:t>
            </a:r>
            <a:r>
              <a:rPr lang="ko-KR" altLang="en-US" b="1">
                <a:solidFill>
                  <a:srgbClr val="FFFF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 animBg="1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AutoShape 2"/>
          <p:cNvSpPr>
            <a:spLocks noChangeArrowheads="1"/>
          </p:cNvSpPr>
          <p:nvPr/>
        </p:nvSpPr>
        <p:spPr bwMode="auto">
          <a:xfrm rot="10800000">
            <a:off x="152400" y="214290"/>
            <a:ext cx="8382000" cy="776310"/>
          </a:xfrm>
          <a:prstGeom prst="triangle">
            <a:avLst>
              <a:gd name="adj" fmla="val 92981"/>
            </a:avLst>
          </a:prstGeom>
          <a:gradFill rotWithShape="1">
            <a:gsLst>
              <a:gs pos="0">
                <a:srgbClr val="FF0000"/>
              </a:gs>
              <a:gs pos="100000">
                <a:schemeClr val="tx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>
              <a:buFontTx/>
              <a:buNone/>
            </a:pPr>
            <a:r>
              <a:rPr lang="en-US" altLang="ko-KR" sz="2800" b="1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rPr>
              <a:t>                   ACSM </a:t>
            </a:r>
            <a:r>
              <a:rPr lang="ko-KR" altLang="en-US" sz="2800" b="1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rPr>
              <a:t>위험분류 척도 이용 선별검사</a:t>
            </a:r>
            <a:r>
              <a:rPr lang="en-US" altLang="ko-KR" sz="2800" b="1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rPr>
              <a:t>(2)</a:t>
            </a:r>
          </a:p>
        </p:txBody>
      </p:sp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685800" y="1905000"/>
            <a:ext cx="7848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457200" indent="-457200" algn="dist"/>
            <a:r>
              <a:rPr lang="en-US" altLang="ko-KR"/>
              <a:t> </a:t>
            </a:r>
            <a:r>
              <a:rPr lang="ko-KR" altLang="en-US"/>
              <a:t>가슴과 그 주위에 통증이나 불편함을 느낀 적이 있습니까</a:t>
            </a:r>
            <a:r>
              <a:rPr lang="en-US" altLang="ko-KR"/>
              <a:t>?</a:t>
            </a:r>
          </a:p>
          <a:p>
            <a:pPr marL="457200" indent="-457200" algn="dist">
              <a:buFontTx/>
              <a:buNone/>
            </a:pPr>
            <a:r>
              <a:rPr lang="en-US" altLang="ko-KR"/>
              <a:t>       (</a:t>
            </a:r>
            <a:r>
              <a:rPr lang="ko-KR" altLang="en-US"/>
              <a:t>심근허혈 유무</a:t>
            </a:r>
            <a:r>
              <a:rPr lang="en-US" altLang="ko-KR"/>
              <a:t>) </a:t>
            </a:r>
            <a:endParaRPr lang="en-US" altLang="ko-KR">
              <a:solidFill>
                <a:schemeClr val="tx2"/>
              </a:solidFill>
            </a:endParaRPr>
          </a:p>
          <a:p>
            <a:pPr marL="457200" indent="-457200" algn="dist"/>
            <a:r>
              <a:rPr lang="en-US" altLang="ko-KR">
                <a:solidFill>
                  <a:schemeClr val="tx2"/>
                </a:solidFill>
              </a:rPr>
              <a:t> </a:t>
            </a:r>
            <a:r>
              <a:rPr lang="ko-KR" altLang="en-US">
                <a:solidFill>
                  <a:schemeClr val="tx2"/>
                </a:solidFill>
              </a:rPr>
              <a:t>어지러움이나 현기증을 느낀 적이 있습니까</a:t>
            </a:r>
            <a:r>
              <a:rPr lang="en-US" altLang="ko-KR">
                <a:solidFill>
                  <a:schemeClr val="tx2"/>
                </a:solidFill>
              </a:rPr>
              <a:t>? </a:t>
            </a:r>
          </a:p>
          <a:p>
            <a:pPr marL="457200" indent="-457200" algn="dist">
              <a:buFontTx/>
              <a:buNone/>
            </a:pPr>
            <a:r>
              <a:rPr lang="en-US" altLang="ko-KR">
                <a:solidFill>
                  <a:schemeClr val="tx2"/>
                </a:solidFill>
              </a:rPr>
              <a:t>       (</a:t>
            </a:r>
            <a:r>
              <a:rPr lang="ko-KR" altLang="en-US">
                <a:solidFill>
                  <a:schemeClr val="tx2"/>
                </a:solidFill>
              </a:rPr>
              <a:t>갑자기 일어서는 경우 제외</a:t>
            </a:r>
            <a:r>
              <a:rPr lang="en-US" altLang="ko-KR">
                <a:solidFill>
                  <a:schemeClr val="tx2"/>
                </a:solidFill>
              </a:rPr>
              <a:t>)</a:t>
            </a:r>
          </a:p>
          <a:p>
            <a:pPr marL="457200" indent="-457200" algn="dist"/>
            <a:r>
              <a:rPr lang="en-US" altLang="ko-KR"/>
              <a:t> </a:t>
            </a:r>
            <a:r>
              <a:rPr lang="ko-KR" altLang="en-US">
                <a:solidFill>
                  <a:schemeClr val="accent2"/>
                </a:solidFill>
              </a:rPr>
              <a:t>눕거나 잠잘 때 호흡이 곤란합니까</a:t>
            </a:r>
            <a:r>
              <a:rPr lang="en-US" altLang="ko-KR">
                <a:solidFill>
                  <a:schemeClr val="accent2"/>
                </a:solidFill>
              </a:rPr>
              <a:t>?</a:t>
            </a:r>
          </a:p>
          <a:p>
            <a:pPr marL="457200" indent="-457200" algn="dist"/>
            <a:r>
              <a:rPr lang="en-US" altLang="ko-KR"/>
              <a:t> </a:t>
            </a:r>
            <a:r>
              <a:rPr lang="ko-KR" altLang="en-US">
                <a:solidFill>
                  <a:schemeClr val="hlink"/>
                </a:solidFill>
              </a:rPr>
              <a:t>발목이 부은 적이 있습니까</a:t>
            </a:r>
            <a:r>
              <a:rPr lang="en-US" altLang="ko-KR">
                <a:solidFill>
                  <a:schemeClr val="hlink"/>
                </a:solidFill>
              </a:rPr>
              <a:t>?(</a:t>
            </a:r>
            <a:r>
              <a:rPr lang="ko-KR" altLang="en-US">
                <a:solidFill>
                  <a:schemeClr val="hlink"/>
                </a:solidFill>
              </a:rPr>
              <a:t>장시간 서있을 때는 제외</a:t>
            </a:r>
            <a:r>
              <a:rPr lang="en-US" altLang="ko-KR">
                <a:solidFill>
                  <a:schemeClr val="hlink"/>
                </a:solidFill>
              </a:rPr>
              <a:t>)</a:t>
            </a:r>
          </a:p>
          <a:p>
            <a:pPr marL="457200" indent="-457200" algn="dist"/>
            <a:r>
              <a:rPr lang="en-US" altLang="ko-KR"/>
              <a:t> </a:t>
            </a:r>
            <a:r>
              <a:rPr lang="ko-KR" altLang="en-US">
                <a:solidFill>
                  <a:srgbClr val="FF0066"/>
                </a:solidFill>
              </a:rPr>
              <a:t>갑자기 심박동이 빨라지는 것을 경험한 적이 있습니까</a:t>
            </a:r>
            <a:r>
              <a:rPr lang="en-US" altLang="ko-KR">
                <a:solidFill>
                  <a:srgbClr val="FF0066"/>
                </a:solidFill>
              </a:rPr>
              <a:t>?</a:t>
            </a:r>
          </a:p>
          <a:p>
            <a:pPr marL="457200" indent="-457200" algn="dist"/>
            <a:r>
              <a:rPr lang="en-US" altLang="ko-KR"/>
              <a:t> </a:t>
            </a:r>
            <a:r>
              <a:rPr lang="ko-KR" altLang="en-US">
                <a:solidFill>
                  <a:srgbClr val="CC0000"/>
                </a:solidFill>
              </a:rPr>
              <a:t>다리에 통증을 느낍니까 </a:t>
            </a:r>
            <a:r>
              <a:rPr lang="en-US" altLang="ko-KR">
                <a:solidFill>
                  <a:srgbClr val="CC0000"/>
                </a:solidFill>
              </a:rPr>
              <a:t>?(</a:t>
            </a:r>
            <a:r>
              <a:rPr lang="ko-KR" altLang="en-US">
                <a:solidFill>
                  <a:srgbClr val="CC0000"/>
                </a:solidFill>
              </a:rPr>
              <a:t>간헐성 다리 통증 유무</a:t>
            </a:r>
            <a:r>
              <a:rPr lang="en-US" altLang="ko-KR">
                <a:solidFill>
                  <a:srgbClr val="CC0000"/>
                </a:solidFill>
              </a:rPr>
              <a:t>)</a:t>
            </a:r>
          </a:p>
          <a:p>
            <a:pPr marL="457200" indent="-457200" algn="dist"/>
            <a:r>
              <a:rPr lang="en-US" altLang="ko-KR"/>
              <a:t> </a:t>
            </a:r>
            <a:r>
              <a:rPr lang="ko-KR" altLang="en-US">
                <a:solidFill>
                  <a:srgbClr val="1E446E"/>
                </a:solidFill>
              </a:rPr>
              <a:t>의사로부터 심잡음이 들린다는 말을 들은 적이 있습니까</a:t>
            </a:r>
            <a:r>
              <a:rPr lang="en-US" altLang="ko-KR">
                <a:solidFill>
                  <a:srgbClr val="1E446E"/>
                </a:solidFill>
              </a:rPr>
              <a:t>?</a:t>
            </a:r>
          </a:p>
          <a:p>
            <a:pPr marL="457200" indent="-457200" algn="dist">
              <a:buFontTx/>
              <a:buNone/>
            </a:pPr>
            <a:r>
              <a:rPr lang="en-US" altLang="ko-KR">
                <a:solidFill>
                  <a:srgbClr val="1E446E"/>
                </a:solidFill>
              </a:rPr>
              <a:t>       (</a:t>
            </a:r>
            <a:r>
              <a:rPr lang="ko-KR" altLang="en-US">
                <a:solidFill>
                  <a:srgbClr val="1E446E"/>
                </a:solidFill>
              </a:rPr>
              <a:t>그런데 의사가 운동을 해도 좋다고 하였습니까</a:t>
            </a:r>
            <a:r>
              <a:rPr lang="en-US" altLang="ko-KR">
                <a:solidFill>
                  <a:srgbClr val="1E446E"/>
                </a:solidFill>
              </a:rPr>
              <a:t>?</a:t>
            </a:r>
          </a:p>
          <a:p>
            <a:pPr marL="457200" indent="-457200" algn="dist"/>
            <a:r>
              <a:rPr lang="en-US" altLang="ko-KR"/>
              <a:t> </a:t>
            </a:r>
            <a:r>
              <a:rPr lang="ko-KR" altLang="en-US">
                <a:solidFill>
                  <a:srgbClr val="800000"/>
                </a:solidFill>
              </a:rPr>
              <a:t>일상적인 활동 중에 심한 피로와 호흡곤란을 느낍니까</a:t>
            </a:r>
            <a:r>
              <a:rPr lang="en-US" altLang="ko-KR">
                <a:solidFill>
                  <a:srgbClr val="800000"/>
                </a:solidFill>
              </a:rPr>
              <a:t>?</a:t>
            </a:r>
            <a:endParaRPr lang="en-US" altLang="ko-KR">
              <a:solidFill>
                <a:srgbClr val="00FFFF"/>
              </a:solidFill>
            </a:endParaRPr>
          </a:p>
        </p:txBody>
      </p:sp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2057400" y="1447800"/>
            <a:ext cx="5257800" cy="4572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buFontTx/>
              <a:buNone/>
            </a:pPr>
            <a:r>
              <a:rPr lang="en-US" altLang="ko-KR" sz="2800" b="1">
                <a:solidFill>
                  <a:srgbClr val="FFFF00"/>
                </a:solidFill>
              </a:rPr>
              <a:t>1</a:t>
            </a:r>
            <a:r>
              <a:rPr lang="ko-KR" altLang="en-US" sz="2800" b="1">
                <a:solidFill>
                  <a:srgbClr val="FFFF00"/>
                </a:solidFill>
              </a:rPr>
              <a:t>개 이상 해당되면 고위험군</a:t>
            </a:r>
            <a:r>
              <a:rPr lang="ko-KR" altLang="en-US" b="1">
                <a:solidFill>
                  <a:srgbClr val="FFFF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8" grpId="0" animBg="1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AutoShape 2"/>
          <p:cNvSpPr>
            <a:spLocks noChangeArrowheads="1"/>
          </p:cNvSpPr>
          <p:nvPr/>
        </p:nvSpPr>
        <p:spPr bwMode="auto">
          <a:xfrm rot="10800000">
            <a:off x="152400" y="214290"/>
            <a:ext cx="8382000" cy="776310"/>
          </a:xfrm>
          <a:prstGeom prst="triangle">
            <a:avLst>
              <a:gd name="adj" fmla="val 92981"/>
            </a:avLst>
          </a:prstGeom>
          <a:gradFill rotWithShape="1">
            <a:gsLst>
              <a:gs pos="0">
                <a:srgbClr val="FF0000"/>
              </a:gs>
              <a:gs pos="100000">
                <a:schemeClr val="tx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>
              <a:buFontTx/>
              <a:buNone/>
            </a:pPr>
            <a:r>
              <a:rPr lang="en-US" altLang="ko-KR" sz="2800" b="1" dirty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rPr>
              <a:t>                   ACSM </a:t>
            </a:r>
            <a:r>
              <a:rPr lang="ko-KR" altLang="en-US" sz="2800" b="1" dirty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rPr>
              <a:t>위험분류 척도 이용 선별검사</a:t>
            </a:r>
            <a:r>
              <a:rPr lang="en-US" altLang="ko-KR" sz="2800" b="1" dirty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rPr>
              <a:t>(3)</a:t>
            </a:r>
          </a:p>
        </p:txBody>
      </p:sp>
      <p:sp>
        <p:nvSpPr>
          <p:cNvPr id="71683" name="Rectangle 3"/>
          <p:cNvSpPr>
            <a:spLocks noChangeArrowheads="1"/>
          </p:cNvSpPr>
          <p:nvPr/>
        </p:nvSpPr>
        <p:spPr bwMode="auto">
          <a:xfrm>
            <a:off x="685800" y="1828800"/>
            <a:ext cx="8229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ko-KR" dirty="0"/>
              <a:t> </a:t>
            </a:r>
            <a:r>
              <a:rPr lang="ko-KR" altLang="en-US" dirty="0">
                <a:solidFill>
                  <a:schemeClr val="tx2"/>
                </a:solidFill>
              </a:rPr>
              <a:t>현재 연령은 </a:t>
            </a:r>
            <a:r>
              <a:rPr lang="en-US" altLang="ko-KR" dirty="0">
                <a:solidFill>
                  <a:schemeClr val="tx2"/>
                </a:solidFill>
              </a:rPr>
              <a:t>?(</a:t>
            </a:r>
            <a:r>
              <a:rPr lang="ko-KR" altLang="en-US" dirty="0">
                <a:solidFill>
                  <a:schemeClr val="tx2"/>
                </a:solidFill>
              </a:rPr>
              <a:t>남자 </a:t>
            </a:r>
            <a:r>
              <a:rPr lang="en-US" altLang="ko-KR" dirty="0">
                <a:solidFill>
                  <a:schemeClr val="tx2"/>
                </a:solidFill>
              </a:rPr>
              <a:t>45</a:t>
            </a:r>
            <a:r>
              <a:rPr lang="ko-KR" altLang="en-US" dirty="0">
                <a:solidFill>
                  <a:schemeClr val="tx2"/>
                </a:solidFill>
              </a:rPr>
              <a:t>세 이상</a:t>
            </a:r>
            <a:r>
              <a:rPr lang="en-US" altLang="ko-KR" dirty="0">
                <a:solidFill>
                  <a:schemeClr val="tx2"/>
                </a:solidFill>
              </a:rPr>
              <a:t>, </a:t>
            </a:r>
            <a:r>
              <a:rPr lang="ko-KR" altLang="en-US" dirty="0">
                <a:solidFill>
                  <a:schemeClr val="tx2"/>
                </a:solidFill>
              </a:rPr>
              <a:t>여자 </a:t>
            </a:r>
            <a:r>
              <a:rPr lang="en-US" altLang="ko-KR" dirty="0">
                <a:solidFill>
                  <a:schemeClr val="tx2"/>
                </a:solidFill>
              </a:rPr>
              <a:t>55</a:t>
            </a:r>
            <a:r>
              <a:rPr lang="ko-KR" altLang="en-US" dirty="0">
                <a:solidFill>
                  <a:schemeClr val="tx2"/>
                </a:solidFill>
              </a:rPr>
              <a:t>세 이상이면 </a:t>
            </a:r>
            <a:r>
              <a:rPr lang="ko-KR" altLang="en-US" dirty="0">
                <a:solidFill>
                  <a:srgbClr val="CC0000"/>
                </a:solidFill>
              </a:rPr>
              <a:t>중간 </a:t>
            </a:r>
            <a:r>
              <a:rPr lang="ko-KR" altLang="en-US" dirty="0" err="1">
                <a:solidFill>
                  <a:srgbClr val="CC0000"/>
                </a:solidFill>
              </a:rPr>
              <a:t>위험군</a:t>
            </a:r>
            <a:endParaRPr lang="ko-KR" altLang="en-US" dirty="0">
              <a:solidFill>
                <a:srgbClr val="CC0000"/>
              </a:solidFill>
            </a:endParaRPr>
          </a:p>
          <a:p>
            <a:endParaRPr lang="ko-KR" altLang="en-US" dirty="0">
              <a:solidFill>
                <a:srgbClr val="CC0000"/>
              </a:solidFill>
            </a:endParaRPr>
          </a:p>
          <a:p>
            <a:r>
              <a:rPr lang="ko-KR" altLang="en-US" dirty="0"/>
              <a:t> </a:t>
            </a:r>
            <a:r>
              <a:rPr lang="ko-KR" altLang="en-US" dirty="0">
                <a:solidFill>
                  <a:schemeClr val="accent2"/>
                </a:solidFill>
              </a:rPr>
              <a:t>신장질환</a:t>
            </a:r>
            <a:r>
              <a:rPr lang="en-US" altLang="ko-KR" dirty="0">
                <a:solidFill>
                  <a:schemeClr val="accent2"/>
                </a:solidFill>
              </a:rPr>
              <a:t>, </a:t>
            </a:r>
            <a:r>
              <a:rPr lang="ko-KR" altLang="en-US" dirty="0">
                <a:solidFill>
                  <a:schemeClr val="accent2"/>
                </a:solidFill>
              </a:rPr>
              <a:t>말초혈관질환</a:t>
            </a:r>
            <a:r>
              <a:rPr lang="en-US" altLang="ko-KR" dirty="0">
                <a:solidFill>
                  <a:schemeClr val="accent2"/>
                </a:solidFill>
              </a:rPr>
              <a:t>, </a:t>
            </a:r>
            <a:r>
              <a:rPr lang="ko-KR" altLang="en-US" dirty="0">
                <a:solidFill>
                  <a:schemeClr val="accent2"/>
                </a:solidFill>
              </a:rPr>
              <a:t>뇌혈관 질환</a:t>
            </a:r>
            <a:r>
              <a:rPr lang="en-US" altLang="ko-KR" dirty="0">
                <a:solidFill>
                  <a:schemeClr val="accent2"/>
                </a:solidFill>
              </a:rPr>
              <a:t>, </a:t>
            </a:r>
            <a:r>
              <a:rPr lang="ko-KR" altLang="en-US" dirty="0">
                <a:solidFill>
                  <a:schemeClr val="accent2"/>
                </a:solidFill>
              </a:rPr>
              <a:t>만성 폐쇄성 폐질환</a:t>
            </a:r>
            <a:r>
              <a:rPr lang="en-US" altLang="ko-KR" dirty="0">
                <a:solidFill>
                  <a:schemeClr val="accent2"/>
                </a:solidFill>
              </a:rPr>
              <a:t>, </a:t>
            </a:r>
            <a:r>
              <a:rPr lang="ko-KR" altLang="en-US" dirty="0">
                <a:solidFill>
                  <a:schemeClr val="accent2"/>
                </a:solidFill>
              </a:rPr>
              <a:t>천식</a:t>
            </a:r>
            <a:r>
              <a:rPr lang="en-US" altLang="ko-KR" dirty="0">
                <a:solidFill>
                  <a:schemeClr val="accent2"/>
                </a:solidFill>
              </a:rPr>
              <a:t>, </a:t>
            </a:r>
          </a:p>
          <a:p>
            <a:pPr>
              <a:buFontTx/>
              <a:buNone/>
            </a:pPr>
            <a:r>
              <a:rPr lang="en-US" altLang="ko-KR" dirty="0">
                <a:solidFill>
                  <a:schemeClr val="accent2"/>
                </a:solidFill>
              </a:rPr>
              <a:t> </a:t>
            </a:r>
            <a:r>
              <a:rPr lang="ko-KR" altLang="en-US" dirty="0" smtClean="0">
                <a:solidFill>
                  <a:schemeClr val="accent2"/>
                </a:solidFill>
              </a:rPr>
              <a:t>폐간질 </a:t>
            </a:r>
            <a:r>
              <a:rPr lang="ko-KR" altLang="en-US" dirty="0">
                <a:solidFill>
                  <a:schemeClr val="accent2"/>
                </a:solidFill>
              </a:rPr>
              <a:t>질환 </a:t>
            </a:r>
            <a:r>
              <a:rPr lang="en-US" altLang="ko-KR" dirty="0">
                <a:solidFill>
                  <a:schemeClr val="accent2"/>
                </a:solidFill>
              </a:rPr>
              <a:t>, </a:t>
            </a:r>
            <a:r>
              <a:rPr lang="ko-KR" altLang="en-US" dirty="0" err="1">
                <a:solidFill>
                  <a:schemeClr val="accent2"/>
                </a:solidFill>
              </a:rPr>
              <a:t>낭포성</a:t>
            </a:r>
            <a:r>
              <a:rPr lang="ko-KR" altLang="en-US" dirty="0">
                <a:solidFill>
                  <a:schemeClr val="accent2"/>
                </a:solidFill>
              </a:rPr>
              <a:t> </a:t>
            </a:r>
            <a:r>
              <a:rPr lang="ko-KR" altLang="en-US" dirty="0" err="1">
                <a:solidFill>
                  <a:schemeClr val="accent2"/>
                </a:solidFill>
              </a:rPr>
              <a:t>섬유증</a:t>
            </a:r>
            <a:r>
              <a:rPr lang="en-US" altLang="ko-KR" dirty="0">
                <a:solidFill>
                  <a:schemeClr val="accent2"/>
                </a:solidFill>
              </a:rPr>
              <a:t>, </a:t>
            </a:r>
            <a:r>
              <a:rPr lang="ko-KR" altLang="en-US" dirty="0">
                <a:solidFill>
                  <a:schemeClr val="accent2"/>
                </a:solidFill>
              </a:rPr>
              <a:t>당뇨</a:t>
            </a:r>
            <a:r>
              <a:rPr lang="en-US" altLang="ko-KR" dirty="0">
                <a:solidFill>
                  <a:schemeClr val="accent2"/>
                </a:solidFill>
              </a:rPr>
              <a:t>, </a:t>
            </a:r>
            <a:r>
              <a:rPr lang="ko-KR" altLang="en-US" dirty="0">
                <a:solidFill>
                  <a:schemeClr val="accent2"/>
                </a:solidFill>
              </a:rPr>
              <a:t>갑상선 이상</a:t>
            </a:r>
            <a:r>
              <a:rPr lang="en-US" altLang="ko-KR" dirty="0">
                <a:solidFill>
                  <a:schemeClr val="accent2"/>
                </a:solidFill>
              </a:rPr>
              <a:t>, </a:t>
            </a:r>
            <a:r>
              <a:rPr lang="ko-KR" altLang="en-US" dirty="0">
                <a:solidFill>
                  <a:schemeClr val="accent2"/>
                </a:solidFill>
              </a:rPr>
              <a:t>신장질환</a:t>
            </a:r>
          </a:p>
          <a:p>
            <a:pPr>
              <a:buFontTx/>
              <a:buNone/>
            </a:pPr>
            <a:r>
              <a:rPr lang="ko-KR" altLang="en-US" dirty="0">
                <a:solidFill>
                  <a:schemeClr val="accent2"/>
                </a:solidFill>
              </a:rPr>
              <a:t> </a:t>
            </a:r>
            <a:r>
              <a:rPr lang="ko-KR" altLang="en-US" dirty="0" smtClean="0">
                <a:solidFill>
                  <a:schemeClr val="accent2"/>
                </a:solidFill>
              </a:rPr>
              <a:t>간질환 </a:t>
            </a:r>
            <a:r>
              <a:rPr lang="ko-KR" altLang="en-US" dirty="0">
                <a:solidFill>
                  <a:schemeClr val="accent2"/>
                </a:solidFill>
              </a:rPr>
              <a:t>중에서 한가지 이상 가지고 있습니까</a:t>
            </a:r>
            <a:r>
              <a:rPr lang="en-US" altLang="ko-KR" dirty="0">
                <a:solidFill>
                  <a:schemeClr val="accent2"/>
                </a:solidFill>
              </a:rPr>
              <a:t>? </a:t>
            </a:r>
            <a:r>
              <a:rPr lang="ko-KR" altLang="en-US" dirty="0">
                <a:solidFill>
                  <a:srgbClr val="CC0000"/>
                </a:solidFill>
              </a:rPr>
              <a:t>고위험군</a:t>
            </a:r>
          </a:p>
          <a:p>
            <a:pPr>
              <a:buFontTx/>
              <a:buNone/>
            </a:pPr>
            <a:endParaRPr lang="ko-KR" altLang="en-US" dirty="0">
              <a:solidFill>
                <a:srgbClr val="CC0000"/>
              </a:solidFill>
            </a:endParaRPr>
          </a:p>
          <a:p>
            <a:r>
              <a:rPr lang="ko-KR" altLang="en-US" dirty="0"/>
              <a:t> </a:t>
            </a:r>
            <a:r>
              <a:rPr lang="ko-KR" altLang="en-US" dirty="0">
                <a:solidFill>
                  <a:schemeClr val="hlink"/>
                </a:solidFill>
              </a:rPr>
              <a:t>관절염이나 과거에 있는 손상과 같은 골관절 문제가 있으며 운동을</a:t>
            </a:r>
          </a:p>
          <a:p>
            <a:pPr>
              <a:buFontTx/>
              <a:buNone/>
            </a:pPr>
            <a:r>
              <a:rPr lang="ko-KR" altLang="en-US" dirty="0">
                <a:solidFill>
                  <a:schemeClr val="hlink"/>
                </a:solidFill>
              </a:rPr>
              <a:t> </a:t>
            </a:r>
            <a:r>
              <a:rPr lang="ko-KR" altLang="en-US" dirty="0" smtClean="0">
                <a:solidFill>
                  <a:schemeClr val="hlink"/>
                </a:solidFill>
              </a:rPr>
              <a:t>하면 </a:t>
            </a:r>
            <a:r>
              <a:rPr lang="ko-KR" altLang="en-US" dirty="0">
                <a:solidFill>
                  <a:schemeClr val="hlink"/>
                </a:solidFill>
              </a:rPr>
              <a:t>악화됩니까</a:t>
            </a:r>
            <a:r>
              <a:rPr lang="en-US" altLang="ko-KR" dirty="0">
                <a:solidFill>
                  <a:schemeClr val="hlink"/>
                </a:solidFill>
              </a:rPr>
              <a:t>? (</a:t>
            </a:r>
            <a:r>
              <a:rPr lang="ko-KR" altLang="en-US" dirty="0">
                <a:solidFill>
                  <a:schemeClr val="hlink"/>
                </a:solidFill>
              </a:rPr>
              <a:t>운동검사를 연기하거나 수정하여야 함</a:t>
            </a:r>
            <a:r>
              <a:rPr lang="en-US" altLang="ko-KR" dirty="0">
                <a:solidFill>
                  <a:schemeClr val="hlink"/>
                </a:solidFill>
              </a:rPr>
              <a:t>)</a:t>
            </a:r>
          </a:p>
          <a:p>
            <a:pPr>
              <a:buFontTx/>
              <a:buNone/>
            </a:pPr>
            <a:r>
              <a:rPr lang="en-US" altLang="ko-KR" dirty="0">
                <a:solidFill>
                  <a:schemeClr val="hlink"/>
                </a:solidFill>
              </a:rPr>
              <a:t> </a:t>
            </a:r>
          </a:p>
          <a:p>
            <a:r>
              <a:rPr lang="en-US" altLang="ko-KR" dirty="0">
                <a:solidFill>
                  <a:schemeClr val="hlink"/>
                </a:solidFill>
              </a:rPr>
              <a:t> </a:t>
            </a:r>
            <a:r>
              <a:rPr lang="ko-KR" altLang="en-US" dirty="0">
                <a:solidFill>
                  <a:srgbClr val="FF0066"/>
                </a:solidFill>
              </a:rPr>
              <a:t>감기나 독감 그리고 급성 전염병을 앓고 </a:t>
            </a:r>
            <a:r>
              <a:rPr lang="ko-KR" altLang="en-US" dirty="0" smtClean="0">
                <a:solidFill>
                  <a:srgbClr val="FF0066"/>
                </a:solidFill>
              </a:rPr>
              <a:t>있습니까</a:t>
            </a:r>
            <a:r>
              <a:rPr lang="en-US" altLang="ko-KR" dirty="0" smtClean="0">
                <a:solidFill>
                  <a:srgbClr val="FF0066"/>
                </a:solidFill>
              </a:rPr>
              <a:t>?(</a:t>
            </a:r>
            <a:r>
              <a:rPr lang="ko-KR" altLang="en-US" dirty="0">
                <a:solidFill>
                  <a:srgbClr val="FF0066"/>
                </a:solidFill>
              </a:rPr>
              <a:t>운동검사 연기</a:t>
            </a:r>
            <a:r>
              <a:rPr lang="en-US" altLang="ko-KR" dirty="0">
                <a:solidFill>
                  <a:srgbClr val="FF0066"/>
                </a:solidFill>
              </a:rPr>
              <a:t>)</a:t>
            </a:r>
          </a:p>
          <a:p>
            <a:pPr>
              <a:buFontTx/>
              <a:buNone/>
            </a:pPr>
            <a:endParaRPr lang="en-US" altLang="ko-KR" dirty="0">
              <a:solidFill>
                <a:srgbClr val="FF0066"/>
              </a:solidFill>
            </a:endParaRPr>
          </a:p>
          <a:p>
            <a:r>
              <a:rPr lang="en-US" altLang="ko-KR" dirty="0"/>
              <a:t> </a:t>
            </a:r>
            <a:r>
              <a:rPr lang="ko-KR" altLang="en-US" dirty="0">
                <a:solidFill>
                  <a:srgbClr val="CC0000"/>
                </a:solidFill>
              </a:rPr>
              <a:t>임신 중 입니까</a:t>
            </a:r>
            <a:r>
              <a:rPr lang="en-US" altLang="ko-KR" dirty="0">
                <a:solidFill>
                  <a:srgbClr val="CC0000"/>
                </a:solidFill>
              </a:rPr>
              <a:t>?(</a:t>
            </a:r>
            <a:r>
              <a:rPr lang="ko-KR" altLang="en-US" dirty="0">
                <a:solidFill>
                  <a:srgbClr val="CC0000"/>
                </a:solidFill>
              </a:rPr>
              <a:t>운동검사 연기 또는 수정</a:t>
            </a:r>
            <a:r>
              <a:rPr lang="en-US" altLang="ko-KR" dirty="0">
                <a:solidFill>
                  <a:srgbClr val="CC0000"/>
                </a:solidFill>
              </a:rPr>
              <a:t>)</a:t>
            </a:r>
          </a:p>
          <a:p>
            <a:pPr>
              <a:buFontTx/>
              <a:buNone/>
            </a:pPr>
            <a:endParaRPr lang="en-US" altLang="ko-KR" dirty="0">
              <a:solidFill>
                <a:srgbClr val="CC0000"/>
              </a:solidFill>
            </a:endParaRPr>
          </a:p>
          <a:p>
            <a:r>
              <a:rPr lang="en-US" altLang="ko-KR" dirty="0">
                <a:solidFill>
                  <a:srgbClr val="1E446E"/>
                </a:solidFill>
              </a:rPr>
              <a:t> </a:t>
            </a:r>
            <a:r>
              <a:rPr lang="ko-KR" altLang="en-US" dirty="0">
                <a:solidFill>
                  <a:srgbClr val="1E446E"/>
                </a:solidFill>
              </a:rPr>
              <a:t>심한 운동을 하기 어려운 기타 문제가 있습니까</a:t>
            </a:r>
            <a:r>
              <a:rPr lang="en-US" altLang="ko-KR" dirty="0">
                <a:solidFill>
                  <a:srgbClr val="1E446E"/>
                </a:solidFill>
              </a:rPr>
              <a:t>?</a:t>
            </a:r>
            <a:r>
              <a:rPr lang="en-US" altLang="ko-KR" dirty="0"/>
              <a:t> </a:t>
            </a:r>
            <a:endParaRPr lang="en-US" altLang="ko-KR" dirty="0">
              <a:solidFill>
                <a:srgbClr val="00FFFF"/>
              </a:solidFill>
            </a:endParaRPr>
          </a:p>
        </p:txBody>
      </p:sp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1981200" y="1295400"/>
            <a:ext cx="5257800" cy="4572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buFontTx/>
              <a:buNone/>
            </a:pPr>
            <a:r>
              <a:rPr lang="ko-KR" altLang="en-US" sz="2800" b="1">
                <a:solidFill>
                  <a:srgbClr val="FFFF00"/>
                </a:solidFill>
              </a:rPr>
              <a:t>기타 질문에 대한 분류 참고사항</a:t>
            </a:r>
            <a:r>
              <a:rPr lang="ko-KR" altLang="en-US" b="1">
                <a:solidFill>
                  <a:srgbClr val="FFFF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2" grpId="0" animBg="1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17145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171460" name="AutoShape 4"/>
            <p:cNvSpPr>
              <a:spLocks noChangeArrowheads="1"/>
            </p:cNvSpPr>
            <p:nvPr/>
          </p:nvSpPr>
          <p:spPr bwMode="auto">
            <a:xfrm>
              <a:off x="113" y="119"/>
              <a:ext cx="5534" cy="408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</p:grpSp>
      <p:pic>
        <p:nvPicPr>
          <p:cNvPr id="5" name="Picture 2" descr="심전도3"/>
          <p:cNvPicPr>
            <a:picLocks noChangeAspect="1" noChangeArrowheads="1"/>
          </p:cNvPicPr>
          <p:nvPr/>
        </p:nvPicPr>
        <p:blipFill>
          <a:blip r:embed="rId2" cstate="print"/>
          <a:srcRect l="1355" t="1588" r="1355" b="1588"/>
          <a:stretch>
            <a:fillRect/>
          </a:stretch>
        </p:blipFill>
        <p:spPr bwMode="auto">
          <a:xfrm>
            <a:off x="2214563" y="1428750"/>
            <a:ext cx="4714875" cy="507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274638"/>
            <a:ext cx="4186808" cy="868362"/>
          </a:xfrm>
          <a:prstGeom prst="rect">
            <a:avLst/>
          </a:prstGeom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4800" b="1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심장의 </a:t>
            </a:r>
            <a:r>
              <a:rPr kumimoji="1" lang="ko-KR" altLang="en-US" sz="4800" b="1" kern="0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위치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davinci heart1"/>
          <p:cNvPicPr>
            <a:picLocks noChangeAspect="1" noChangeArrowheads="1"/>
          </p:cNvPicPr>
          <p:nvPr/>
        </p:nvPicPr>
        <p:blipFill>
          <a:blip r:embed="rId2" cstate="print"/>
          <a:srcRect t="16718" b="15451"/>
          <a:stretch>
            <a:fillRect/>
          </a:stretch>
        </p:blipFill>
        <p:spPr bwMode="auto">
          <a:xfrm>
            <a:off x="0" y="4763"/>
            <a:ext cx="91440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381000" y="933450"/>
            <a:ext cx="838200" cy="819150"/>
            <a:chOff x="720" y="2640"/>
            <a:chExt cx="240" cy="240"/>
          </a:xfrm>
        </p:grpSpPr>
        <p:sp>
          <p:nvSpPr>
            <p:cNvPr id="31761" name="Oval 10"/>
            <p:cNvSpPr>
              <a:spLocks noChangeArrowheads="1"/>
            </p:cNvSpPr>
            <p:nvPr/>
          </p:nvSpPr>
          <p:spPr bwMode="auto">
            <a:xfrm>
              <a:off x="720" y="2640"/>
              <a:ext cx="240" cy="2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ko-KR" altLang="en-US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31762" name="Oval 11"/>
            <p:cNvSpPr>
              <a:spLocks noChangeArrowheads="1"/>
            </p:cNvSpPr>
            <p:nvPr/>
          </p:nvSpPr>
          <p:spPr bwMode="auto">
            <a:xfrm>
              <a:off x="816" y="273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ko-KR" altLang="en-US"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7696200" y="5886450"/>
            <a:ext cx="838200" cy="819150"/>
            <a:chOff x="720" y="2640"/>
            <a:chExt cx="240" cy="240"/>
          </a:xfrm>
        </p:grpSpPr>
        <p:sp>
          <p:nvSpPr>
            <p:cNvPr id="31759" name="Oval 13"/>
            <p:cNvSpPr>
              <a:spLocks noChangeArrowheads="1"/>
            </p:cNvSpPr>
            <p:nvPr/>
          </p:nvSpPr>
          <p:spPr bwMode="auto">
            <a:xfrm>
              <a:off x="720" y="2640"/>
              <a:ext cx="240" cy="2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ko-KR" altLang="en-US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31760" name="Oval 14"/>
            <p:cNvSpPr>
              <a:spLocks noChangeArrowheads="1"/>
            </p:cNvSpPr>
            <p:nvPr/>
          </p:nvSpPr>
          <p:spPr bwMode="auto">
            <a:xfrm>
              <a:off x="816" y="273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ko-KR" altLang="en-US"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7848600" y="838200"/>
            <a:ext cx="838200" cy="819150"/>
            <a:chOff x="720" y="2640"/>
            <a:chExt cx="240" cy="240"/>
          </a:xfrm>
        </p:grpSpPr>
        <p:sp>
          <p:nvSpPr>
            <p:cNvPr id="31757" name="Oval 16"/>
            <p:cNvSpPr>
              <a:spLocks noChangeArrowheads="1"/>
            </p:cNvSpPr>
            <p:nvPr/>
          </p:nvSpPr>
          <p:spPr bwMode="auto">
            <a:xfrm>
              <a:off x="720" y="2640"/>
              <a:ext cx="240" cy="2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ko-KR" altLang="en-US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31758" name="Oval 17"/>
            <p:cNvSpPr>
              <a:spLocks noChangeArrowheads="1"/>
            </p:cNvSpPr>
            <p:nvPr/>
          </p:nvSpPr>
          <p:spPr bwMode="auto">
            <a:xfrm>
              <a:off x="816" y="273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ko-KR" altLang="en-US"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533400" y="5886450"/>
            <a:ext cx="838200" cy="819150"/>
            <a:chOff x="720" y="2640"/>
            <a:chExt cx="240" cy="240"/>
          </a:xfrm>
        </p:grpSpPr>
        <p:sp>
          <p:nvSpPr>
            <p:cNvPr id="31755" name="Oval 19"/>
            <p:cNvSpPr>
              <a:spLocks noChangeArrowheads="1"/>
            </p:cNvSpPr>
            <p:nvPr/>
          </p:nvSpPr>
          <p:spPr bwMode="auto">
            <a:xfrm>
              <a:off x="720" y="2640"/>
              <a:ext cx="240" cy="2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ko-KR" altLang="en-US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31756" name="Oval 20"/>
            <p:cNvSpPr>
              <a:spLocks noChangeArrowheads="1"/>
            </p:cNvSpPr>
            <p:nvPr/>
          </p:nvSpPr>
          <p:spPr bwMode="auto">
            <a:xfrm>
              <a:off x="816" y="273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ko-KR" altLang="en-US"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17781" name="Freeform 21"/>
          <p:cNvSpPr>
            <a:spLocks/>
          </p:cNvSpPr>
          <p:nvPr/>
        </p:nvSpPr>
        <p:spPr bwMode="auto">
          <a:xfrm>
            <a:off x="4597400" y="3546475"/>
            <a:ext cx="2273300" cy="1787525"/>
          </a:xfrm>
          <a:custGeom>
            <a:avLst/>
            <a:gdLst>
              <a:gd name="T0" fmla="*/ 2147483647 w 1432"/>
              <a:gd name="T1" fmla="*/ 2147483647 h 1126"/>
              <a:gd name="T2" fmla="*/ 2147483647 w 1432"/>
              <a:gd name="T3" fmla="*/ 2147483647 h 1126"/>
              <a:gd name="T4" fmla="*/ 2147483647 w 1432"/>
              <a:gd name="T5" fmla="*/ 2147483647 h 1126"/>
              <a:gd name="T6" fmla="*/ 2147483647 w 1432"/>
              <a:gd name="T7" fmla="*/ 2147483647 h 1126"/>
              <a:gd name="T8" fmla="*/ 2147483647 w 1432"/>
              <a:gd name="T9" fmla="*/ 2147483647 h 1126"/>
              <a:gd name="T10" fmla="*/ 2147483647 w 1432"/>
              <a:gd name="T11" fmla="*/ 2147483647 h 1126"/>
              <a:gd name="T12" fmla="*/ 2147483647 w 1432"/>
              <a:gd name="T13" fmla="*/ 2147483647 h 1126"/>
              <a:gd name="T14" fmla="*/ 2147483647 w 1432"/>
              <a:gd name="T15" fmla="*/ 2147483647 h 1126"/>
              <a:gd name="T16" fmla="*/ 2147483647 w 1432"/>
              <a:gd name="T17" fmla="*/ 2147483647 h 1126"/>
              <a:gd name="T18" fmla="*/ 2147483647 w 1432"/>
              <a:gd name="T19" fmla="*/ 2147483647 h 1126"/>
              <a:gd name="T20" fmla="*/ 2147483647 w 1432"/>
              <a:gd name="T21" fmla="*/ 2147483647 h 1126"/>
              <a:gd name="T22" fmla="*/ 2147483647 w 1432"/>
              <a:gd name="T23" fmla="*/ 2147483647 h 1126"/>
              <a:gd name="T24" fmla="*/ 2147483647 w 1432"/>
              <a:gd name="T25" fmla="*/ 2147483647 h 1126"/>
              <a:gd name="T26" fmla="*/ 2147483647 w 1432"/>
              <a:gd name="T27" fmla="*/ 2147483647 h 1126"/>
              <a:gd name="T28" fmla="*/ 2147483647 w 1432"/>
              <a:gd name="T29" fmla="*/ 2147483647 h 1126"/>
              <a:gd name="T30" fmla="*/ 2147483647 w 1432"/>
              <a:gd name="T31" fmla="*/ 2147483647 h 1126"/>
              <a:gd name="T32" fmla="*/ 2147483647 w 1432"/>
              <a:gd name="T33" fmla="*/ 2147483647 h 112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432"/>
              <a:gd name="T52" fmla="*/ 0 h 1126"/>
              <a:gd name="T53" fmla="*/ 1432 w 1432"/>
              <a:gd name="T54" fmla="*/ 1126 h 112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432" h="1126">
                <a:moveTo>
                  <a:pt x="32" y="8"/>
                </a:moveTo>
                <a:cubicBezTo>
                  <a:pt x="64" y="0"/>
                  <a:pt x="192" y="112"/>
                  <a:pt x="272" y="152"/>
                </a:cubicBezTo>
                <a:cubicBezTo>
                  <a:pt x="352" y="192"/>
                  <a:pt x="424" y="200"/>
                  <a:pt x="512" y="248"/>
                </a:cubicBezTo>
                <a:cubicBezTo>
                  <a:pt x="600" y="296"/>
                  <a:pt x="704" y="384"/>
                  <a:pt x="800" y="440"/>
                </a:cubicBezTo>
                <a:cubicBezTo>
                  <a:pt x="896" y="496"/>
                  <a:pt x="992" y="520"/>
                  <a:pt x="1088" y="584"/>
                </a:cubicBezTo>
                <a:cubicBezTo>
                  <a:pt x="1184" y="648"/>
                  <a:pt x="1320" y="760"/>
                  <a:pt x="1376" y="824"/>
                </a:cubicBezTo>
                <a:cubicBezTo>
                  <a:pt x="1432" y="888"/>
                  <a:pt x="1424" y="928"/>
                  <a:pt x="1424" y="968"/>
                </a:cubicBezTo>
                <a:cubicBezTo>
                  <a:pt x="1424" y="1008"/>
                  <a:pt x="1413" y="1042"/>
                  <a:pt x="1376" y="1064"/>
                </a:cubicBezTo>
                <a:cubicBezTo>
                  <a:pt x="1339" y="1086"/>
                  <a:pt x="1272" y="1094"/>
                  <a:pt x="1200" y="1102"/>
                </a:cubicBezTo>
                <a:cubicBezTo>
                  <a:pt x="1128" y="1110"/>
                  <a:pt x="1051" y="1126"/>
                  <a:pt x="944" y="1112"/>
                </a:cubicBezTo>
                <a:cubicBezTo>
                  <a:pt x="837" y="1098"/>
                  <a:pt x="664" y="1048"/>
                  <a:pt x="560" y="1016"/>
                </a:cubicBezTo>
                <a:cubicBezTo>
                  <a:pt x="456" y="984"/>
                  <a:pt x="392" y="952"/>
                  <a:pt x="320" y="920"/>
                </a:cubicBezTo>
                <a:cubicBezTo>
                  <a:pt x="248" y="888"/>
                  <a:pt x="168" y="864"/>
                  <a:pt x="128" y="824"/>
                </a:cubicBezTo>
                <a:cubicBezTo>
                  <a:pt x="88" y="784"/>
                  <a:pt x="96" y="736"/>
                  <a:pt x="80" y="680"/>
                </a:cubicBezTo>
                <a:cubicBezTo>
                  <a:pt x="64" y="624"/>
                  <a:pt x="32" y="568"/>
                  <a:pt x="32" y="488"/>
                </a:cubicBezTo>
                <a:cubicBezTo>
                  <a:pt x="32" y="408"/>
                  <a:pt x="72" y="272"/>
                  <a:pt x="80" y="200"/>
                </a:cubicBezTo>
                <a:cubicBezTo>
                  <a:pt x="88" y="128"/>
                  <a:pt x="0" y="16"/>
                  <a:pt x="32" y="8"/>
                </a:cubicBezTo>
                <a:close/>
              </a:path>
            </a:pathLst>
          </a:custGeom>
          <a:noFill/>
          <a:ln w="76200">
            <a:solidFill>
              <a:srgbClr val="E20606"/>
            </a:solidFill>
            <a:round/>
            <a:headEnd/>
            <a:tailEnd/>
          </a:ln>
        </p:spPr>
        <p:txBody>
          <a:bodyPr wrap="none"/>
          <a:lstStyle/>
          <a:p>
            <a:endParaRPr lang="ko-KR" altLang="en-US"/>
          </a:p>
        </p:txBody>
      </p:sp>
      <p:sp>
        <p:nvSpPr>
          <p:cNvPr id="117782" name="Freeform 22"/>
          <p:cNvSpPr>
            <a:spLocks/>
          </p:cNvSpPr>
          <p:nvPr/>
        </p:nvSpPr>
        <p:spPr bwMode="auto">
          <a:xfrm>
            <a:off x="4864100" y="3175000"/>
            <a:ext cx="2159000" cy="1600200"/>
          </a:xfrm>
          <a:custGeom>
            <a:avLst/>
            <a:gdLst>
              <a:gd name="T0" fmla="*/ 2147483647 w 1360"/>
              <a:gd name="T1" fmla="*/ 2147483647 h 1008"/>
              <a:gd name="T2" fmla="*/ 2147483647 w 1360"/>
              <a:gd name="T3" fmla="*/ 2147483647 h 1008"/>
              <a:gd name="T4" fmla="*/ 2147483647 w 1360"/>
              <a:gd name="T5" fmla="*/ 2147483647 h 1008"/>
              <a:gd name="T6" fmla="*/ 2147483647 w 1360"/>
              <a:gd name="T7" fmla="*/ 2147483647 h 1008"/>
              <a:gd name="T8" fmla="*/ 2147483647 w 1360"/>
              <a:gd name="T9" fmla="*/ 2147483647 h 1008"/>
              <a:gd name="T10" fmla="*/ 2147483647 w 1360"/>
              <a:gd name="T11" fmla="*/ 2147483647 h 1008"/>
              <a:gd name="T12" fmla="*/ 2147483647 w 1360"/>
              <a:gd name="T13" fmla="*/ 2147483647 h 1008"/>
              <a:gd name="T14" fmla="*/ 2147483647 w 1360"/>
              <a:gd name="T15" fmla="*/ 2147483647 h 1008"/>
              <a:gd name="T16" fmla="*/ 2147483647 w 1360"/>
              <a:gd name="T17" fmla="*/ 2147483647 h 1008"/>
              <a:gd name="T18" fmla="*/ 2147483647 w 1360"/>
              <a:gd name="T19" fmla="*/ 2147483647 h 1008"/>
              <a:gd name="T20" fmla="*/ 2147483647 w 1360"/>
              <a:gd name="T21" fmla="*/ 2147483647 h 1008"/>
              <a:gd name="T22" fmla="*/ 2147483647 w 1360"/>
              <a:gd name="T23" fmla="*/ 2147483647 h 1008"/>
              <a:gd name="T24" fmla="*/ 2147483647 w 1360"/>
              <a:gd name="T25" fmla="*/ 2147483647 h 1008"/>
              <a:gd name="T26" fmla="*/ 2147483647 w 1360"/>
              <a:gd name="T27" fmla="*/ 2147483647 h 1008"/>
              <a:gd name="T28" fmla="*/ 2147483647 w 1360"/>
              <a:gd name="T29" fmla="*/ 2147483647 h 1008"/>
              <a:gd name="T30" fmla="*/ 2147483647 w 1360"/>
              <a:gd name="T31" fmla="*/ 2147483647 h 1008"/>
              <a:gd name="T32" fmla="*/ 2147483647 w 1360"/>
              <a:gd name="T33" fmla="*/ 2147483647 h 100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60"/>
              <a:gd name="T52" fmla="*/ 0 h 1008"/>
              <a:gd name="T53" fmla="*/ 1360 w 1360"/>
              <a:gd name="T54" fmla="*/ 1008 h 100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60" h="1008">
                <a:moveTo>
                  <a:pt x="56" y="16"/>
                </a:moveTo>
                <a:cubicBezTo>
                  <a:pt x="88" y="0"/>
                  <a:pt x="144" y="56"/>
                  <a:pt x="200" y="64"/>
                </a:cubicBezTo>
                <a:cubicBezTo>
                  <a:pt x="256" y="72"/>
                  <a:pt x="312" y="56"/>
                  <a:pt x="392" y="64"/>
                </a:cubicBezTo>
                <a:cubicBezTo>
                  <a:pt x="472" y="72"/>
                  <a:pt x="568" y="56"/>
                  <a:pt x="680" y="112"/>
                </a:cubicBezTo>
                <a:cubicBezTo>
                  <a:pt x="792" y="168"/>
                  <a:pt x="976" y="320"/>
                  <a:pt x="1064" y="400"/>
                </a:cubicBezTo>
                <a:cubicBezTo>
                  <a:pt x="1152" y="480"/>
                  <a:pt x="1168" y="528"/>
                  <a:pt x="1208" y="592"/>
                </a:cubicBezTo>
                <a:cubicBezTo>
                  <a:pt x="1248" y="656"/>
                  <a:pt x="1280" y="720"/>
                  <a:pt x="1304" y="784"/>
                </a:cubicBezTo>
                <a:cubicBezTo>
                  <a:pt x="1328" y="848"/>
                  <a:pt x="1360" y="944"/>
                  <a:pt x="1352" y="976"/>
                </a:cubicBezTo>
                <a:cubicBezTo>
                  <a:pt x="1344" y="1008"/>
                  <a:pt x="1288" y="984"/>
                  <a:pt x="1256" y="976"/>
                </a:cubicBezTo>
                <a:cubicBezTo>
                  <a:pt x="1224" y="968"/>
                  <a:pt x="1224" y="968"/>
                  <a:pt x="1160" y="928"/>
                </a:cubicBezTo>
                <a:cubicBezTo>
                  <a:pt x="1096" y="888"/>
                  <a:pt x="960" y="792"/>
                  <a:pt x="872" y="736"/>
                </a:cubicBezTo>
                <a:cubicBezTo>
                  <a:pt x="784" y="680"/>
                  <a:pt x="704" y="640"/>
                  <a:pt x="632" y="592"/>
                </a:cubicBezTo>
                <a:cubicBezTo>
                  <a:pt x="560" y="544"/>
                  <a:pt x="504" y="488"/>
                  <a:pt x="440" y="448"/>
                </a:cubicBezTo>
                <a:cubicBezTo>
                  <a:pt x="376" y="408"/>
                  <a:pt x="304" y="384"/>
                  <a:pt x="248" y="352"/>
                </a:cubicBezTo>
                <a:cubicBezTo>
                  <a:pt x="192" y="320"/>
                  <a:pt x="144" y="288"/>
                  <a:pt x="104" y="256"/>
                </a:cubicBezTo>
                <a:cubicBezTo>
                  <a:pt x="64" y="224"/>
                  <a:pt x="16" y="200"/>
                  <a:pt x="8" y="160"/>
                </a:cubicBezTo>
                <a:cubicBezTo>
                  <a:pt x="0" y="120"/>
                  <a:pt x="24" y="32"/>
                  <a:pt x="56" y="16"/>
                </a:cubicBezTo>
                <a:close/>
              </a:path>
            </a:pathLst>
          </a:custGeom>
          <a:noFill/>
          <a:ln w="76200">
            <a:solidFill>
              <a:srgbClr val="E20606"/>
            </a:solidFill>
            <a:round/>
            <a:headEnd/>
            <a:tailEnd/>
          </a:ln>
        </p:spPr>
        <p:txBody>
          <a:bodyPr wrap="none"/>
          <a:lstStyle/>
          <a:p>
            <a:endParaRPr lang="ko-KR" altLang="en-US"/>
          </a:p>
        </p:txBody>
      </p:sp>
      <p:sp>
        <p:nvSpPr>
          <p:cNvPr id="117783" name="Freeform 23"/>
          <p:cNvSpPr>
            <a:spLocks/>
          </p:cNvSpPr>
          <p:nvPr/>
        </p:nvSpPr>
        <p:spPr bwMode="auto">
          <a:xfrm>
            <a:off x="5392738" y="2946400"/>
            <a:ext cx="1795462" cy="2070100"/>
          </a:xfrm>
          <a:custGeom>
            <a:avLst/>
            <a:gdLst>
              <a:gd name="T0" fmla="*/ 2147483647 w 1131"/>
              <a:gd name="T1" fmla="*/ 2147483647 h 1304"/>
              <a:gd name="T2" fmla="*/ 2147483647 w 1131"/>
              <a:gd name="T3" fmla="*/ 2147483647 h 1304"/>
              <a:gd name="T4" fmla="*/ 2147483647 w 1131"/>
              <a:gd name="T5" fmla="*/ 2147483647 h 1304"/>
              <a:gd name="T6" fmla="*/ 2147483647 w 1131"/>
              <a:gd name="T7" fmla="*/ 2147483647 h 1304"/>
              <a:gd name="T8" fmla="*/ 2147483647 w 1131"/>
              <a:gd name="T9" fmla="*/ 2147483647 h 1304"/>
              <a:gd name="T10" fmla="*/ 2147483647 w 1131"/>
              <a:gd name="T11" fmla="*/ 2147483647 h 1304"/>
              <a:gd name="T12" fmla="*/ 2147483647 w 1131"/>
              <a:gd name="T13" fmla="*/ 2147483647 h 1304"/>
              <a:gd name="T14" fmla="*/ 2147483647 w 1131"/>
              <a:gd name="T15" fmla="*/ 2147483647 h 1304"/>
              <a:gd name="T16" fmla="*/ 2147483647 w 1131"/>
              <a:gd name="T17" fmla="*/ 2147483647 h 1304"/>
              <a:gd name="T18" fmla="*/ 2147483647 w 1131"/>
              <a:gd name="T19" fmla="*/ 2147483647 h 1304"/>
              <a:gd name="T20" fmla="*/ 2147483647 w 1131"/>
              <a:gd name="T21" fmla="*/ 2147483647 h 1304"/>
              <a:gd name="T22" fmla="*/ 2147483647 w 1131"/>
              <a:gd name="T23" fmla="*/ 2147483647 h 1304"/>
              <a:gd name="T24" fmla="*/ 2147483647 w 1131"/>
              <a:gd name="T25" fmla="*/ 2147483647 h 1304"/>
              <a:gd name="T26" fmla="*/ 2147483647 w 1131"/>
              <a:gd name="T27" fmla="*/ 2147483647 h 1304"/>
              <a:gd name="T28" fmla="*/ 2147483647 w 1131"/>
              <a:gd name="T29" fmla="*/ 2147483647 h 1304"/>
              <a:gd name="T30" fmla="*/ 2147483647 w 1131"/>
              <a:gd name="T31" fmla="*/ 2147483647 h 130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131"/>
              <a:gd name="T49" fmla="*/ 0 h 1304"/>
              <a:gd name="T50" fmla="*/ 1131 w 1131"/>
              <a:gd name="T51" fmla="*/ 1304 h 1304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131" h="1304">
                <a:moveTo>
                  <a:pt x="59" y="256"/>
                </a:moveTo>
                <a:cubicBezTo>
                  <a:pt x="73" y="256"/>
                  <a:pt x="107" y="232"/>
                  <a:pt x="155" y="256"/>
                </a:cubicBezTo>
                <a:cubicBezTo>
                  <a:pt x="203" y="280"/>
                  <a:pt x="259" y="336"/>
                  <a:pt x="347" y="400"/>
                </a:cubicBezTo>
                <a:cubicBezTo>
                  <a:pt x="435" y="464"/>
                  <a:pt x="595" y="560"/>
                  <a:pt x="683" y="640"/>
                </a:cubicBezTo>
                <a:cubicBezTo>
                  <a:pt x="771" y="720"/>
                  <a:pt x="827" y="824"/>
                  <a:pt x="875" y="880"/>
                </a:cubicBezTo>
                <a:cubicBezTo>
                  <a:pt x="923" y="936"/>
                  <a:pt x="979" y="944"/>
                  <a:pt x="971" y="976"/>
                </a:cubicBezTo>
                <a:cubicBezTo>
                  <a:pt x="963" y="1008"/>
                  <a:pt x="843" y="1032"/>
                  <a:pt x="827" y="1072"/>
                </a:cubicBezTo>
                <a:cubicBezTo>
                  <a:pt x="811" y="1112"/>
                  <a:pt x="835" y="1184"/>
                  <a:pt x="875" y="1216"/>
                </a:cubicBezTo>
                <a:cubicBezTo>
                  <a:pt x="915" y="1248"/>
                  <a:pt x="1027" y="1304"/>
                  <a:pt x="1067" y="1264"/>
                </a:cubicBezTo>
                <a:cubicBezTo>
                  <a:pt x="1107" y="1224"/>
                  <a:pt x="1131" y="1088"/>
                  <a:pt x="1115" y="976"/>
                </a:cubicBezTo>
                <a:cubicBezTo>
                  <a:pt x="1099" y="864"/>
                  <a:pt x="1035" y="712"/>
                  <a:pt x="971" y="592"/>
                </a:cubicBezTo>
                <a:cubicBezTo>
                  <a:pt x="907" y="472"/>
                  <a:pt x="827" y="352"/>
                  <a:pt x="731" y="256"/>
                </a:cubicBezTo>
                <a:cubicBezTo>
                  <a:pt x="635" y="160"/>
                  <a:pt x="499" y="32"/>
                  <a:pt x="395" y="16"/>
                </a:cubicBezTo>
                <a:cubicBezTo>
                  <a:pt x="291" y="0"/>
                  <a:pt x="171" y="129"/>
                  <a:pt x="107" y="160"/>
                </a:cubicBezTo>
                <a:cubicBezTo>
                  <a:pt x="43" y="191"/>
                  <a:pt x="16" y="197"/>
                  <a:pt x="8" y="205"/>
                </a:cubicBezTo>
                <a:cubicBezTo>
                  <a:pt x="0" y="213"/>
                  <a:pt x="49" y="208"/>
                  <a:pt x="59" y="208"/>
                </a:cubicBezTo>
              </a:path>
            </a:pathLst>
          </a:custGeom>
          <a:gradFill rotWithShape="1">
            <a:gsLst>
              <a:gs pos="0">
                <a:srgbClr val="E20606">
                  <a:alpha val="39998"/>
                </a:srgbClr>
              </a:gs>
              <a:gs pos="100000">
                <a:srgbClr val="690303">
                  <a:alpha val="32001"/>
                </a:srgbClr>
              </a:gs>
            </a:gsLst>
            <a:lin ang="5400000" scaled="1"/>
          </a:gra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/>
          <a:lstStyle/>
          <a:p>
            <a:endParaRPr lang="ko-KR" altLang="en-US"/>
          </a:p>
        </p:txBody>
      </p:sp>
      <p:sp>
        <p:nvSpPr>
          <p:cNvPr id="117785" name="Freeform 25"/>
          <p:cNvSpPr>
            <a:spLocks/>
          </p:cNvSpPr>
          <p:nvPr/>
        </p:nvSpPr>
        <p:spPr bwMode="auto">
          <a:xfrm>
            <a:off x="4635500" y="4203700"/>
            <a:ext cx="2400300" cy="1104900"/>
          </a:xfrm>
          <a:custGeom>
            <a:avLst/>
            <a:gdLst>
              <a:gd name="T0" fmla="*/ 2147483647 w 1512"/>
              <a:gd name="T1" fmla="*/ 2147483647 h 696"/>
              <a:gd name="T2" fmla="*/ 2147483647 w 1512"/>
              <a:gd name="T3" fmla="*/ 2147483647 h 696"/>
              <a:gd name="T4" fmla="*/ 2147483647 w 1512"/>
              <a:gd name="T5" fmla="*/ 2147483647 h 696"/>
              <a:gd name="T6" fmla="*/ 2147483647 w 1512"/>
              <a:gd name="T7" fmla="*/ 2147483647 h 696"/>
              <a:gd name="T8" fmla="*/ 2147483647 w 1512"/>
              <a:gd name="T9" fmla="*/ 2147483647 h 696"/>
              <a:gd name="T10" fmla="*/ 2147483647 w 1512"/>
              <a:gd name="T11" fmla="*/ 2147483647 h 696"/>
              <a:gd name="T12" fmla="*/ 2147483647 w 1512"/>
              <a:gd name="T13" fmla="*/ 2147483647 h 696"/>
              <a:gd name="T14" fmla="*/ 2147483647 w 1512"/>
              <a:gd name="T15" fmla="*/ 2147483647 h 696"/>
              <a:gd name="T16" fmla="*/ 2147483647 w 1512"/>
              <a:gd name="T17" fmla="*/ 2147483647 h 696"/>
              <a:gd name="T18" fmla="*/ 2147483647 w 1512"/>
              <a:gd name="T19" fmla="*/ 2147483647 h 696"/>
              <a:gd name="T20" fmla="*/ 2147483647 w 1512"/>
              <a:gd name="T21" fmla="*/ 2147483647 h 696"/>
              <a:gd name="T22" fmla="*/ 2147483647 w 1512"/>
              <a:gd name="T23" fmla="*/ 2147483647 h 69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512"/>
              <a:gd name="T37" fmla="*/ 0 h 696"/>
              <a:gd name="T38" fmla="*/ 1512 w 1512"/>
              <a:gd name="T39" fmla="*/ 696 h 69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512" h="696">
                <a:moveTo>
                  <a:pt x="1256" y="520"/>
                </a:moveTo>
                <a:cubicBezTo>
                  <a:pt x="1176" y="528"/>
                  <a:pt x="984" y="560"/>
                  <a:pt x="872" y="568"/>
                </a:cubicBezTo>
                <a:cubicBezTo>
                  <a:pt x="760" y="576"/>
                  <a:pt x="680" y="584"/>
                  <a:pt x="584" y="568"/>
                </a:cubicBezTo>
                <a:cubicBezTo>
                  <a:pt x="488" y="552"/>
                  <a:pt x="376" y="528"/>
                  <a:pt x="296" y="472"/>
                </a:cubicBezTo>
                <a:cubicBezTo>
                  <a:pt x="216" y="416"/>
                  <a:pt x="152" y="304"/>
                  <a:pt x="104" y="232"/>
                </a:cubicBezTo>
                <a:cubicBezTo>
                  <a:pt x="56" y="160"/>
                  <a:pt x="0" y="0"/>
                  <a:pt x="8" y="40"/>
                </a:cubicBezTo>
                <a:cubicBezTo>
                  <a:pt x="16" y="80"/>
                  <a:pt x="48" y="368"/>
                  <a:pt x="152" y="472"/>
                </a:cubicBezTo>
                <a:cubicBezTo>
                  <a:pt x="256" y="576"/>
                  <a:pt x="448" y="632"/>
                  <a:pt x="632" y="664"/>
                </a:cubicBezTo>
                <a:cubicBezTo>
                  <a:pt x="816" y="696"/>
                  <a:pt x="1112" y="672"/>
                  <a:pt x="1256" y="664"/>
                </a:cubicBezTo>
                <a:cubicBezTo>
                  <a:pt x="1400" y="656"/>
                  <a:pt x="1480" y="640"/>
                  <a:pt x="1496" y="616"/>
                </a:cubicBezTo>
                <a:cubicBezTo>
                  <a:pt x="1512" y="592"/>
                  <a:pt x="1392" y="536"/>
                  <a:pt x="1352" y="520"/>
                </a:cubicBezTo>
                <a:cubicBezTo>
                  <a:pt x="1312" y="504"/>
                  <a:pt x="1336" y="512"/>
                  <a:pt x="1256" y="520"/>
                </a:cubicBezTo>
                <a:close/>
              </a:path>
            </a:pathLst>
          </a:custGeom>
          <a:gradFill rotWithShape="1">
            <a:gsLst>
              <a:gs pos="0">
                <a:srgbClr val="E20606">
                  <a:alpha val="39998"/>
                </a:srgbClr>
              </a:gs>
              <a:gs pos="100000">
                <a:srgbClr val="690303">
                  <a:alpha val="50000"/>
                </a:srgbClr>
              </a:gs>
            </a:gsLst>
            <a:lin ang="5400000" scaled="1"/>
          </a:gradFill>
          <a:ln w="12700">
            <a:solidFill>
              <a:srgbClr val="E20606"/>
            </a:solidFill>
            <a:round/>
            <a:headEnd/>
            <a:tailEnd/>
          </a:ln>
        </p:spPr>
        <p:txBody>
          <a:bodyPr wrap="none"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7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7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7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7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81" grpId="0" animBg="1"/>
      <p:bldP spid="117782" grpId="0" animBg="1"/>
      <p:bldP spid="117783" grpId="0" animBg="1"/>
      <p:bldP spid="11778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17145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171460" name="AutoShape 4"/>
            <p:cNvSpPr>
              <a:spLocks noChangeArrowheads="1"/>
            </p:cNvSpPr>
            <p:nvPr/>
          </p:nvSpPr>
          <p:spPr bwMode="auto">
            <a:xfrm>
              <a:off x="113" y="119"/>
              <a:ext cx="5534" cy="408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</p:grp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428625"/>
            <a:ext cx="8640960" cy="785813"/>
          </a:xfrm>
        </p:spPr>
        <p:txBody>
          <a:bodyPr>
            <a:noAutofit/>
          </a:bodyPr>
          <a:lstStyle/>
          <a:p>
            <a:pPr eaLnBrk="1" hangingPunct="1"/>
            <a:r>
              <a:rPr lang="ko-KR" altLang="en-US" b="1" dirty="0" smtClean="0">
                <a:latin typeface="휴먼엑스포" pitchFamily="18" charset="-127"/>
                <a:ea typeface="휴먼엑스포" pitchFamily="18" charset="-127"/>
              </a:rPr>
              <a:t>최대산소섭취</a:t>
            </a:r>
            <a:r>
              <a:rPr lang="en-US" altLang="ko-KR" b="1" dirty="0" smtClean="0">
                <a:latin typeface="Times New Roman" pitchFamily="18" charset="0"/>
                <a:ea typeface="HY견고딕" pitchFamily="18" charset="-127"/>
                <a:cs typeface="Times New Roman" pitchFamily="18" charset="0"/>
              </a:rPr>
              <a:t>(VO</a:t>
            </a:r>
            <a:r>
              <a:rPr lang="en-US" altLang="ko-KR" b="1" baseline="-25000" dirty="0" smtClean="0">
                <a:latin typeface="Times New Roman" pitchFamily="18" charset="0"/>
                <a:ea typeface="HY견고딕" pitchFamily="18" charset="-127"/>
                <a:cs typeface="Times New Roman" pitchFamily="18" charset="0"/>
              </a:rPr>
              <a:t>2</a:t>
            </a:r>
            <a:r>
              <a:rPr lang="en-US" altLang="ko-KR" b="1" dirty="0" smtClean="0">
                <a:latin typeface="Times New Roman" pitchFamily="18" charset="0"/>
                <a:ea typeface="HY견고딕" pitchFamily="18" charset="-127"/>
                <a:cs typeface="Times New Roman" pitchFamily="18" charset="0"/>
              </a:rPr>
              <a:t>max)</a:t>
            </a:r>
            <a:r>
              <a:rPr lang="ko-KR" altLang="en-US" b="1" dirty="0" smtClean="0">
                <a:latin typeface="휴먼엑스포" pitchFamily="18" charset="-127"/>
                <a:ea typeface="휴먼엑스포" pitchFamily="18" charset="-127"/>
              </a:rPr>
              <a:t>와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METs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57200" y="1888232"/>
            <a:ext cx="8229600" cy="3556992"/>
          </a:xfrm>
          <a:prstGeom prst="rect">
            <a:avLst/>
          </a:prstGeom>
          <a:ln w="31750">
            <a:solidFill>
              <a:srgbClr val="0033CC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HY견고딕" pitchFamily="18" charset="-127"/>
                <a:cs typeface="Times New Roman" pitchFamily="18" charset="0"/>
              </a:rPr>
              <a:t>1METs = 3.5ml/kg/min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altLang="ko-KR" sz="1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HY견고딕" pitchFamily="18" charset="-127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HY견고딕" pitchFamily="18" charset="-127"/>
                <a:cs typeface="Times New Roman" pitchFamily="18" charset="0"/>
              </a:rPr>
              <a:t>10METs = 35ml/kg/min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altLang="ko-KR" sz="1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HY견고딕" pitchFamily="18" charset="-127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HY견고딕" pitchFamily="18" charset="-127"/>
                <a:cs typeface="Times New Roman" pitchFamily="18" charset="0"/>
              </a:rPr>
              <a:t>MET(metabolic equivalent)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altLang="ko-KR" sz="1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HY견고딕" pitchFamily="18" charset="-127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ko-KR" altLang="en-US" sz="28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흉통을</a:t>
            </a:r>
            <a:r>
              <a:rPr kumimoji="0" lang="ko-KR" alt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 평가하기 위한 운동량은 </a:t>
            </a:r>
            <a:r>
              <a:rPr kumimoji="0" lang="en-US" altLang="ko-K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HY견고딕" pitchFamily="18" charset="-127"/>
                <a:cs typeface="Times New Roman" pitchFamily="18" charset="0"/>
              </a:rPr>
              <a:t>8METs</a:t>
            </a:r>
            <a:r>
              <a:rPr kumimoji="0" lang="ko-KR" alt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로 충분</a:t>
            </a:r>
            <a:endParaRPr kumimoji="0" lang="en-US" altLang="ko-KR" sz="28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휴먼엑스포" pitchFamily="18" charset="-127"/>
              <a:ea typeface="휴먼엑스포" pitchFamily="18" charset="-127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ko-KR" altLang="en-US" sz="1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HY견고딕" pitchFamily="18" charset="-127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ko-KR" altLang="en-US" sz="28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좌업</a:t>
            </a:r>
            <a:r>
              <a:rPr kumimoji="0" lang="ko-KR" alt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 생활자도</a:t>
            </a:r>
            <a:r>
              <a:rPr kumimoji="0" lang="ko-KR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HY견고딕" pitchFamily="18" charset="-127"/>
                <a:cs typeface="Times New Roman" pitchFamily="18" charset="0"/>
              </a:rPr>
              <a:t> </a:t>
            </a:r>
            <a:r>
              <a:rPr kumimoji="0" lang="en-US" altLang="ko-K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HY견고딕" pitchFamily="18" charset="-127"/>
                <a:cs typeface="Times New Roman" pitchFamily="18" charset="0"/>
              </a:rPr>
              <a:t>10~11METs</a:t>
            </a: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도달이 어렵다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17145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171460" name="AutoShape 4"/>
            <p:cNvSpPr>
              <a:spLocks noChangeArrowheads="1"/>
            </p:cNvSpPr>
            <p:nvPr/>
          </p:nvSpPr>
          <p:spPr bwMode="auto">
            <a:xfrm>
              <a:off x="113" y="119"/>
              <a:ext cx="5534" cy="408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764704"/>
            <a:ext cx="7385041" cy="108426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ko-KR" altLang="en-US" sz="4800" b="1" dirty="0" smtClean="0"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심전도</a:t>
            </a:r>
            <a:r>
              <a:rPr lang="en-US" altLang="ko-KR" sz="48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en-US" sz="4800" b="1" dirty="0" smtClean="0">
                <a:latin typeface="Times New Roman" pitchFamily="18" charset="0"/>
                <a:cs typeface="Times New Roman" pitchFamily="18" charset="0"/>
              </a:rPr>
              <a:t>Electrocardiogram)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74972" y="2420888"/>
            <a:ext cx="7441444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ko-KR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엑스포" pitchFamily="18" charset="-127"/>
                <a:ea typeface="휴먼엑스포" pitchFamily="18" charset="-127"/>
              </a:rPr>
              <a:t>보거나</a:t>
            </a:r>
            <a:r>
              <a:rPr kumimoji="0" lang="en-US" altLang="ko-K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kumimoji="0" lang="en-US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엑스포" pitchFamily="18" charset="-127"/>
                <a:ea typeface="휴먼엑스포" pitchFamily="18" charset="-127"/>
              </a:rPr>
              <a:t> </a:t>
            </a:r>
            <a:r>
              <a:rPr kumimoji="0" lang="ko-KR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엑스포" pitchFamily="18" charset="-127"/>
                <a:ea typeface="휴먼엑스포" pitchFamily="18" charset="-127"/>
              </a:rPr>
              <a:t>만지거나 들을 수 없는 심장의 전기적인 활동을 기록한 것</a:t>
            </a:r>
            <a:endParaRPr kumimoji="0" lang="en-US" altLang="ko-K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휴먼엑스포" pitchFamily="18" charset="-127"/>
              <a:ea typeface="휴먼엑스포" pitchFamily="18" charset="-127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휴먼엑스포" pitchFamily="18" charset="-127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17145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171460" name="AutoShape 4"/>
            <p:cNvSpPr>
              <a:spLocks noChangeArrowheads="1"/>
            </p:cNvSpPr>
            <p:nvPr/>
          </p:nvSpPr>
          <p:spPr bwMode="auto">
            <a:xfrm>
              <a:off x="113" y="119"/>
              <a:ext cx="5534" cy="408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</p:grpSp>
      <p:sp>
        <p:nvSpPr>
          <p:cNvPr id="6" name="제목 1"/>
          <p:cNvSpPr>
            <a:spLocks noGrp="1"/>
          </p:cNvSpPr>
          <p:nvPr>
            <p:ph type="title"/>
          </p:nvPr>
        </p:nvSpPr>
        <p:spPr>
          <a:xfrm>
            <a:off x="742380" y="482377"/>
            <a:ext cx="5125764" cy="714375"/>
          </a:xfrm>
        </p:spPr>
        <p:txBody>
          <a:bodyPr>
            <a:noAutofit/>
          </a:bodyPr>
          <a:lstStyle/>
          <a:p>
            <a:pPr eaLnBrk="1" hangingPunct="1"/>
            <a:r>
              <a:rPr lang="ko-KR" altLang="en-US" sz="4800" b="1" dirty="0" err="1" smtClean="0">
                <a:latin typeface="휴먼엑스포" pitchFamily="18" charset="-127"/>
                <a:ea typeface="휴먼엑스포" pitchFamily="18" charset="-127"/>
              </a:rPr>
              <a:t>탈분극과</a:t>
            </a:r>
            <a:r>
              <a:rPr lang="ko-KR" altLang="en-US" sz="4800" b="1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4800" b="1" dirty="0" err="1" smtClean="0">
                <a:latin typeface="휴먼엑스포" pitchFamily="18" charset="-127"/>
                <a:ea typeface="휴먼엑스포" pitchFamily="18" charset="-127"/>
              </a:rPr>
              <a:t>재분극</a:t>
            </a:r>
            <a:endParaRPr lang="ko-KR" altLang="en-US" sz="4800" b="1" dirty="0" smtClean="0"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7" name="내용 개체 틀 2"/>
          <p:cNvSpPr>
            <a:spLocks noGrp="1"/>
          </p:cNvSpPr>
          <p:nvPr>
            <p:ph idx="1"/>
          </p:nvPr>
        </p:nvSpPr>
        <p:spPr>
          <a:xfrm>
            <a:off x="457200" y="1834480"/>
            <a:ext cx="8229600" cy="4114800"/>
          </a:xfrm>
          <a:ln w="31750">
            <a:noFill/>
          </a:ln>
        </p:spPr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ko-KR" altLang="en-US" sz="2400" dirty="0" err="1" smtClean="0">
                <a:latin typeface="휴먼엑스포" pitchFamily="18" charset="-127"/>
                <a:ea typeface="휴먼엑스포" pitchFamily="18" charset="-127"/>
              </a:rPr>
              <a:t>안정막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 전압 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: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세포 내는 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K</a:t>
            </a:r>
            <a:r>
              <a:rPr lang="en-US" altLang="ko-KR" sz="2400" b="1" baseline="3000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-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이온이 음전하를 띄고 있고 세포 밖은 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Na</a:t>
            </a:r>
            <a:r>
              <a:rPr lang="en-US" altLang="ko-KR" sz="2400" b="1" baseline="3000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+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이온이 양전하를 띄고 있어 세포 내는 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  <a:p>
            <a:pPr eaLnBrk="1" hangingPunct="1">
              <a:buNone/>
            </a:pP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 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항상 음전하 상태이다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.</a:t>
            </a:r>
          </a:p>
          <a:p>
            <a:pPr eaLnBrk="1" hangingPunct="1">
              <a:buFont typeface="Wingdings" pitchFamily="2" charset="2"/>
              <a:buChar char="§"/>
            </a:pP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400" dirty="0" err="1" smtClean="0">
                <a:latin typeface="휴먼엑스포" pitchFamily="18" charset="-127"/>
                <a:ea typeface="휴먼엑스포" pitchFamily="18" charset="-127"/>
              </a:rPr>
              <a:t>탈분극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: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어떠한 자극으로 세포 내 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K</a:t>
            </a:r>
            <a:r>
              <a:rPr lang="en-US" altLang="ko-KR" sz="2400" b="1" baseline="3000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-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이온이 세포 밖으로 나가고 세포 밖에 있는 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Na</a:t>
            </a:r>
            <a:r>
              <a:rPr lang="en-US" altLang="ko-KR" sz="2400" b="1" baseline="3000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+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이온이 세포 내로 들어오면서 </a:t>
            </a:r>
            <a:r>
              <a:rPr lang="ko-KR" altLang="en-US" sz="2400" dirty="0" err="1" smtClean="0">
                <a:latin typeface="휴먼엑스포" pitchFamily="18" charset="-127"/>
                <a:ea typeface="휴먼엑스포" pitchFamily="18" charset="-127"/>
              </a:rPr>
              <a:t>분극이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 바뀌는 것을 </a:t>
            </a:r>
            <a:r>
              <a:rPr lang="ko-KR" altLang="en-US" sz="2400" dirty="0" err="1" smtClean="0">
                <a:latin typeface="휴먼엑스포" pitchFamily="18" charset="-127"/>
                <a:ea typeface="휴먼엑스포" pitchFamily="18" charset="-127"/>
              </a:rPr>
              <a:t>탈분극이라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 한다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.</a:t>
            </a:r>
          </a:p>
          <a:p>
            <a:pPr eaLnBrk="1" hangingPunct="1">
              <a:buFont typeface="Wingdings" pitchFamily="2" charset="2"/>
              <a:buChar char="§"/>
            </a:pP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ko-KR" altLang="en-US" sz="2400" dirty="0" err="1" smtClean="0">
                <a:latin typeface="휴먼엑스포" pitchFamily="18" charset="-127"/>
                <a:ea typeface="휴먼엑스포" pitchFamily="18" charset="-127"/>
              </a:rPr>
              <a:t>재분극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: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다시 </a:t>
            </a:r>
            <a:r>
              <a:rPr lang="ko-KR" altLang="en-US" sz="2400" dirty="0" err="1" smtClean="0">
                <a:latin typeface="휴먼엑스포" pitchFamily="18" charset="-127"/>
                <a:ea typeface="휴먼엑스포" pitchFamily="18" charset="-127"/>
              </a:rPr>
              <a:t>안정막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 상태로 돌아가는 과정을 </a:t>
            </a:r>
            <a:r>
              <a:rPr lang="ko-KR" altLang="en-US" sz="2400" dirty="0" err="1" smtClean="0">
                <a:latin typeface="휴먼엑스포" pitchFamily="18" charset="-127"/>
                <a:ea typeface="휴먼엑스포" pitchFamily="18" charset="-127"/>
              </a:rPr>
              <a:t>재분극이라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 한다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.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17145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171460" name="AutoShape 4"/>
            <p:cNvSpPr>
              <a:spLocks noChangeArrowheads="1"/>
            </p:cNvSpPr>
            <p:nvPr/>
          </p:nvSpPr>
          <p:spPr bwMode="auto">
            <a:xfrm>
              <a:off x="113" y="119"/>
              <a:ext cx="5534" cy="408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</p:grpSp>
      <p:sp>
        <p:nvSpPr>
          <p:cNvPr id="6" name="제목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992887" cy="1143000"/>
          </a:xfrm>
        </p:spPr>
        <p:txBody>
          <a:bodyPr>
            <a:noAutofit/>
          </a:bodyPr>
          <a:lstStyle/>
          <a:p>
            <a:pPr eaLnBrk="1" hangingPunct="1"/>
            <a:r>
              <a:rPr lang="ko-KR" altLang="en-US" sz="4800" b="1" dirty="0" err="1" smtClean="0">
                <a:latin typeface="휴먼엑스포" pitchFamily="18" charset="-127"/>
                <a:ea typeface="휴먼엑스포" pitchFamily="18" charset="-127"/>
              </a:rPr>
              <a:t>탈분극과</a:t>
            </a:r>
            <a:r>
              <a:rPr lang="ko-KR" altLang="en-US" sz="4800" b="1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4800" b="1" dirty="0" err="1" smtClean="0">
                <a:latin typeface="휴먼엑스포" pitchFamily="18" charset="-127"/>
                <a:ea typeface="휴먼엑스포" pitchFamily="18" charset="-127"/>
              </a:rPr>
              <a:t>재분극의</a:t>
            </a:r>
            <a:r>
              <a:rPr lang="ko-KR" altLang="en-US" sz="4800" b="1" dirty="0" smtClean="0">
                <a:latin typeface="휴먼엑스포" pitchFamily="18" charset="-127"/>
                <a:ea typeface="휴먼엑스포" pitchFamily="18" charset="-127"/>
              </a:rPr>
              <a:t> 기본모형</a:t>
            </a:r>
          </a:p>
        </p:txBody>
      </p:sp>
      <p:sp>
        <p:nvSpPr>
          <p:cNvPr id="7" name="TextBox 44"/>
          <p:cNvSpPr txBox="1">
            <a:spLocks noChangeArrowheads="1"/>
          </p:cNvSpPr>
          <p:nvPr/>
        </p:nvSpPr>
        <p:spPr bwMode="auto">
          <a:xfrm>
            <a:off x="695795" y="1628775"/>
            <a:ext cx="286809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kumimoji="0" lang="ko-KR" altLang="en-US" sz="2400" dirty="0" err="1">
                <a:latin typeface="휴먼엑스포" pitchFamily="18" charset="-127"/>
                <a:ea typeface="휴먼엑스포" pitchFamily="18" charset="-127"/>
              </a:rPr>
              <a:t>안정막</a:t>
            </a:r>
            <a:r>
              <a:rPr kumimoji="0" lang="ko-KR" altLang="en-US" sz="2400" dirty="0">
                <a:latin typeface="휴먼엑스포" pitchFamily="18" charset="-127"/>
                <a:ea typeface="휴먼엑스포" pitchFamily="18" charset="-127"/>
              </a:rPr>
              <a:t> 전압</a:t>
            </a:r>
            <a:endParaRPr kumimoji="0" lang="en-US" altLang="ko-KR" sz="2400" dirty="0">
              <a:latin typeface="휴먼엑스포" pitchFamily="18" charset="-127"/>
              <a:ea typeface="휴먼엑스포" pitchFamily="18" charset="-127"/>
            </a:endParaRPr>
          </a:p>
          <a:p>
            <a:r>
              <a:rPr kumimoji="0" lang="en-US" altLang="ko-KR" sz="1600" b="1" dirty="0">
                <a:latin typeface="Times New Roman" pitchFamily="18" charset="0"/>
                <a:ea typeface="HY견고딕" pitchFamily="18" charset="-127"/>
                <a:cs typeface="Times New Roman" pitchFamily="18" charset="0"/>
              </a:rPr>
              <a:t>(Resting membrane </a:t>
            </a:r>
            <a:r>
              <a:rPr kumimoji="0" lang="en-US" altLang="ko-KR" sz="1600" b="1" dirty="0" err="1">
                <a:latin typeface="Times New Roman" pitchFamily="18" charset="0"/>
                <a:ea typeface="HY견고딕" pitchFamily="18" charset="-127"/>
                <a:cs typeface="Times New Roman" pitchFamily="18" charset="0"/>
              </a:rPr>
              <a:t>potention</a:t>
            </a:r>
            <a:r>
              <a:rPr kumimoji="0" lang="en-US" altLang="ko-KR" sz="1600" b="1" dirty="0">
                <a:latin typeface="Times New Roman" pitchFamily="18" charset="0"/>
                <a:ea typeface="HY견고딕" pitchFamily="18" charset="-127"/>
                <a:cs typeface="Times New Roman" pitchFamily="18" charset="0"/>
              </a:rPr>
              <a:t>)</a:t>
            </a:r>
            <a:endParaRPr kumimoji="0" lang="ko-KR" altLang="en-US" sz="1600" b="1" dirty="0">
              <a:latin typeface="Times New Roman" pitchFamily="18" charset="0"/>
              <a:ea typeface="HY견고딕" pitchFamily="18" charset="-127"/>
              <a:cs typeface="Times New Roman" pitchFamily="18" charset="0"/>
            </a:endParaRPr>
          </a:p>
        </p:txBody>
      </p:sp>
      <p:sp>
        <p:nvSpPr>
          <p:cNvPr id="8" name="TextBox 45"/>
          <p:cNvSpPr txBox="1">
            <a:spLocks noChangeArrowheads="1"/>
          </p:cNvSpPr>
          <p:nvPr/>
        </p:nvSpPr>
        <p:spPr bwMode="auto">
          <a:xfrm>
            <a:off x="4243981" y="1628775"/>
            <a:ext cx="162416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kumimoji="0" lang="ko-KR" altLang="en-US" sz="2400" dirty="0" err="1">
                <a:latin typeface="휴먼엑스포" pitchFamily="18" charset="-127"/>
                <a:ea typeface="휴먼엑스포" pitchFamily="18" charset="-127"/>
              </a:rPr>
              <a:t>탈분극</a:t>
            </a:r>
            <a:endParaRPr kumimoji="0" lang="en-US" altLang="ko-KR" sz="2400" dirty="0">
              <a:latin typeface="휴먼엑스포" pitchFamily="18" charset="-127"/>
              <a:ea typeface="휴먼엑스포" pitchFamily="18" charset="-127"/>
            </a:endParaRPr>
          </a:p>
          <a:p>
            <a:r>
              <a:rPr kumimoji="0" lang="en-US" altLang="ko-KR" sz="1600" b="1" dirty="0">
                <a:latin typeface="Times New Roman" pitchFamily="18" charset="0"/>
                <a:ea typeface="HY견고딕" pitchFamily="18" charset="-127"/>
                <a:cs typeface="Times New Roman" pitchFamily="18" charset="0"/>
              </a:rPr>
              <a:t>(Depolarization)</a:t>
            </a:r>
            <a:endParaRPr kumimoji="0" lang="ko-KR" altLang="en-US" sz="1600" b="1" dirty="0">
              <a:latin typeface="Times New Roman" pitchFamily="18" charset="0"/>
              <a:ea typeface="HY견고딕" pitchFamily="18" charset="-127"/>
              <a:cs typeface="Times New Roman" pitchFamily="18" charset="0"/>
            </a:endParaRPr>
          </a:p>
        </p:txBody>
      </p:sp>
      <p:sp>
        <p:nvSpPr>
          <p:cNvPr id="9" name="TextBox 46"/>
          <p:cNvSpPr txBox="1">
            <a:spLocks noChangeArrowheads="1"/>
          </p:cNvSpPr>
          <p:nvPr/>
        </p:nvSpPr>
        <p:spPr bwMode="auto">
          <a:xfrm>
            <a:off x="6938862" y="1628775"/>
            <a:ext cx="152157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kumimoji="0" lang="ko-KR" altLang="en-US" sz="2400" dirty="0" err="1">
                <a:latin typeface="휴먼엑스포" pitchFamily="18" charset="-127"/>
                <a:ea typeface="휴먼엑스포" pitchFamily="18" charset="-127"/>
              </a:rPr>
              <a:t>재분극</a:t>
            </a:r>
            <a:endParaRPr kumimoji="0" lang="en-US" altLang="ko-KR" sz="2400" dirty="0">
              <a:latin typeface="휴먼엑스포" pitchFamily="18" charset="-127"/>
              <a:ea typeface="휴먼엑스포" pitchFamily="18" charset="-127"/>
            </a:endParaRPr>
          </a:p>
          <a:p>
            <a:r>
              <a:rPr kumimoji="0" lang="en-US" altLang="ko-KR" sz="1600" b="1" dirty="0">
                <a:latin typeface="Times New Roman" pitchFamily="18" charset="0"/>
                <a:ea typeface="HY견고딕" pitchFamily="18" charset="-127"/>
                <a:cs typeface="Times New Roman" pitchFamily="18" charset="0"/>
              </a:rPr>
              <a:t>(</a:t>
            </a:r>
            <a:r>
              <a:rPr kumimoji="0" lang="en-US" altLang="ko-KR" sz="1600" b="1" dirty="0" err="1">
                <a:latin typeface="Times New Roman" pitchFamily="18" charset="0"/>
                <a:ea typeface="HY견고딕" pitchFamily="18" charset="-127"/>
                <a:cs typeface="Times New Roman" pitchFamily="18" charset="0"/>
              </a:rPr>
              <a:t>Repolariztion</a:t>
            </a:r>
            <a:r>
              <a:rPr kumimoji="0" lang="en-US" altLang="ko-KR" sz="1600" b="1" dirty="0">
                <a:latin typeface="Times New Roman" pitchFamily="18" charset="0"/>
                <a:ea typeface="HY견고딕" pitchFamily="18" charset="-127"/>
                <a:cs typeface="Times New Roman" pitchFamily="18" charset="0"/>
              </a:rPr>
              <a:t>)</a:t>
            </a:r>
            <a:endParaRPr kumimoji="0" lang="ko-KR" altLang="en-US" sz="1600" b="1" dirty="0">
              <a:latin typeface="Times New Roman" pitchFamily="18" charset="0"/>
              <a:ea typeface="HY견고딕" pitchFamily="18" charset="-127"/>
              <a:cs typeface="Times New Roman" pitchFamily="18" charset="0"/>
            </a:endParaRPr>
          </a:p>
        </p:txBody>
      </p:sp>
      <p:grpSp>
        <p:nvGrpSpPr>
          <p:cNvPr id="3" name="그룹 9"/>
          <p:cNvGrpSpPr/>
          <p:nvPr/>
        </p:nvGrpSpPr>
        <p:grpSpPr>
          <a:xfrm>
            <a:off x="179462" y="2492375"/>
            <a:ext cx="3600450" cy="2633663"/>
            <a:chOff x="107950" y="2492375"/>
            <a:chExt cx="3600450" cy="2633663"/>
          </a:xfrm>
        </p:grpSpPr>
        <p:sp>
          <p:nvSpPr>
            <p:cNvPr id="11" name="모서리가 둥근 직사각형 10"/>
            <p:cNvSpPr/>
            <p:nvPr/>
          </p:nvSpPr>
          <p:spPr>
            <a:xfrm>
              <a:off x="857224" y="2928934"/>
              <a:ext cx="2143140" cy="1714512"/>
            </a:xfrm>
            <a:prstGeom prst="roundRect">
              <a:avLst/>
            </a:prstGeom>
            <a:solidFill>
              <a:srgbClr val="C9DEF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/>
            </a:p>
          </p:txBody>
        </p:sp>
        <p:sp>
          <p:nvSpPr>
            <p:cNvPr id="12" name="타원 11"/>
            <p:cNvSpPr/>
            <p:nvPr/>
          </p:nvSpPr>
          <p:spPr>
            <a:xfrm>
              <a:off x="1785938" y="3643313"/>
              <a:ext cx="285750" cy="285750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  <p:sp>
          <p:nvSpPr>
            <p:cNvPr id="13" name="TextBox 13"/>
            <p:cNvSpPr txBox="1">
              <a:spLocks noChangeArrowheads="1"/>
            </p:cNvSpPr>
            <p:nvPr/>
          </p:nvSpPr>
          <p:spPr bwMode="auto">
            <a:xfrm>
              <a:off x="1042988" y="3214688"/>
              <a:ext cx="504825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0" lang="en-US" altLang="ko-KR" sz="2000" b="1" dirty="0">
                  <a:latin typeface="Times New Roman" pitchFamily="18" charset="0"/>
                  <a:ea typeface="맑은 고딕" pitchFamily="50" charset="-127"/>
                  <a:cs typeface="Times New Roman" pitchFamily="18" charset="0"/>
                </a:rPr>
                <a:t>K</a:t>
              </a:r>
              <a:r>
                <a:rPr kumimoji="0" lang="en-US" altLang="ko-KR" sz="2000" b="1" baseline="30000" dirty="0">
                  <a:latin typeface="Times New Roman" pitchFamily="18" charset="0"/>
                  <a:ea typeface="맑은 고딕" pitchFamily="50" charset="-127"/>
                  <a:cs typeface="Times New Roman" pitchFamily="18" charset="0"/>
                </a:rPr>
                <a:t>-</a:t>
              </a:r>
              <a:endParaRPr kumimoji="0" lang="ko-KR" altLang="en-US" sz="2000" b="1" baseline="30000" dirty="0">
                <a:latin typeface="Times New Roman" pitchFamily="18" charset="0"/>
                <a:ea typeface="맑은 고딕" pitchFamily="50" charset="-127"/>
                <a:cs typeface="Times New Roman" pitchFamily="18" charset="0"/>
              </a:endParaRPr>
            </a:p>
          </p:txBody>
        </p:sp>
        <p:sp>
          <p:nvSpPr>
            <p:cNvPr id="14" name="TextBox 25"/>
            <p:cNvSpPr txBox="1">
              <a:spLocks noChangeArrowheads="1"/>
            </p:cNvSpPr>
            <p:nvPr/>
          </p:nvSpPr>
          <p:spPr bwMode="auto">
            <a:xfrm>
              <a:off x="971550" y="2492375"/>
              <a:ext cx="720725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0" lang="en-US" altLang="ko-KR" sz="2000" b="1" dirty="0">
                  <a:latin typeface="Times New Roman" pitchFamily="18" charset="0"/>
                  <a:ea typeface="맑은 고딕" pitchFamily="50" charset="-127"/>
                  <a:cs typeface="Times New Roman" pitchFamily="18" charset="0"/>
                </a:rPr>
                <a:t>Na</a:t>
              </a:r>
              <a:r>
                <a:rPr kumimoji="0" lang="en-US" altLang="ko-KR" sz="2000" b="1" baseline="30000" dirty="0">
                  <a:latin typeface="Times New Roman" pitchFamily="18" charset="0"/>
                  <a:ea typeface="맑은 고딕" pitchFamily="50" charset="-127"/>
                  <a:cs typeface="Times New Roman" pitchFamily="18" charset="0"/>
                </a:rPr>
                <a:t>+</a:t>
              </a:r>
              <a:endParaRPr kumimoji="0" lang="ko-KR" altLang="en-US" sz="2000" b="1" baseline="30000" dirty="0">
                <a:latin typeface="Times New Roman" pitchFamily="18" charset="0"/>
                <a:ea typeface="맑은 고딕" pitchFamily="50" charset="-127"/>
                <a:cs typeface="Times New Roman" pitchFamily="18" charset="0"/>
              </a:endParaRPr>
            </a:p>
          </p:txBody>
        </p:sp>
        <p:sp>
          <p:nvSpPr>
            <p:cNvPr id="15" name="TextBox 13"/>
            <p:cNvSpPr txBox="1">
              <a:spLocks noChangeArrowheads="1"/>
            </p:cNvSpPr>
            <p:nvPr/>
          </p:nvSpPr>
          <p:spPr bwMode="auto">
            <a:xfrm>
              <a:off x="1547813" y="3068638"/>
              <a:ext cx="503237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0" lang="en-US" altLang="ko-KR" sz="2000" b="1" dirty="0">
                  <a:latin typeface="Times New Roman" pitchFamily="18" charset="0"/>
                  <a:ea typeface="맑은 고딕" pitchFamily="50" charset="-127"/>
                  <a:cs typeface="Times New Roman" pitchFamily="18" charset="0"/>
                </a:rPr>
                <a:t>K</a:t>
              </a:r>
              <a:r>
                <a:rPr kumimoji="0" lang="en-US" altLang="ko-KR" sz="2000" b="1" baseline="30000" dirty="0">
                  <a:latin typeface="Times New Roman" pitchFamily="18" charset="0"/>
                  <a:ea typeface="맑은 고딕" pitchFamily="50" charset="-127"/>
                  <a:cs typeface="Times New Roman" pitchFamily="18" charset="0"/>
                </a:rPr>
                <a:t>-</a:t>
              </a:r>
              <a:endParaRPr kumimoji="0" lang="ko-KR" altLang="en-US" sz="2000" b="1" baseline="30000" dirty="0">
                <a:latin typeface="Times New Roman" pitchFamily="18" charset="0"/>
                <a:ea typeface="맑은 고딕" pitchFamily="50" charset="-127"/>
                <a:cs typeface="Times New Roman" pitchFamily="18" charset="0"/>
              </a:endParaRPr>
            </a:p>
          </p:txBody>
        </p:sp>
        <p:sp>
          <p:nvSpPr>
            <p:cNvPr id="16" name="TextBox 13"/>
            <p:cNvSpPr txBox="1">
              <a:spLocks noChangeArrowheads="1"/>
            </p:cNvSpPr>
            <p:nvPr/>
          </p:nvSpPr>
          <p:spPr bwMode="auto">
            <a:xfrm>
              <a:off x="2124075" y="3068638"/>
              <a:ext cx="50323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0" lang="en-US" altLang="ko-KR" sz="2000" b="1" dirty="0">
                  <a:latin typeface="Times New Roman" pitchFamily="18" charset="0"/>
                  <a:ea typeface="맑은 고딕" pitchFamily="50" charset="-127"/>
                  <a:cs typeface="Times New Roman" pitchFamily="18" charset="0"/>
                </a:rPr>
                <a:t>K</a:t>
              </a:r>
              <a:r>
                <a:rPr kumimoji="0" lang="en-US" altLang="ko-KR" sz="2000" b="1" baseline="30000" dirty="0">
                  <a:latin typeface="Times New Roman" pitchFamily="18" charset="0"/>
                  <a:ea typeface="맑은 고딕" pitchFamily="50" charset="-127"/>
                  <a:cs typeface="Times New Roman" pitchFamily="18" charset="0"/>
                </a:rPr>
                <a:t>-</a:t>
              </a:r>
              <a:endParaRPr kumimoji="0" lang="ko-KR" altLang="en-US" sz="2000" b="1" baseline="30000" dirty="0">
                <a:latin typeface="Times New Roman" pitchFamily="18" charset="0"/>
                <a:ea typeface="맑은 고딕" pitchFamily="50" charset="-127"/>
                <a:cs typeface="Times New Roman" pitchFamily="18" charset="0"/>
              </a:endParaRPr>
            </a:p>
          </p:txBody>
        </p:sp>
        <p:sp>
          <p:nvSpPr>
            <p:cNvPr id="17" name="TextBox 13"/>
            <p:cNvSpPr txBox="1">
              <a:spLocks noChangeArrowheads="1"/>
            </p:cNvSpPr>
            <p:nvPr/>
          </p:nvSpPr>
          <p:spPr bwMode="auto">
            <a:xfrm>
              <a:off x="2339975" y="3500438"/>
              <a:ext cx="50323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0" lang="en-US" altLang="ko-KR" sz="2000" b="1" dirty="0">
                  <a:latin typeface="Times New Roman" pitchFamily="18" charset="0"/>
                  <a:ea typeface="맑은 고딕" pitchFamily="50" charset="-127"/>
                  <a:cs typeface="Times New Roman" pitchFamily="18" charset="0"/>
                </a:rPr>
                <a:t>K</a:t>
              </a:r>
              <a:r>
                <a:rPr kumimoji="0" lang="en-US" altLang="ko-KR" sz="2000" b="1" baseline="30000" dirty="0">
                  <a:latin typeface="Times New Roman" pitchFamily="18" charset="0"/>
                  <a:ea typeface="맑은 고딕" pitchFamily="50" charset="-127"/>
                  <a:cs typeface="Times New Roman" pitchFamily="18" charset="0"/>
                </a:rPr>
                <a:t>-</a:t>
              </a:r>
              <a:endParaRPr kumimoji="0" lang="ko-KR" altLang="en-US" sz="2000" b="1" baseline="30000" dirty="0">
                <a:latin typeface="Times New Roman" pitchFamily="18" charset="0"/>
                <a:ea typeface="맑은 고딕" pitchFamily="50" charset="-127"/>
                <a:cs typeface="Times New Roman" pitchFamily="18" charset="0"/>
              </a:endParaRPr>
            </a:p>
          </p:txBody>
        </p:sp>
        <p:sp>
          <p:nvSpPr>
            <p:cNvPr id="18" name="TextBox 13"/>
            <p:cNvSpPr txBox="1">
              <a:spLocks noChangeArrowheads="1"/>
            </p:cNvSpPr>
            <p:nvPr/>
          </p:nvSpPr>
          <p:spPr bwMode="auto">
            <a:xfrm>
              <a:off x="2268538" y="4076700"/>
              <a:ext cx="503237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0" lang="en-US" altLang="ko-KR" sz="2000" b="1" dirty="0">
                  <a:latin typeface="Times New Roman" pitchFamily="18" charset="0"/>
                  <a:ea typeface="맑은 고딕" pitchFamily="50" charset="-127"/>
                  <a:cs typeface="Times New Roman" pitchFamily="18" charset="0"/>
                </a:rPr>
                <a:t>K</a:t>
              </a:r>
              <a:r>
                <a:rPr kumimoji="0" lang="en-US" altLang="ko-KR" sz="2000" b="1" baseline="30000" dirty="0">
                  <a:latin typeface="Times New Roman" pitchFamily="18" charset="0"/>
                  <a:ea typeface="맑은 고딕" pitchFamily="50" charset="-127"/>
                  <a:cs typeface="Times New Roman" pitchFamily="18" charset="0"/>
                </a:rPr>
                <a:t>-</a:t>
              </a:r>
              <a:endParaRPr kumimoji="0" lang="ko-KR" altLang="en-US" sz="2000" b="1" baseline="30000" dirty="0">
                <a:latin typeface="Times New Roman" pitchFamily="18" charset="0"/>
                <a:ea typeface="맑은 고딕" pitchFamily="50" charset="-127"/>
                <a:cs typeface="Times New Roman" pitchFamily="18" charset="0"/>
              </a:endParaRPr>
            </a:p>
          </p:txBody>
        </p:sp>
        <p:sp>
          <p:nvSpPr>
            <p:cNvPr id="19" name="TextBox 13"/>
            <p:cNvSpPr txBox="1">
              <a:spLocks noChangeArrowheads="1"/>
            </p:cNvSpPr>
            <p:nvPr/>
          </p:nvSpPr>
          <p:spPr bwMode="auto">
            <a:xfrm>
              <a:off x="1547813" y="4076700"/>
              <a:ext cx="503237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0" lang="en-US" altLang="ko-KR" sz="2000" b="1" dirty="0">
                  <a:latin typeface="Times New Roman" pitchFamily="18" charset="0"/>
                  <a:ea typeface="맑은 고딕" pitchFamily="50" charset="-127"/>
                  <a:cs typeface="Times New Roman" pitchFamily="18" charset="0"/>
                </a:rPr>
                <a:t>K</a:t>
              </a:r>
              <a:r>
                <a:rPr kumimoji="0" lang="en-US" altLang="ko-KR" sz="2000" b="1" baseline="30000" dirty="0">
                  <a:latin typeface="Times New Roman" pitchFamily="18" charset="0"/>
                  <a:ea typeface="맑은 고딕" pitchFamily="50" charset="-127"/>
                  <a:cs typeface="Times New Roman" pitchFamily="18" charset="0"/>
                </a:rPr>
                <a:t>-</a:t>
              </a:r>
              <a:endParaRPr kumimoji="0" lang="ko-KR" altLang="en-US" sz="2000" b="1" baseline="30000" dirty="0">
                <a:latin typeface="Times New Roman" pitchFamily="18" charset="0"/>
                <a:ea typeface="맑은 고딕" pitchFamily="50" charset="-127"/>
                <a:cs typeface="Times New Roman" pitchFamily="18" charset="0"/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971550" y="3789363"/>
              <a:ext cx="504825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0" lang="en-US" altLang="ko-KR" sz="2000" b="1" dirty="0">
                  <a:latin typeface="Times New Roman" pitchFamily="18" charset="0"/>
                  <a:ea typeface="맑은 고딕" pitchFamily="50" charset="-127"/>
                  <a:cs typeface="Times New Roman" pitchFamily="18" charset="0"/>
                </a:rPr>
                <a:t>K</a:t>
              </a:r>
              <a:r>
                <a:rPr kumimoji="0" lang="en-US" altLang="ko-KR" sz="2000" b="1" baseline="30000" dirty="0">
                  <a:latin typeface="Times New Roman" pitchFamily="18" charset="0"/>
                  <a:ea typeface="맑은 고딕" pitchFamily="50" charset="-127"/>
                  <a:cs typeface="Times New Roman" pitchFamily="18" charset="0"/>
                </a:rPr>
                <a:t>-</a:t>
              </a:r>
              <a:endParaRPr kumimoji="0" lang="ko-KR" altLang="en-US" sz="2000" b="1" baseline="30000" dirty="0">
                <a:latin typeface="Times New Roman" pitchFamily="18" charset="0"/>
                <a:ea typeface="맑은 고딕" pitchFamily="50" charset="-127"/>
                <a:cs typeface="Times New Roman" pitchFamily="18" charset="0"/>
              </a:endParaRPr>
            </a:p>
          </p:txBody>
        </p:sp>
        <p:sp>
          <p:nvSpPr>
            <p:cNvPr id="21" name="TextBox 25"/>
            <p:cNvSpPr txBox="1">
              <a:spLocks noChangeArrowheads="1"/>
            </p:cNvSpPr>
            <p:nvPr/>
          </p:nvSpPr>
          <p:spPr bwMode="auto">
            <a:xfrm>
              <a:off x="107950" y="3860800"/>
              <a:ext cx="71913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0" lang="en-US" altLang="ko-KR" sz="2000" b="1" dirty="0">
                  <a:latin typeface="Times New Roman" pitchFamily="18" charset="0"/>
                  <a:ea typeface="맑은 고딕" pitchFamily="50" charset="-127"/>
                  <a:cs typeface="Times New Roman" pitchFamily="18" charset="0"/>
                </a:rPr>
                <a:t>Na</a:t>
              </a:r>
              <a:r>
                <a:rPr kumimoji="0" lang="en-US" altLang="ko-KR" sz="2000" b="1" baseline="30000" dirty="0">
                  <a:latin typeface="Times New Roman" pitchFamily="18" charset="0"/>
                  <a:ea typeface="맑은 고딕" pitchFamily="50" charset="-127"/>
                  <a:cs typeface="Times New Roman" pitchFamily="18" charset="0"/>
                </a:rPr>
                <a:t>+</a:t>
              </a:r>
              <a:endParaRPr kumimoji="0" lang="ko-KR" altLang="en-US" sz="2000" b="1" baseline="30000" dirty="0">
                <a:latin typeface="Times New Roman" pitchFamily="18" charset="0"/>
                <a:ea typeface="맑은 고딕" pitchFamily="50" charset="-127"/>
                <a:cs typeface="Times New Roman" pitchFamily="18" charset="0"/>
              </a:endParaRPr>
            </a:p>
          </p:txBody>
        </p:sp>
        <p:sp>
          <p:nvSpPr>
            <p:cNvPr id="22" name="TextBox 25"/>
            <p:cNvSpPr txBox="1">
              <a:spLocks noChangeArrowheads="1"/>
            </p:cNvSpPr>
            <p:nvPr/>
          </p:nvSpPr>
          <p:spPr bwMode="auto">
            <a:xfrm>
              <a:off x="107950" y="3141663"/>
              <a:ext cx="71913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0" lang="en-US" altLang="ko-KR" sz="2000" b="1" dirty="0">
                  <a:latin typeface="Times New Roman" pitchFamily="18" charset="0"/>
                  <a:ea typeface="맑은 고딕" pitchFamily="50" charset="-127"/>
                  <a:cs typeface="Times New Roman" pitchFamily="18" charset="0"/>
                </a:rPr>
                <a:t>Na</a:t>
              </a:r>
              <a:r>
                <a:rPr kumimoji="0" lang="en-US" altLang="ko-KR" sz="2000" b="1" baseline="30000" dirty="0">
                  <a:latin typeface="Times New Roman" pitchFamily="18" charset="0"/>
                  <a:ea typeface="맑은 고딕" pitchFamily="50" charset="-127"/>
                  <a:cs typeface="Times New Roman" pitchFamily="18" charset="0"/>
                </a:rPr>
                <a:t>+</a:t>
              </a:r>
              <a:endParaRPr kumimoji="0" lang="ko-KR" altLang="en-US" sz="2000" b="1" baseline="30000" dirty="0">
                <a:latin typeface="Times New Roman" pitchFamily="18" charset="0"/>
                <a:ea typeface="맑은 고딕" pitchFamily="50" charset="-127"/>
                <a:cs typeface="Times New Roman" pitchFamily="18" charset="0"/>
              </a:endParaRPr>
            </a:p>
          </p:txBody>
        </p:sp>
        <p:sp>
          <p:nvSpPr>
            <p:cNvPr id="23" name="TextBox 25"/>
            <p:cNvSpPr txBox="1">
              <a:spLocks noChangeArrowheads="1"/>
            </p:cNvSpPr>
            <p:nvPr/>
          </p:nvSpPr>
          <p:spPr bwMode="auto">
            <a:xfrm>
              <a:off x="827088" y="4724400"/>
              <a:ext cx="720725" cy="401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0" lang="en-US" altLang="ko-KR" sz="2000" b="1" dirty="0">
                  <a:latin typeface="Times New Roman" pitchFamily="18" charset="0"/>
                  <a:ea typeface="맑은 고딕" pitchFamily="50" charset="-127"/>
                  <a:cs typeface="Times New Roman" pitchFamily="18" charset="0"/>
                </a:rPr>
                <a:t>Na</a:t>
              </a:r>
              <a:r>
                <a:rPr kumimoji="0" lang="en-US" altLang="ko-KR" sz="2000" b="1" baseline="30000" dirty="0">
                  <a:latin typeface="Times New Roman" pitchFamily="18" charset="0"/>
                  <a:ea typeface="맑은 고딕" pitchFamily="50" charset="-127"/>
                  <a:cs typeface="Times New Roman" pitchFamily="18" charset="0"/>
                </a:rPr>
                <a:t>+</a:t>
              </a:r>
              <a:endParaRPr kumimoji="0" lang="ko-KR" altLang="en-US" sz="2000" b="1" baseline="30000" dirty="0">
                <a:latin typeface="Times New Roman" pitchFamily="18" charset="0"/>
                <a:ea typeface="맑은 고딕" pitchFamily="50" charset="-127"/>
                <a:cs typeface="Times New Roman" pitchFamily="18" charset="0"/>
              </a:endParaRPr>
            </a:p>
          </p:txBody>
        </p:sp>
        <p:sp>
          <p:nvSpPr>
            <p:cNvPr id="24" name="TextBox 25"/>
            <p:cNvSpPr txBox="1">
              <a:spLocks noChangeArrowheads="1"/>
            </p:cNvSpPr>
            <p:nvPr/>
          </p:nvSpPr>
          <p:spPr bwMode="auto">
            <a:xfrm>
              <a:off x="1835150" y="2492375"/>
              <a:ext cx="720725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0" lang="en-US" altLang="ko-KR" sz="2000" b="1" dirty="0">
                  <a:latin typeface="Times New Roman" pitchFamily="18" charset="0"/>
                  <a:ea typeface="맑은 고딕" pitchFamily="50" charset="-127"/>
                  <a:cs typeface="Times New Roman" pitchFamily="18" charset="0"/>
                </a:rPr>
                <a:t>Na</a:t>
              </a:r>
              <a:r>
                <a:rPr kumimoji="0" lang="en-US" altLang="ko-KR" sz="2000" b="1" baseline="30000" dirty="0">
                  <a:latin typeface="Times New Roman" pitchFamily="18" charset="0"/>
                  <a:ea typeface="맑은 고딕" pitchFamily="50" charset="-127"/>
                  <a:cs typeface="Times New Roman" pitchFamily="18" charset="0"/>
                </a:rPr>
                <a:t>+</a:t>
              </a:r>
              <a:endParaRPr kumimoji="0" lang="ko-KR" altLang="en-US" sz="2000" b="1" baseline="30000" dirty="0">
                <a:latin typeface="Times New Roman" pitchFamily="18" charset="0"/>
                <a:ea typeface="맑은 고딕" pitchFamily="50" charset="-127"/>
                <a:cs typeface="Times New Roman" pitchFamily="18" charset="0"/>
              </a:endParaRPr>
            </a:p>
          </p:txBody>
        </p:sp>
        <p:sp>
          <p:nvSpPr>
            <p:cNvPr id="25" name="TextBox 25"/>
            <p:cNvSpPr txBox="1">
              <a:spLocks noChangeArrowheads="1"/>
            </p:cNvSpPr>
            <p:nvPr/>
          </p:nvSpPr>
          <p:spPr bwMode="auto">
            <a:xfrm>
              <a:off x="2987675" y="3213100"/>
              <a:ext cx="720725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0" lang="en-US" altLang="ko-KR" sz="2000" b="1" dirty="0">
                  <a:latin typeface="Times New Roman" pitchFamily="18" charset="0"/>
                  <a:ea typeface="맑은 고딕" pitchFamily="50" charset="-127"/>
                  <a:cs typeface="Times New Roman" pitchFamily="18" charset="0"/>
                </a:rPr>
                <a:t>Na</a:t>
              </a:r>
              <a:r>
                <a:rPr kumimoji="0" lang="en-US" altLang="ko-KR" sz="2000" b="1" baseline="30000" dirty="0">
                  <a:latin typeface="Times New Roman" pitchFamily="18" charset="0"/>
                  <a:ea typeface="맑은 고딕" pitchFamily="50" charset="-127"/>
                  <a:cs typeface="Times New Roman" pitchFamily="18" charset="0"/>
                </a:rPr>
                <a:t>+</a:t>
              </a:r>
              <a:endParaRPr kumimoji="0" lang="ko-KR" altLang="en-US" sz="2000" b="1" baseline="30000" dirty="0">
                <a:latin typeface="Times New Roman" pitchFamily="18" charset="0"/>
                <a:ea typeface="맑은 고딕" pitchFamily="50" charset="-127"/>
                <a:cs typeface="Times New Roman" pitchFamily="18" charset="0"/>
              </a:endParaRPr>
            </a:p>
          </p:txBody>
        </p:sp>
        <p:sp>
          <p:nvSpPr>
            <p:cNvPr id="26" name="TextBox 25"/>
            <p:cNvSpPr txBox="1">
              <a:spLocks noChangeArrowheads="1"/>
            </p:cNvSpPr>
            <p:nvPr/>
          </p:nvSpPr>
          <p:spPr bwMode="auto">
            <a:xfrm>
              <a:off x="1979613" y="4724400"/>
              <a:ext cx="720725" cy="401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0" lang="en-US" altLang="ko-KR" sz="2000" b="1" dirty="0">
                  <a:latin typeface="Times New Roman" pitchFamily="18" charset="0"/>
                  <a:ea typeface="맑은 고딕" pitchFamily="50" charset="-127"/>
                  <a:cs typeface="Times New Roman" pitchFamily="18" charset="0"/>
                </a:rPr>
                <a:t>Na</a:t>
              </a:r>
              <a:r>
                <a:rPr kumimoji="0" lang="en-US" altLang="ko-KR" sz="2000" b="1" baseline="30000" dirty="0">
                  <a:latin typeface="Times New Roman" pitchFamily="18" charset="0"/>
                  <a:ea typeface="맑은 고딕" pitchFamily="50" charset="-127"/>
                  <a:cs typeface="Times New Roman" pitchFamily="18" charset="0"/>
                </a:rPr>
                <a:t>+</a:t>
              </a:r>
              <a:endParaRPr kumimoji="0" lang="ko-KR" altLang="en-US" sz="2000" b="1" baseline="30000" dirty="0">
                <a:latin typeface="Times New Roman" pitchFamily="18" charset="0"/>
                <a:ea typeface="맑은 고딕" pitchFamily="50" charset="-127"/>
                <a:cs typeface="Times New Roman" pitchFamily="18" charset="0"/>
              </a:endParaRPr>
            </a:p>
          </p:txBody>
        </p:sp>
      </p:grpSp>
      <p:grpSp>
        <p:nvGrpSpPr>
          <p:cNvPr id="4" name="그룹 26"/>
          <p:cNvGrpSpPr/>
          <p:nvPr/>
        </p:nvGrpSpPr>
        <p:grpSpPr>
          <a:xfrm>
            <a:off x="3788512" y="2428875"/>
            <a:ext cx="2079632" cy="3055938"/>
            <a:chOff x="3563938" y="2428875"/>
            <a:chExt cx="2079632" cy="3055938"/>
          </a:xfrm>
        </p:grpSpPr>
        <p:sp>
          <p:nvSpPr>
            <p:cNvPr id="28" name="모서리가 둥근 직사각형 27"/>
            <p:cNvSpPr/>
            <p:nvPr/>
          </p:nvSpPr>
          <p:spPr>
            <a:xfrm>
              <a:off x="3643306" y="2928934"/>
              <a:ext cx="2000264" cy="1714512"/>
            </a:xfrm>
            <a:prstGeom prst="roundRect">
              <a:avLst/>
            </a:prstGeom>
            <a:solidFill>
              <a:srgbClr val="C9DEF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  <p:sp>
          <p:nvSpPr>
            <p:cNvPr id="29" name="타원 28"/>
            <p:cNvSpPr/>
            <p:nvPr/>
          </p:nvSpPr>
          <p:spPr>
            <a:xfrm>
              <a:off x="4500563" y="3643313"/>
              <a:ext cx="285750" cy="285750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  <p:sp>
          <p:nvSpPr>
            <p:cNvPr id="30" name="오른쪽으로 구부러진 화살표 29"/>
            <p:cNvSpPr/>
            <p:nvPr/>
          </p:nvSpPr>
          <p:spPr>
            <a:xfrm>
              <a:off x="3929063" y="2428875"/>
              <a:ext cx="642937" cy="1071563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1" name="왼쪽으로 구부러진 화살표 30"/>
            <p:cNvSpPr/>
            <p:nvPr/>
          </p:nvSpPr>
          <p:spPr>
            <a:xfrm>
              <a:off x="4714875" y="4143375"/>
              <a:ext cx="642938" cy="1143000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2" name="TextBox 25"/>
            <p:cNvSpPr txBox="1">
              <a:spLocks noChangeArrowheads="1"/>
            </p:cNvSpPr>
            <p:nvPr/>
          </p:nvSpPr>
          <p:spPr bwMode="auto">
            <a:xfrm>
              <a:off x="4643438" y="3141663"/>
              <a:ext cx="720725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0" lang="en-US" altLang="ko-KR" sz="2000" b="1" dirty="0">
                  <a:latin typeface="Times New Roman" pitchFamily="18" charset="0"/>
                  <a:ea typeface="맑은 고딕" pitchFamily="50" charset="-127"/>
                  <a:cs typeface="Times New Roman" pitchFamily="18" charset="0"/>
                </a:rPr>
                <a:t>Na</a:t>
              </a:r>
              <a:r>
                <a:rPr kumimoji="0" lang="en-US" altLang="ko-KR" sz="2000" b="1" baseline="30000" dirty="0">
                  <a:latin typeface="Times New Roman" pitchFamily="18" charset="0"/>
                  <a:ea typeface="맑은 고딕" pitchFamily="50" charset="-127"/>
                  <a:cs typeface="Times New Roman" pitchFamily="18" charset="0"/>
                </a:rPr>
                <a:t>+</a:t>
              </a:r>
              <a:endParaRPr kumimoji="0" lang="ko-KR" altLang="en-US" sz="2000" b="1" baseline="30000" dirty="0">
                <a:latin typeface="Times New Roman" pitchFamily="18" charset="0"/>
                <a:ea typeface="맑은 고딕" pitchFamily="50" charset="-127"/>
                <a:cs typeface="Times New Roman" pitchFamily="18" charset="0"/>
              </a:endParaRPr>
            </a:p>
          </p:txBody>
        </p:sp>
        <p:sp>
          <p:nvSpPr>
            <p:cNvPr id="33" name="TextBox 25"/>
            <p:cNvSpPr txBox="1">
              <a:spLocks noChangeArrowheads="1"/>
            </p:cNvSpPr>
            <p:nvPr/>
          </p:nvSpPr>
          <p:spPr bwMode="auto">
            <a:xfrm>
              <a:off x="3708400" y="3573463"/>
              <a:ext cx="71913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0" lang="en-US" altLang="ko-KR" sz="2000" b="1" dirty="0">
                  <a:latin typeface="Times New Roman" pitchFamily="18" charset="0"/>
                  <a:ea typeface="맑은 고딕" pitchFamily="50" charset="-127"/>
                  <a:cs typeface="Times New Roman" pitchFamily="18" charset="0"/>
                </a:rPr>
                <a:t>Na</a:t>
              </a:r>
              <a:r>
                <a:rPr kumimoji="0" lang="en-US" altLang="ko-KR" sz="2000" b="1" baseline="30000" dirty="0">
                  <a:latin typeface="Times New Roman" pitchFamily="18" charset="0"/>
                  <a:ea typeface="맑은 고딕" pitchFamily="50" charset="-127"/>
                  <a:cs typeface="Times New Roman" pitchFamily="18" charset="0"/>
                </a:rPr>
                <a:t>+</a:t>
              </a:r>
              <a:endParaRPr kumimoji="0" lang="ko-KR" altLang="en-US" sz="2000" b="1" baseline="30000" dirty="0">
                <a:latin typeface="Times New Roman" pitchFamily="18" charset="0"/>
                <a:ea typeface="맑은 고딕" pitchFamily="50" charset="-127"/>
                <a:cs typeface="Times New Roman" pitchFamily="18" charset="0"/>
              </a:endParaRPr>
            </a:p>
          </p:txBody>
        </p:sp>
        <p:sp>
          <p:nvSpPr>
            <p:cNvPr id="34" name="TextBox 25"/>
            <p:cNvSpPr txBox="1">
              <a:spLocks noChangeArrowheads="1"/>
            </p:cNvSpPr>
            <p:nvPr/>
          </p:nvSpPr>
          <p:spPr bwMode="auto">
            <a:xfrm>
              <a:off x="4859338" y="3573463"/>
              <a:ext cx="720725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0" lang="en-US" altLang="ko-KR" sz="2000" b="1" dirty="0">
                  <a:latin typeface="Times New Roman" pitchFamily="18" charset="0"/>
                  <a:ea typeface="맑은 고딕" pitchFamily="50" charset="-127"/>
                  <a:cs typeface="Times New Roman" pitchFamily="18" charset="0"/>
                </a:rPr>
                <a:t>Na</a:t>
              </a:r>
              <a:r>
                <a:rPr kumimoji="0" lang="en-US" altLang="ko-KR" sz="2000" b="1" baseline="30000" dirty="0">
                  <a:latin typeface="Times New Roman" pitchFamily="18" charset="0"/>
                  <a:ea typeface="맑은 고딕" pitchFamily="50" charset="-127"/>
                  <a:cs typeface="Times New Roman" pitchFamily="18" charset="0"/>
                </a:rPr>
                <a:t>+</a:t>
              </a:r>
              <a:endParaRPr kumimoji="0" lang="ko-KR" altLang="en-US" sz="2000" b="1" baseline="30000" dirty="0">
                <a:latin typeface="Times New Roman" pitchFamily="18" charset="0"/>
                <a:ea typeface="맑은 고딕" pitchFamily="50" charset="-127"/>
                <a:cs typeface="Times New Roman" pitchFamily="18" charset="0"/>
              </a:endParaRPr>
            </a:p>
          </p:txBody>
        </p:sp>
        <p:sp>
          <p:nvSpPr>
            <p:cNvPr id="35" name="TextBox 13"/>
            <p:cNvSpPr txBox="1">
              <a:spLocks noChangeArrowheads="1"/>
            </p:cNvSpPr>
            <p:nvPr/>
          </p:nvSpPr>
          <p:spPr bwMode="auto">
            <a:xfrm>
              <a:off x="3995738" y="5084763"/>
              <a:ext cx="504825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0" lang="en-US" altLang="ko-KR" sz="2000" b="1" dirty="0">
                  <a:latin typeface="Times New Roman" pitchFamily="18" charset="0"/>
                  <a:ea typeface="맑은 고딕" pitchFamily="50" charset="-127"/>
                  <a:cs typeface="Times New Roman" pitchFamily="18" charset="0"/>
                </a:rPr>
                <a:t>K</a:t>
              </a:r>
              <a:r>
                <a:rPr kumimoji="0" lang="en-US" altLang="ko-KR" sz="2000" b="1" baseline="30000" dirty="0">
                  <a:latin typeface="Times New Roman" pitchFamily="18" charset="0"/>
                  <a:ea typeface="맑은 고딕" pitchFamily="50" charset="-127"/>
                  <a:cs typeface="Times New Roman" pitchFamily="18" charset="0"/>
                </a:rPr>
                <a:t>-</a:t>
              </a:r>
              <a:endParaRPr kumimoji="0" lang="ko-KR" altLang="en-US" sz="2000" b="1" baseline="30000" dirty="0">
                <a:latin typeface="Times New Roman" pitchFamily="18" charset="0"/>
                <a:ea typeface="맑은 고딕" pitchFamily="50" charset="-127"/>
                <a:cs typeface="Times New Roman" pitchFamily="18" charset="0"/>
              </a:endParaRPr>
            </a:p>
          </p:txBody>
        </p:sp>
        <p:sp>
          <p:nvSpPr>
            <p:cNvPr id="36" name="TextBox 13"/>
            <p:cNvSpPr txBox="1">
              <a:spLocks noChangeArrowheads="1"/>
            </p:cNvSpPr>
            <p:nvPr/>
          </p:nvSpPr>
          <p:spPr bwMode="auto">
            <a:xfrm>
              <a:off x="3563938" y="4724400"/>
              <a:ext cx="503237" cy="401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0" lang="en-US" altLang="ko-KR" sz="2000" b="1">
                  <a:latin typeface="Times New Roman" pitchFamily="18" charset="0"/>
                  <a:ea typeface="맑은 고딕" pitchFamily="50" charset="-127"/>
                  <a:cs typeface="Times New Roman" pitchFamily="18" charset="0"/>
                </a:rPr>
                <a:t>K</a:t>
              </a:r>
              <a:r>
                <a:rPr kumimoji="0" lang="en-US" altLang="ko-KR" sz="2000" b="1" baseline="30000">
                  <a:latin typeface="Times New Roman" pitchFamily="18" charset="0"/>
                  <a:ea typeface="맑은 고딕" pitchFamily="50" charset="-127"/>
                  <a:cs typeface="Times New Roman" pitchFamily="18" charset="0"/>
                </a:rPr>
                <a:t>-</a:t>
              </a:r>
              <a:endParaRPr kumimoji="0" lang="ko-KR" altLang="en-US" sz="2000" b="1" baseline="30000">
                <a:latin typeface="Times New Roman" pitchFamily="18" charset="0"/>
                <a:ea typeface="맑은 고딕" pitchFamily="50" charset="-127"/>
                <a:cs typeface="Times New Roman" pitchFamily="18" charset="0"/>
              </a:endParaRPr>
            </a:p>
          </p:txBody>
        </p:sp>
        <p:sp>
          <p:nvSpPr>
            <p:cNvPr id="37" name="TextBox 13"/>
            <p:cNvSpPr txBox="1">
              <a:spLocks noChangeArrowheads="1"/>
            </p:cNvSpPr>
            <p:nvPr/>
          </p:nvSpPr>
          <p:spPr bwMode="auto">
            <a:xfrm>
              <a:off x="4140200" y="4652963"/>
              <a:ext cx="50323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0" lang="en-US" altLang="ko-KR" sz="2000" b="1" dirty="0">
                  <a:latin typeface="Times New Roman" pitchFamily="18" charset="0"/>
                  <a:ea typeface="맑은 고딕" pitchFamily="50" charset="-127"/>
                  <a:cs typeface="Times New Roman" pitchFamily="18" charset="0"/>
                </a:rPr>
                <a:t>K</a:t>
              </a:r>
              <a:r>
                <a:rPr kumimoji="0" lang="en-US" altLang="ko-KR" sz="2000" b="1" baseline="30000" dirty="0">
                  <a:latin typeface="Times New Roman" pitchFamily="18" charset="0"/>
                  <a:ea typeface="맑은 고딕" pitchFamily="50" charset="-127"/>
                  <a:cs typeface="Times New Roman" pitchFamily="18" charset="0"/>
                </a:rPr>
                <a:t>-</a:t>
              </a:r>
              <a:endParaRPr kumimoji="0" lang="ko-KR" altLang="en-US" sz="2000" b="1" baseline="30000" dirty="0">
                <a:latin typeface="Times New Roman" pitchFamily="18" charset="0"/>
                <a:ea typeface="맑은 고딕" pitchFamily="50" charset="-127"/>
                <a:cs typeface="Times New Roman" pitchFamily="18" charset="0"/>
              </a:endParaRPr>
            </a:p>
          </p:txBody>
        </p:sp>
      </p:grpSp>
      <p:grpSp>
        <p:nvGrpSpPr>
          <p:cNvPr id="5" name="그룹 37"/>
          <p:cNvGrpSpPr/>
          <p:nvPr/>
        </p:nvGrpSpPr>
        <p:grpSpPr>
          <a:xfrm>
            <a:off x="6460738" y="2357438"/>
            <a:ext cx="2071702" cy="3127375"/>
            <a:chOff x="6357950" y="2357438"/>
            <a:chExt cx="2071702" cy="3127375"/>
          </a:xfrm>
        </p:grpSpPr>
        <p:sp>
          <p:nvSpPr>
            <p:cNvPr id="39" name="모서리가 둥근 직사각형 38"/>
            <p:cNvSpPr/>
            <p:nvPr/>
          </p:nvSpPr>
          <p:spPr>
            <a:xfrm>
              <a:off x="6357950" y="2928934"/>
              <a:ext cx="2071702" cy="1643074"/>
            </a:xfrm>
            <a:prstGeom prst="roundRect">
              <a:avLst/>
            </a:prstGeom>
            <a:solidFill>
              <a:srgbClr val="C9DEF0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  <p:sp>
          <p:nvSpPr>
            <p:cNvPr id="40" name="타원 39"/>
            <p:cNvSpPr/>
            <p:nvPr/>
          </p:nvSpPr>
          <p:spPr>
            <a:xfrm>
              <a:off x="7215188" y="3571875"/>
              <a:ext cx="285750" cy="285750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  <p:sp>
          <p:nvSpPr>
            <p:cNvPr id="41" name="왼쪽으로 구부러진 화살표 40"/>
            <p:cNvSpPr/>
            <p:nvPr/>
          </p:nvSpPr>
          <p:spPr>
            <a:xfrm>
              <a:off x="7500938" y="4214813"/>
              <a:ext cx="571500" cy="1143000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2" name="오른쪽으로 구부러진 화살표 41"/>
            <p:cNvSpPr/>
            <p:nvPr/>
          </p:nvSpPr>
          <p:spPr>
            <a:xfrm>
              <a:off x="6929438" y="2357438"/>
              <a:ext cx="571500" cy="1071562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3" name="TextBox 13"/>
            <p:cNvSpPr txBox="1">
              <a:spLocks noChangeArrowheads="1"/>
            </p:cNvSpPr>
            <p:nvPr/>
          </p:nvSpPr>
          <p:spPr bwMode="auto">
            <a:xfrm>
              <a:off x="7667625" y="3068638"/>
              <a:ext cx="504825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0" lang="en-US" altLang="ko-KR" sz="2000" b="1" dirty="0">
                  <a:latin typeface="Times New Roman" pitchFamily="18" charset="0"/>
                  <a:ea typeface="맑은 고딕" pitchFamily="50" charset="-127"/>
                  <a:cs typeface="Times New Roman" pitchFamily="18" charset="0"/>
                </a:rPr>
                <a:t>K</a:t>
              </a:r>
              <a:r>
                <a:rPr kumimoji="0" lang="en-US" altLang="ko-KR" sz="2000" b="1" baseline="30000" dirty="0">
                  <a:latin typeface="Times New Roman" pitchFamily="18" charset="0"/>
                  <a:ea typeface="맑은 고딕" pitchFamily="50" charset="-127"/>
                  <a:cs typeface="Times New Roman" pitchFamily="18" charset="0"/>
                </a:rPr>
                <a:t>-</a:t>
              </a:r>
              <a:endParaRPr kumimoji="0" lang="ko-KR" altLang="en-US" sz="2000" b="1" baseline="30000" dirty="0">
                <a:latin typeface="Times New Roman" pitchFamily="18" charset="0"/>
                <a:ea typeface="맑은 고딕" pitchFamily="50" charset="-127"/>
                <a:cs typeface="Times New Roman" pitchFamily="18" charset="0"/>
              </a:endParaRPr>
            </a:p>
          </p:txBody>
        </p:sp>
        <p:sp>
          <p:nvSpPr>
            <p:cNvPr id="44" name="TextBox 13"/>
            <p:cNvSpPr txBox="1">
              <a:spLocks noChangeArrowheads="1"/>
            </p:cNvSpPr>
            <p:nvPr/>
          </p:nvSpPr>
          <p:spPr bwMode="auto">
            <a:xfrm>
              <a:off x="6588125" y="3500438"/>
              <a:ext cx="504825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0" lang="en-US" altLang="ko-KR" sz="2000" b="1">
                  <a:latin typeface="Times New Roman" pitchFamily="18" charset="0"/>
                  <a:ea typeface="맑은 고딕" pitchFamily="50" charset="-127"/>
                  <a:cs typeface="Times New Roman" pitchFamily="18" charset="0"/>
                </a:rPr>
                <a:t>K</a:t>
              </a:r>
              <a:r>
                <a:rPr kumimoji="0" lang="en-US" altLang="ko-KR" sz="2000" b="1" baseline="30000">
                  <a:latin typeface="Times New Roman" pitchFamily="18" charset="0"/>
                  <a:ea typeface="맑은 고딕" pitchFamily="50" charset="-127"/>
                  <a:cs typeface="Times New Roman" pitchFamily="18" charset="0"/>
                </a:rPr>
                <a:t>-</a:t>
              </a:r>
              <a:endParaRPr kumimoji="0" lang="ko-KR" altLang="en-US" sz="2000" b="1" baseline="30000">
                <a:latin typeface="Times New Roman" pitchFamily="18" charset="0"/>
                <a:ea typeface="맑은 고딕" pitchFamily="50" charset="-127"/>
                <a:cs typeface="Times New Roman" pitchFamily="18" charset="0"/>
              </a:endParaRPr>
            </a:p>
          </p:txBody>
        </p:sp>
        <p:sp>
          <p:nvSpPr>
            <p:cNvPr id="45" name="TextBox 13"/>
            <p:cNvSpPr txBox="1">
              <a:spLocks noChangeArrowheads="1"/>
            </p:cNvSpPr>
            <p:nvPr/>
          </p:nvSpPr>
          <p:spPr bwMode="auto">
            <a:xfrm>
              <a:off x="7740650" y="3500438"/>
              <a:ext cx="50323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0" lang="en-US" altLang="ko-KR" sz="2000" b="1" dirty="0">
                  <a:latin typeface="Times New Roman" pitchFamily="18" charset="0"/>
                  <a:ea typeface="맑은 고딕" pitchFamily="50" charset="-127"/>
                  <a:cs typeface="Times New Roman" pitchFamily="18" charset="0"/>
                </a:rPr>
                <a:t>K</a:t>
              </a:r>
              <a:r>
                <a:rPr kumimoji="0" lang="en-US" altLang="ko-KR" sz="2000" b="1" baseline="30000" dirty="0">
                  <a:latin typeface="Times New Roman" pitchFamily="18" charset="0"/>
                  <a:ea typeface="맑은 고딕" pitchFamily="50" charset="-127"/>
                  <a:cs typeface="Times New Roman" pitchFamily="18" charset="0"/>
                </a:rPr>
                <a:t>-</a:t>
              </a:r>
              <a:endParaRPr kumimoji="0" lang="ko-KR" altLang="en-US" sz="2000" b="1" baseline="30000" dirty="0">
                <a:latin typeface="Times New Roman" pitchFamily="18" charset="0"/>
                <a:ea typeface="맑은 고딕" pitchFamily="50" charset="-127"/>
                <a:cs typeface="Times New Roman" pitchFamily="18" charset="0"/>
              </a:endParaRPr>
            </a:p>
          </p:txBody>
        </p:sp>
        <p:sp>
          <p:nvSpPr>
            <p:cNvPr id="46" name="TextBox 25"/>
            <p:cNvSpPr txBox="1">
              <a:spLocks noChangeArrowheads="1"/>
            </p:cNvSpPr>
            <p:nvPr/>
          </p:nvSpPr>
          <p:spPr bwMode="auto">
            <a:xfrm>
              <a:off x="6443663" y="4652963"/>
              <a:ext cx="720725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0" lang="en-US" altLang="ko-KR" sz="2000" b="1" dirty="0">
                  <a:latin typeface="Times New Roman" pitchFamily="18" charset="0"/>
                  <a:ea typeface="맑은 고딕" pitchFamily="50" charset="-127"/>
                  <a:cs typeface="Times New Roman" pitchFamily="18" charset="0"/>
                </a:rPr>
                <a:t>Na</a:t>
              </a:r>
              <a:r>
                <a:rPr kumimoji="0" lang="en-US" altLang="ko-KR" sz="2000" b="1" baseline="30000" dirty="0">
                  <a:latin typeface="Times New Roman" pitchFamily="18" charset="0"/>
                  <a:ea typeface="맑은 고딕" pitchFamily="50" charset="-127"/>
                  <a:cs typeface="Times New Roman" pitchFamily="18" charset="0"/>
                </a:rPr>
                <a:t>+</a:t>
              </a:r>
              <a:endParaRPr kumimoji="0" lang="ko-KR" altLang="en-US" sz="2000" b="1" baseline="30000" dirty="0">
                <a:latin typeface="Times New Roman" pitchFamily="18" charset="0"/>
                <a:ea typeface="맑은 고딕" pitchFamily="50" charset="-127"/>
                <a:cs typeface="Times New Roman" pitchFamily="18" charset="0"/>
              </a:endParaRPr>
            </a:p>
          </p:txBody>
        </p:sp>
        <p:sp>
          <p:nvSpPr>
            <p:cNvPr id="47" name="TextBox 25"/>
            <p:cNvSpPr txBox="1">
              <a:spLocks noChangeArrowheads="1"/>
            </p:cNvSpPr>
            <p:nvPr/>
          </p:nvSpPr>
          <p:spPr bwMode="auto">
            <a:xfrm>
              <a:off x="6659563" y="5084763"/>
              <a:ext cx="720725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0" lang="en-US" altLang="ko-KR" sz="2000" b="1" dirty="0">
                  <a:latin typeface="Times New Roman" pitchFamily="18" charset="0"/>
                  <a:ea typeface="맑은 고딕" pitchFamily="50" charset="-127"/>
                  <a:cs typeface="Times New Roman" pitchFamily="18" charset="0"/>
                </a:rPr>
                <a:t>Na</a:t>
              </a:r>
              <a:r>
                <a:rPr kumimoji="0" lang="en-US" altLang="ko-KR" sz="2000" b="1" baseline="30000" dirty="0">
                  <a:latin typeface="Times New Roman" pitchFamily="18" charset="0"/>
                  <a:ea typeface="맑은 고딕" pitchFamily="50" charset="-127"/>
                  <a:cs typeface="Times New Roman" pitchFamily="18" charset="0"/>
                </a:rPr>
                <a:t>+</a:t>
              </a:r>
              <a:endParaRPr kumimoji="0" lang="ko-KR" altLang="en-US" sz="2000" b="1" baseline="30000" dirty="0">
                <a:latin typeface="Times New Roman" pitchFamily="18" charset="0"/>
                <a:ea typeface="맑은 고딕" pitchFamily="50" charset="-127"/>
                <a:cs typeface="Times New Roman" pitchFamily="18" charset="0"/>
              </a:endParaRPr>
            </a:p>
          </p:txBody>
        </p:sp>
        <p:sp>
          <p:nvSpPr>
            <p:cNvPr id="48" name="TextBox 25"/>
            <p:cNvSpPr txBox="1">
              <a:spLocks noChangeArrowheads="1"/>
            </p:cNvSpPr>
            <p:nvPr/>
          </p:nvSpPr>
          <p:spPr bwMode="auto">
            <a:xfrm>
              <a:off x="7019925" y="4724400"/>
              <a:ext cx="720725" cy="401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0" lang="en-US" altLang="ko-KR" sz="2000" b="1" dirty="0">
                  <a:latin typeface="Times New Roman" pitchFamily="18" charset="0"/>
                  <a:ea typeface="맑은 고딕" pitchFamily="50" charset="-127"/>
                  <a:cs typeface="Times New Roman" pitchFamily="18" charset="0"/>
                </a:rPr>
                <a:t>Na</a:t>
              </a:r>
              <a:r>
                <a:rPr kumimoji="0" lang="en-US" altLang="ko-KR" sz="2000" b="1" baseline="30000" dirty="0">
                  <a:latin typeface="Times New Roman" pitchFamily="18" charset="0"/>
                  <a:ea typeface="맑은 고딕" pitchFamily="50" charset="-127"/>
                  <a:cs typeface="Times New Roman" pitchFamily="18" charset="0"/>
                </a:rPr>
                <a:t>+</a:t>
              </a:r>
              <a:endParaRPr kumimoji="0" lang="ko-KR" altLang="en-US" sz="2000" b="1" baseline="30000" dirty="0">
                <a:latin typeface="Times New Roman" pitchFamily="18" charset="0"/>
                <a:ea typeface="맑은 고딕" pitchFamily="50" charset="-127"/>
                <a:cs typeface="Times New Roman" pitchFamily="18" charset="0"/>
              </a:endParaRPr>
            </a:p>
          </p:txBody>
        </p:sp>
      </p:grpSp>
      <p:sp>
        <p:nvSpPr>
          <p:cNvPr id="49" name="TextBox 42"/>
          <p:cNvSpPr txBox="1">
            <a:spLocks noChangeArrowheads="1"/>
          </p:cNvSpPr>
          <p:nvPr/>
        </p:nvSpPr>
        <p:spPr bwMode="auto">
          <a:xfrm>
            <a:off x="755650" y="5373688"/>
            <a:ext cx="259238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ko-KR" altLang="en-US" dirty="0">
                <a:latin typeface="휴먼엑스포" pitchFamily="18" charset="-127"/>
                <a:ea typeface="휴먼엑스포" pitchFamily="18" charset="-127"/>
              </a:rPr>
              <a:t>절대값이 아닌 상대적으로 </a:t>
            </a:r>
            <a:r>
              <a:rPr kumimoji="0" lang="ko-KR" altLang="en-US" dirty="0" smtClean="0">
                <a:latin typeface="휴먼엑스포" pitchFamily="18" charset="-127"/>
                <a:ea typeface="휴먼엑스포" pitchFamily="18" charset="-127"/>
              </a:rPr>
              <a:t>세포 내가 세포 밖보다 </a:t>
            </a:r>
            <a:r>
              <a:rPr kumimoji="0" lang="en-US" altLang="ko-KR" b="1" dirty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-70~80mV</a:t>
            </a:r>
            <a:r>
              <a:rPr kumimoji="0" lang="ko-KR" altLang="en-US" dirty="0">
                <a:latin typeface="휴먼엑스포" pitchFamily="18" charset="-127"/>
                <a:ea typeface="휴먼엑스포" pitchFamily="18" charset="-127"/>
              </a:rPr>
              <a:t>를 </a:t>
            </a:r>
            <a:endParaRPr kumimoji="0" lang="en-US" altLang="ko-KR" dirty="0" smtClean="0">
              <a:latin typeface="휴먼엑스포" pitchFamily="18" charset="-127"/>
              <a:ea typeface="휴먼엑스포" pitchFamily="18" charset="-127"/>
            </a:endParaRPr>
          </a:p>
          <a:p>
            <a:r>
              <a:rPr kumimoji="0" lang="ko-KR" altLang="en-US" dirty="0" smtClean="0">
                <a:latin typeface="휴먼엑스포" pitchFamily="18" charset="-127"/>
                <a:ea typeface="휴먼엑스포" pitchFamily="18" charset="-127"/>
              </a:rPr>
              <a:t>유지</a:t>
            </a:r>
            <a:endParaRPr kumimoji="0" lang="en-US" altLang="ko-KR" dirty="0">
              <a:latin typeface="휴먼엑스포" pitchFamily="18" charset="-127"/>
              <a:ea typeface="휴먼엑스포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9" y="529853"/>
            <a:ext cx="3960440" cy="73890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ko-KR" altLang="en-US" sz="4800" b="1" dirty="0" smtClean="0">
                <a:latin typeface="휴먼엑스포" pitchFamily="18" charset="-127"/>
                <a:ea typeface="휴먼엑스포" pitchFamily="18" charset="-127"/>
              </a:rPr>
              <a:t>전기적 경로</a:t>
            </a:r>
            <a:endParaRPr lang="en-US" altLang="ko-KR" sz="4800" b="1" dirty="0" smtClean="0"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8625" y="2786063"/>
            <a:ext cx="4143375" cy="2395537"/>
          </a:xfrm>
          <a:ln w="31750">
            <a:solidFill>
              <a:srgbClr val="0033CC"/>
            </a:solidFill>
          </a:ln>
        </p:spPr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en-US" altLang="ko-KR" sz="2400" b="1" smtClean="0">
                <a:solidFill>
                  <a:srgbClr val="FF0000"/>
                </a:solidFill>
                <a:latin typeface="Times New Roman" pitchFamily="18" charset="0"/>
                <a:ea typeface="HY견고딕" pitchFamily="18" charset="-127"/>
                <a:cs typeface="Times New Roman" pitchFamily="18" charset="0"/>
              </a:rPr>
              <a:t>S</a:t>
            </a:r>
            <a:r>
              <a:rPr lang="en-US" altLang="ko-KR" sz="2400" b="1" smtClean="0">
                <a:latin typeface="Times New Roman" pitchFamily="18" charset="0"/>
                <a:ea typeface="HY견고딕" pitchFamily="18" charset="-127"/>
                <a:cs typeface="Times New Roman" pitchFamily="18" charset="0"/>
              </a:rPr>
              <a:t>ino</a:t>
            </a:r>
            <a:r>
              <a:rPr lang="en-US" altLang="ko-KR" sz="2400" b="1" smtClean="0">
                <a:solidFill>
                  <a:srgbClr val="FF0000"/>
                </a:solidFill>
                <a:latin typeface="Times New Roman" pitchFamily="18" charset="0"/>
                <a:ea typeface="HY견고딕" pitchFamily="18" charset="-127"/>
                <a:cs typeface="Times New Roman" pitchFamily="18" charset="0"/>
              </a:rPr>
              <a:t>a</a:t>
            </a:r>
            <a:r>
              <a:rPr lang="en-US" altLang="ko-KR" sz="2400" b="1" smtClean="0">
                <a:latin typeface="Times New Roman" pitchFamily="18" charset="0"/>
                <a:ea typeface="HY견고딕" pitchFamily="18" charset="-127"/>
                <a:cs typeface="Times New Roman" pitchFamily="18" charset="0"/>
              </a:rPr>
              <a:t>trial Node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ko-KR" sz="2400" b="1" smtClean="0">
                <a:solidFill>
                  <a:srgbClr val="FF0000"/>
                </a:solidFill>
                <a:latin typeface="Times New Roman" pitchFamily="18" charset="0"/>
                <a:ea typeface="HY견고딕" pitchFamily="18" charset="-127"/>
                <a:cs typeface="Times New Roman" pitchFamily="18" charset="0"/>
              </a:rPr>
              <a:t>A</a:t>
            </a:r>
            <a:r>
              <a:rPr lang="en-US" altLang="ko-KR" sz="2400" b="1" smtClean="0">
                <a:latin typeface="Times New Roman" pitchFamily="18" charset="0"/>
                <a:ea typeface="HY견고딕" pitchFamily="18" charset="-127"/>
                <a:cs typeface="Times New Roman" pitchFamily="18" charset="0"/>
              </a:rPr>
              <a:t>trio</a:t>
            </a:r>
            <a:r>
              <a:rPr lang="en-US" altLang="ko-KR" sz="2400" b="1" smtClean="0">
                <a:solidFill>
                  <a:srgbClr val="FF0000"/>
                </a:solidFill>
                <a:latin typeface="Times New Roman" pitchFamily="18" charset="0"/>
                <a:ea typeface="HY견고딕" pitchFamily="18" charset="-127"/>
                <a:cs typeface="Times New Roman" pitchFamily="18" charset="0"/>
              </a:rPr>
              <a:t>v</a:t>
            </a:r>
            <a:r>
              <a:rPr lang="en-US" altLang="ko-KR" sz="2400" b="1" smtClean="0">
                <a:latin typeface="Times New Roman" pitchFamily="18" charset="0"/>
                <a:ea typeface="HY견고딕" pitchFamily="18" charset="-127"/>
                <a:cs typeface="Times New Roman" pitchFamily="18" charset="0"/>
              </a:rPr>
              <a:t>entricular Node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ko-KR" sz="2400" b="1" smtClean="0">
                <a:latin typeface="Times New Roman" pitchFamily="18" charset="0"/>
                <a:ea typeface="HY견고딕" pitchFamily="18" charset="-127"/>
                <a:cs typeface="Times New Roman" pitchFamily="18" charset="0"/>
              </a:rPr>
              <a:t>Bundle</a:t>
            </a:r>
            <a:r>
              <a:rPr lang="ko-KR" altLang="en-US" sz="2400" b="1" smtClean="0">
                <a:latin typeface="Times New Roman" pitchFamily="18" charset="0"/>
                <a:ea typeface="HY견고딕" pitchFamily="18" charset="-127"/>
                <a:cs typeface="Times New Roman" pitchFamily="18" charset="0"/>
              </a:rPr>
              <a:t>  </a:t>
            </a:r>
            <a:r>
              <a:rPr lang="en-US" altLang="ko-KR" sz="2400" b="1" smtClean="0">
                <a:latin typeface="Times New Roman" pitchFamily="18" charset="0"/>
                <a:ea typeface="HY견고딕" pitchFamily="18" charset="-127"/>
                <a:cs typeface="Times New Roman" pitchFamily="18" charset="0"/>
              </a:rPr>
              <a:t>of HIS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ko-KR" sz="2400" b="1" smtClean="0">
                <a:latin typeface="Times New Roman" pitchFamily="18" charset="0"/>
                <a:ea typeface="HY견고딕" pitchFamily="18" charset="-127"/>
                <a:cs typeface="Times New Roman" pitchFamily="18" charset="0"/>
              </a:rPr>
              <a:t>Bundle Branches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ko-KR" sz="2400" b="1" smtClean="0">
                <a:latin typeface="Times New Roman" pitchFamily="18" charset="0"/>
                <a:ea typeface="HY견고딕" pitchFamily="18" charset="-127"/>
                <a:cs typeface="Times New Roman" pitchFamily="18" charset="0"/>
              </a:rPr>
              <a:t>Purkinje Fibers</a:t>
            </a:r>
          </a:p>
        </p:txBody>
      </p:sp>
      <p:pic>
        <p:nvPicPr>
          <p:cNvPr id="17413" name="Picture 4" descr="TUConduction System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t="4347"/>
          <a:stretch>
            <a:fillRect/>
          </a:stretch>
        </p:blipFill>
        <p:spPr>
          <a:xfrm>
            <a:off x="4876800" y="1600200"/>
            <a:ext cx="4035425" cy="5029200"/>
          </a:xfrm>
        </p:spPr>
      </p:pic>
      <p:sp>
        <p:nvSpPr>
          <p:cNvPr id="156677" name="AutoShape 5"/>
          <p:cNvSpPr>
            <a:spLocks noChangeArrowheads="1"/>
          </p:cNvSpPr>
          <p:nvPr/>
        </p:nvSpPr>
        <p:spPr bwMode="auto">
          <a:xfrm rot="-1784919">
            <a:off x="5402263" y="3706813"/>
            <a:ext cx="585787" cy="4699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kumimoji="0"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6678" name="Freeform 6"/>
          <p:cNvSpPr>
            <a:spLocks/>
          </p:cNvSpPr>
          <p:nvPr/>
        </p:nvSpPr>
        <p:spPr bwMode="auto">
          <a:xfrm>
            <a:off x="5715000" y="4038600"/>
            <a:ext cx="381000" cy="685800"/>
          </a:xfrm>
          <a:custGeom>
            <a:avLst/>
            <a:gdLst>
              <a:gd name="T0" fmla="*/ 2147483647 w 240"/>
              <a:gd name="T1" fmla="*/ 2147483647 h 448"/>
              <a:gd name="T2" fmla="*/ 0 w 240"/>
              <a:gd name="T3" fmla="*/ 2147483647 h 448"/>
              <a:gd name="T4" fmla="*/ 2147483647 w 240"/>
              <a:gd name="T5" fmla="*/ 2147483647 h 448"/>
              <a:gd name="T6" fmla="*/ 2147483647 w 240"/>
              <a:gd name="T7" fmla="*/ 2147483647 h 448"/>
              <a:gd name="T8" fmla="*/ 2147483647 w 240"/>
              <a:gd name="T9" fmla="*/ 2147483647 h 4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0"/>
              <a:gd name="T16" fmla="*/ 0 h 448"/>
              <a:gd name="T17" fmla="*/ 240 w 240"/>
              <a:gd name="T18" fmla="*/ 448 h 4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0" h="448">
                <a:moveTo>
                  <a:pt x="48" y="48"/>
                </a:moveTo>
                <a:cubicBezTo>
                  <a:pt x="24" y="24"/>
                  <a:pt x="0" y="0"/>
                  <a:pt x="0" y="48"/>
                </a:cubicBezTo>
                <a:cubicBezTo>
                  <a:pt x="0" y="96"/>
                  <a:pt x="24" y="272"/>
                  <a:pt x="48" y="336"/>
                </a:cubicBezTo>
                <a:cubicBezTo>
                  <a:pt x="72" y="400"/>
                  <a:pt x="112" y="416"/>
                  <a:pt x="144" y="432"/>
                </a:cubicBezTo>
                <a:cubicBezTo>
                  <a:pt x="176" y="448"/>
                  <a:pt x="208" y="440"/>
                  <a:pt x="240" y="432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56679" name="AutoShape 7"/>
          <p:cNvSpPr>
            <a:spLocks noChangeArrowheads="1"/>
          </p:cNvSpPr>
          <p:nvPr/>
        </p:nvSpPr>
        <p:spPr bwMode="auto">
          <a:xfrm rot="-1241727">
            <a:off x="5943600" y="4267200"/>
            <a:ext cx="685800" cy="5334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kumimoji="0"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6680" name="Freeform 8"/>
          <p:cNvSpPr>
            <a:spLocks/>
          </p:cNvSpPr>
          <p:nvPr/>
        </p:nvSpPr>
        <p:spPr bwMode="auto">
          <a:xfrm>
            <a:off x="7239000" y="3810000"/>
            <a:ext cx="381000" cy="165100"/>
          </a:xfrm>
          <a:custGeom>
            <a:avLst/>
            <a:gdLst>
              <a:gd name="T0" fmla="*/ 0 w 240"/>
              <a:gd name="T1" fmla="*/ 0 h 56"/>
              <a:gd name="T2" fmla="*/ 2147483647 w 240"/>
              <a:gd name="T3" fmla="*/ 2147483647 h 56"/>
              <a:gd name="T4" fmla="*/ 2147483647 w 240"/>
              <a:gd name="T5" fmla="*/ 2147483647 h 56"/>
              <a:gd name="T6" fmla="*/ 0 60000 65536"/>
              <a:gd name="T7" fmla="*/ 0 60000 65536"/>
              <a:gd name="T8" fmla="*/ 0 60000 65536"/>
              <a:gd name="T9" fmla="*/ 0 w 240"/>
              <a:gd name="T10" fmla="*/ 0 h 56"/>
              <a:gd name="T11" fmla="*/ 240 w 240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0" h="56">
                <a:moveTo>
                  <a:pt x="0" y="0"/>
                </a:moveTo>
                <a:cubicBezTo>
                  <a:pt x="52" y="20"/>
                  <a:pt x="104" y="40"/>
                  <a:pt x="144" y="48"/>
                </a:cubicBezTo>
                <a:cubicBezTo>
                  <a:pt x="184" y="56"/>
                  <a:pt x="224" y="48"/>
                  <a:pt x="240" y="48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56681" name="Freeform 9"/>
          <p:cNvSpPr>
            <a:spLocks/>
          </p:cNvSpPr>
          <p:nvPr/>
        </p:nvSpPr>
        <p:spPr bwMode="auto">
          <a:xfrm>
            <a:off x="7162800" y="3810000"/>
            <a:ext cx="381000" cy="317500"/>
          </a:xfrm>
          <a:custGeom>
            <a:avLst/>
            <a:gdLst>
              <a:gd name="T0" fmla="*/ 0 w 240"/>
              <a:gd name="T1" fmla="*/ 0 h 56"/>
              <a:gd name="T2" fmla="*/ 2147483647 w 240"/>
              <a:gd name="T3" fmla="*/ 2147483647 h 56"/>
              <a:gd name="T4" fmla="*/ 2147483647 w 240"/>
              <a:gd name="T5" fmla="*/ 2147483647 h 56"/>
              <a:gd name="T6" fmla="*/ 0 60000 65536"/>
              <a:gd name="T7" fmla="*/ 0 60000 65536"/>
              <a:gd name="T8" fmla="*/ 0 60000 65536"/>
              <a:gd name="T9" fmla="*/ 0 w 240"/>
              <a:gd name="T10" fmla="*/ 0 h 56"/>
              <a:gd name="T11" fmla="*/ 240 w 240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0" h="56">
                <a:moveTo>
                  <a:pt x="0" y="0"/>
                </a:moveTo>
                <a:cubicBezTo>
                  <a:pt x="52" y="20"/>
                  <a:pt x="104" y="40"/>
                  <a:pt x="144" y="48"/>
                </a:cubicBezTo>
                <a:cubicBezTo>
                  <a:pt x="184" y="56"/>
                  <a:pt x="224" y="48"/>
                  <a:pt x="240" y="48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56682" name="Freeform 10"/>
          <p:cNvSpPr>
            <a:spLocks/>
          </p:cNvSpPr>
          <p:nvPr/>
        </p:nvSpPr>
        <p:spPr bwMode="auto">
          <a:xfrm>
            <a:off x="5867400" y="3810000"/>
            <a:ext cx="1371600" cy="76200"/>
          </a:xfrm>
          <a:custGeom>
            <a:avLst/>
            <a:gdLst>
              <a:gd name="T0" fmla="*/ 0 w 864"/>
              <a:gd name="T1" fmla="*/ 2147483647 h 56"/>
              <a:gd name="T2" fmla="*/ 2147483647 w 864"/>
              <a:gd name="T3" fmla="*/ 2147483647 h 56"/>
              <a:gd name="T4" fmla="*/ 2147483647 w 864"/>
              <a:gd name="T5" fmla="*/ 2147483647 h 56"/>
              <a:gd name="T6" fmla="*/ 2147483647 w 864"/>
              <a:gd name="T7" fmla="*/ 2147483647 h 56"/>
              <a:gd name="T8" fmla="*/ 0 60000 65536"/>
              <a:gd name="T9" fmla="*/ 0 60000 65536"/>
              <a:gd name="T10" fmla="*/ 0 60000 65536"/>
              <a:gd name="T11" fmla="*/ 0 60000 65536"/>
              <a:gd name="T12" fmla="*/ 0 w 864"/>
              <a:gd name="T13" fmla="*/ 0 h 56"/>
              <a:gd name="T14" fmla="*/ 864 w 864"/>
              <a:gd name="T15" fmla="*/ 56 h 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64" h="56">
                <a:moveTo>
                  <a:pt x="0" y="8"/>
                </a:moveTo>
                <a:cubicBezTo>
                  <a:pt x="136" y="32"/>
                  <a:pt x="272" y="56"/>
                  <a:pt x="384" y="56"/>
                </a:cubicBezTo>
                <a:cubicBezTo>
                  <a:pt x="496" y="56"/>
                  <a:pt x="592" y="16"/>
                  <a:pt x="672" y="8"/>
                </a:cubicBezTo>
                <a:cubicBezTo>
                  <a:pt x="752" y="0"/>
                  <a:pt x="808" y="4"/>
                  <a:pt x="864" y="8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56683" name="Freeform 11"/>
          <p:cNvSpPr>
            <a:spLocks/>
          </p:cNvSpPr>
          <p:nvPr/>
        </p:nvSpPr>
        <p:spPr bwMode="auto">
          <a:xfrm>
            <a:off x="7239000" y="3733800"/>
            <a:ext cx="381000" cy="88900"/>
          </a:xfrm>
          <a:custGeom>
            <a:avLst/>
            <a:gdLst>
              <a:gd name="T0" fmla="*/ 0 w 240"/>
              <a:gd name="T1" fmla="*/ 2147483647 h 56"/>
              <a:gd name="T2" fmla="*/ 2147483647 w 240"/>
              <a:gd name="T3" fmla="*/ 2147483647 h 56"/>
              <a:gd name="T4" fmla="*/ 2147483647 w 240"/>
              <a:gd name="T5" fmla="*/ 0 h 56"/>
              <a:gd name="T6" fmla="*/ 0 60000 65536"/>
              <a:gd name="T7" fmla="*/ 0 60000 65536"/>
              <a:gd name="T8" fmla="*/ 0 60000 65536"/>
              <a:gd name="T9" fmla="*/ 0 w 240"/>
              <a:gd name="T10" fmla="*/ 0 h 56"/>
              <a:gd name="T11" fmla="*/ 240 w 240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0" h="56">
                <a:moveTo>
                  <a:pt x="0" y="48"/>
                </a:moveTo>
                <a:cubicBezTo>
                  <a:pt x="52" y="52"/>
                  <a:pt x="104" y="56"/>
                  <a:pt x="144" y="48"/>
                </a:cubicBezTo>
                <a:cubicBezTo>
                  <a:pt x="184" y="40"/>
                  <a:pt x="224" y="8"/>
                  <a:pt x="240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56684" name="Freeform 12"/>
          <p:cNvSpPr>
            <a:spLocks/>
          </p:cNvSpPr>
          <p:nvPr/>
        </p:nvSpPr>
        <p:spPr bwMode="auto">
          <a:xfrm rot="227167">
            <a:off x="5334000" y="4114800"/>
            <a:ext cx="457200" cy="1295400"/>
          </a:xfrm>
          <a:custGeom>
            <a:avLst/>
            <a:gdLst>
              <a:gd name="T0" fmla="*/ 2147483647 w 296"/>
              <a:gd name="T1" fmla="*/ 0 h 832"/>
              <a:gd name="T2" fmla="*/ 2147483647 w 296"/>
              <a:gd name="T3" fmla="*/ 2147483647 h 832"/>
              <a:gd name="T4" fmla="*/ 2147483647 w 296"/>
              <a:gd name="T5" fmla="*/ 2147483647 h 832"/>
              <a:gd name="T6" fmla="*/ 2147483647 w 296"/>
              <a:gd name="T7" fmla="*/ 2147483647 h 832"/>
              <a:gd name="T8" fmla="*/ 0 60000 65536"/>
              <a:gd name="T9" fmla="*/ 0 60000 65536"/>
              <a:gd name="T10" fmla="*/ 0 60000 65536"/>
              <a:gd name="T11" fmla="*/ 0 60000 65536"/>
              <a:gd name="T12" fmla="*/ 0 w 296"/>
              <a:gd name="T13" fmla="*/ 0 h 832"/>
              <a:gd name="T14" fmla="*/ 296 w 296"/>
              <a:gd name="T15" fmla="*/ 832 h 8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6" h="832">
                <a:moveTo>
                  <a:pt x="104" y="0"/>
                </a:moveTo>
                <a:cubicBezTo>
                  <a:pt x="52" y="152"/>
                  <a:pt x="0" y="304"/>
                  <a:pt x="8" y="432"/>
                </a:cubicBezTo>
                <a:cubicBezTo>
                  <a:pt x="16" y="560"/>
                  <a:pt x="104" y="704"/>
                  <a:pt x="152" y="768"/>
                </a:cubicBezTo>
                <a:cubicBezTo>
                  <a:pt x="200" y="832"/>
                  <a:pt x="248" y="824"/>
                  <a:pt x="296" y="816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56685" name="Freeform 13"/>
          <p:cNvSpPr>
            <a:spLocks/>
          </p:cNvSpPr>
          <p:nvPr/>
        </p:nvSpPr>
        <p:spPr bwMode="auto">
          <a:xfrm>
            <a:off x="5715000" y="4648200"/>
            <a:ext cx="457200" cy="762000"/>
          </a:xfrm>
          <a:custGeom>
            <a:avLst/>
            <a:gdLst>
              <a:gd name="T0" fmla="*/ 0 w 288"/>
              <a:gd name="T1" fmla="*/ 2147483647 h 480"/>
              <a:gd name="T2" fmla="*/ 2147483647 w 288"/>
              <a:gd name="T3" fmla="*/ 2147483647 h 480"/>
              <a:gd name="T4" fmla="*/ 2147483647 w 288"/>
              <a:gd name="T5" fmla="*/ 2147483647 h 480"/>
              <a:gd name="T6" fmla="*/ 2147483647 w 288"/>
              <a:gd name="T7" fmla="*/ 2147483647 h 480"/>
              <a:gd name="T8" fmla="*/ 2147483647 w 288"/>
              <a:gd name="T9" fmla="*/ 0 h 4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8"/>
              <a:gd name="T16" fmla="*/ 0 h 480"/>
              <a:gd name="T17" fmla="*/ 288 w 288"/>
              <a:gd name="T18" fmla="*/ 480 h 4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8" h="480">
                <a:moveTo>
                  <a:pt x="0" y="480"/>
                </a:moveTo>
                <a:cubicBezTo>
                  <a:pt x="36" y="468"/>
                  <a:pt x="72" y="456"/>
                  <a:pt x="96" y="432"/>
                </a:cubicBezTo>
                <a:cubicBezTo>
                  <a:pt x="120" y="408"/>
                  <a:pt x="128" y="384"/>
                  <a:pt x="144" y="336"/>
                </a:cubicBezTo>
                <a:cubicBezTo>
                  <a:pt x="160" y="288"/>
                  <a:pt x="168" y="200"/>
                  <a:pt x="192" y="144"/>
                </a:cubicBezTo>
                <a:cubicBezTo>
                  <a:pt x="216" y="88"/>
                  <a:pt x="252" y="44"/>
                  <a:pt x="288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56686" name="Line 14"/>
          <p:cNvSpPr>
            <a:spLocks noChangeShapeType="1"/>
          </p:cNvSpPr>
          <p:nvPr/>
        </p:nvSpPr>
        <p:spPr bwMode="auto">
          <a:xfrm>
            <a:off x="6477000" y="4495800"/>
            <a:ext cx="381000" cy="228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56687" name="Freeform 15"/>
          <p:cNvSpPr>
            <a:spLocks/>
          </p:cNvSpPr>
          <p:nvPr/>
        </p:nvSpPr>
        <p:spPr bwMode="auto">
          <a:xfrm>
            <a:off x="6858000" y="4724400"/>
            <a:ext cx="685800" cy="1371600"/>
          </a:xfrm>
          <a:custGeom>
            <a:avLst/>
            <a:gdLst>
              <a:gd name="T0" fmla="*/ 0 w 432"/>
              <a:gd name="T1" fmla="*/ 0 h 864"/>
              <a:gd name="T2" fmla="*/ 2147483647 w 432"/>
              <a:gd name="T3" fmla="*/ 2147483647 h 864"/>
              <a:gd name="T4" fmla="*/ 2147483647 w 432"/>
              <a:gd name="T5" fmla="*/ 2147483647 h 864"/>
              <a:gd name="T6" fmla="*/ 2147483647 w 432"/>
              <a:gd name="T7" fmla="*/ 2147483647 h 864"/>
              <a:gd name="T8" fmla="*/ 0 60000 65536"/>
              <a:gd name="T9" fmla="*/ 0 60000 65536"/>
              <a:gd name="T10" fmla="*/ 0 60000 65536"/>
              <a:gd name="T11" fmla="*/ 0 60000 65536"/>
              <a:gd name="T12" fmla="*/ 0 w 432"/>
              <a:gd name="T13" fmla="*/ 0 h 864"/>
              <a:gd name="T14" fmla="*/ 432 w 432"/>
              <a:gd name="T15" fmla="*/ 864 h 86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" h="864">
                <a:moveTo>
                  <a:pt x="0" y="0"/>
                </a:moveTo>
                <a:cubicBezTo>
                  <a:pt x="68" y="96"/>
                  <a:pt x="136" y="192"/>
                  <a:pt x="192" y="288"/>
                </a:cubicBezTo>
                <a:cubicBezTo>
                  <a:pt x="248" y="384"/>
                  <a:pt x="296" y="480"/>
                  <a:pt x="336" y="576"/>
                </a:cubicBezTo>
                <a:cubicBezTo>
                  <a:pt x="376" y="672"/>
                  <a:pt x="404" y="768"/>
                  <a:pt x="432" y="864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56688" name="Freeform 16"/>
          <p:cNvSpPr>
            <a:spLocks/>
          </p:cNvSpPr>
          <p:nvPr/>
        </p:nvSpPr>
        <p:spPr bwMode="auto">
          <a:xfrm>
            <a:off x="6858000" y="4724400"/>
            <a:ext cx="990600" cy="1485900"/>
          </a:xfrm>
          <a:custGeom>
            <a:avLst/>
            <a:gdLst>
              <a:gd name="T0" fmla="*/ 0 w 624"/>
              <a:gd name="T1" fmla="*/ 0 h 936"/>
              <a:gd name="T2" fmla="*/ 2147483647 w 624"/>
              <a:gd name="T3" fmla="*/ 2147483647 h 936"/>
              <a:gd name="T4" fmla="*/ 2147483647 w 624"/>
              <a:gd name="T5" fmla="*/ 2147483647 h 936"/>
              <a:gd name="T6" fmla="*/ 2147483647 w 624"/>
              <a:gd name="T7" fmla="*/ 2147483647 h 936"/>
              <a:gd name="T8" fmla="*/ 2147483647 w 624"/>
              <a:gd name="T9" fmla="*/ 2147483647 h 936"/>
              <a:gd name="T10" fmla="*/ 2147483647 w 624"/>
              <a:gd name="T11" fmla="*/ 2147483647 h 936"/>
              <a:gd name="T12" fmla="*/ 2147483647 w 624"/>
              <a:gd name="T13" fmla="*/ 2147483647 h 936"/>
              <a:gd name="T14" fmla="*/ 2147483647 w 624"/>
              <a:gd name="T15" fmla="*/ 2147483647 h 9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24"/>
              <a:gd name="T25" fmla="*/ 0 h 936"/>
              <a:gd name="T26" fmla="*/ 624 w 624"/>
              <a:gd name="T27" fmla="*/ 936 h 9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24" h="936">
                <a:moveTo>
                  <a:pt x="0" y="0"/>
                </a:moveTo>
                <a:cubicBezTo>
                  <a:pt x="72" y="44"/>
                  <a:pt x="144" y="88"/>
                  <a:pt x="192" y="144"/>
                </a:cubicBezTo>
                <a:cubicBezTo>
                  <a:pt x="240" y="200"/>
                  <a:pt x="256" y="288"/>
                  <a:pt x="288" y="336"/>
                </a:cubicBezTo>
                <a:cubicBezTo>
                  <a:pt x="320" y="384"/>
                  <a:pt x="360" y="384"/>
                  <a:pt x="384" y="432"/>
                </a:cubicBezTo>
                <a:cubicBezTo>
                  <a:pt x="408" y="480"/>
                  <a:pt x="416" y="568"/>
                  <a:pt x="432" y="624"/>
                </a:cubicBezTo>
                <a:cubicBezTo>
                  <a:pt x="448" y="680"/>
                  <a:pt x="456" y="720"/>
                  <a:pt x="480" y="768"/>
                </a:cubicBezTo>
                <a:cubicBezTo>
                  <a:pt x="504" y="816"/>
                  <a:pt x="552" y="888"/>
                  <a:pt x="576" y="912"/>
                </a:cubicBezTo>
                <a:cubicBezTo>
                  <a:pt x="600" y="936"/>
                  <a:pt x="612" y="924"/>
                  <a:pt x="624" y="912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56689" name="Freeform 17"/>
          <p:cNvSpPr>
            <a:spLocks/>
          </p:cNvSpPr>
          <p:nvPr/>
        </p:nvSpPr>
        <p:spPr bwMode="auto">
          <a:xfrm>
            <a:off x="5867400" y="5638800"/>
            <a:ext cx="1676400" cy="546100"/>
          </a:xfrm>
          <a:custGeom>
            <a:avLst/>
            <a:gdLst>
              <a:gd name="T0" fmla="*/ 2147483647 w 1056"/>
              <a:gd name="T1" fmla="*/ 2147483647 h 344"/>
              <a:gd name="T2" fmla="*/ 2147483647 w 1056"/>
              <a:gd name="T3" fmla="*/ 2147483647 h 344"/>
              <a:gd name="T4" fmla="*/ 2147483647 w 1056"/>
              <a:gd name="T5" fmla="*/ 2147483647 h 344"/>
              <a:gd name="T6" fmla="*/ 2147483647 w 1056"/>
              <a:gd name="T7" fmla="*/ 2147483647 h 344"/>
              <a:gd name="T8" fmla="*/ 0 w 1056"/>
              <a:gd name="T9" fmla="*/ 0 h 3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56"/>
              <a:gd name="T16" fmla="*/ 0 h 344"/>
              <a:gd name="T17" fmla="*/ 1056 w 1056"/>
              <a:gd name="T18" fmla="*/ 344 h 3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56" h="344">
                <a:moveTo>
                  <a:pt x="1056" y="288"/>
                </a:moveTo>
                <a:cubicBezTo>
                  <a:pt x="1044" y="316"/>
                  <a:pt x="1032" y="344"/>
                  <a:pt x="960" y="336"/>
                </a:cubicBezTo>
                <a:cubicBezTo>
                  <a:pt x="888" y="328"/>
                  <a:pt x="760" y="280"/>
                  <a:pt x="624" y="240"/>
                </a:cubicBezTo>
                <a:cubicBezTo>
                  <a:pt x="488" y="200"/>
                  <a:pt x="248" y="136"/>
                  <a:pt x="144" y="96"/>
                </a:cubicBezTo>
                <a:cubicBezTo>
                  <a:pt x="40" y="56"/>
                  <a:pt x="20" y="28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56690" name="Freeform 18"/>
          <p:cNvSpPr>
            <a:spLocks/>
          </p:cNvSpPr>
          <p:nvPr/>
        </p:nvSpPr>
        <p:spPr bwMode="auto">
          <a:xfrm>
            <a:off x="7848600" y="6019800"/>
            <a:ext cx="457200" cy="177800"/>
          </a:xfrm>
          <a:custGeom>
            <a:avLst/>
            <a:gdLst>
              <a:gd name="T0" fmla="*/ 0 w 288"/>
              <a:gd name="T1" fmla="*/ 2147483647 h 112"/>
              <a:gd name="T2" fmla="*/ 2147483647 w 288"/>
              <a:gd name="T3" fmla="*/ 2147483647 h 112"/>
              <a:gd name="T4" fmla="*/ 2147483647 w 288"/>
              <a:gd name="T5" fmla="*/ 0 h 112"/>
              <a:gd name="T6" fmla="*/ 0 60000 65536"/>
              <a:gd name="T7" fmla="*/ 0 60000 65536"/>
              <a:gd name="T8" fmla="*/ 0 60000 65536"/>
              <a:gd name="T9" fmla="*/ 0 w 288"/>
              <a:gd name="T10" fmla="*/ 0 h 112"/>
              <a:gd name="T11" fmla="*/ 288 w 288"/>
              <a:gd name="T12" fmla="*/ 112 h 1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112">
                <a:moveTo>
                  <a:pt x="0" y="96"/>
                </a:moveTo>
                <a:cubicBezTo>
                  <a:pt x="72" y="104"/>
                  <a:pt x="144" y="112"/>
                  <a:pt x="192" y="96"/>
                </a:cubicBezTo>
                <a:cubicBezTo>
                  <a:pt x="240" y="80"/>
                  <a:pt x="264" y="40"/>
                  <a:pt x="288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56691" name="Freeform 19"/>
          <p:cNvSpPr>
            <a:spLocks/>
          </p:cNvSpPr>
          <p:nvPr/>
        </p:nvSpPr>
        <p:spPr bwMode="auto">
          <a:xfrm>
            <a:off x="8001000" y="4419600"/>
            <a:ext cx="381000" cy="1600200"/>
          </a:xfrm>
          <a:custGeom>
            <a:avLst/>
            <a:gdLst>
              <a:gd name="T0" fmla="*/ 2147483647 w 240"/>
              <a:gd name="T1" fmla="*/ 2147483647 h 1008"/>
              <a:gd name="T2" fmla="*/ 2147483647 w 240"/>
              <a:gd name="T3" fmla="*/ 2147483647 h 1008"/>
              <a:gd name="T4" fmla="*/ 2147483647 w 240"/>
              <a:gd name="T5" fmla="*/ 2147483647 h 1008"/>
              <a:gd name="T6" fmla="*/ 0 w 240"/>
              <a:gd name="T7" fmla="*/ 0 h 1008"/>
              <a:gd name="T8" fmla="*/ 0 60000 65536"/>
              <a:gd name="T9" fmla="*/ 0 60000 65536"/>
              <a:gd name="T10" fmla="*/ 0 60000 65536"/>
              <a:gd name="T11" fmla="*/ 0 60000 65536"/>
              <a:gd name="T12" fmla="*/ 0 w 240"/>
              <a:gd name="T13" fmla="*/ 0 h 1008"/>
              <a:gd name="T14" fmla="*/ 240 w 240"/>
              <a:gd name="T15" fmla="*/ 1008 h 100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0" h="1008">
                <a:moveTo>
                  <a:pt x="192" y="1008"/>
                </a:moveTo>
                <a:cubicBezTo>
                  <a:pt x="216" y="968"/>
                  <a:pt x="240" y="928"/>
                  <a:pt x="240" y="816"/>
                </a:cubicBezTo>
                <a:cubicBezTo>
                  <a:pt x="240" y="704"/>
                  <a:pt x="232" y="472"/>
                  <a:pt x="192" y="336"/>
                </a:cubicBezTo>
                <a:cubicBezTo>
                  <a:pt x="152" y="200"/>
                  <a:pt x="76" y="100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cxnSp>
        <p:nvCxnSpPr>
          <p:cNvPr id="21" name="직선 화살표 연결선 20"/>
          <p:cNvCxnSpPr/>
          <p:nvPr/>
        </p:nvCxnSpPr>
        <p:spPr>
          <a:xfrm>
            <a:off x="3500438" y="3143250"/>
            <a:ext cx="2000250" cy="642938"/>
          </a:xfrm>
          <a:prstGeom prst="straightConnector1">
            <a:avLst/>
          </a:prstGeom>
          <a:ln w="635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화살표 연결선 22"/>
          <p:cNvCxnSpPr/>
          <p:nvPr/>
        </p:nvCxnSpPr>
        <p:spPr>
          <a:xfrm>
            <a:off x="3714750" y="3571875"/>
            <a:ext cx="2357438" cy="928688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화살표 연결선 24"/>
          <p:cNvCxnSpPr/>
          <p:nvPr/>
        </p:nvCxnSpPr>
        <p:spPr>
          <a:xfrm>
            <a:off x="3357563" y="3929063"/>
            <a:ext cx="3500437" cy="795337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화살표 연결선 27"/>
          <p:cNvCxnSpPr/>
          <p:nvPr/>
        </p:nvCxnSpPr>
        <p:spPr>
          <a:xfrm>
            <a:off x="3714750" y="4429125"/>
            <a:ext cx="3429000" cy="85725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화살표 연결선 29"/>
          <p:cNvCxnSpPr/>
          <p:nvPr/>
        </p:nvCxnSpPr>
        <p:spPr>
          <a:xfrm>
            <a:off x="3429000" y="4857750"/>
            <a:ext cx="2857500" cy="1000125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6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56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56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56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56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156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156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156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56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000"/>
                                        <p:tgtEl>
                                          <p:spTgt spid="156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1000"/>
                                        <p:tgtEl>
                                          <p:spTgt spid="156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1000"/>
                                        <p:tgtEl>
                                          <p:spTgt spid="156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1000"/>
                                        <p:tgtEl>
                                          <p:spTgt spid="156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156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1000"/>
                                        <p:tgtEl>
                                          <p:spTgt spid="156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7" grpId="0" animBg="1"/>
      <p:bldP spid="156678" grpId="0" animBg="1"/>
      <p:bldP spid="156679" grpId="0" animBg="1"/>
      <p:bldP spid="156680" grpId="0" animBg="1"/>
      <p:bldP spid="156681" grpId="0" animBg="1"/>
      <p:bldP spid="156682" grpId="0" animBg="1"/>
      <p:bldP spid="156683" grpId="0" animBg="1"/>
      <p:bldP spid="156684" grpId="0" animBg="1"/>
      <p:bldP spid="156685" grpId="0" animBg="1"/>
      <p:bldP spid="156686" grpId="0" animBg="1"/>
      <p:bldP spid="156687" grpId="0" animBg="1"/>
      <p:bldP spid="156688" grpId="0" animBg="1"/>
      <p:bldP spid="156689" grpId="0" animBg="1"/>
      <p:bldP spid="156690" grpId="0" animBg="1"/>
      <p:bldP spid="15669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17145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171460" name="AutoShape 4"/>
            <p:cNvSpPr>
              <a:spLocks noChangeArrowheads="1"/>
            </p:cNvSpPr>
            <p:nvPr/>
          </p:nvSpPr>
          <p:spPr bwMode="auto">
            <a:xfrm>
              <a:off x="113" y="119"/>
              <a:ext cx="5534" cy="408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</p:grpSp>
      <p:sp>
        <p:nvSpPr>
          <p:cNvPr id="6" name="제목 1"/>
          <p:cNvSpPr>
            <a:spLocks noGrp="1"/>
          </p:cNvSpPr>
          <p:nvPr>
            <p:ph type="title"/>
          </p:nvPr>
        </p:nvSpPr>
        <p:spPr>
          <a:xfrm>
            <a:off x="522932" y="620688"/>
            <a:ext cx="3905052" cy="792088"/>
          </a:xfrm>
        </p:spPr>
        <p:txBody>
          <a:bodyPr>
            <a:noAutofit/>
          </a:bodyPr>
          <a:lstStyle/>
          <a:p>
            <a:pPr eaLnBrk="1" hangingPunct="1"/>
            <a:r>
              <a:rPr lang="ko-KR" altLang="en-US" sz="4800" b="1" dirty="0" smtClean="0">
                <a:latin typeface="휴먼엑스포" pitchFamily="18" charset="-127"/>
                <a:ea typeface="휴먼엑스포" pitchFamily="18" charset="-127"/>
              </a:rPr>
              <a:t>파형의 모양</a:t>
            </a:r>
          </a:p>
        </p:txBody>
      </p:sp>
      <p:sp>
        <p:nvSpPr>
          <p:cNvPr id="7" name="내용 개체 틀 2"/>
          <p:cNvSpPr>
            <a:spLocks noGrp="1"/>
          </p:cNvSpPr>
          <p:nvPr>
            <p:ph idx="1"/>
          </p:nvPr>
        </p:nvSpPr>
        <p:spPr>
          <a:xfrm>
            <a:off x="926406" y="2636912"/>
            <a:ext cx="7173986" cy="2736304"/>
          </a:xfrm>
          <a:ln w="31750">
            <a:solidFill>
              <a:srgbClr val="0033CC"/>
            </a:solidFill>
          </a:ln>
        </p:spPr>
        <p:txBody>
          <a:bodyPr>
            <a:noAutofit/>
          </a:bodyPr>
          <a:lstStyle/>
          <a:p>
            <a:pPr eaLnBrk="1" hangingPunct="1">
              <a:buFont typeface="Wingdings" pitchFamily="2" charset="2"/>
              <a:buChar char="§"/>
            </a:pPr>
            <a:r>
              <a:rPr lang="ko-KR" altLang="en-US" sz="2800" dirty="0" err="1" smtClean="0">
                <a:solidFill>
                  <a:srgbClr val="FF0000"/>
                </a:solidFill>
                <a:latin typeface="휴먼엑스포" pitchFamily="18" charset="-127"/>
                <a:ea typeface="휴먼엑스포" pitchFamily="18" charset="-127"/>
              </a:rPr>
              <a:t>탈분극</a:t>
            </a:r>
            <a:r>
              <a:rPr lang="ko-KR" altLang="en-US" sz="2800" dirty="0" err="1" smtClean="0">
                <a:latin typeface="휴먼엑스포" pitchFamily="18" charset="-127"/>
                <a:ea typeface="휴먼엑스포" pitchFamily="18" charset="-127"/>
              </a:rPr>
              <a:t>이</a:t>
            </a:r>
            <a:r>
              <a:rPr lang="ko-KR" altLang="en-US" sz="28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800" u="sng" dirty="0" smtClean="0">
                <a:latin typeface="휴먼엑스포" pitchFamily="18" charset="-127"/>
                <a:ea typeface="휴먼엑스포" pitchFamily="18" charset="-127"/>
              </a:rPr>
              <a:t>기록전극 쪽으로 다가오면</a:t>
            </a:r>
            <a:r>
              <a:rPr lang="ko-KR" altLang="en-US" sz="28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800" dirty="0" smtClean="0">
                <a:solidFill>
                  <a:srgbClr val="FF0000"/>
                </a:solidFill>
                <a:latin typeface="휴먼엑스포" pitchFamily="18" charset="-127"/>
                <a:ea typeface="휴먼엑스포" pitchFamily="18" charset="-127"/>
              </a:rPr>
              <a:t>상향</a:t>
            </a:r>
            <a:endParaRPr lang="en-US" altLang="ko-KR" sz="2800" dirty="0" smtClean="0">
              <a:solidFill>
                <a:srgbClr val="FF0000"/>
              </a:solidFill>
              <a:latin typeface="휴먼엑스포" pitchFamily="18" charset="-127"/>
              <a:ea typeface="휴먼엑스포" pitchFamily="18" charset="-127"/>
            </a:endParaRPr>
          </a:p>
          <a:p>
            <a:pPr eaLnBrk="1" hangingPunct="1">
              <a:buNone/>
            </a:pPr>
            <a:endParaRPr lang="en-US" altLang="ko-KR" sz="1000" dirty="0" smtClean="0">
              <a:latin typeface="휴먼엑스포" pitchFamily="18" charset="-127"/>
              <a:ea typeface="휴먼엑스포" pitchFamily="18" charset="-127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ko-KR" altLang="en-US" sz="2800" dirty="0" err="1" smtClean="0">
                <a:latin typeface="휴먼엑스포" pitchFamily="18" charset="-127"/>
                <a:ea typeface="휴먼엑스포" pitchFamily="18" charset="-127"/>
              </a:rPr>
              <a:t>탈분극이</a:t>
            </a:r>
            <a:r>
              <a:rPr lang="ko-KR" altLang="en-US" sz="28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800" u="sng" dirty="0" smtClean="0">
                <a:latin typeface="휴먼엑스포" pitchFamily="18" charset="-127"/>
                <a:ea typeface="휴먼엑스포" pitchFamily="18" charset="-127"/>
              </a:rPr>
              <a:t>기록전극 쪽으로 멀어지면</a:t>
            </a:r>
            <a:r>
              <a:rPr lang="ko-KR" altLang="en-US" sz="28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800" dirty="0" smtClean="0">
                <a:solidFill>
                  <a:srgbClr val="FF0000"/>
                </a:solidFill>
                <a:latin typeface="휴먼엑스포" pitchFamily="18" charset="-127"/>
                <a:ea typeface="휴먼엑스포" pitchFamily="18" charset="-127"/>
              </a:rPr>
              <a:t>하향</a:t>
            </a:r>
            <a:endParaRPr lang="en-US" altLang="ko-KR" sz="2800" dirty="0" smtClean="0">
              <a:solidFill>
                <a:srgbClr val="FF0000"/>
              </a:solidFill>
              <a:latin typeface="휴먼엑스포" pitchFamily="18" charset="-127"/>
              <a:ea typeface="휴먼엑스포" pitchFamily="18" charset="-127"/>
            </a:endParaRPr>
          </a:p>
          <a:p>
            <a:pPr eaLnBrk="1" hangingPunct="1">
              <a:buNone/>
            </a:pPr>
            <a:endParaRPr lang="en-US" altLang="ko-KR" sz="1000" dirty="0" smtClean="0">
              <a:latin typeface="휴먼엑스포" pitchFamily="18" charset="-127"/>
              <a:ea typeface="휴먼엑스포" pitchFamily="18" charset="-127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ko-KR" altLang="en-US" sz="2800" dirty="0" err="1" smtClean="0">
                <a:latin typeface="휴먼엑스포" pitchFamily="18" charset="-127"/>
                <a:ea typeface="휴먼엑스포" pitchFamily="18" charset="-127"/>
              </a:rPr>
              <a:t>재분극이</a:t>
            </a:r>
            <a:r>
              <a:rPr lang="ko-KR" altLang="en-US" sz="2800" dirty="0" smtClean="0">
                <a:latin typeface="휴먼엑스포" pitchFamily="18" charset="-127"/>
                <a:ea typeface="휴먼엑스포" pitchFamily="18" charset="-127"/>
              </a:rPr>
              <a:t> 기록전극 쪽으로 다가오면 하향</a:t>
            </a:r>
            <a:endParaRPr lang="en-US" altLang="ko-KR" sz="2800" dirty="0" smtClean="0">
              <a:latin typeface="휴먼엑스포" pitchFamily="18" charset="-127"/>
              <a:ea typeface="휴먼엑스포" pitchFamily="18" charset="-127"/>
            </a:endParaRPr>
          </a:p>
          <a:p>
            <a:pPr eaLnBrk="1" hangingPunct="1">
              <a:buNone/>
            </a:pPr>
            <a:endParaRPr lang="en-US" altLang="ko-KR" sz="1000" dirty="0" smtClean="0">
              <a:latin typeface="휴먼엑스포" pitchFamily="18" charset="-127"/>
              <a:ea typeface="휴먼엑스포" pitchFamily="18" charset="-127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ko-KR" altLang="en-US" sz="2800" dirty="0" err="1" smtClean="0">
                <a:solidFill>
                  <a:srgbClr val="FF0000"/>
                </a:solidFill>
                <a:latin typeface="휴먼엑스포" pitchFamily="18" charset="-127"/>
                <a:ea typeface="휴먼엑스포" pitchFamily="18" charset="-127"/>
              </a:rPr>
              <a:t>재분극</a:t>
            </a:r>
            <a:r>
              <a:rPr lang="ko-KR" altLang="en-US" sz="2800" dirty="0" err="1" smtClean="0">
                <a:latin typeface="휴먼엑스포" pitchFamily="18" charset="-127"/>
                <a:ea typeface="휴먼엑스포" pitchFamily="18" charset="-127"/>
              </a:rPr>
              <a:t>이</a:t>
            </a:r>
            <a:r>
              <a:rPr lang="ko-KR" altLang="en-US" sz="2800" dirty="0" smtClean="0">
                <a:latin typeface="휴먼엑스포" pitchFamily="18" charset="-127"/>
                <a:ea typeface="휴먼엑스포" pitchFamily="18" charset="-127"/>
              </a:rPr>
              <a:t> 기록전극 쪽으로 멀어지면 </a:t>
            </a:r>
            <a:r>
              <a:rPr lang="ko-KR" altLang="en-US" sz="2800" dirty="0" smtClean="0">
                <a:solidFill>
                  <a:srgbClr val="FF0000"/>
                </a:solidFill>
                <a:latin typeface="휴먼엑스포" pitchFamily="18" charset="-127"/>
                <a:ea typeface="휴먼엑스포" pitchFamily="18" charset="-127"/>
              </a:rPr>
              <a:t>상향</a:t>
            </a:r>
          </a:p>
        </p:txBody>
      </p:sp>
      <p:pic>
        <p:nvPicPr>
          <p:cNvPr id="8" name="Picture 8" descr="eyedevi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444208" y="620688"/>
            <a:ext cx="1752972" cy="13751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17145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171460" name="AutoShape 4"/>
            <p:cNvSpPr>
              <a:spLocks noChangeArrowheads="1"/>
            </p:cNvSpPr>
            <p:nvPr/>
          </p:nvSpPr>
          <p:spPr bwMode="auto">
            <a:xfrm>
              <a:off x="113" y="119"/>
              <a:ext cx="5534" cy="408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</p:grpSp>
      <p:pic>
        <p:nvPicPr>
          <p:cNvPr id="5" name="Picture 2" descr="005"/>
          <p:cNvPicPr>
            <a:picLocks noChangeAspect="1" noChangeArrowheads="1"/>
          </p:cNvPicPr>
          <p:nvPr/>
        </p:nvPicPr>
        <p:blipFill>
          <a:blip r:embed="rId2" cstate="print"/>
          <a:srcRect l="17523" t="5888" r="38667" b="18738"/>
          <a:stretch>
            <a:fillRect/>
          </a:stretch>
        </p:blipFill>
        <p:spPr bwMode="auto">
          <a:xfrm>
            <a:off x="575493" y="548283"/>
            <a:ext cx="4500563" cy="576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오른쪽 화살표 5"/>
          <p:cNvSpPr/>
          <p:nvPr/>
        </p:nvSpPr>
        <p:spPr>
          <a:xfrm rot="2150904">
            <a:off x="1084264" y="2382653"/>
            <a:ext cx="1214438" cy="285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7" name="칠각형 6"/>
          <p:cNvSpPr/>
          <p:nvPr/>
        </p:nvSpPr>
        <p:spPr>
          <a:xfrm>
            <a:off x="1571625" y="1857375"/>
            <a:ext cx="571500" cy="571500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b="1" dirty="0">
                <a:solidFill>
                  <a:srgbClr val="FF0000"/>
                </a:solidFill>
                <a:latin typeface="Times New Roman" pitchFamily="18" charset="0"/>
                <a:ea typeface="HY견고딕" pitchFamily="18" charset="-127"/>
                <a:cs typeface="Times New Roman" pitchFamily="18" charset="0"/>
              </a:rPr>
              <a:t>1</a:t>
            </a:r>
            <a:endParaRPr kumimoji="0" lang="ko-KR" altLang="en-US" b="1" dirty="0">
              <a:solidFill>
                <a:srgbClr val="FF0000"/>
              </a:solidFill>
              <a:latin typeface="Times New Roman" pitchFamily="18" charset="0"/>
              <a:ea typeface="HY견고딕" pitchFamily="18" charset="-127"/>
              <a:cs typeface="Times New Roman" pitchFamily="18" charset="0"/>
            </a:endParaRPr>
          </a:p>
        </p:txBody>
      </p:sp>
      <p:sp>
        <p:nvSpPr>
          <p:cNvPr id="8" name="칠각형 7"/>
          <p:cNvSpPr/>
          <p:nvPr/>
        </p:nvSpPr>
        <p:spPr>
          <a:xfrm>
            <a:off x="2357438" y="2786063"/>
            <a:ext cx="571500" cy="571500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b="1" dirty="0">
                <a:solidFill>
                  <a:srgbClr val="FF0000"/>
                </a:solidFill>
                <a:latin typeface="Times New Roman" pitchFamily="18" charset="0"/>
                <a:ea typeface="HY견고딕" pitchFamily="18" charset="-127"/>
                <a:cs typeface="Times New Roman" pitchFamily="18" charset="0"/>
              </a:rPr>
              <a:t>2</a:t>
            </a:r>
            <a:endParaRPr kumimoji="0" lang="ko-KR" altLang="en-US" b="1" dirty="0">
              <a:solidFill>
                <a:srgbClr val="FF0000"/>
              </a:solidFill>
              <a:latin typeface="Times New Roman" pitchFamily="18" charset="0"/>
              <a:ea typeface="HY견고딕" pitchFamily="18" charset="-127"/>
              <a:cs typeface="Times New Roman" pitchFamily="18" charset="0"/>
            </a:endParaRPr>
          </a:p>
        </p:txBody>
      </p:sp>
      <p:sp>
        <p:nvSpPr>
          <p:cNvPr id="9" name="오른쪽 화살표 8"/>
          <p:cNvSpPr/>
          <p:nvPr/>
        </p:nvSpPr>
        <p:spPr>
          <a:xfrm rot="11010090">
            <a:off x="1938338" y="3213100"/>
            <a:ext cx="642937" cy="3063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10" name="오른쪽 화살표 9"/>
          <p:cNvSpPr/>
          <p:nvPr/>
        </p:nvSpPr>
        <p:spPr>
          <a:xfrm rot="1933404">
            <a:off x="2148279" y="3984420"/>
            <a:ext cx="1857375" cy="5000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11" name="칠각형 10"/>
          <p:cNvSpPr/>
          <p:nvPr/>
        </p:nvSpPr>
        <p:spPr>
          <a:xfrm>
            <a:off x="2848372" y="3501008"/>
            <a:ext cx="571500" cy="571500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b="1" dirty="0">
                <a:solidFill>
                  <a:srgbClr val="FF0000"/>
                </a:solidFill>
                <a:latin typeface="Times New Roman" pitchFamily="18" charset="0"/>
                <a:ea typeface="HY견고딕" pitchFamily="18" charset="-127"/>
                <a:cs typeface="Times New Roman" pitchFamily="18" charset="0"/>
              </a:rPr>
              <a:t>3</a:t>
            </a:r>
            <a:endParaRPr kumimoji="0" lang="ko-KR" altLang="en-US" b="1" dirty="0">
              <a:solidFill>
                <a:srgbClr val="FF0000"/>
              </a:solidFill>
              <a:latin typeface="Times New Roman" pitchFamily="18" charset="0"/>
              <a:ea typeface="HY견고딕" pitchFamily="18" charset="-127"/>
              <a:cs typeface="Times New Roman" pitchFamily="18" charset="0"/>
            </a:endParaRPr>
          </a:p>
        </p:txBody>
      </p:sp>
      <p:sp>
        <p:nvSpPr>
          <p:cNvPr id="12" name="오른쪽 화살표 11"/>
          <p:cNvSpPr/>
          <p:nvPr/>
        </p:nvSpPr>
        <p:spPr>
          <a:xfrm rot="11676081">
            <a:off x="2340324" y="5081778"/>
            <a:ext cx="1143000" cy="2143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13" name="오른쪽 화살표 12"/>
          <p:cNvSpPr/>
          <p:nvPr/>
        </p:nvSpPr>
        <p:spPr>
          <a:xfrm rot="16491520">
            <a:off x="3889548" y="4369659"/>
            <a:ext cx="928687" cy="214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14" name="칠각형 13"/>
          <p:cNvSpPr/>
          <p:nvPr/>
        </p:nvSpPr>
        <p:spPr>
          <a:xfrm>
            <a:off x="2416324" y="5301208"/>
            <a:ext cx="571500" cy="571500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b="1" dirty="0">
                <a:solidFill>
                  <a:srgbClr val="FF0000"/>
                </a:solidFill>
                <a:latin typeface="Times New Roman" pitchFamily="18" charset="0"/>
                <a:ea typeface="HY견고딕" pitchFamily="18" charset="-127"/>
                <a:cs typeface="Times New Roman" pitchFamily="18" charset="0"/>
              </a:rPr>
              <a:t>4</a:t>
            </a:r>
            <a:endParaRPr kumimoji="0" lang="ko-KR" altLang="en-US" b="1" dirty="0">
              <a:solidFill>
                <a:srgbClr val="FF0000"/>
              </a:solidFill>
              <a:latin typeface="Times New Roman" pitchFamily="18" charset="0"/>
              <a:ea typeface="HY견고딕" pitchFamily="18" charset="-127"/>
              <a:cs typeface="Times New Roman" pitchFamily="18" charset="0"/>
            </a:endParaRPr>
          </a:p>
        </p:txBody>
      </p:sp>
      <p:sp>
        <p:nvSpPr>
          <p:cNvPr id="15" name="칠각형 14"/>
          <p:cNvSpPr/>
          <p:nvPr/>
        </p:nvSpPr>
        <p:spPr>
          <a:xfrm>
            <a:off x="4432548" y="4429125"/>
            <a:ext cx="571500" cy="571500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b="1" dirty="0">
                <a:solidFill>
                  <a:srgbClr val="FF0000"/>
                </a:solidFill>
                <a:latin typeface="Times New Roman" pitchFamily="18" charset="0"/>
                <a:ea typeface="HY견고딕" pitchFamily="18" charset="-127"/>
                <a:cs typeface="Times New Roman" pitchFamily="18" charset="0"/>
              </a:rPr>
              <a:t>4</a:t>
            </a:r>
            <a:endParaRPr kumimoji="0" lang="ko-KR" altLang="en-US" b="1" dirty="0">
              <a:solidFill>
                <a:srgbClr val="FF0000"/>
              </a:solidFill>
              <a:latin typeface="Times New Roman" pitchFamily="18" charset="0"/>
              <a:ea typeface="HY견고딕" pitchFamily="18" charset="-127"/>
              <a:cs typeface="Times New Roman" pitchFamily="18" charset="0"/>
            </a:endParaRPr>
          </a:p>
        </p:txBody>
      </p:sp>
      <p:sp>
        <p:nvSpPr>
          <p:cNvPr id="17" name="TextBox 10"/>
          <p:cNvSpPr txBox="1">
            <a:spLocks noChangeArrowheads="1"/>
          </p:cNvSpPr>
          <p:nvPr/>
        </p:nvSpPr>
        <p:spPr bwMode="auto">
          <a:xfrm>
            <a:off x="5148064" y="6093296"/>
            <a:ext cx="12144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ko-KR" altLang="en-US" dirty="0">
                <a:latin typeface="휴먼엑스포" pitchFamily="18" charset="-127"/>
                <a:ea typeface="휴먼엑스포" pitchFamily="18" charset="-127"/>
              </a:rPr>
              <a:t>기록전극</a:t>
            </a:r>
          </a:p>
        </p:txBody>
      </p:sp>
      <p:pic>
        <p:nvPicPr>
          <p:cNvPr id="18" name="Picture 3" descr="0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052736"/>
            <a:ext cx="3816424" cy="243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8" descr="eyedevil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076056" y="5229200"/>
            <a:ext cx="1104900" cy="8667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17145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171460" name="AutoShape 4"/>
            <p:cNvSpPr>
              <a:spLocks noChangeArrowheads="1"/>
            </p:cNvSpPr>
            <p:nvPr/>
          </p:nvSpPr>
          <p:spPr bwMode="auto">
            <a:xfrm>
              <a:off x="113" y="119"/>
              <a:ext cx="5534" cy="408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</p:grpSp>
      <p:pic>
        <p:nvPicPr>
          <p:cNvPr id="5" name="Picture 2" descr="0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76672"/>
            <a:ext cx="7391400" cy="589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17145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171460" name="AutoShape 4"/>
            <p:cNvSpPr>
              <a:spLocks noChangeArrowheads="1"/>
            </p:cNvSpPr>
            <p:nvPr/>
          </p:nvSpPr>
          <p:spPr bwMode="auto">
            <a:xfrm>
              <a:off x="113" y="119"/>
              <a:ext cx="5534" cy="408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</p:grpSp>
      <p:pic>
        <p:nvPicPr>
          <p:cNvPr id="5" name="Picture 2" descr="0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309" y="529208"/>
            <a:ext cx="7866131" cy="585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17145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171460" name="AutoShape 4"/>
            <p:cNvSpPr>
              <a:spLocks noChangeArrowheads="1"/>
            </p:cNvSpPr>
            <p:nvPr/>
          </p:nvSpPr>
          <p:spPr bwMode="auto">
            <a:xfrm>
              <a:off x="113" y="119"/>
              <a:ext cx="5534" cy="408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</p:grpSp>
      <p:pic>
        <p:nvPicPr>
          <p:cNvPr id="5" name="Picture 2" descr="0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5834" y="519520"/>
            <a:ext cx="7712590" cy="5861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17145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171460" name="AutoShape 4"/>
            <p:cNvSpPr>
              <a:spLocks noChangeArrowheads="1"/>
            </p:cNvSpPr>
            <p:nvPr/>
          </p:nvSpPr>
          <p:spPr bwMode="auto">
            <a:xfrm>
              <a:off x="113" y="119"/>
              <a:ext cx="5534" cy="408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</p:grpSp>
      <p:pic>
        <p:nvPicPr>
          <p:cNvPr id="6" name="Picture 2" descr="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81000"/>
            <a:ext cx="7848600" cy="594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17145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171460" name="AutoShape 4"/>
            <p:cNvSpPr>
              <a:spLocks noChangeArrowheads="1"/>
            </p:cNvSpPr>
            <p:nvPr/>
          </p:nvSpPr>
          <p:spPr bwMode="auto">
            <a:xfrm>
              <a:off x="113" y="119"/>
              <a:ext cx="5534" cy="408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</p:grp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332656"/>
            <a:ext cx="5832648" cy="6192688"/>
          </a:xfrm>
          <a:prstGeom prst="rect">
            <a:avLst/>
          </a:prstGeom>
          <a:noFill/>
          <a:ln w="31750">
            <a:solidFill>
              <a:srgbClr val="0033CC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1882552" cy="1143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ko-KR" sz="4800" b="1" dirty="0" smtClean="0">
                <a:latin typeface="Times New Roman" pitchFamily="18" charset="0"/>
                <a:cs typeface="Times New Roman" pitchFamily="18" charset="0"/>
              </a:rPr>
              <a:t>Waves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543176" y="2057400"/>
            <a:ext cx="325438" cy="914400"/>
            <a:chOff x="2082" y="2016"/>
            <a:chExt cx="205" cy="576"/>
          </a:xfrm>
        </p:grpSpPr>
        <p:sp>
          <p:nvSpPr>
            <p:cNvPr id="29717" name="Text Box 5"/>
            <p:cNvSpPr txBox="1">
              <a:spLocks noChangeArrowheads="1"/>
            </p:cNvSpPr>
            <p:nvPr/>
          </p:nvSpPr>
          <p:spPr bwMode="auto">
            <a:xfrm>
              <a:off x="2082" y="2016"/>
              <a:ext cx="20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kumimoji="0" lang="en-US" altLang="ko-KR" b="1" dirty="0">
                  <a:solidFill>
                    <a:srgbClr val="E20606"/>
                  </a:solidFill>
                  <a:latin typeface="Times New Roman" pitchFamily="18" charset="0"/>
                  <a:ea typeface="맑은 고딕" pitchFamily="50" charset="-127"/>
                  <a:cs typeface="Times New Roman" pitchFamily="18" charset="0"/>
                </a:rPr>
                <a:t>P</a:t>
              </a:r>
            </a:p>
          </p:txBody>
        </p:sp>
        <p:sp>
          <p:nvSpPr>
            <p:cNvPr id="29718" name="Line 6"/>
            <p:cNvSpPr>
              <a:spLocks noChangeShapeType="1"/>
            </p:cNvSpPr>
            <p:nvPr/>
          </p:nvSpPr>
          <p:spPr bwMode="auto">
            <a:xfrm>
              <a:off x="2143" y="2256"/>
              <a:ext cx="96" cy="336"/>
            </a:xfrm>
            <a:prstGeom prst="line">
              <a:avLst/>
            </a:prstGeom>
            <a:noFill/>
            <a:ln w="38100">
              <a:solidFill>
                <a:srgbClr val="E20606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ko-KR" altLang="en-US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6172200" y="1752600"/>
            <a:ext cx="501650" cy="990600"/>
            <a:chOff x="2544" y="1872"/>
            <a:chExt cx="316" cy="624"/>
          </a:xfrm>
        </p:grpSpPr>
        <p:sp>
          <p:nvSpPr>
            <p:cNvPr id="29715" name="Line 8"/>
            <p:cNvSpPr>
              <a:spLocks noChangeShapeType="1"/>
            </p:cNvSpPr>
            <p:nvPr/>
          </p:nvSpPr>
          <p:spPr bwMode="auto">
            <a:xfrm flipH="1">
              <a:off x="2544" y="2160"/>
              <a:ext cx="192" cy="336"/>
            </a:xfrm>
            <a:prstGeom prst="line">
              <a:avLst/>
            </a:prstGeom>
            <a:noFill/>
            <a:ln w="38100">
              <a:solidFill>
                <a:srgbClr val="E20606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ko-KR" altLang="en-US"/>
            </a:p>
          </p:txBody>
        </p:sp>
        <p:sp>
          <p:nvSpPr>
            <p:cNvPr id="29716" name="Text Box 9"/>
            <p:cNvSpPr txBox="1">
              <a:spLocks noChangeArrowheads="1"/>
            </p:cNvSpPr>
            <p:nvPr/>
          </p:nvSpPr>
          <p:spPr bwMode="auto">
            <a:xfrm>
              <a:off x="2647" y="1872"/>
              <a:ext cx="21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en-US" altLang="ko-KR" b="1" dirty="0">
                  <a:solidFill>
                    <a:srgbClr val="E20606"/>
                  </a:solidFill>
                  <a:latin typeface="Times New Roman" pitchFamily="18" charset="0"/>
                  <a:ea typeface="맑은 고딕" pitchFamily="50" charset="-127"/>
                  <a:cs typeface="Times New Roman" pitchFamily="18" charset="0"/>
                </a:rPr>
                <a:t>T</a:t>
              </a: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4191002" y="609600"/>
            <a:ext cx="801688" cy="533400"/>
            <a:chOff x="2016" y="1200"/>
            <a:chExt cx="505" cy="336"/>
          </a:xfrm>
        </p:grpSpPr>
        <p:sp>
          <p:nvSpPr>
            <p:cNvPr id="29713" name="Text Box 11"/>
            <p:cNvSpPr txBox="1">
              <a:spLocks noChangeArrowheads="1"/>
            </p:cNvSpPr>
            <p:nvPr/>
          </p:nvSpPr>
          <p:spPr bwMode="auto">
            <a:xfrm>
              <a:off x="2300" y="1200"/>
              <a:ext cx="22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en-US" altLang="ko-KR" b="1" dirty="0">
                  <a:solidFill>
                    <a:srgbClr val="E20606"/>
                  </a:solidFill>
                  <a:latin typeface="Times New Roman" pitchFamily="18" charset="0"/>
                  <a:ea typeface="맑은 고딕" pitchFamily="50" charset="-127"/>
                  <a:cs typeface="Times New Roman" pitchFamily="18" charset="0"/>
                </a:rPr>
                <a:t>R</a:t>
              </a:r>
            </a:p>
          </p:txBody>
        </p:sp>
        <p:sp>
          <p:nvSpPr>
            <p:cNvPr id="29714" name="Line 12"/>
            <p:cNvSpPr>
              <a:spLocks noChangeShapeType="1"/>
            </p:cNvSpPr>
            <p:nvPr/>
          </p:nvSpPr>
          <p:spPr bwMode="auto">
            <a:xfrm flipH="1">
              <a:off x="2016" y="1392"/>
              <a:ext cx="288" cy="144"/>
            </a:xfrm>
            <a:prstGeom prst="line">
              <a:avLst/>
            </a:prstGeom>
            <a:noFill/>
            <a:ln w="38100">
              <a:solidFill>
                <a:srgbClr val="E20606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ko-KR" altLang="en-US"/>
            </a:p>
          </p:txBody>
        </p:sp>
      </p:grpSp>
      <p:sp>
        <p:nvSpPr>
          <p:cNvPr id="29703" name="Freeform 13"/>
          <p:cNvSpPr>
            <a:spLocks/>
          </p:cNvSpPr>
          <p:nvPr/>
        </p:nvSpPr>
        <p:spPr bwMode="auto">
          <a:xfrm>
            <a:off x="1676400" y="1143000"/>
            <a:ext cx="6705600" cy="4343400"/>
          </a:xfrm>
          <a:custGeom>
            <a:avLst/>
            <a:gdLst>
              <a:gd name="T0" fmla="*/ 0 w 4224"/>
              <a:gd name="T1" fmla="*/ 2147483647 h 2736"/>
              <a:gd name="T2" fmla="*/ 2147483647 w 4224"/>
              <a:gd name="T3" fmla="*/ 2147483647 h 2736"/>
              <a:gd name="T4" fmla="*/ 2147483647 w 4224"/>
              <a:gd name="T5" fmla="*/ 2147483647 h 2736"/>
              <a:gd name="T6" fmla="*/ 2147483647 w 4224"/>
              <a:gd name="T7" fmla="*/ 2147483647 h 2736"/>
              <a:gd name="T8" fmla="*/ 2147483647 w 4224"/>
              <a:gd name="T9" fmla="*/ 2147483647 h 2736"/>
              <a:gd name="T10" fmla="*/ 2147483647 w 4224"/>
              <a:gd name="T11" fmla="*/ 2147483647 h 2736"/>
              <a:gd name="T12" fmla="*/ 2147483647 w 4224"/>
              <a:gd name="T13" fmla="*/ 2147483647 h 2736"/>
              <a:gd name="T14" fmla="*/ 2147483647 w 4224"/>
              <a:gd name="T15" fmla="*/ 2147483647 h 2736"/>
              <a:gd name="T16" fmla="*/ 2147483647 w 4224"/>
              <a:gd name="T17" fmla="*/ 2147483647 h 2736"/>
              <a:gd name="T18" fmla="*/ 2147483647 w 4224"/>
              <a:gd name="T19" fmla="*/ 2147483647 h 2736"/>
              <a:gd name="T20" fmla="*/ 2147483647 w 4224"/>
              <a:gd name="T21" fmla="*/ 2147483647 h 2736"/>
              <a:gd name="T22" fmla="*/ 2147483647 w 4224"/>
              <a:gd name="T23" fmla="*/ 2147483647 h 2736"/>
              <a:gd name="T24" fmla="*/ 2147483647 w 4224"/>
              <a:gd name="T25" fmla="*/ 2147483647 h 2736"/>
              <a:gd name="T26" fmla="*/ 2147483647 w 4224"/>
              <a:gd name="T27" fmla="*/ 2147483647 h 2736"/>
              <a:gd name="T28" fmla="*/ 2147483647 w 4224"/>
              <a:gd name="T29" fmla="*/ 2147483647 h 2736"/>
              <a:gd name="T30" fmla="*/ 2147483647 w 4224"/>
              <a:gd name="T31" fmla="*/ 2147483647 h 2736"/>
              <a:gd name="T32" fmla="*/ 2147483647 w 4224"/>
              <a:gd name="T33" fmla="*/ 2147483647 h 2736"/>
              <a:gd name="T34" fmla="*/ 2147483647 w 4224"/>
              <a:gd name="T35" fmla="*/ 2147483647 h 27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4224"/>
              <a:gd name="T55" fmla="*/ 0 h 2736"/>
              <a:gd name="T56" fmla="*/ 4224 w 4224"/>
              <a:gd name="T57" fmla="*/ 2736 h 27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4224" h="2736">
                <a:moveTo>
                  <a:pt x="0" y="1538"/>
                </a:moveTo>
                <a:lnTo>
                  <a:pt x="497" y="1538"/>
                </a:lnTo>
                <a:cubicBezTo>
                  <a:pt x="621" y="1498"/>
                  <a:pt x="683" y="1338"/>
                  <a:pt x="745" y="1298"/>
                </a:cubicBezTo>
                <a:cubicBezTo>
                  <a:pt x="808" y="1258"/>
                  <a:pt x="828" y="1258"/>
                  <a:pt x="870" y="1298"/>
                </a:cubicBezTo>
                <a:cubicBezTo>
                  <a:pt x="911" y="1338"/>
                  <a:pt x="952" y="1498"/>
                  <a:pt x="994" y="1538"/>
                </a:cubicBezTo>
                <a:cubicBezTo>
                  <a:pt x="1035" y="1578"/>
                  <a:pt x="1078" y="1550"/>
                  <a:pt x="1118" y="1538"/>
                </a:cubicBezTo>
                <a:cubicBezTo>
                  <a:pt x="1155" y="1524"/>
                  <a:pt x="1201" y="1478"/>
                  <a:pt x="1242" y="1538"/>
                </a:cubicBezTo>
                <a:cubicBezTo>
                  <a:pt x="1284" y="1598"/>
                  <a:pt x="1325" y="2137"/>
                  <a:pt x="1367" y="1897"/>
                </a:cubicBezTo>
                <a:cubicBezTo>
                  <a:pt x="1408" y="1658"/>
                  <a:pt x="1429" y="0"/>
                  <a:pt x="1491" y="100"/>
                </a:cubicBezTo>
                <a:cubicBezTo>
                  <a:pt x="1553" y="200"/>
                  <a:pt x="1677" y="2257"/>
                  <a:pt x="1739" y="2496"/>
                </a:cubicBezTo>
                <a:cubicBezTo>
                  <a:pt x="1801" y="2736"/>
                  <a:pt x="1758" y="1760"/>
                  <a:pt x="1864" y="1538"/>
                </a:cubicBezTo>
                <a:cubicBezTo>
                  <a:pt x="1970" y="1316"/>
                  <a:pt x="2230" y="1244"/>
                  <a:pt x="2375" y="1164"/>
                </a:cubicBezTo>
                <a:cubicBezTo>
                  <a:pt x="2523" y="1106"/>
                  <a:pt x="2632" y="1036"/>
                  <a:pt x="2733" y="1058"/>
                </a:cubicBezTo>
                <a:cubicBezTo>
                  <a:pt x="2834" y="1080"/>
                  <a:pt x="2907" y="1210"/>
                  <a:pt x="2982" y="1298"/>
                </a:cubicBezTo>
                <a:cubicBezTo>
                  <a:pt x="3042" y="1378"/>
                  <a:pt x="3081" y="1517"/>
                  <a:pt x="3230" y="1538"/>
                </a:cubicBezTo>
                <a:cubicBezTo>
                  <a:pt x="3387" y="1559"/>
                  <a:pt x="3717" y="1535"/>
                  <a:pt x="3851" y="1538"/>
                </a:cubicBezTo>
                <a:cubicBezTo>
                  <a:pt x="4001" y="1532"/>
                  <a:pt x="4038" y="1298"/>
                  <a:pt x="4100" y="1298"/>
                </a:cubicBezTo>
                <a:cubicBezTo>
                  <a:pt x="4162" y="1298"/>
                  <a:pt x="4183" y="1498"/>
                  <a:pt x="4224" y="1538"/>
                </a:cubicBezTo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ko-KR" altLang="en-US"/>
          </a:p>
        </p:txBody>
      </p: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2971800" y="4419604"/>
            <a:ext cx="709613" cy="598488"/>
            <a:chOff x="2001" y="2928"/>
            <a:chExt cx="447" cy="377"/>
          </a:xfrm>
        </p:grpSpPr>
        <p:sp>
          <p:nvSpPr>
            <p:cNvPr id="29711" name="Text Box 15"/>
            <p:cNvSpPr txBox="1">
              <a:spLocks noChangeArrowheads="1"/>
            </p:cNvSpPr>
            <p:nvPr/>
          </p:nvSpPr>
          <p:spPr bwMode="auto">
            <a:xfrm>
              <a:off x="2001" y="3072"/>
              <a:ext cx="22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en-US" altLang="ko-KR" b="1" dirty="0">
                  <a:solidFill>
                    <a:srgbClr val="E20606"/>
                  </a:solidFill>
                  <a:latin typeface="Times New Roman" pitchFamily="18" charset="0"/>
                  <a:ea typeface="맑은 고딕" pitchFamily="50" charset="-127"/>
                  <a:cs typeface="Times New Roman" pitchFamily="18" charset="0"/>
                </a:rPr>
                <a:t>Q</a:t>
              </a:r>
            </a:p>
          </p:txBody>
        </p:sp>
        <p:sp>
          <p:nvSpPr>
            <p:cNvPr id="29712" name="Line 16"/>
            <p:cNvSpPr>
              <a:spLocks noChangeShapeType="1"/>
            </p:cNvSpPr>
            <p:nvPr/>
          </p:nvSpPr>
          <p:spPr bwMode="auto">
            <a:xfrm flipV="1">
              <a:off x="2256" y="2928"/>
              <a:ext cx="192" cy="192"/>
            </a:xfrm>
            <a:prstGeom prst="line">
              <a:avLst/>
            </a:prstGeom>
            <a:noFill/>
            <a:ln w="38100">
              <a:solidFill>
                <a:srgbClr val="E20606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ko-KR" altLang="en-US"/>
            </a:p>
          </p:txBody>
        </p:sp>
      </p:grp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3657600" y="5257804"/>
            <a:ext cx="685800" cy="674688"/>
            <a:chOff x="2256" y="3216"/>
            <a:chExt cx="432" cy="425"/>
          </a:xfrm>
        </p:grpSpPr>
        <p:sp>
          <p:nvSpPr>
            <p:cNvPr id="29709" name="Text Box 18"/>
            <p:cNvSpPr txBox="1">
              <a:spLocks noChangeArrowheads="1"/>
            </p:cNvSpPr>
            <p:nvPr/>
          </p:nvSpPr>
          <p:spPr bwMode="auto">
            <a:xfrm>
              <a:off x="2256" y="3408"/>
              <a:ext cx="19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en-US" altLang="ko-KR" b="1" dirty="0">
                  <a:solidFill>
                    <a:srgbClr val="E20606"/>
                  </a:solidFill>
                  <a:latin typeface="Times New Roman" pitchFamily="18" charset="0"/>
                  <a:ea typeface="맑은 고딕" pitchFamily="50" charset="-127"/>
                  <a:cs typeface="Times New Roman" pitchFamily="18" charset="0"/>
                </a:rPr>
                <a:t>S</a:t>
              </a:r>
            </a:p>
          </p:txBody>
        </p:sp>
        <p:sp>
          <p:nvSpPr>
            <p:cNvPr id="29710" name="Line 19"/>
            <p:cNvSpPr>
              <a:spLocks noChangeShapeType="1"/>
            </p:cNvSpPr>
            <p:nvPr/>
          </p:nvSpPr>
          <p:spPr bwMode="auto">
            <a:xfrm flipV="1">
              <a:off x="2496" y="3216"/>
              <a:ext cx="192" cy="192"/>
            </a:xfrm>
            <a:prstGeom prst="line">
              <a:avLst/>
            </a:prstGeom>
            <a:noFill/>
            <a:ln w="38100">
              <a:solidFill>
                <a:srgbClr val="E20606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ko-KR" altLang="en-US"/>
            </a:p>
          </p:txBody>
        </p:sp>
      </p:grp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0" y="3200400"/>
            <a:ext cx="2286000" cy="381000"/>
            <a:chOff x="240" y="2496"/>
            <a:chExt cx="1440" cy="240"/>
          </a:xfrm>
        </p:grpSpPr>
        <p:sp>
          <p:nvSpPr>
            <p:cNvPr id="29707" name="Line 21"/>
            <p:cNvSpPr>
              <a:spLocks noChangeShapeType="1"/>
            </p:cNvSpPr>
            <p:nvPr/>
          </p:nvSpPr>
          <p:spPr bwMode="auto">
            <a:xfrm>
              <a:off x="1200" y="2736"/>
              <a:ext cx="480" cy="0"/>
            </a:xfrm>
            <a:prstGeom prst="line">
              <a:avLst/>
            </a:prstGeom>
            <a:noFill/>
            <a:ln w="38100">
              <a:solidFill>
                <a:srgbClr val="E20606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ko-KR" alt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708" name="Text Box 22"/>
            <p:cNvSpPr txBox="1">
              <a:spLocks noChangeArrowheads="1"/>
            </p:cNvSpPr>
            <p:nvPr/>
          </p:nvSpPr>
          <p:spPr bwMode="auto">
            <a:xfrm>
              <a:off x="240" y="2496"/>
              <a:ext cx="107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en-US" altLang="ko-KR" b="1" dirty="0" err="1">
                  <a:solidFill>
                    <a:srgbClr val="E20606"/>
                  </a:solidFill>
                  <a:latin typeface="Times New Roman" pitchFamily="18" charset="0"/>
                  <a:ea typeface="맑은 고딕" pitchFamily="50" charset="-127"/>
                  <a:cs typeface="Times New Roman" pitchFamily="18" charset="0"/>
                </a:rPr>
                <a:t>Isoelectric</a:t>
              </a:r>
              <a:r>
                <a:rPr kumimoji="0" lang="en-US" altLang="ko-KR" b="1" dirty="0">
                  <a:solidFill>
                    <a:srgbClr val="E20606"/>
                  </a:solidFill>
                  <a:latin typeface="Times New Roman" pitchFamily="18" charset="0"/>
                  <a:ea typeface="맑은 고딕" pitchFamily="50" charset="-127"/>
                  <a:cs typeface="Times New Roman" pitchFamily="18" charset="0"/>
                </a:rPr>
                <a:t> Line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Freeform 19"/>
          <p:cNvSpPr>
            <a:spLocks/>
          </p:cNvSpPr>
          <p:nvPr/>
        </p:nvSpPr>
        <p:spPr bwMode="auto">
          <a:xfrm>
            <a:off x="1676400" y="1143000"/>
            <a:ext cx="6705600" cy="4343400"/>
          </a:xfrm>
          <a:custGeom>
            <a:avLst/>
            <a:gdLst>
              <a:gd name="T0" fmla="*/ 0 w 4224"/>
              <a:gd name="T1" fmla="*/ 2147483647 h 2736"/>
              <a:gd name="T2" fmla="*/ 2147483647 w 4224"/>
              <a:gd name="T3" fmla="*/ 2147483647 h 2736"/>
              <a:gd name="T4" fmla="*/ 2147483647 w 4224"/>
              <a:gd name="T5" fmla="*/ 2147483647 h 2736"/>
              <a:gd name="T6" fmla="*/ 2147483647 w 4224"/>
              <a:gd name="T7" fmla="*/ 2147483647 h 2736"/>
              <a:gd name="T8" fmla="*/ 2147483647 w 4224"/>
              <a:gd name="T9" fmla="*/ 2147483647 h 2736"/>
              <a:gd name="T10" fmla="*/ 2147483647 w 4224"/>
              <a:gd name="T11" fmla="*/ 2147483647 h 2736"/>
              <a:gd name="T12" fmla="*/ 2147483647 w 4224"/>
              <a:gd name="T13" fmla="*/ 2147483647 h 2736"/>
              <a:gd name="T14" fmla="*/ 2147483647 w 4224"/>
              <a:gd name="T15" fmla="*/ 2147483647 h 2736"/>
              <a:gd name="T16" fmla="*/ 2147483647 w 4224"/>
              <a:gd name="T17" fmla="*/ 2147483647 h 2736"/>
              <a:gd name="T18" fmla="*/ 2147483647 w 4224"/>
              <a:gd name="T19" fmla="*/ 2147483647 h 2736"/>
              <a:gd name="T20" fmla="*/ 2147483647 w 4224"/>
              <a:gd name="T21" fmla="*/ 2147483647 h 2736"/>
              <a:gd name="T22" fmla="*/ 2147483647 w 4224"/>
              <a:gd name="T23" fmla="*/ 2147483647 h 2736"/>
              <a:gd name="T24" fmla="*/ 2147483647 w 4224"/>
              <a:gd name="T25" fmla="*/ 2147483647 h 2736"/>
              <a:gd name="T26" fmla="*/ 2147483647 w 4224"/>
              <a:gd name="T27" fmla="*/ 2147483647 h 2736"/>
              <a:gd name="T28" fmla="*/ 2147483647 w 4224"/>
              <a:gd name="T29" fmla="*/ 2147483647 h 2736"/>
              <a:gd name="T30" fmla="*/ 2147483647 w 4224"/>
              <a:gd name="T31" fmla="*/ 2147483647 h 2736"/>
              <a:gd name="T32" fmla="*/ 2147483647 w 4224"/>
              <a:gd name="T33" fmla="*/ 2147483647 h 2736"/>
              <a:gd name="T34" fmla="*/ 2147483647 w 4224"/>
              <a:gd name="T35" fmla="*/ 2147483647 h 27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4224"/>
              <a:gd name="T55" fmla="*/ 0 h 2736"/>
              <a:gd name="T56" fmla="*/ 4224 w 4224"/>
              <a:gd name="T57" fmla="*/ 2736 h 27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4224" h="2736">
                <a:moveTo>
                  <a:pt x="0" y="1538"/>
                </a:moveTo>
                <a:lnTo>
                  <a:pt x="497" y="1538"/>
                </a:lnTo>
                <a:cubicBezTo>
                  <a:pt x="621" y="1498"/>
                  <a:pt x="683" y="1338"/>
                  <a:pt x="745" y="1298"/>
                </a:cubicBezTo>
                <a:cubicBezTo>
                  <a:pt x="808" y="1258"/>
                  <a:pt x="828" y="1258"/>
                  <a:pt x="870" y="1298"/>
                </a:cubicBezTo>
                <a:cubicBezTo>
                  <a:pt x="911" y="1338"/>
                  <a:pt x="952" y="1498"/>
                  <a:pt x="994" y="1538"/>
                </a:cubicBezTo>
                <a:cubicBezTo>
                  <a:pt x="1035" y="1578"/>
                  <a:pt x="1078" y="1550"/>
                  <a:pt x="1118" y="1538"/>
                </a:cubicBezTo>
                <a:cubicBezTo>
                  <a:pt x="1155" y="1524"/>
                  <a:pt x="1201" y="1478"/>
                  <a:pt x="1242" y="1538"/>
                </a:cubicBezTo>
                <a:cubicBezTo>
                  <a:pt x="1284" y="1598"/>
                  <a:pt x="1325" y="2137"/>
                  <a:pt x="1367" y="1897"/>
                </a:cubicBezTo>
                <a:cubicBezTo>
                  <a:pt x="1408" y="1658"/>
                  <a:pt x="1429" y="0"/>
                  <a:pt x="1491" y="100"/>
                </a:cubicBezTo>
                <a:cubicBezTo>
                  <a:pt x="1553" y="200"/>
                  <a:pt x="1677" y="2257"/>
                  <a:pt x="1739" y="2496"/>
                </a:cubicBezTo>
                <a:cubicBezTo>
                  <a:pt x="1801" y="2736"/>
                  <a:pt x="1758" y="1760"/>
                  <a:pt x="1864" y="1538"/>
                </a:cubicBezTo>
                <a:cubicBezTo>
                  <a:pt x="1970" y="1316"/>
                  <a:pt x="2230" y="1244"/>
                  <a:pt x="2375" y="1164"/>
                </a:cubicBezTo>
                <a:cubicBezTo>
                  <a:pt x="2523" y="1106"/>
                  <a:pt x="2632" y="1036"/>
                  <a:pt x="2733" y="1058"/>
                </a:cubicBezTo>
                <a:cubicBezTo>
                  <a:pt x="2834" y="1080"/>
                  <a:pt x="2907" y="1210"/>
                  <a:pt x="2982" y="1298"/>
                </a:cubicBezTo>
                <a:cubicBezTo>
                  <a:pt x="3042" y="1378"/>
                  <a:pt x="3081" y="1517"/>
                  <a:pt x="3230" y="1538"/>
                </a:cubicBezTo>
                <a:cubicBezTo>
                  <a:pt x="3387" y="1559"/>
                  <a:pt x="3717" y="1535"/>
                  <a:pt x="3851" y="1538"/>
                </a:cubicBezTo>
                <a:cubicBezTo>
                  <a:pt x="4001" y="1532"/>
                  <a:pt x="4038" y="1298"/>
                  <a:pt x="4100" y="1298"/>
                </a:cubicBezTo>
                <a:cubicBezTo>
                  <a:pt x="4162" y="1298"/>
                  <a:pt x="4183" y="1498"/>
                  <a:pt x="4224" y="1538"/>
                </a:cubicBezTo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ko-KR" altLang="en-US"/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2674640" cy="1143000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altLang="ko-KR" sz="4800" b="1" dirty="0" smtClean="0">
                <a:latin typeface="Times New Roman" pitchFamily="18" charset="0"/>
                <a:cs typeface="Times New Roman" pitchFamily="18" charset="0"/>
              </a:rPr>
              <a:t>Intervals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4622800" y="3581398"/>
            <a:ext cx="1295400" cy="638175"/>
            <a:chOff x="2928" y="2256"/>
            <a:chExt cx="816" cy="402"/>
          </a:xfrm>
        </p:grpSpPr>
        <p:sp>
          <p:nvSpPr>
            <p:cNvPr id="30736" name="AutoShape 6"/>
            <p:cNvSpPr>
              <a:spLocks/>
            </p:cNvSpPr>
            <p:nvPr/>
          </p:nvSpPr>
          <p:spPr bwMode="auto">
            <a:xfrm rot="-5400000">
              <a:off x="3240" y="1944"/>
              <a:ext cx="192" cy="816"/>
            </a:xfrm>
            <a:prstGeom prst="leftBrace">
              <a:avLst>
                <a:gd name="adj1" fmla="val 35417"/>
                <a:gd name="adj2" fmla="val 50000"/>
              </a:avLst>
            </a:prstGeom>
            <a:noFill/>
            <a:ln w="38100">
              <a:solidFill>
                <a:srgbClr val="E2060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ko-KR" altLang="en-US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30737" name="Text Box 7"/>
            <p:cNvSpPr txBox="1">
              <a:spLocks noChangeArrowheads="1"/>
            </p:cNvSpPr>
            <p:nvPr/>
          </p:nvSpPr>
          <p:spPr bwMode="auto">
            <a:xfrm>
              <a:off x="3176" y="2425"/>
              <a:ext cx="38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0" lang="en-US" altLang="ko-KR" b="1" dirty="0">
                  <a:solidFill>
                    <a:srgbClr val="E20606"/>
                  </a:solidFill>
                  <a:latin typeface="Times New Roman" pitchFamily="18" charset="0"/>
                  <a:ea typeface="맑은 고딕" pitchFamily="50" charset="-127"/>
                  <a:cs typeface="Times New Roman" pitchFamily="18" charset="0"/>
                </a:rPr>
                <a:t>ST</a:t>
              </a:r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2552700" y="3581398"/>
            <a:ext cx="1066800" cy="660400"/>
            <a:chOff x="1632" y="2256"/>
            <a:chExt cx="672" cy="416"/>
          </a:xfrm>
        </p:grpSpPr>
        <p:sp>
          <p:nvSpPr>
            <p:cNvPr id="30734" name="AutoShape 9"/>
            <p:cNvSpPr>
              <a:spLocks/>
            </p:cNvSpPr>
            <p:nvPr/>
          </p:nvSpPr>
          <p:spPr bwMode="auto">
            <a:xfrm rot="-5400000">
              <a:off x="1872" y="2016"/>
              <a:ext cx="192" cy="672"/>
            </a:xfrm>
            <a:prstGeom prst="leftBrace">
              <a:avLst>
                <a:gd name="adj1" fmla="val 29167"/>
                <a:gd name="adj2" fmla="val 50000"/>
              </a:avLst>
            </a:prstGeom>
            <a:noFill/>
            <a:ln w="38100">
              <a:solidFill>
                <a:srgbClr val="E2060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ko-KR" altLang="en-US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30735" name="Text Box 10"/>
            <p:cNvSpPr txBox="1">
              <a:spLocks noChangeArrowheads="1"/>
            </p:cNvSpPr>
            <p:nvPr/>
          </p:nvSpPr>
          <p:spPr bwMode="auto">
            <a:xfrm>
              <a:off x="1804" y="2439"/>
              <a:ext cx="48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0" lang="en-US" altLang="ko-KR" b="1" dirty="0">
                  <a:solidFill>
                    <a:srgbClr val="E20606"/>
                  </a:solidFill>
                  <a:latin typeface="Times New Roman" pitchFamily="18" charset="0"/>
                  <a:ea typeface="맑은 고딕" pitchFamily="50" charset="-127"/>
                  <a:cs typeface="Times New Roman" pitchFamily="18" charset="0"/>
                </a:rPr>
                <a:t>PR</a:t>
              </a:r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3632200" y="3581403"/>
            <a:ext cx="1219200" cy="598488"/>
            <a:chOff x="2304" y="2256"/>
            <a:chExt cx="768" cy="377"/>
          </a:xfrm>
        </p:grpSpPr>
        <p:sp>
          <p:nvSpPr>
            <p:cNvPr id="30732" name="AutoShape 8"/>
            <p:cNvSpPr>
              <a:spLocks/>
            </p:cNvSpPr>
            <p:nvPr/>
          </p:nvSpPr>
          <p:spPr bwMode="auto">
            <a:xfrm rot="-5400000">
              <a:off x="2520" y="2040"/>
              <a:ext cx="192" cy="624"/>
            </a:xfrm>
            <a:prstGeom prst="leftBrace">
              <a:avLst>
                <a:gd name="adj1" fmla="val 27083"/>
                <a:gd name="adj2" fmla="val 50000"/>
              </a:avLst>
            </a:prstGeom>
            <a:noFill/>
            <a:ln w="38100">
              <a:solidFill>
                <a:srgbClr val="E2060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ko-KR" altLang="en-US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30733" name="Text Box 11"/>
            <p:cNvSpPr txBox="1">
              <a:spLocks noChangeArrowheads="1"/>
            </p:cNvSpPr>
            <p:nvPr/>
          </p:nvSpPr>
          <p:spPr bwMode="auto">
            <a:xfrm>
              <a:off x="2400" y="2400"/>
              <a:ext cx="67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0" lang="en-US" altLang="ko-KR" b="1" dirty="0">
                  <a:solidFill>
                    <a:srgbClr val="E20606"/>
                  </a:solidFill>
                  <a:latin typeface="Times New Roman" pitchFamily="18" charset="0"/>
                  <a:ea typeface="맑은 고딕" pitchFamily="50" charset="-127"/>
                  <a:cs typeface="Times New Roman" pitchFamily="18" charset="0"/>
                </a:rPr>
                <a:t>QRS</a:t>
              </a:r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3657600" y="4495803"/>
            <a:ext cx="2971800" cy="827088"/>
            <a:chOff x="2304" y="2832"/>
            <a:chExt cx="1872" cy="521"/>
          </a:xfrm>
        </p:grpSpPr>
        <p:sp>
          <p:nvSpPr>
            <p:cNvPr id="30730" name="AutoShape 12"/>
            <p:cNvSpPr>
              <a:spLocks/>
            </p:cNvSpPr>
            <p:nvPr/>
          </p:nvSpPr>
          <p:spPr bwMode="auto">
            <a:xfrm rot="-5400000">
              <a:off x="3144" y="1992"/>
              <a:ext cx="192" cy="1872"/>
            </a:xfrm>
            <a:prstGeom prst="leftBrace">
              <a:avLst>
                <a:gd name="adj1" fmla="val 81250"/>
                <a:gd name="adj2" fmla="val 50000"/>
              </a:avLst>
            </a:prstGeom>
            <a:noFill/>
            <a:ln w="38100">
              <a:solidFill>
                <a:srgbClr val="E2060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ko-KR" altLang="en-US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30731" name="Text Box 13"/>
            <p:cNvSpPr txBox="1">
              <a:spLocks noChangeArrowheads="1"/>
            </p:cNvSpPr>
            <p:nvPr/>
          </p:nvSpPr>
          <p:spPr bwMode="auto">
            <a:xfrm>
              <a:off x="3072" y="3120"/>
              <a:ext cx="52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0" lang="en-US" altLang="ko-KR" b="1" dirty="0">
                  <a:solidFill>
                    <a:srgbClr val="E20606"/>
                  </a:solidFill>
                  <a:latin typeface="Times New Roman" pitchFamily="18" charset="0"/>
                  <a:ea typeface="맑은 고딕" pitchFamily="50" charset="-127"/>
                  <a:cs typeface="Times New Roman" pitchFamily="18" charset="0"/>
                </a:rPr>
                <a:t>QT</a:t>
              </a:r>
            </a:p>
          </p:txBody>
        </p:sp>
      </p:grpSp>
      <p:sp>
        <p:nvSpPr>
          <p:cNvPr id="190482" name="Text Box 18"/>
          <p:cNvSpPr txBox="1">
            <a:spLocks noChangeArrowheads="1"/>
          </p:cNvSpPr>
          <p:nvPr/>
        </p:nvSpPr>
        <p:spPr bwMode="auto">
          <a:xfrm>
            <a:off x="642938" y="4643438"/>
            <a:ext cx="2895600" cy="1790700"/>
          </a:xfrm>
          <a:prstGeom prst="rect">
            <a:avLst/>
          </a:prstGeom>
          <a:noFill/>
          <a:ln w="31750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kumimoji="0" lang="en-US" altLang="ko-KR" sz="2400" b="1" u="sng" dirty="0">
                <a:solidFill>
                  <a:srgbClr val="E20606"/>
                </a:solidFill>
                <a:latin typeface="Times New Roman" pitchFamily="18" charset="0"/>
                <a:ea typeface="HY견고딕" pitchFamily="18" charset="-127"/>
                <a:cs typeface="Times New Roman" pitchFamily="18" charset="0"/>
              </a:rPr>
              <a:t>Normal</a:t>
            </a:r>
          </a:p>
          <a:p>
            <a:pPr>
              <a:spcBef>
                <a:spcPct val="20000"/>
              </a:spcBef>
            </a:pPr>
            <a:r>
              <a:rPr kumimoji="0" lang="en-US" altLang="ko-KR" sz="2400" b="1" dirty="0">
                <a:solidFill>
                  <a:srgbClr val="E20606"/>
                </a:solidFill>
                <a:latin typeface="Times New Roman" pitchFamily="18" charset="0"/>
                <a:ea typeface="HY견고딕" pitchFamily="18" charset="-127"/>
                <a:cs typeface="Times New Roman" pitchFamily="18" charset="0"/>
              </a:rPr>
              <a:t>PR 	0.12 </a:t>
            </a:r>
            <a:r>
              <a:rPr kumimoji="0" lang="en-US" altLang="ko-KR" sz="2400" b="1" dirty="0" smtClean="0">
                <a:solidFill>
                  <a:srgbClr val="E20606"/>
                </a:solidFill>
                <a:latin typeface="Times New Roman" pitchFamily="18" charset="0"/>
                <a:ea typeface="HY견고딕" pitchFamily="18" charset="-127"/>
                <a:cs typeface="Times New Roman" pitchFamily="18" charset="0"/>
              </a:rPr>
              <a:t>~ </a:t>
            </a:r>
            <a:r>
              <a:rPr kumimoji="0" lang="en-US" altLang="ko-KR" sz="2400" b="1" dirty="0">
                <a:solidFill>
                  <a:srgbClr val="E20606"/>
                </a:solidFill>
                <a:latin typeface="Times New Roman" pitchFamily="18" charset="0"/>
                <a:ea typeface="HY견고딕" pitchFamily="18" charset="-127"/>
                <a:cs typeface="Times New Roman" pitchFamily="18" charset="0"/>
              </a:rPr>
              <a:t>0.20</a:t>
            </a:r>
          </a:p>
          <a:p>
            <a:pPr>
              <a:spcBef>
                <a:spcPct val="20000"/>
              </a:spcBef>
            </a:pPr>
            <a:r>
              <a:rPr kumimoji="0" lang="en-US" altLang="ko-KR" sz="2400" b="1" dirty="0">
                <a:solidFill>
                  <a:srgbClr val="E20606"/>
                </a:solidFill>
                <a:latin typeface="Times New Roman" pitchFamily="18" charset="0"/>
                <a:ea typeface="HY견고딕" pitchFamily="18" charset="-127"/>
                <a:cs typeface="Times New Roman" pitchFamily="18" charset="0"/>
              </a:rPr>
              <a:t>QRS	&lt; 0.12</a:t>
            </a:r>
          </a:p>
          <a:p>
            <a:pPr>
              <a:spcBef>
                <a:spcPct val="20000"/>
              </a:spcBef>
            </a:pPr>
            <a:r>
              <a:rPr kumimoji="0" lang="en-US" altLang="ko-KR" sz="2400" b="1" dirty="0">
                <a:solidFill>
                  <a:srgbClr val="E20606"/>
                </a:solidFill>
                <a:latin typeface="Times New Roman" pitchFamily="18" charset="0"/>
                <a:ea typeface="HY견고딕" pitchFamily="18" charset="-127"/>
                <a:cs typeface="Times New Roman" pitchFamily="18" charset="0"/>
              </a:rPr>
              <a:t>QT 	&lt; 0.45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8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17145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171460" name="AutoShape 4"/>
            <p:cNvSpPr>
              <a:spLocks noChangeArrowheads="1"/>
            </p:cNvSpPr>
            <p:nvPr/>
          </p:nvSpPr>
          <p:spPr bwMode="auto">
            <a:xfrm>
              <a:off x="113" y="119"/>
              <a:ext cx="5534" cy="408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</p:grpSp>
      <p:pic>
        <p:nvPicPr>
          <p:cNvPr id="6" name="심전도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23528" y="980728"/>
            <a:ext cx="8487052" cy="49685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17145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171460" name="AutoShape 4"/>
            <p:cNvSpPr>
              <a:spLocks noChangeArrowheads="1"/>
            </p:cNvSpPr>
            <p:nvPr/>
          </p:nvSpPr>
          <p:spPr bwMode="auto">
            <a:xfrm>
              <a:off x="113" y="119"/>
              <a:ext cx="5534" cy="408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</p:grp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556667"/>
            <a:ext cx="2202011" cy="100012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ko-KR" sz="4800" b="1" dirty="0" smtClean="0">
                <a:latin typeface="Times New Roman" pitchFamily="18" charset="0"/>
                <a:ea typeface="HY견고딕" pitchFamily="18" charset="-127"/>
                <a:cs typeface="Times New Roman" pitchFamily="18" charset="0"/>
              </a:rPr>
              <a:t>Vector</a:t>
            </a:r>
          </a:p>
        </p:txBody>
      </p:sp>
      <p:pic>
        <p:nvPicPr>
          <p:cNvPr id="7" name="Picture 4" descr="ab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200400" y="2133600"/>
            <a:ext cx="2743200" cy="4114800"/>
          </a:xfrm>
          <a:prstGeom prst="rect">
            <a:avLst/>
          </a:prstGeom>
        </p:spPr>
      </p:pic>
      <p:sp>
        <p:nvSpPr>
          <p:cNvPr id="8" name="AutoShape 5"/>
          <p:cNvSpPr>
            <a:spLocks noChangeArrowheads="1"/>
          </p:cNvSpPr>
          <p:nvPr/>
        </p:nvSpPr>
        <p:spPr bwMode="auto">
          <a:xfrm rot="-1247873">
            <a:off x="4267200" y="2908300"/>
            <a:ext cx="1219200" cy="11430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00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9" name="Picture 6" descr="alllead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2667000"/>
            <a:ext cx="1589088" cy="121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 descr="eyedevil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934200" y="4572000"/>
            <a:ext cx="1104900" cy="8667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17145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171460" name="AutoShape 4"/>
            <p:cNvSpPr>
              <a:spLocks noChangeArrowheads="1"/>
            </p:cNvSpPr>
            <p:nvPr/>
          </p:nvSpPr>
          <p:spPr bwMode="auto">
            <a:xfrm>
              <a:off x="113" y="119"/>
              <a:ext cx="5534" cy="408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</p:grpSp>
      <p:sp>
        <p:nvSpPr>
          <p:cNvPr id="6" name="제목 1"/>
          <p:cNvSpPr>
            <a:spLocks noGrp="1"/>
          </p:cNvSpPr>
          <p:nvPr>
            <p:ph type="title"/>
          </p:nvPr>
        </p:nvSpPr>
        <p:spPr>
          <a:xfrm>
            <a:off x="428624" y="428625"/>
            <a:ext cx="6303616" cy="725488"/>
          </a:xfrm>
        </p:spPr>
        <p:txBody>
          <a:bodyPr>
            <a:noAutofit/>
          </a:bodyPr>
          <a:lstStyle/>
          <a:p>
            <a:pPr eaLnBrk="1" hangingPunct="1"/>
            <a:r>
              <a:rPr lang="ko-KR" altLang="en-US" sz="4800" b="1" dirty="0" smtClean="0">
                <a:latin typeface="휴먼엑스포" pitchFamily="18" charset="-127"/>
                <a:ea typeface="휴먼엑스포" pitchFamily="18" charset="-127"/>
              </a:rPr>
              <a:t>사지유도와 흉부유도</a:t>
            </a:r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/>
        </p:nvGraphicFramePr>
        <p:xfrm>
          <a:off x="2339752" y="1628800"/>
          <a:ext cx="4546600" cy="4697412"/>
        </p:xfrm>
        <a:graphic>
          <a:graphicData uri="http://schemas.openxmlformats.org/presentationml/2006/ole">
            <p:oleObj spid="_x0000_s1026" name="Photo Editor Photo" r:id="rId3" imgW="5714286" imgH="6106377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17145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171460" name="AutoShape 4"/>
            <p:cNvSpPr>
              <a:spLocks noChangeArrowheads="1"/>
            </p:cNvSpPr>
            <p:nvPr/>
          </p:nvSpPr>
          <p:spPr bwMode="auto">
            <a:xfrm>
              <a:off x="113" y="119"/>
              <a:ext cx="5534" cy="408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</p:grp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4" y="269776"/>
            <a:ext cx="6879679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ko-KR" sz="4800" b="1" dirty="0" smtClean="0">
                <a:latin typeface="Times New Roman" pitchFamily="18" charset="0"/>
                <a:ea typeface="HY견고딕" pitchFamily="18" charset="-127"/>
                <a:cs typeface="Times New Roman" pitchFamily="18" charset="0"/>
              </a:rPr>
              <a:t>The Anatomy -  Lead I</a:t>
            </a:r>
          </a:p>
        </p:txBody>
      </p:sp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609600" y="2219325"/>
            <a:ext cx="5867400" cy="3190875"/>
            <a:chOff x="336" y="1296"/>
            <a:chExt cx="3888" cy="2202"/>
          </a:xfrm>
        </p:grpSpPr>
        <p:pic>
          <p:nvPicPr>
            <p:cNvPr id="8" name="Picture 28" descr="MI 1"/>
            <p:cNvPicPr>
              <a:picLocks noChangeAspect="1" noChangeArrowheads="1"/>
            </p:cNvPicPr>
            <p:nvPr/>
          </p:nvPicPr>
          <p:blipFill>
            <a:blip r:embed="rId2" cstate="print"/>
            <a:srcRect t="24464"/>
            <a:stretch>
              <a:fillRect/>
            </a:stretch>
          </p:blipFill>
          <p:spPr bwMode="auto">
            <a:xfrm>
              <a:off x="336" y="1296"/>
              <a:ext cx="3888" cy="2202"/>
            </a:xfrm>
            <a:prstGeom prst="rect">
              <a:avLst/>
            </a:prstGeom>
            <a:noFill/>
            <a:ln w="31750">
              <a:solidFill>
                <a:schemeClr val="accent1"/>
              </a:solidFill>
              <a:miter lim="800000"/>
              <a:headEnd/>
              <a:tailEnd/>
            </a:ln>
          </p:spPr>
        </p:pic>
        <p:sp>
          <p:nvSpPr>
            <p:cNvPr id="9" name="Rectangle 30"/>
            <p:cNvSpPr>
              <a:spLocks noChangeArrowheads="1"/>
            </p:cNvSpPr>
            <p:nvPr/>
          </p:nvSpPr>
          <p:spPr bwMode="auto">
            <a:xfrm>
              <a:off x="576" y="1536"/>
              <a:ext cx="912" cy="288"/>
            </a:xfrm>
            <a:prstGeom prst="rect">
              <a:avLst/>
            </a:prstGeom>
            <a:noFill/>
            <a:ln w="57150">
              <a:solidFill>
                <a:srgbClr val="33CCCC">
                  <a:alpha val="78822"/>
                </a:srgb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kumimoji="0" lang="ko-KR" altLang="en-US"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4" name="Group 61"/>
          <p:cNvGrpSpPr>
            <a:grpSpLocks/>
          </p:cNvGrpSpPr>
          <p:nvPr/>
        </p:nvGrpSpPr>
        <p:grpSpPr bwMode="auto">
          <a:xfrm>
            <a:off x="6858000" y="2362200"/>
            <a:ext cx="1752600" cy="2667000"/>
            <a:chOff x="4320" y="1488"/>
            <a:chExt cx="1104" cy="1680"/>
          </a:xfrm>
        </p:grpSpPr>
        <p:pic>
          <p:nvPicPr>
            <p:cNvPr id="11" name="Picture 48" descr="abd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20" y="1488"/>
              <a:ext cx="1104" cy="1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" name="Group 53"/>
            <p:cNvGrpSpPr>
              <a:grpSpLocks/>
            </p:cNvGrpSpPr>
            <p:nvPr/>
          </p:nvGrpSpPr>
          <p:grpSpPr bwMode="auto">
            <a:xfrm>
              <a:off x="5166" y="1609"/>
              <a:ext cx="184" cy="187"/>
              <a:chOff x="720" y="2640"/>
              <a:chExt cx="240" cy="240"/>
            </a:xfrm>
          </p:grpSpPr>
          <p:sp>
            <p:nvSpPr>
              <p:cNvPr id="21" name="Oval 54"/>
              <p:cNvSpPr>
                <a:spLocks noChangeArrowheads="1"/>
              </p:cNvSpPr>
              <p:nvPr/>
            </p:nvSpPr>
            <p:spPr bwMode="auto">
              <a:xfrm>
                <a:off x="720" y="2640"/>
                <a:ext cx="240" cy="24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kumimoji="0" lang="ko-KR" altLang="en-US"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22" name="Oval 55"/>
              <p:cNvSpPr>
                <a:spLocks noChangeArrowheads="1"/>
              </p:cNvSpPr>
              <p:nvPr/>
            </p:nvSpPr>
            <p:spPr bwMode="auto">
              <a:xfrm>
                <a:off x="816" y="273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kumimoji="0" lang="ko-KR" altLang="en-US"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  <p:grpSp>
          <p:nvGrpSpPr>
            <p:cNvPr id="7" name="Group 56"/>
            <p:cNvGrpSpPr>
              <a:grpSpLocks/>
            </p:cNvGrpSpPr>
            <p:nvPr/>
          </p:nvGrpSpPr>
          <p:grpSpPr bwMode="auto">
            <a:xfrm>
              <a:off x="5056" y="2645"/>
              <a:ext cx="184" cy="187"/>
              <a:chOff x="720" y="2640"/>
              <a:chExt cx="240" cy="240"/>
            </a:xfrm>
          </p:grpSpPr>
          <p:sp>
            <p:nvSpPr>
              <p:cNvPr id="19" name="Oval 57"/>
              <p:cNvSpPr>
                <a:spLocks noChangeArrowheads="1"/>
              </p:cNvSpPr>
              <p:nvPr/>
            </p:nvSpPr>
            <p:spPr bwMode="auto">
              <a:xfrm>
                <a:off x="720" y="2640"/>
                <a:ext cx="240" cy="24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kumimoji="0" lang="ko-KR" altLang="en-US"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20" name="Oval 58"/>
              <p:cNvSpPr>
                <a:spLocks noChangeArrowheads="1"/>
              </p:cNvSpPr>
              <p:nvPr/>
            </p:nvSpPr>
            <p:spPr bwMode="auto">
              <a:xfrm>
                <a:off x="816" y="273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kumimoji="0" lang="ko-KR" altLang="en-US"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  <p:sp>
          <p:nvSpPr>
            <p:cNvPr id="14" name="AutoShape 59"/>
            <p:cNvSpPr>
              <a:spLocks noChangeArrowheads="1"/>
            </p:cNvSpPr>
            <p:nvPr/>
          </p:nvSpPr>
          <p:spPr bwMode="auto">
            <a:xfrm rot="-1247873">
              <a:off x="4762" y="2011"/>
              <a:ext cx="478" cy="41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16 w 21600"/>
                <a:gd name="T13" fmla="*/ 2279 h 21600"/>
                <a:gd name="T14" fmla="*/ 16539 w 21600"/>
                <a:gd name="T15" fmla="*/ 1367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5" name="Line 11"/>
            <p:cNvSpPr>
              <a:spLocks noChangeShapeType="1"/>
            </p:cNvSpPr>
            <p:nvPr/>
          </p:nvSpPr>
          <p:spPr bwMode="auto">
            <a:xfrm>
              <a:off x="4520" y="1688"/>
              <a:ext cx="624" cy="0"/>
            </a:xfrm>
            <a:prstGeom prst="line">
              <a:avLst/>
            </a:prstGeom>
            <a:noFill/>
            <a:ln w="76200">
              <a:solidFill>
                <a:srgbClr val="33CCCC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ko-KR" altLang="en-US"/>
            </a:p>
          </p:txBody>
        </p:sp>
        <p:grpSp>
          <p:nvGrpSpPr>
            <p:cNvPr id="10" name="Group 50"/>
            <p:cNvGrpSpPr>
              <a:grpSpLocks/>
            </p:cNvGrpSpPr>
            <p:nvPr/>
          </p:nvGrpSpPr>
          <p:grpSpPr bwMode="auto">
            <a:xfrm>
              <a:off x="4394" y="1600"/>
              <a:ext cx="184" cy="187"/>
              <a:chOff x="720" y="2640"/>
              <a:chExt cx="240" cy="240"/>
            </a:xfrm>
          </p:grpSpPr>
          <p:sp>
            <p:nvSpPr>
              <p:cNvPr id="17" name="Oval 51"/>
              <p:cNvSpPr>
                <a:spLocks noChangeArrowheads="1"/>
              </p:cNvSpPr>
              <p:nvPr/>
            </p:nvSpPr>
            <p:spPr bwMode="auto">
              <a:xfrm>
                <a:off x="720" y="2640"/>
                <a:ext cx="240" cy="24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kumimoji="0" lang="ko-KR" altLang="en-US"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18" name="Oval 52"/>
              <p:cNvSpPr>
                <a:spLocks noChangeArrowheads="1"/>
              </p:cNvSpPr>
              <p:nvPr/>
            </p:nvSpPr>
            <p:spPr bwMode="auto">
              <a:xfrm>
                <a:off x="816" y="273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kumimoji="0" lang="ko-KR" altLang="en-US"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17145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171460" name="AutoShape 4"/>
            <p:cNvSpPr>
              <a:spLocks noChangeArrowheads="1"/>
            </p:cNvSpPr>
            <p:nvPr/>
          </p:nvSpPr>
          <p:spPr bwMode="auto">
            <a:xfrm>
              <a:off x="113" y="119"/>
              <a:ext cx="5534" cy="408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</p:grpSp>
      <p:sp>
        <p:nvSpPr>
          <p:cNvPr id="6" name="Rectangle 12"/>
          <p:cNvSpPr>
            <a:spLocks noGrp="1" noChangeArrowheads="1"/>
          </p:cNvSpPr>
          <p:nvPr>
            <p:ph type="title"/>
          </p:nvPr>
        </p:nvSpPr>
        <p:spPr>
          <a:xfrm>
            <a:off x="608062" y="274638"/>
            <a:ext cx="6340202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ko-KR" sz="4800" b="1" dirty="0" smtClean="0">
                <a:latin typeface="Times New Roman" pitchFamily="18" charset="0"/>
                <a:ea typeface="HY견고딕" pitchFamily="18" charset="-127"/>
                <a:cs typeface="Times New Roman" pitchFamily="18" charset="0"/>
              </a:rPr>
              <a:t>The Anatomy -  Lead II</a:t>
            </a:r>
          </a:p>
        </p:txBody>
      </p:sp>
      <p:pic>
        <p:nvPicPr>
          <p:cNvPr id="7" name="Picture 62" descr="MI 1"/>
          <p:cNvPicPr>
            <a:picLocks noChangeAspect="1" noChangeArrowheads="1"/>
          </p:cNvPicPr>
          <p:nvPr/>
        </p:nvPicPr>
        <p:blipFill>
          <a:blip r:embed="rId2" cstate="print"/>
          <a:srcRect t="24464"/>
          <a:stretch>
            <a:fillRect/>
          </a:stretch>
        </p:blipFill>
        <p:spPr bwMode="auto">
          <a:xfrm>
            <a:off x="609600" y="2219325"/>
            <a:ext cx="5867400" cy="3190875"/>
          </a:xfrm>
          <a:prstGeom prst="rect">
            <a:avLst/>
          </a:prstGeom>
          <a:noFill/>
          <a:ln w="3175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8" name="Rectangle 60"/>
          <p:cNvSpPr>
            <a:spLocks noChangeArrowheads="1"/>
          </p:cNvSpPr>
          <p:nvPr/>
        </p:nvSpPr>
        <p:spPr bwMode="auto">
          <a:xfrm>
            <a:off x="971550" y="3240088"/>
            <a:ext cx="1376363" cy="417512"/>
          </a:xfrm>
          <a:prstGeom prst="rect">
            <a:avLst/>
          </a:prstGeom>
          <a:noFill/>
          <a:ln w="57150">
            <a:solidFill>
              <a:srgbClr val="33CCCC">
                <a:alpha val="78822"/>
              </a:srgb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kumimoji="0"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3" name="Group 55"/>
          <p:cNvGrpSpPr>
            <a:grpSpLocks/>
          </p:cNvGrpSpPr>
          <p:nvPr/>
        </p:nvGrpSpPr>
        <p:grpSpPr bwMode="auto">
          <a:xfrm>
            <a:off x="6858000" y="2362200"/>
            <a:ext cx="1752600" cy="2667000"/>
            <a:chOff x="2160" y="1296"/>
            <a:chExt cx="1440" cy="2160"/>
          </a:xfrm>
        </p:grpSpPr>
        <p:grpSp>
          <p:nvGrpSpPr>
            <p:cNvPr id="4" name="Group 54"/>
            <p:cNvGrpSpPr>
              <a:grpSpLocks/>
            </p:cNvGrpSpPr>
            <p:nvPr/>
          </p:nvGrpSpPr>
          <p:grpSpPr bwMode="auto">
            <a:xfrm>
              <a:off x="2160" y="1296"/>
              <a:ext cx="1440" cy="2160"/>
              <a:chOff x="2160" y="1296"/>
              <a:chExt cx="1440" cy="2160"/>
            </a:xfrm>
          </p:grpSpPr>
          <p:pic>
            <p:nvPicPr>
              <p:cNvPr id="12" name="Picture 42" descr="abd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160" y="1296"/>
                <a:ext cx="1440" cy="21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" name="Line 43"/>
              <p:cNvSpPr>
                <a:spLocks noChangeShapeType="1"/>
              </p:cNvSpPr>
              <p:nvPr/>
            </p:nvSpPr>
            <p:spPr bwMode="auto">
              <a:xfrm rot="14517188" flipH="1">
                <a:off x="2125" y="2186"/>
                <a:ext cx="1344" cy="47"/>
              </a:xfrm>
              <a:prstGeom prst="line">
                <a:avLst/>
              </a:prstGeom>
              <a:noFill/>
              <a:ln w="76200">
                <a:solidFill>
                  <a:srgbClr val="33CCCC"/>
                </a:solidFill>
                <a:round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ko-KR" altLang="en-US"/>
              </a:p>
            </p:txBody>
          </p:sp>
          <p:grpSp>
            <p:nvGrpSpPr>
              <p:cNvPr id="5" name="Group 44"/>
              <p:cNvGrpSpPr>
                <a:grpSpLocks/>
              </p:cNvGrpSpPr>
              <p:nvPr/>
            </p:nvGrpSpPr>
            <p:grpSpPr bwMode="auto">
              <a:xfrm>
                <a:off x="2256" y="1440"/>
                <a:ext cx="240" cy="240"/>
                <a:chOff x="720" y="2640"/>
                <a:chExt cx="240" cy="240"/>
              </a:xfrm>
            </p:grpSpPr>
            <p:sp>
              <p:nvSpPr>
                <p:cNvPr id="21" name="Oval 45"/>
                <p:cNvSpPr>
                  <a:spLocks noChangeArrowheads="1"/>
                </p:cNvSpPr>
                <p:nvPr/>
              </p:nvSpPr>
              <p:spPr bwMode="auto">
                <a:xfrm>
                  <a:off x="720" y="2640"/>
                  <a:ext cx="240" cy="240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kumimoji="0" lang="ko-KR" altLang="en-US">
                    <a:latin typeface="맑은 고딕" pitchFamily="50" charset="-127"/>
                    <a:ea typeface="맑은 고딕" pitchFamily="50" charset="-127"/>
                  </a:endParaRPr>
                </a:p>
              </p:txBody>
            </p:sp>
            <p:sp>
              <p:nvSpPr>
                <p:cNvPr id="22" name="Oval 46"/>
                <p:cNvSpPr>
                  <a:spLocks noChangeArrowheads="1"/>
                </p:cNvSpPr>
                <p:nvPr/>
              </p:nvSpPr>
              <p:spPr bwMode="auto">
                <a:xfrm>
                  <a:off x="816" y="273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kumimoji="0" lang="ko-KR" altLang="en-US">
                    <a:latin typeface="맑은 고딕" pitchFamily="50" charset="-127"/>
                    <a:ea typeface="맑은 고딕" pitchFamily="50" charset="-127"/>
                  </a:endParaRPr>
                </a:p>
              </p:txBody>
            </p:sp>
          </p:grpSp>
          <p:grpSp>
            <p:nvGrpSpPr>
              <p:cNvPr id="9" name="Group 47"/>
              <p:cNvGrpSpPr>
                <a:grpSpLocks/>
              </p:cNvGrpSpPr>
              <p:nvPr/>
            </p:nvGrpSpPr>
            <p:grpSpPr bwMode="auto">
              <a:xfrm>
                <a:off x="3264" y="1452"/>
                <a:ext cx="240" cy="240"/>
                <a:chOff x="720" y="2640"/>
                <a:chExt cx="240" cy="240"/>
              </a:xfrm>
            </p:grpSpPr>
            <p:sp>
              <p:nvSpPr>
                <p:cNvPr id="19" name="Oval 48"/>
                <p:cNvSpPr>
                  <a:spLocks noChangeArrowheads="1"/>
                </p:cNvSpPr>
                <p:nvPr/>
              </p:nvSpPr>
              <p:spPr bwMode="auto">
                <a:xfrm>
                  <a:off x="720" y="2640"/>
                  <a:ext cx="240" cy="240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kumimoji="0" lang="ko-KR" altLang="en-US">
                    <a:latin typeface="맑은 고딕" pitchFamily="50" charset="-127"/>
                    <a:ea typeface="맑은 고딕" pitchFamily="50" charset="-127"/>
                  </a:endParaRPr>
                </a:p>
              </p:txBody>
            </p:sp>
            <p:sp>
              <p:nvSpPr>
                <p:cNvPr id="20" name="Oval 49"/>
                <p:cNvSpPr>
                  <a:spLocks noChangeArrowheads="1"/>
                </p:cNvSpPr>
                <p:nvPr/>
              </p:nvSpPr>
              <p:spPr bwMode="auto">
                <a:xfrm>
                  <a:off x="816" y="273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kumimoji="0" lang="ko-KR" altLang="en-US">
                    <a:latin typeface="맑은 고딕" pitchFamily="50" charset="-127"/>
                    <a:ea typeface="맑은 고딕" pitchFamily="50" charset="-127"/>
                  </a:endParaRPr>
                </a:p>
              </p:txBody>
            </p:sp>
          </p:grpSp>
          <p:grpSp>
            <p:nvGrpSpPr>
              <p:cNvPr id="10" name="Group 50"/>
              <p:cNvGrpSpPr>
                <a:grpSpLocks/>
              </p:cNvGrpSpPr>
              <p:nvPr/>
            </p:nvGrpSpPr>
            <p:grpSpPr bwMode="auto">
              <a:xfrm>
                <a:off x="3120" y="2784"/>
                <a:ext cx="240" cy="240"/>
                <a:chOff x="720" y="2640"/>
                <a:chExt cx="240" cy="240"/>
              </a:xfrm>
            </p:grpSpPr>
            <p:sp>
              <p:nvSpPr>
                <p:cNvPr id="17" name="Oval 51"/>
                <p:cNvSpPr>
                  <a:spLocks noChangeArrowheads="1"/>
                </p:cNvSpPr>
                <p:nvPr/>
              </p:nvSpPr>
              <p:spPr bwMode="auto">
                <a:xfrm>
                  <a:off x="720" y="2640"/>
                  <a:ext cx="240" cy="240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kumimoji="0" lang="ko-KR" altLang="en-US">
                    <a:latin typeface="맑은 고딕" pitchFamily="50" charset="-127"/>
                    <a:ea typeface="맑은 고딕" pitchFamily="50" charset="-127"/>
                  </a:endParaRPr>
                </a:p>
              </p:txBody>
            </p:sp>
            <p:sp>
              <p:nvSpPr>
                <p:cNvPr id="18" name="Oval 52"/>
                <p:cNvSpPr>
                  <a:spLocks noChangeArrowheads="1"/>
                </p:cNvSpPr>
                <p:nvPr/>
              </p:nvSpPr>
              <p:spPr bwMode="auto">
                <a:xfrm>
                  <a:off x="816" y="273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kumimoji="0" lang="ko-KR" altLang="en-US">
                    <a:latin typeface="맑은 고딕" pitchFamily="50" charset="-127"/>
                    <a:ea typeface="맑은 고딕" pitchFamily="50" charset="-127"/>
                  </a:endParaRPr>
                </a:p>
              </p:txBody>
            </p:sp>
          </p:grpSp>
        </p:grpSp>
        <p:sp>
          <p:nvSpPr>
            <p:cNvPr id="11" name="AutoShape 53"/>
            <p:cNvSpPr>
              <a:spLocks noChangeArrowheads="1"/>
            </p:cNvSpPr>
            <p:nvPr/>
          </p:nvSpPr>
          <p:spPr bwMode="auto">
            <a:xfrm rot="-1247873">
              <a:off x="2736" y="1968"/>
              <a:ext cx="624" cy="5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54 w 21600"/>
                <a:gd name="T13" fmla="*/ 2297 h 21600"/>
                <a:gd name="T14" fmla="*/ 16546 w 21600"/>
                <a:gd name="T15" fmla="*/ 1366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17145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171460" name="AutoShape 4"/>
            <p:cNvSpPr>
              <a:spLocks noChangeArrowheads="1"/>
            </p:cNvSpPr>
            <p:nvPr/>
          </p:nvSpPr>
          <p:spPr bwMode="auto">
            <a:xfrm>
              <a:off x="113" y="119"/>
              <a:ext cx="5534" cy="408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</p:grpSp>
      <p:sp>
        <p:nvSpPr>
          <p:cNvPr id="6" name="Rectangle 12"/>
          <p:cNvSpPr>
            <a:spLocks noGrp="1" noChangeArrowheads="1"/>
          </p:cNvSpPr>
          <p:nvPr>
            <p:ph type="title" idx="4294967295"/>
          </p:nvPr>
        </p:nvSpPr>
        <p:spPr>
          <a:xfrm>
            <a:off x="571500" y="500063"/>
            <a:ext cx="6952828" cy="642937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ko-KR" sz="4800" b="1" dirty="0" smtClean="0">
                <a:latin typeface="Times New Roman" pitchFamily="18" charset="0"/>
                <a:ea typeface="HY견고딕" pitchFamily="18" charset="-127"/>
                <a:cs typeface="Times New Roman" pitchFamily="18" charset="0"/>
              </a:rPr>
              <a:t>The Anatomy -  Lead III</a:t>
            </a:r>
          </a:p>
        </p:txBody>
      </p:sp>
      <p:pic>
        <p:nvPicPr>
          <p:cNvPr id="7" name="Picture 58" descr="MI 1"/>
          <p:cNvPicPr>
            <a:picLocks noChangeAspect="1" noChangeArrowheads="1"/>
          </p:cNvPicPr>
          <p:nvPr/>
        </p:nvPicPr>
        <p:blipFill>
          <a:blip r:embed="rId2" cstate="print"/>
          <a:srcRect t="24464"/>
          <a:stretch>
            <a:fillRect/>
          </a:stretch>
        </p:blipFill>
        <p:spPr bwMode="auto">
          <a:xfrm>
            <a:off x="609600" y="2219325"/>
            <a:ext cx="5867400" cy="3190875"/>
          </a:xfrm>
          <a:prstGeom prst="rect">
            <a:avLst/>
          </a:prstGeom>
          <a:noFill/>
          <a:ln w="3175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8" name="Rectangle 59"/>
          <p:cNvSpPr>
            <a:spLocks noChangeArrowheads="1"/>
          </p:cNvSpPr>
          <p:nvPr/>
        </p:nvSpPr>
        <p:spPr bwMode="auto">
          <a:xfrm>
            <a:off x="971550" y="3990975"/>
            <a:ext cx="1376363" cy="417513"/>
          </a:xfrm>
          <a:prstGeom prst="rect">
            <a:avLst/>
          </a:prstGeom>
          <a:noFill/>
          <a:ln w="57150">
            <a:solidFill>
              <a:srgbClr val="33CCCC">
                <a:alpha val="78822"/>
              </a:srgb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kumimoji="0"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3" name="Group 54"/>
          <p:cNvGrpSpPr>
            <a:grpSpLocks/>
          </p:cNvGrpSpPr>
          <p:nvPr/>
        </p:nvGrpSpPr>
        <p:grpSpPr bwMode="auto">
          <a:xfrm>
            <a:off x="6858000" y="2362200"/>
            <a:ext cx="1752600" cy="2667000"/>
            <a:chOff x="2160" y="1296"/>
            <a:chExt cx="1440" cy="2160"/>
          </a:xfrm>
        </p:grpSpPr>
        <p:grpSp>
          <p:nvGrpSpPr>
            <p:cNvPr id="4" name="Group 53"/>
            <p:cNvGrpSpPr>
              <a:grpSpLocks/>
            </p:cNvGrpSpPr>
            <p:nvPr/>
          </p:nvGrpSpPr>
          <p:grpSpPr bwMode="auto">
            <a:xfrm>
              <a:off x="2160" y="1296"/>
              <a:ext cx="1440" cy="2160"/>
              <a:chOff x="2160" y="1296"/>
              <a:chExt cx="1440" cy="2160"/>
            </a:xfrm>
          </p:grpSpPr>
          <p:pic>
            <p:nvPicPr>
              <p:cNvPr id="12" name="Picture 41" descr="abd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160" y="1296"/>
                <a:ext cx="1440" cy="21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" name="Line 42"/>
              <p:cNvSpPr>
                <a:spLocks noChangeShapeType="1"/>
              </p:cNvSpPr>
              <p:nvPr/>
            </p:nvSpPr>
            <p:spPr bwMode="auto">
              <a:xfrm rot="16725390" flipH="1">
                <a:off x="2712" y="2161"/>
                <a:ext cx="1198" cy="47"/>
              </a:xfrm>
              <a:prstGeom prst="line">
                <a:avLst/>
              </a:prstGeom>
              <a:noFill/>
              <a:ln w="76200">
                <a:solidFill>
                  <a:srgbClr val="33CCCC"/>
                </a:solidFill>
                <a:round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ko-KR" altLang="en-US"/>
              </a:p>
            </p:txBody>
          </p:sp>
          <p:grpSp>
            <p:nvGrpSpPr>
              <p:cNvPr id="5" name="Group 43"/>
              <p:cNvGrpSpPr>
                <a:grpSpLocks/>
              </p:cNvGrpSpPr>
              <p:nvPr/>
            </p:nvGrpSpPr>
            <p:grpSpPr bwMode="auto">
              <a:xfrm>
                <a:off x="2256" y="1440"/>
                <a:ext cx="240" cy="240"/>
                <a:chOff x="720" y="2640"/>
                <a:chExt cx="240" cy="240"/>
              </a:xfrm>
            </p:grpSpPr>
            <p:sp>
              <p:nvSpPr>
                <p:cNvPr id="21" name="Oval 44"/>
                <p:cNvSpPr>
                  <a:spLocks noChangeArrowheads="1"/>
                </p:cNvSpPr>
                <p:nvPr/>
              </p:nvSpPr>
              <p:spPr bwMode="auto">
                <a:xfrm>
                  <a:off x="720" y="2640"/>
                  <a:ext cx="240" cy="240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kumimoji="0" lang="ko-KR" altLang="en-US">
                    <a:latin typeface="맑은 고딕" pitchFamily="50" charset="-127"/>
                    <a:ea typeface="맑은 고딕" pitchFamily="50" charset="-127"/>
                  </a:endParaRPr>
                </a:p>
              </p:txBody>
            </p:sp>
            <p:sp>
              <p:nvSpPr>
                <p:cNvPr id="22" name="Oval 45"/>
                <p:cNvSpPr>
                  <a:spLocks noChangeArrowheads="1"/>
                </p:cNvSpPr>
                <p:nvPr/>
              </p:nvSpPr>
              <p:spPr bwMode="auto">
                <a:xfrm>
                  <a:off x="816" y="273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kumimoji="0" lang="ko-KR" altLang="en-US">
                    <a:latin typeface="맑은 고딕" pitchFamily="50" charset="-127"/>
                    <a:ea typeface="맑은 고딕" pitchFamily="50" charset="-127"/>
                  </a:endParaRPr>
                </a:p>
              </p:txBody>
            </p:sp>
          </p:grpSp>
          <p:grpSp>
            <p:nvGrpSpPr>
              <p:cNvPr id="9" name="Group 46"/>
              <p:cNvGrpSpPr>
                <a:grpSpLocks/>
              </p:cNvGrpSpPr>
              <p:nvPr/>
            </p:nvGrpSpPr>
            <p:grpSpPr bwMode="auto">
              <a:xfrm>
                <a:off x="3264" y="1452"/>
                <a:ext cx="240" cy="240"/>
                <a:chOff x="720" y="2640"/>
                <a:chExt cx="240" cy="240"/>
              </a:xfrm>
            </p:grpSpPr>
            <p:sp>
              <p:nvSpPr>
                <p:cNvPr id="19" name="Oval 47"/>
                <p:cNvSpPr>
                  <a:spLocks noChangeArrowheads="1"/>
                </p:cNvSpPr>
                <p:nvPr/>
              </p:nvSpPr>
              <p:spPr bwMode="auto">
                <a:xfrm>
                  <a:off x="720" y="2640"/>
                  <a:ext cx="240" cy="240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kumimoji="0" lang="ko-KR" altLang="en-US">
                    <a:latin typeface="맑은 고딕" pitchFamily="50" charset="-127"/>
                    <a:ea typeface="맑은 고딕" pitchFamily="50" charset="-127"/>
                  </a:endParaRPr>
                </a:p>
              </p:txBody>
            </p:sp>
            <p:sp>
              <p:nvSpPr>
                <p:cNvPr id="20" name="Oval 48"/>
                <p:cNvSpPr>
                  <a:spLocks noChangeArrowheads="1"/>
                </p:cNvSpPr>
                <p:nvPr/>
              </p:nvSpPr>
              <p:spPr bwMode="auto">
                <a:xfrm>
                  <a:off x="816" y="273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kumimoji="0" lang="ko-KR" altLang="en-US">
                    <a:latin typeface="맑은 고딕" pitchFamily="50" charset="-127"/>
                    <a:ea typeface="맑은 고딕" pitchFamily="50" charset="-127"/>
                  </a:endParaRPr>
                </a:p>
              </p:txBody>
            </p:sp>
          </p:grpSp>
          <p:grpSp>
            <p:nvGrpSpPr>
              <p:cNvPr id="10" name="Group 49"/>
              <p:cNvGrpSpPr>
                <a:grpSpLocks/>
              </p:cNvGrpSpPr>
              <p:nvPr/>
            </p:nvGrpSpPr>
            <p:grpSpPr bwMode="auto">
              <a:xfrm>
                <a:off x="3120" y="2784"/>
                <a:ext cx="240" cy="240"/>
                <a:chOff x="720" y="2640"/>
                <a:chExt cx="240" cy="240"/>
              </a:xfrm>
            </p:grpSpPr>
            <p:sp>
              <p:nvSpPr>
                <p:cNvPr id="17" name="Oval 50"/>
                <p:cNvSpPr>
                  <a:spLocks noChangeArrowheads="1"/>
                </p:cNvSpPr>
                <p:nvPr/>
              </p:nvSpPr>
              <p:spPr bwMode="auto">
                <a:xfrm>
                  <a:off x="720" y="2640"/>
                  <a:ext cx="240" cy="240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kumimoji="0" lang="ko-KR" altLang="en-US">
                    <a:latin typeface="맑은 고딕" pitchFamily="50" charset="-127"/>
                    <a:ea typeface="맑은 고딕" pitchFamily="50" charset="-127"/>
                  </a:endParaRPr>
                </a:p>
              </p:txBody>
            </p:sp>
            <p:sp>
              <p:nvSpPr>
                <p:cNvPr id="18" name="Oval 51"/>
                <p:cNvSpPr>
                  <a:spLocks noChangeArrowheads="1"/>
                </p:cNvSpPr>
                <p:nvPr/>
              </p:nvSpPr>
              <p:spPr bwMode="auto">
                <a:xfrm>
                  <a:off x="816" y="273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kumimoji="0" lang="ko-KR" altLang="en-US">
                    <a:latin typeface="맑은 고딕" pitchFamily="50" charset="-127"/>
                    <a:ea typeface="맑은 고딕" pitchFamily="50" charset="-127"/>
                  </a:endParaRPr>
                </a:p>
              </p:txBody>
            </p:sp>
          </p:grpSp>
        </p:grpSp>
        <p:sp>
          <p:nvSpPr>
            <p:cNvPr id="11" name="AutoShape 52"/>
            <p:cNvSpPr>
              <a:spLocks noChangeArrowheads="1"/>
            </p:cNvSpPr>
            <p:nvPr/>
          </p:nvSpPr>
          <p:spPr bwMode="auto">
            <a:xfrm rot="-1247873">
              <a:off x="2736" y="1968"/>
              <a:ext cx="624" cy="5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54 w 21600"/>
                <a:gd name="T13" fmla="*/ 2297 h 21600"/>
                <a:gd name="T14" fmla="*/ 16546 w 21600"/>
                <a:gd name="T15" fmla="*/ 1366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17145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171460" name="AutoShape 4"/>
            <p:cNvSpPr>
              <a:spLocks noChangeArrowheads="1"/>
            </p:cNvSpPr>
            <p:nvPr/>
          </p:nvSpPr>
          <p:spPr bwMode="auto">
            <a:xfrm>
              <a:off x="113" y="119"/>
              <a:ext cx="5534" cy="408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</p:grp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67544" y="609600"/>
            <a:ext cx="7846640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kumimoji="0" lang="en-US" altLang="ko-KR" sz="4800" b="1" dirty="0">
                <a:latin typeface="Times New Roman" pitchFamily="18" charset="0"/>
                <a:ea typeface="HY견고딕" pitchFamily="18" charset="-127"/>
                <a:cs typeface="Times New Roman" pitchFamily="18" charset="0"/>
              </a:rPr>
              <a:t>Anatomy - Lead </a:t>
            </a:r>
            <a:r>
              <a:rPr kumimoji="0" lang="en-US" altLang="ko-KR" sz="4800" b="1" dirty="0" err="1">
                <a:latin typeface="Times New Roman" pitchFamily="18" charset="0"/>
                <a:ea typeface="HY견고딕" pitchFamily="18" charset="-127"/>
                <a:cs typeface="Times New Roman" pitchFamily="18" charset="0"/>
              </a:rPr>
              <a:t>aVR</a:t>
            </a:r>
            <a:r>
              <a:rPr kumimoji="0" lang="en-US" altLang="ko-KR" sz="4800" b="1" dirty="0">
                <a:latin typeface="Times New Roman" pitchFamily="18" charset="0"/>
                <a:ea typeface="HY견고딕" pitchFamily="18" charset="-127"/>
                <a:cs typeface="Times New Roman" pitchFamily="18" charset="0"/>
              </a:rPr>
              <a:t> (Right)</a:t>
            </a:r>
          </a:p>
        </p:txBody>
      </p:sp>
      <p:pic>
        <p:nvPicPr>
          <p:cNvPr id="7" name="Picture 46" descr="MI 1"/>
          <p:cNvPicPr>
            <a:picLocks noChangeAspect="1" noChangeArrowheads="1"/>
          </p:cNvPicPr>
          <p:nvPr/>
        </p:nvPicPr>
        <p:blipFill>
          <a:blip r:embed="rId2" cstate="print"/>
          <a:srcRect t="24464"/>
          <a:stretch>
            <a:fillRect/>
          </a:stretch>
        </p:blipFill>
        <p:spPr bwMode="auto">
          <a:xfrm>
            <a:off x="609600" y="2219325"/>
            <a:ext cx="5867400" cy="3190875"/>
          </a:xfrm>
          <a:prstGeom prst="rect">
            <a:avLst/>
          </a:prstGeom>
          <a:noFill/>
          <a:ln w="3175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8" name="Rectangle 47"/>
          <p:cNvSpPr>
            <a:spLocks noChangeArrowheads="1"/>
          </p:cNvSpPr>
          <p:nvPr/>
        </p:nvSpPr>
        <p:spPr bwMode="auto">
          <a:xfrm>
            <a:off x="2251075" y="2605088"/>
            <a:ext cx="1376363" cy="417512"/>
          </a:xfrm>
          <a:prstGeom prst="rect">
            <a:avLst/>
          </a:prstGeom>
          <a:noFill/>
          <a:ln w="57150">
            <a:solidFill>
              <a:srgbClr val="33CCCC">
                <a:alpha val="78822"/>
              </a:srgb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kumimoji="0"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3" name="Group 67"/>
          <p:cNvGrpSpPr>
            <a:grpSpLocks/>
          </p:cNvGrpSpPr>
          <p:nvPr/>
        </p:nvGrpSpPr>
        <p:grpSpPr bwMode="auto">
          <a:xfrm>
            <a:off x="6858000" y="2362200"/>
            <a:ext cx="1752600" cy="2667000"/>
            <a:chOff x="4320" y="1488"/>
            <a:chExt cx="1104" cy="1680"/>
          </a:xfrm>
        </p:grpSpPr>
        <p:pic>
          <p:nvPicPr>
            <p:cNvPr id="10" name="Picture 49" descr="abd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20" y="1488"/>
              <a:ext cx="1104" cy="1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" name="Group 50"/>
            <p:cNvGrpSpPr>
              <a:grpSpLocks/>
            </p:cNvGrpSpPr>
            <p:nvPr/>
          </p:nvGrpSpPr>
          <p:grpSpPr bwMode="auto">
            <a:xfrm>
              <a:off x="5166" y="1609"/>
              <a:ext cx="184" cy="187"/>
              <a:chOff x="720" y="2640"/>
              <a:chExt cx="240" cy="240"/>
            </a:xfrm>
          </p:grpSpPr>
          <p:sp>
            <p:nvSpPr>
              <p:cNvPr id="23" name="Oval 51"/>
              <p:cNvSpPr>
                <a:spLocks noChangeArrowheads="1"/>
              </p:cNvSpPr>
              <p:nvPr/>
            </p:nvSpPr>
            <p:spPr bwMode="auto">
              <a:xfrm>
                <a:off x="720" y="2640"/>
                <a:ext cx="240" cy="24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kumimoji="0" lang="ko-KR" altLang="en-US"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24" name="Oval 52"/>
              <p:cNvSpPr>
                <a:spLocks noChangeArrowheads="1"/>
              </p:cNvSpPr>
              <p:nvPr/>
            </p:nvSpPr>
            <p:spPr bwMode="auto">
              <a:xfrm>
                <a:off x="816" y="273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kumimoji="0" lang="ko-KR" altLang="en-US"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  <p:grpSp>
          <p:nvGrpSpPr>
            <p:cNvPr id="5" name="Group 53"/>
            <p:cNvGrpSpPr>
              <a:grpSpLocks/>
            </p:cNvGrpSpPr>
            <p:nvPr/>
          </p:nvGrpSpPr>
          <p:grpSpPr bwMode="auto">
            <a:xfrm>
              <a:off x="5056" y="2645"/>
              <a:ext cx="184" cy="187"/>
              <a:chOff x="720" y="2640"/>
              <a:chExt cx="240" cy="240"/>
            </a:xfrm>
          </p:grpSpPr>
          <p:sp>
            <p:nvSpPr>
              <p:cNvPr id="21" name="Oval 54"/>
              <p:cNvSpPr>
                <a:spLocks noChangeArrowheads="1"/>
              </p:cNvSpPr>
              <p:nvPr/>
            </p:nvSpPr>
            <p:spPr bwMode="auto">
              <a:xfrm>
                <a:off x="720" y="2640"/>
                <a:ext cx="240" cy="24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kumimoji="0" lang="ko-KR" altLang="en-US"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22" name="Oval 55"/>
              <p:cNvSpPr>
                <a:spLocks noChangeArrowheads="1"/>
              </p:cNvSpPr>
              <p:nvPr/>
            </p:nvSpPr>
            <p:spPr bwMode="auto">
              <a:xfrm>
                <a:off x="816" y="273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kumimoji="0" lang="ko-KR" altLang="en-US"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  <p:sp>
          <p:nvSpPr>
            <p:cNvPr id="13" name="Line 57"/>
            <p:cNvSpPr>
              <a:spLocks noChangeShapeType="1"/>
            </p:cNvSpPr>
            <p:nvPr/>
          </p:nvSpPr>
          <p:spPr bwMode="auto">
            <a:xfrm flipH="1" flipV="1">
              <a:off x="4560" y="1784"/>
              <a:ext cx="240" cy="288"/>
            </a:xfrm>
            <a:prstGeom prst="line">
              <a:avLst/>
            </a:prstGeom>
            <a:noFill/>
            <a:ln w="76200">
              <a:solidFill>
                <a:srgbClr val="33CCCC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ko-KR" altLang="en-US"/>
            </a:p>
          </p:txBody>
        </p:sp>
        <p:grpSp>
          <p:nvGrpSpPr>
            <p:cNvPr id="9" name="Group 58"/>
            <p:cNvGrpSpPr>
              <a:grpSpLocks/>
            </p:cNvGrpSpPr>
            <p:nvPr/>
          </p:nvGrpSpPr>
          <p:grpSpPr bwMode="auto">
            <a:xfrm>
              <a:off x="4394" y="1600"/>
              <a:ext cx="184" cy="187"/>
              <a:chOff x="720" y="2640"/>
              <a:chExt cx="240" cy="240"/>
            </a:xfrm>
          </p:grpSpPr>
          <p:sp>
            <p:nvSpPr>
              <p:cNvPr id="19" name="Oval 59"/>
              <p:cNvSpPr>
                <a:spLocks noChangeArrowheads="1"/>
              </p:cNvSpPr>
              <p:nvPr/>
            </p:nvSpPr>
            <p:spPr bwMode="auto">
              <a:xfrm>
                <a:off x="720" y="2640"/>
                <a:ext cx="240" cy="24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kumimoji="0" lang="ko-KR" altLang="en-US"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20" name="Oval 60"/>
              <p:cNvSpPr>
                <a:spLocks noChangeArrowheads="1"/>
              </p:cNvSpPr>
              <p:nvPr/>
            </p:nvSpPr>
            <p:spPr bwMode="auto">
              <a:xfrm>
                <a:off x="816" y="273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kumimoji="0" lang="ko-KR" altLang="en-US"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  <p:sp>
          <p:nvSpPr>
            <p:cNvPr id="15" name="AutoShape 56"/>
            <p:cNvSpPr>
              <a:spLocks noChangeArrowheads="1"/>
            </p:cNvSpPr>
            <p:nvPr/>
          </p:nvSpPr>
          <p:spPr bwMode="auto">
            <a:xfrm rot="-1247873">
              <a:off x="4762" y="2011"/>
              <a:ext cx="478" cy="41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16 w 21600"/>
                <a:gd name="T13" fmla="*/ 2279 h 21600"/>
                <a:gd name="T14" fmla="*/ 16539 w 21600"/>
                <a:gd name="T15" fmla="*/ 1367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grpSp>
          <p:nvGrpSpPr>
            <p:cNvPr id="11" name="Group 64"/>
            <p:cNvGrpSpPr>
              <a:grpSpLocks/>
            </p:cNvGrpSpPr>
            <p:nvPr/>
          </p:nvGrpSpPr>
          <p:grpSpPr bwMode="auto">
            <a:xfrm>
              <a:off x="4480" y="2645"/>
              <a:ext cx="184" cy="187"/>
              <a:chOff x="720" y="2640"/>
              <a:chExt cx="240" cy="240"/>
            </a:xfrm>
          </p:grpSpPr>
          <p:sp>
            <p:nvSpPr>
              <p:cNvPr id="17" name="Oval 65"/>
              <p:cNvSpPr>
                <a:spLocks noChangeArrowheads="1"/>
              </p:cNvSpPr>
              <p:nvPr/>
            </p:nvSpPr>
            <p:spPr bwMode="auto">
              <a:xfrm>
                <a:off x="720" y="2640"/>
                <a:ext cx="240" cy="24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kumimoji="0" lang="ko-KR" altLang="en-US"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18" name="Oval 66"/>
              <p:cNvSpPr>
                <a:spLocks noChangeArrowheads="1"/>
              </p:cNvSpPr>
              <p:nvPr/>
            </p:nvSpPr>
            <p:spPr bwMode="auto">
              <a:xfrm>
                <a:off x="816" y="273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kumimoji="0" lang="ko-KR" altLang="en-US"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17145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171460" name="AutoShape 4"/>
            <p:cNvSpPr>
              <a:spLocks noChangeArrowheads="1"/>
            </p:cNvSpPr>
            <p:nvPr/>
          </p:nvSpPr>
          <p:spPr bwMode="auto">
            <a:xfrm>
              <a:off x="113" y="119"/>
              <a:ext cx="5534" cy="408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</p:grp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95536" y="593055"/>
            <a:ext cx="7816353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kumimoji="0" lang="en-US" altLang="ko-KR" sz="4800" b="1" dirty="0">
                <a:latin typeface="Times New Roman" pitchFamily="18" charset="0"/>
                <a:ea typeface="HY견고딕" pitchFamily="18" charset="-127"/>
                <a:cs typeface="Times New Roman" pitchFamily="18" charset="0"/>
              </a:rPr>
              <a:t>Anatomy -  Lead </a:t>
            </a:r>
            <a:r>
              <a:rPr kumimoji="0" lang="en-US" altLang="ko-KR" sz="4800" b="1" dirty="0" err="1">
                <a:latin typeface="Times New Roman" pitchFamily="18" charset="0"/>
                <a:ea typeface="HY견고딕" pitchFamily="18" charset="-127"/>
                <a:cs typeface="Times New Roman" pitchFamily="18" charset="0"/>
              </a:rPr>
              <a:t>aVL</a:t>
            </a:r>
            <a:r>
              <a:rPr kumimoji="0" lang="en-US" altLang="ko-KR" sz="4800" b="1" dirty="0">
                <a:latin typeface="Times New Roman" pitchFamily="18" charset="0"/>
                <a:ea typeface="HY견고딕" pitchFamily="18" charset="-127"/>
                <a:cs typeface="Times New Roman" pitchFamily="18" charset="0"/>
              </a:rPr>
              <a:t> (Left)</a:t>
            </a:r>
          </a:p>
        </p:txBody>
      </p:sp>
      <p:pic>
        <p:nvPicPr>
          <p:cNvPr id="7" name="Picture 50" descr="MI 1"/>
          <p:cNvPicPr>
            <a:picLocks noChangeAspect="1" noChangeArrowheads="1"/>
          </p:cNvPicPr>
          <p:nvPr/>
        </p:nvPicPr>
        <p:blipFill>
          <a:blip r:embed="rId2" cstate="print"/>
          <a:srcRect t="24464"/>
          <a:stretch>
            <a:fillRect/>
          </a:stretch>
        </p:blipFill>
        <p:spPr bwMode="auto">
          <a:xfrm>
            <a:off x="609600" y="2219325"/>
            <a:ext cx="5867400" cy="3190875"/>
          </a:xfrm>
          <a:prstGeom prst="rect">
            <a:avLst/>
          </a:prstGeom>
          <a:noFill/>
          <a:ln w="3175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8" name="Rectangle 51"/>
          <p:cNvSpPr>
            <a:spLocks noChangeArrowheads="1"/>
          </p:cNvSpPr>
          <p:nvPr/>
        </p:nvSpPr>
        <p:spPr bwMode="auto">
          <a:xfrm>
            <a:off x="2336800" y="3289300"/>
            <a:ext cx="1376363" cy="417513"/>
          </a:xfrm>
          <a:prstGeom prst="rect">
            <a:avLst/>
          </a:prstGeom>
          <a:noFill/>
          <a:ln w="57150">
            <a:solidFill>
              <a:srgbClr val="33CCCC">
                <a:alpha val="78822"/>
              </a:srgb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kumimoji="0"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3" name="Group 69"/>
          <p:cNvGrpSpPr>
            <a:grpSpLocks/>
          </p:cNvGrpSpPr>
          <p:nvPr/>
        </p:nvGrpSpPr>
        <p:grpSpPr bwMode="auto">
          <a:xfrm>
            <a:off x="6858000" y="2362200"/>
            <a:ext cx="1752600" cy="2667000"/>
            <a:chOff x="4320" y="1488"/>
            <a:chExt cx="1104" cy="1680"/>
          </a:xfrm>
        </p:grpSpPr>
        <p:grpSp>
          <p:nvGrpSpPr>
            <p:cNvPr id="4" name="Group 65"/>
            <p:cNvGrpSpPr>
              <a:grpSpLocks/>
            </p:cNvGrpSpPr>
            <p:nvPr/>
          </p:nvGrpSpPr>
          <p:grpSpPr bwMode="auto">
            <a:xfrm>
              <a:off x="4320" y="1488"/>
              <a:ext cx="1104" cy="1680"/>
              <a:chOff x="4320" y="1488"/>
              <a:chExt cx="1104" cy="1680"/>
            </a:xfrm>
          </p:grpSpPr>
          <p:pic>
            <p:nvPicPr>
              <p:cNvPr id="14" name="Picture 53" descr="abd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320" y="1488"/>
                <a:ext cx="1104" cy="16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5" name="Group 54"/>
              <p:cNvGrpSpPr>
                <a:grpSpLocks/>
              </p:cNvGrpSpPr>
              <p:nvPr/>
            </p:nvGrpSpPr>
            <p:grpSpPr bwMode="auto">
              <a:xfrm>
                <a:off x="5166" y="1609"/>
                <a:ext cx="184" cy="187"/>
                <a:chOff x="720" y="2640"/>
                <a:chExt cx="240" cy="240"/>
              </a:xfrm>
            </p:grpSpPr>
            <p:sp>
              <p:nvSpPr>
                <p:cNvPr id="24" name="Oval 55"/>
                <p:cNvSpPr>
                  <a:spLocks noChangeArrowheads="1"/>
                </p:cNvSpPr>
                <p:nvPr/>
              </p:nvSpPr>
              <p:spPr bwMode="auto">
                <a:xfrm>
                  <a:off x="720" y="2640"/>
                  <a:ext cx="240" cy="240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kumimoji="0" lang="ko-KR" altLang="en-US">
                    <a:latin typeface="맑은 고딕" pitchFamily="50" charset="-127"/>
                    <a:ea typeface="맑은 고딕" pitchFamily="50" charset="-127"/>
                  </a:endParaRPr>
                </a:p>
              </p:txBody>
            </p:sp>
            <p:sp>
              <p:nvSpPr>
                <p:cNvPr id="25" name="Oval 56"/>
                <p:cNvSpPr>
                  <a:spLocks noChangeArrowheads="1"/>
                </p:cNvSpPr>
                <p:nvPr/>
              </p:nvSpPr>
              <p:spPr bwMode="auto">
                <a:xfrm>
                  <a:off x="816" y="273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kumimoji="0" lang="ko-KR" altLang="en-US">
                    <a:latin typeface="맑은 고딕" pitchFamily="50" charset="-127"/>
                    <a:ea typeface="맑은 고딕" pitchFamily="50" charset="-127"/>
                  </a:endParaRPr>
                </a:p>
              </p:txBody>
            </p:sp>
          </p:grpSp>
          <p:grpSp>
            <p:nvGrpSpPr>
              <p:cNvPr id="9" name="Group 57"/>
              <p:cNvGrpSpPr>
                <a:grpSpLocks/>
              </p:cNvGrpSpPr>
              <p:nvPr/>
            </p:nvGrpSpPr>
            <p:grpSpPr bwMode="auto">
              <a:xfrm>
                <a:off x="5056" y="2645"/>
                <a:ext cx="184" cy="187"/>
                <a:chOff x="720" y="2640"/>
                <a:chExt cx="240" cy="240"/>
              </a:xfrm>
            </p:grpSpPr>
            <p:sp>
              <p:nvSpPr>
                <p:cNvPr id="22" name="Oval 58"/>
                <p:cNvSpPr>
                  <a:spLocks noChangeArrowheads="1"/>
                </p:cNvSpPr>
                <p:nvPr/>
              </p:nvSpPr>
              <p:spPr bwMode="auto">
                <a:xfrm>
                  <a:off x="720" y="2640"/>
                  <a:ext cx="240" cy="240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kumimoji="0" lang="ko-KR" altLang="en-US">
                    <a:latin typeface="맑은 고딕" pitchFamily="50" charset="-127"/>
                    <a:ea typeface="맑은 고딕" pitchFamily="50" charset="-127"/>
                  </a:endParaRPr>
                </a:p>
              </p:txBody>
            </p:sp>
            <p:sp>
              <p:nvSpPr>
                <p:cNvPr id="23" name="Oval 59"/>
                <p:cNvSpPr>
                  <a:spLocks noChangeArrowheads="1"/>
                </p:cNvSpPr>
                <p:nvPr/>
              </p:nvSpPr>
              <p:spPr bwMode="auto">
                <a:xfrm>
                  <a:off x="816" y="273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kumimoji="0" lang="ko-KR" altLang="en-US">
                    <a:latin typeface="맑은 고딕" pitchFamily="50" charset="-127"/>
                    <a:ea typeface="맑은 고딕" pitchFamily="50" charset="-127"/>
                  </a:endParaRPr>
                </a:p>
              </p:txBody>
            </p:sp>
          </p:grpSp>
          <p:sp>
            <p:nvSpPr>
              <p:cNvPr id="17" name="Line 61"/>
              <p:cNvSpPr>
                <a:spLocks noChangeShapeType="1"/>
              </p:cNvSpPr>
              <p:nvPr/>
            </p:nvSpPr>
            <p:spPr bwMode="auto">
              <a:xfrm flipV="1">
                <a:off x="5144" y="1800"/>
                <a:ext cx="80" cy="192"/>
              </a:xfrm>
              <a:prstGeom prst="line">
                <a:avLst/>
              </a:prstGeom>
              <a:noFill/>
              <a:ln w="76200">
                <a:solidFill>
                  <a:srgbClr val="33CCCC"/>
                </a:solidFill>
                <a:round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ko-KR" altLang="en-US"/>
              </a:p>
            </p:txBody>
          </p:sp>
          <p:grpSp>
            <p:nvGrpSpPr>
              <p:cNvPr id="10" name="Group 62"/>
              <p:cNvGrpSpPr>
                <a:grpSpLocks/>
              </p:cNvGrpSpPr>
              <p:nvPr/>
            </p:nvGrpSpPr>
            <p:grpSpPr bwMode="auto">
              <a:xfrm>
                <a:off x="4394" y="1600"/>
                <a:ext cx="184" cy="187"/>
                <a:chOff x="720" y="2640"/>
                <a:chExt cx="240" cy="240"/>
              </a:xfrm>
            </p:grpSpPr>
            <p:sp>
              <p:nvSpPr>
                <p:cNvPr id="20" name="Oval 63"/>
                <p:cNvSpPr>
                  <a:spLocks noChangeArrowheads="1"/>
                </p:cNvSpPr>
                <p:nvPr/>
              </p:nvSpPr>
              <p:spPr bwMode="auto">
                <a:xfrm>
                  <a:off x="720" y="2640"/>
                  <a:ext cx="240" cy="240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kumimoji="0" lang="ko-KR" altLang="en-US">
                    <a:latin typeface="맑은 고딕" pitchFamily="50" charset="-127"/>
                    <a:ea typeface="맑은 고딕" pitchFamily="50" charset="-127"/>
                  </a:endParaRPr>
                </a:p>
              </p:txBody>
            </p:sp>
            <p:sp>
              <p:nvSpPr>
                <p:cNvPr id="21" name="Oval 64"/>
                <p:cNvSpPr>
                  <a:spLocks noChangeArrowheads="1"/>
                </p:cNvSpPr>
                <p:nvPr/>
              </p:nvSpPr>
              <p:spPr bwMode="auto">
                <a:xfrm>
                  <a:off x="816" y="273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kumimoji="0" lang="ko-KR" altLang="en-US">
                    <a:latin typeface="맑은 고딕" pitchFamily="50" charset="-127"/>
                    <a:ea typeface="맑은 고딕" pitchFamily="50" charset="-127"/>
                  </a:endParaRPr>
                </a:p>
              </p:txBody>
            </p:sp>
          </p:grpSp>
          <p:sp>
            <p:nvSpPr>
              <p:cNvPr id="19" name="AutoShape 60"/>
              <p:cNvSpPr>
                <a:spLocks noChangeArrowheads="1"/>
              </p:cNvSpPr>
              <p:nvPr/>
            </p:nvSpPr>
            <p:spPr bwMode="auto">
              <a:xfrm rot="-1247873">
                <a:off x="4762" y="2011"/>
                <a:ext cx="478" cy="41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16 w 21600"/>
                  <a:gd name="T13" fmla="*/ 2279 h 21600"/>
                  <a:gd name="T14" fmla="*/ 16539 w 21600"/>
                  <a:gd name="T15" fmla="*/ 1367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0000">
                  <a:alpha val="50195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  <p:grpSp>
          <p:nvGrpSpPr>
            <p:cNvPr id="11" name="Group 66"/>
            <p:cNvGrpSpPr>
              <a:grpSpLocks/>
            </p:cNvGrpSpPr>
            <p:nvPr/>
          </p:nvGrpSpPr>
          <p:grpSpPr bwMode="auto">
            <a:xfrm>
              <a:off x="4480" y="2645"/>
              <a:ext cx="184" cy="187"/>
              <a:chOff x="720" y="2640"/>
              <a:chExt cx="240" cy="240"/>
            </a:xfrm>
          </p:grpSpPr>
          <p:sp>
            <p:nvSpPr>
              <p:cNvPr id="12" name="Oval 67"/>
              <p:cNvSpPr>
                <a:spLocks noChangeArrowheads="1"/>
              </p:cNvSpPr>
              <p:nvPr/>
            </p:nvSpPr>
            <p:spPr bwMode="auto">
              <a:xfrm>
                <a:off x="720" y="2640"/>
                <a:ext cx="240" cy="24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kumimoji="0" lang="ko-KR" altLang="en-US"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13" name="Oval 68"/>
              <p:cNvSpPr>
                <a:spLocks noChangeArrowheads="1"/>
              </p:cNvSpPr>
              <p:nvPr/>
            </p:nvSpPr>
            <p:spPr bwMode="auto">
              <a:xfrm>
                <a:off x="816" y="273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kumimoji="0" lang="ko-KR" altLang="en-US"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17145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171460" name="AutoShape 4"/>
            <p:cNvSpPr>
              <a:spLocks noChangeArrowheads="1"/>
            </p:cNvSpPr>
            <p:nvPr/>
          </p:nvSpPr>
          <p:spPr bwMode="auto">
            <a:xfrm>
              <a:off x="113" y="119"/>
              <a:ext cx="5534" cy="408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</p:grp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620688"/>
            <a:ext cx="3600400" cy="76983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ko-KR" altLang="en-US" sz="4800" b="1" dirty="0" err="1" smtClean="0">
                <a:latin typeface="휴먼엑스포" pitchFamily="18" charset="-127"/>
                <a:ea typeface="휴먼엑스포" pitchFamily="18" charset="-127"/>
              </a:rPr>
              <a:t>심박수</a:t>
            </a:r>
            <a:r>
              <a:rPr lang="ko-KR" altLang="en-US" sz="4800" b="1" dirty="0" smtClean="0">
                <a:latin typeface="휴먼엑스포" pitchFamily="18" charset="-127"/>
                <a:ea typeface="휴먼엑스포" pitchFamily="18" charset="-127"/>
              </a:rPr>
              <a:t> 반응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86321" y="1931665"/>
            <a:ext cx="8606159" cy="3945607"/>
          </a:xfrm>
          <a:prstGeom prst="rect">
            <a:avLst/>
          </a:prstGeom>
          <a:ln w="31750"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ko-KR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엑스포" pitchFamily="18" charset="-127"/>
                <a:ea typeface="휴먼엑스포" pitchFamily="18" charset="-127"/>
              </a:rPr>
              <a:t>운동 중 </a:t>
            </a:r>
            <a:r>
              <a:rPr kumimoji="0" lang="ko-KR" alt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엑스포" pitchFamily="18" charset="-127"/>
                <a:ea typeface="휴먼엑스포" pitchFamily="18" charset="-127"/>
              </a:rPr>
              <a:t>심박수가</a:t>
            </a:r>
            <a:r>
              <a:rPr kumimoji="0" lang="ko-KR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엑스포" pitchFamily="18" charset="-127"/>
                <a:ea typeface="휴먼엑스포" pitchFamily="18" charset="-127"/>
              </a:rPr>
              <a:t> 적절하게 상승하지 않을 때         </a:t>
            </a:r>
            <a:r>
              <a:rPr kumimoji="0" lang="ko-KR" alt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엑스포" pitchFamily="18" charset="-127"/>
                <a:ea typeface="휴먼엑스포" pitchFamily="18" charset="-127"/>
              </a:rPr>
              <a:t>심박수변동성부전</a:t>
            </a:r>
            <a:r>
              <a:rPr kumimoji="0" lang="en-US" altLang="ko-K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</a:t>
            </a:r>
            <a:r>
              <a:rPr kumimoji="0" lang="en-US" altLang="ko-KR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Chronotropic</a:t>
            </a:r>
            <a:r>
              <a:rPr kumimoji="0" lang="en-US" altLang="ko-K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 incompetence)</a:t>
            </a:r>
            <a:r>
              <a:rPr kumimoji="0" lang="ko-KR" alt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이</a:t>
            </a:r>
            <a:r>
              <a:rPr kumimoji="0" lang="ko-KR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엑스포" pitchFamily="18" charset="-127"/>
                <a:ea typeface="휴먼엑스포" pitchFamily="18" charset="-127"/>
              </a:rPr>
              <a:t>라고 한다</a:t>
            </a:r>
            <a:r>
              <a:rPr kumimoji="0" lang="en-US" altLang="ko-K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엑스포" pitchFamily="18" charset="-127"/>
                <a:ea typeface="휴먼엑스포" pitchFamily="18" charset="-127"/>
              </a:rPr>
              <a:t>.</a:t>
            </a:r>
            <a:endParaRPr kumimoji="0" lang="ko-KR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휴먼엑스포" pitchFamily="18" charset="-127"/>
              <a:ea typeface="휴먼엑스포" pitchFamily="18" charset="-127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ko-KR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엑스포" pitchFamily="18" charset="-127"/>
                <a:ea typeface="휴먼엑스포" pitchFamily="18" charset="-127"/>
              </a:rPr>
              <a:t>이는 심장병 예후와 심장병 존재 유무와 관계가 있다</a:t>
            </a:r>
            <a:r>
              <a:rPr kumimoji="0" lang="en-US" altLang="ko-K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엑스포" pitchFamily="18" charset="-127"/>
                <a:ea typeface="휴먼엑스포" pitchFamily="18" charset="-127"/>
              </a:rPr>
              <a:t>.</a:t>
            </a:r>
            <a:endParaRPr kumimoji="0" lang="ko-KR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휴먼엑스포" pitchFamily="18" charset="-127"/>
              <a:ea typeface="휴먼엑스포" pitchFamily="18" charset="-127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ko-KR" alt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엑스포" pitchFamily="18" charset="-127"/>
                <a:ea typeface="휴먼엑스포" pitchFamily="18" charset="-127"/>
              </a:rPr>
              <a:t>심박수는</a:t>
            </a:r>
            <a:r>
              <a:rPr kumimoji="0" lang="ko-KR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엑스포" pitchFamily="18" charset="-127"/>
                <a:ea typeface="휴먼엑스포" pitchFamily="18" charset="-127"/>
              </a:rPr>
              <a:t> 약 </a:t>
            </a:r>
            <a:r>
              <a:rPr kumimoji="0" lang="ko-KR" altLang="en-US" sz="2800" b="1" i="0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10</a:t>
            </a:r>
            <a:r>
              <a:rPr kumimoji="0" lang="en-US" altLang="ko-KR" sz="2800" b="1" i="0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±</a:t>
            </a:r>
            <a:r>
              <a:rPr kumimoji="0" lang="ko-KR" altLang="ko-KR" sz="2800" b="1" i="0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2</a:t>
            </a:r>
            <a:r>
              <a:rPr kumimoji="0" lang="ko-KR" altLang="en-US" sz="2800" b="0" i="0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휴먼엑스포" pitchFamily="18" charset="-127"/>
                <a:ea typeface="휴먼엑스포" pitchFamily="18" charset="-127"/>
              </a:rPr>
              <a:t>박</a:t>
            </a:r>
            <a:r>
              <a:rPr kumimoji="0" lang="ko-KR" altLang="en-US" sz="2800" b="1" i="0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/</a:t>
            </a:r>
            <a:r>
              <a:rPr kumimoji="0" lang="en-US" altLang="ko-KR" sz="2800" b="1" i="0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METs </a:t>
            </a:r>
            <a:r>
              <a:rPr kumimoji="0" lang="ko-KR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엑스포" pitchFamily="18" charset="-127"/>
                <a:ea typeface="휴먼엑스포" pitchFamily="18" charset="-127"/>
              </a:rPr>
              <a:t>정도 상승된다</a:t>
            </a:r>
            <a:r>
              <a:rPr kumimoji="0" lang="en-US" altLang="ko-K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엑스포" pitchFamily="18" charset="-127"/>
                <a:ea typeface="휴먼엑스포" pitchFamily="18" charset="-127"/>
              </a:rPr>
              <a:t>.</a:t>
            </a:r>
            <a:endParaRPr kumimoji="0" lang="ko-KR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휴먼엑스포" pitchFamily="18" charset="-127"/>
              <a:ea typeface="휴먼엑스포" pitchFamily="18" charset="-127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ko-KR" altLang="en-US" sz="2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엑스포" pitchFamily="18" charset="-127"/>
                <a:ea typeface="휴먼엑스포" pitchFamily="18" charset="-127"/>
              </a:rPr>
              <a:t>회복 시 </a:t>
            </a:r>
            <a:r>
              <a:rPr kumimoji="0" lang="ko-KR" altLang="en-US" sz="28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엑스포" pitchFamily="18" charset="-127"/>
                <a:ea typeface="휴먼엑스포" pitchFamily="18" charset="-127"/>
              </a:rPr>
              <a:t>심박수가</a:t>
            </a:r>
            <a:r>
              <a:rPr kumimoji="0" lang="ko-KR" altLang="en-US" sz="2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엑스포" pitchFamily="18" charset="-127"/>
                <a:ea typeface="휴먼엑스포" pitchFamily="18" charset="-127"/>
              </a:rPr>
              <a:t> 빠르게 회복되지 않은 경우에도 심장병 예후에 나쁜 영향을 미친다</a:t>
            </a:r>
            <a:r>
              <a:rPr kumimoji="0" lang="en-US" altLang="ko-KR" sz="2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엑스포" pitchFamily="18" charset="-127"/>
                <a:ea typeface="휴먼엑스포" pitchFamily="18" charset="-127"/>
              </a:rPr>
              <a:t>.</a:t>
            </a:r>
            <a:endParaRPr kumimoji="0" lang="ko-KR" altLang="en-US" sz="28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휴먼엑스포" pitchFamily="18" charset="-127"/>
              <a:ea typeface="휴먼엑스포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17145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171460" name="AutoShape 4"/>
            <p:cNvSpPr>
              <a:spLocks noChangeArrowheads="1"/>
            </p:cNvSpPr>
            <p:nvPr/>
          </p:nvSpPr>
          <p:spPr bwMode="auto">
            <a:xfrm>
              <a:off x="113" y="119"/>
              <a:ext cx="5534" cy="408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</p:grp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642938" y="428625"/>
            <a:ext cx="7601470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kumimoji="0" lang="en-US" altLang="ko-KR" sz="4800" b="1" dirty="0">
                <a:latin typeface="Times New Roman" pitchFamily="18" charset="0"/>
                <a:ea typeface="HY견고딕" pitchFamily="18" charset="-127"/>
                <a:cs typeface="Times New Roman" pitchFamily="18" charset="0"/>
              </a:rPr>
              <a:t>Anatomy - Lead </a:t>
            </a:r>
            <a:r>
              <a:rPr kumimoji="0" lang="en-US" altLang="ko-KR" sz="4800" b="1" dirty="0" err="1">
                <a:latin typeface="Times New Roman" pitchFamily="18" charset="0"/>
                <a:ea typeface="HY견고딕" pitchFamily="18" charset="-127"/>
                <a:cs typeface="Times New Roman" pitchFamily="18" charset="0"/>
              </a:rPr>
              <a:t>aVF</a:t>
            </a:r>
            <a:r>
              <a:rPr kumimoji="0" lang="en-US" altLang="ko-KR" sz="4800" b="1" dirty="0">
                <a:latin typeface="Times New Roman" pitchFamily="18" charset="0"/>
                <a:ea typeface="HY견고딕" pitchFamily="18" charset="-127"/>
                <a:cs typeface="Times New Roman" pitchFamily="18" charset="0"/>
              </a:rPr>
              <a:t> (Foot)</a:t>
            </a:r>
          </a:p>
        </p:txBody>
      </p:sp>
      <p:pic>
        <p:nvPicPr>
          <p:cNvPr id="9" name="Picture 49" descr="MI 1"/>
          <p:cNvPicPr>
            <a:picLocks noChangeAspect="1" noChangeArrowheads="1"/>
          </p:cNvPicPr>
          <p:nvPr/>
        </p:nvPicPr>
        <p:blipFill>
          <a:blip r:embed="rId2" cstate="print"/>
          <a:srcRect t="24464"/>
          <a:stretch>
            <a:fillRect/>
          </a:stretch>
        </p:blipFill>
        <p:spPr bwMode="auto">
          <a:xfrm>
            <a:off x="609600" y="2219325"/>
            <a:ext cx="5867400" cy="3190875"/>
          </a:xfrm>
          <a:prstGeom prst="rect">
            <a:avLst/>
          </a:prstGeom>
          <a:noFill/>
          <a:ln w="3175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0" name="Rectangle 50"/>
          <p:cNvSpPr>
            <a:spLocks noChangeArrowheads="1"/>
          </p:cNvSpPr>
          <p:nvPr/>
        </p:nvSpPr>
        <p:spPr bwMode="auto">
          <a:xfrm>
            <a:off x="2292350" y="4002088"/>
            <a:ext cx="1376363" cy="417512"/>
          </a:xfrm>
          <a:prstGeom prst="rect">
            <a:avLst/>
          </a:prstGeom>
          <a:noFill/>
          <a:ln w="57150">
            <a:solidFill>
              <a:srgbClr val="33CCCC">
                <a:alpha val="78822"/>
              </a:srgb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kumimoji="0"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3" name="Group 68"/>
          <p:cNvGrpSpPr>
            <a:grpSpLocks/>
          </p:cNvGrpSpPr>
          <p:nvPr/>
        </p:nvGrpSpPr>
        <p:grpSpPr bwMode="auto">
          <a:xfrm>
            <a:off x="6858000" y="2362200"/>
            <a:ext cx="1752600" cy="2667000"/>
            <a:chOff x="4320" y="1488"/>
            <a:chExt cx="1104" cy="1680"/>
          </a:xfrm>
        </p:grpSpPr>
        <p:pic>
          <p:nvPicPr>
            <p:cNvPr id="12" name="Picture 53" descr="abd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20" y="1488"/>
              <a:ext cx="1104" cy="1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" name="Group 54"/>
            <p:cNvGrpSpPr>
              <a:grpSpLocks/>
            </p:cNvGrpSpPr>
            <p:nvPr/>
          </p:nvGrpSpPr>
          <p:grpSpPr bwMode="auto">
            <a:xfrm>
              <a:off x="5166" y="1609"/>
              <a:ext cx="184" cy="187"/>
              <a:chOff x="720" y="2640"/>
              <a:chExt cx="240" cy="240"/>
            </a:xfrm>
          </p:grpSpPr>
          <p:sp>
            <p:nvSpPr>
              <p:cNvPr id="25" name="Oval 55"/>
              <p:cNvSpPr>
                <a:spLocks noChangeArrowheads="1"/>
              </p:cNvSpPr>
              <p:nvPr/>
            </p:nvSpPr>
            <p:spPr bwMode="auto">
              <a:xfrm>
                <a:off x="720" y="2640"/>
                <a:ext cx="240" cy="24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kumimoji="0" lang="ko-KR" altLang="en-US"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26" name="Oval 56"/>
              <p:cNvSpPr>
                <a:spLocks noChangeArrowheads="1"/>
              </p:cNvSpPr>
              <p:nvPr/>
            </p:nvSpPr>
            <p:spPr bwMode="auto">
              <a:xfrm>
                <a:off x="816" y="273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kumimoji="0" lang="ko-KR" altLang="en-US"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  <p:grpSp>
          <p:nvGrpSpPr>
            <p:cNvPr id="5" name="Group 57"/>
            <p:cNvGrpSpPr>
              <a:grpSpLocks/>
            </p:cNvGrpSpPr>
            <p:nvPr/>
          </p:nvGrpSpPr>
          <p:grpSpPr bwMode="auto">
            <a:xfrm>
              <a:off x="5056" y="2645"/>
              <a:ext cx="184" cy="187"/>
              <a:chOff x="720" y="2640"/>
              <a:chExt cx="240" cy="240"/>
            </a:xfrm>
          </p:grpSpPr>
          <p:sp>
            <p:nvSpPr>
              <p:cNvPr id="23" name="Oval 58"/>
              <p:cNvSpPr>
                <a:spLocks noChangeArrowheads="1"/>
              </p:cNvSpPr>
              <p:nvPr/>
            </p:nvSpPr>
            <p:spPr bwMode="auto">
              <a:xfrm>
                <a:off x="720" y="2640"/>
                <a:ext cx="240" cy="24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kumimoji="0" lang="ko-KR" altLang="en-US"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24" name="Oval 59"/>
              <p:cNvSpPr>
                <a:spLocks noChangeArrowheads="1"/>
              </p:cNvSpPr>
              <p:nvPr/>
            </p:nvSpPr>
            <p:spPr bwMode="auto">
              <a:xfrm>
                <a:off x="816" y="273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kumimoji="0" lang="ko-KR" altLang="en-US"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  <p:sp>
          <p:nvSpPr>
            <p:cNvPr id="15" name="Line 60"/>
            <p:cNvSpPr>
              <a:spLocks noChangeShapeType="1"/>
            </p:cNvSpPr>
            <p:nvPr/>
          </p:nvSpPr>
          <p:spPr bwMode="auto">
            <a:xfrm>
              <a:off x="4960" y="2352"/>
              <a:ext cx="0" cy="432"/>
            </a:xfrm>
            <a:prstGeom prst="line">
              <a:avLst/>
            </a:prstGeom>
            <a:noFill/>
            <a:ln w="76200">
              <a:solidFill>
                <a:srgbClr val="33CCCC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ko-KR" altLang="en-US"/>
            </a:p>
          </p:txBody>
        </p:sp>
        <p:grpSp>
          <p:nvGrpSpPr>
            <p:cNvPr id="6" name="Group 61"/>
            <p:cNvGrpSpPr>
              <a:grpSpLocks/>
            </p:cNvGrpSpPr>
            <p:nvPr/>
          </p:nvGrpSpPr>
          <p:grpSpPr bwMode="auto">
            <a:xfrm>
              <a:off x="4394" y="1600"/>
              <a:ext cx="184" cy="187"/>
              <a:chOff x="720" y="2640"/>
              <a:chExt cx="240" cy="240"/>
            </a:xfrm>
          </p:grpSpPr>
          <p:sp>
            <p:nvSpPr>
              <p:cNvPr id="21" name="Oval 62"/>
              <p:cNvSpPr>
                <a:spLocks noChangeArrowheads="1"/>
              </p:cNvSpPr>
              <p:nvPr/>
            </p:nvSpPr>
            <p:spPr bwMode="auto">
              <a:xfrm>
                <a:off x="720" y="2640"/>
                <a:ext cx="240" cy="24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kumimoji="0" lang="ko-KR" altLang="en-US"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22" name="Oval 63"/>
              <p:cNvSpPr>
                <a:spLocks noChangeArrowheads="1"/>
              </p:cNvSpPr>
              <p:nvPr/>
            </p:nvSpPr>
            <p:spPr bwMode="auto">
              <a:xfrm>
                <a:off x="816" y="273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kumimoji="0" lang="ko-KR" altLang="en-US"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  <p:grpSp>
          <p:nvGrpSpPr>
            <p:cNvPr id="7" name="Group 65"/>
            <p:cNvGrpSpPr>
              <a:grpSpLocks/>
            </p:cNvGrpSpPr>
            <p:nvPr/>
          </p:nvGrpSpPr>
          <p:grpSpPr bwMode="auto">
            <a:xfrm>
              <a:off x="4480" y="2645"/>
              <a:ext cx="184" cy="187"/>
              <a:chOff x="720" y="2640"/>
              <a:chExt cx="240" cy="240"/>
            </a:xfrm>
          </p:grpSpPr>
          <p:sp>
            <p:nvSpPr>
              <p:cNvPr id="19" name="Oval 66"/>
              <p:cNvSpPr>
                <a:spLocks noChangeArrowheads="1"/>
              </p:cNvSpPr>
              <p:nvPr/>
            </p:nvSpPr>
            <p:spPr bwMode="auto">
              <a:xfrm>
                <a:off x="720" y="2640"/>
                <a:ext cx="240" cy="24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kumimoji="0" lang="ko-KR" altLang="en-US"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20" name="Oval 67"/>
              <p:cNvSpPr>
                <a:spLocks noChangeArrowheads="1"/>
              </p:cNvSpPr>
              <p:nvPr/>
            </p:nvSpPr>
            <p:spPr bwMode="auto">
              <a:xfrm>
                <a:off x="816" y="273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kumimoji="0" lang="ko-KR" altLang="en-US"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  <p:sp>
          <p:nvSpPr>
            <p:cNvPr id="18" name="AutoShape 64"/>
            <p:cNvSpPr>
              <a:spLocks noChangeArrowheads="1"/>
            </p:cNvSpPr>
            <p:nvPr/>
          </p:nvSpPr>
          <p:spPr bwMode="auto">
            <a:xfrm rot="-1247873">
              <a:off x="4762" y="2011"/>
              <a:ext cx="478" cy="41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16 w 21600"/>
                <a:gd name="T13" fmla="*/ 2279 h 21600"/>
                <a:gd name="T14" fmla="*/ 16539 w 21600"/>
                <a:gd name="T15" fmla="*/ 1367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17145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171460" name="AutoShape 4"/>
            <p:cNvSpPr>
              <a:spLocks noChangeArrowheads="1"/>
            </p:cNvSpPr>
            <p:nvPr/>
          </p:nvSpPr>
          <p:spPr bwMode="auto">
            <a:xfrm>
              <a:off x="113" y="119"/>
              <a:ext cx="5534" cy="408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</p:grp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67544" y="609600"/>
            <a:ext cx="6622503" cy="73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kumimoji="0" lang="en-US" altLang="ko-KR" sz="4800" b="1" dirty="0">
                <a:latin typeface="Times New Roman" pitchFamily="18" charset="0"/>
                <a:ea typeface="HY견고딕" pitchFamily="18" charset="-127"/>
                <a:cs typeface="Times New Roman" pitchFamily="18" charset="0"/>
              </a:rPr>
              <a:t>Anatomy – Chest Leads</a:t>
            </a:r>
          </a:p>
        </p:txBody>
      </p:sp>
      <p:pic>
        <p:nvPicPr>
          <p:cNvPr id="7" name="Picture 59" descr="MI 1"/>
          <p:cNvPicPr>
            <a:picLocks noChangeAspect="1" noChangeArrowheads="1"/>
          </p:cNvPicPr>
          <p:nvPr/>
        </p:nvPicPr>
        <p:blipFill>
          <a:blip r:embed="rId2" cstate="print"/>
          <a:srcRect t="24464"/>
          <a:stretch>
            <a:fillRect/>
          </a:stretch>
        </p:blipFill>
        <p:spPr bwMode="auto">
          <a:xfrm>
            <a:off x="609600" y="2219325"/>
            <a:ext cx="5867400" cy="3190875"/>
          </a:xfrm>
          <a:prstGeom prst="rect">
            <a:avLst/>
          </a:prstGeom>
          <a:noFill/>
          <a:ln w="3175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8" name="Picture 39" descr="placement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2425" y="2743200"/>
            <a:ext cx="2743200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60"/>
          <p:cNvSpPr>
            <a:spLocks noChangeArrowheads="1"/>
          </p:cNvSpPr>
          <p:nvPr/>
        </p:nvSpPr>
        <p:spPr bwMode="auto">
          <a:xfrm>
            <a:off x="3622675" y="2463800"/>
            <a:ext cx="2686050" cy="2005013"/>
          </a:xfrm>
          <a:prstGeom prst="rect">
            <a:avLst/>
          </a:prstGeom>
          <a:noFill/>
          <a:ln w="57150">
            <a:solidFill>
              <a:srgbClr val="33CCCC">
                <a:alpha val="78822"/>
              </a:srgb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kumimoji="0"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3" name="Group 96"/>
          <p:cNvGrpSpPr>
            <a:grpSpLocks/>
          </p:cNvGrpSpPr>
          <p:nvPr/>
        </p:nvGrpSpPr>
        <p:grpSpPr bwMode="auto">
          <a:xfrm>
            <a:off x="6858000" y="2362200"/>
            <a:ext cx="1752600" cy="2667000"/>
            <a:chOff x="4320" y="1488"/>
            <a:chExt cx="1104" cy="1680"/>
          </a:xfrm>
        </p:grpSpPr>
        <p:pic>
          <p:nvPicPr>
            <p:cNvPr id="11" name="Picture 62" descr="abd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20" y="1488"/>
              <a:ext cx="1104" cy="1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" name="Group 63"/>
            <p:cNvGrpSpPr>
              <a:grpSpLocks/>
            </p:cNvGrpSpPr>
            <p:nvPr/>
          </p:nvGrpSpPr>
          <p:grpSpPr bwMode="auto">
            <a:xfrm>
              <a:off x="5166" y="1609"/>
              <a:ext cx="184" cy="187"/>
              <a:chOff x="720" y="2640"/>
              <a:chExt cx="240" cy="240"/>
            </a:xfrm>
          </p:grpSpPr>
          <p:sp>
            <p:nvSpPr>
              <p:cNvPr id="42" name="Oval 64"/>
              <p:cNvSpPr>
                <a:spLocks noChangeArrowheads="1"/>
              </p:cNvSpPr>
              <p:nvPr/>
            </p:nvSpPr>
            <p:spPr bwMode="auto">
              <a:xfrm>
                <a:off x="720" y="2640"/>
                <a:ext cx="240" cy="24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kumimoji="0" lang="ko-KR" altLang="en-US"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43" name="Oval 65"/>
              <p:cNvSpPr>
                <a:spLocks noChangeArrowheads="1"/>
              </p:cNvSpPr>
              <p:nvPr/>
            </p:nvSpPr>
            <p:spPr bwMode="auto">
              <a:xfrm>
                <a:off x="816" y="273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kumimoji="0" lang="ko-KR" altLang="en-US"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  <p:grpSp>
          <p:nvGrpSpPr>
            <p:cNvPr id="5" name="Group 66"/>
            <p:cNvGrpSpPr>
              <a:grpSpLocks/>
            </p:cNvGrpSpPr>
            <p:nvPr/>
          </p:nvGrpSpPr>
          <p:grpSpPr bwMode="auto">
            <a:xfrm>
              <a:off x="5056" y="2645"/>
              <a:ext cx="184" cy="187"/>
              <a:chOff x="720" y="2640"/>
              <a:chExt cx="240" cy="240"/>
            </a:xfrm>
          </p:grpSpPr>
          <p:sp>
            <p:nvSpPr>
              <p:cNvPr id="40" name="Oval 67"/>
              <p:cNvSpPr>
                <a:spLocks noChangeArrowheads="1"/>
              </p:cNvSpPr>
              <p:nvPr/>
            </p:nvSpPr>
            <p:spPr bwMode="auto">
              <a:xfrm>
                <a:off x="720" y="2640"/>
                <a:ext cx="240" cy="24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kumimoji="0" lang="ko-KR" altLang="en-US"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41" name="Oval 68"/>
              <p:cNvSpPr>
                <a:spLocks noChangeArrowheads="1"/>
              </p:cNvSpPr>
              <p:nvPr/>
            </p:nvSpPr>
            <p:spPr bwMode="auto">
              <a:xfrm>
                <a:off x="816" y="273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kumimoji="0" lang="ko-KR" altLang="en-US"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  <p:grpSp>
          <p:nvGrpSpPr>
            <p:cNvPr id="10" name="Group 70"/>
            <p:cNvGrpSpPr>
              <a:grpSpLocks/>
            </p:cNvGrpSpPr>
            <p:nvPr/>
          </p:nvGrpSpPr>
          <p:grpSpPr bwMode="auto">
            <a:xfrm>
              <a:off x="4394" y="1600"/>
              <a:ext cx="184" cy="187"/>
              <a:chOff x="720" y="2640"/>
              <a:chExt cx="240" cy="240"/>
            </a:xfrm>
          </p:grpSpPr>
          <p:sp>
            <p:nvSpPr>
              <p:cNvPr id="38" name="Oval 71"/>
              <p:cNvSpPr>
                <a:spLocks noChangeArrowheads="1"/>
              </p:cNvSpPr>
              <p:nvPr/>
            </p:nvSpPr>
            <p:spPr bwMode="auto">
              <a:xfrm>
                <a:off x="720" y="2640"/>
                <a:ext cx="240" cy="24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kumimoji="0" lang="ko-KR" altLang="en-US"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39" name="Oval 72"/>
              <p:cNvSpPr>
                <a:spLocks noChangeArrowheads="1"/>
              </p:cNvSpPr>
              <p:nvPr/>
            </p:nvSpPr>
            <p:spPr bwMode="auto">
              <a:xfrm>
                <a:off x="816" y="273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kumimoji="0" lang="ko-KR" altLang="en-US"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  <p:grpSp>
          <p:nvGrpSpPr>
            <p:cNvPr id="12" name="Group 73"/>
            <p:cNvGrpSpPr>
              <a:grpSpLocks/>
            </p:cNvGrpSpPr>
            <p:nvPr/>
          </p:nvGrpSpPr>
          <p:grpSpPr bwMode="auto">
            <a:xfrm>
              <a:off x="4480" y="2645"/>
              <a:ext cx="184" cy="187"/>
              <a:chOff x="720" y="2640"/>
              <a:chExt cx="240" cy="240"/>
            </a:xfrm>
          </p:grpSpPr>
          <p:sp>
            <p:nvSpPr>
              <p:cNvPr id="36" name="Oval 74"/>
              <p:cNvSpPr>
                <a:spLocks noChangeArrowheads="1"/>
              </p:cNvSpPr>
              <p:nvPr/>
            </p:nvSpPr>
            <p:spPr bwMode="auto">
              <a:xfrm>
                <a:off x="720" y="2640"/>
                <a:ext cx="240" cy="24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kumimoji="0" lang="ko-KR" altLang="en-US"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37" name="Oval 75"/>
              <p:cNvSpPr>
                <a:spLocks noChangeArrowheads="1"/>
              </p:cNvSpPr>
              <p:nvPr/>
            </p:nvSpPr>
            <p:spPr bwMode="auto">
              <a:xfrm>
                <a:off x="816" y="273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kumimoji="0" lang="ko-KR" altLang="en-US"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  <p:sp>
          <p:nvSpPr>
            <p:cNvPr id="16" name="AutoShape 76"/>
            <p:cNvSpPr>
              <a:spLocks noChangeArrowheads="1"/>
            </p:cNvSpPr>
            <p:nvPr/>
          </p:nvSpPr>
          <p:spPr bwMode="auto">
            <a:xfrm rot="-1247873">
              <a:off x="4762" y="2011"/>
              <a:ext cx="478" cy="41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16 w 21600"/>
                <a:gd name="T13" fmla="*/ 2279 h 21600"/>
                <a:gd name="T14" fmla="*/ 16539 w 21600"/>
                <a:gd name="T15" fmla="*/ 1367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grpSp>
          <p:nvGrpSpPr>
            <p:cNvPr id="13" name="Group 77"/>
            <p:cNvGrpSpPr>
              <a:grpSpLocks/>
            </p:cNvGrpSpPr>
            <p:nvPr/>
          </p:nvGrpSpPr>
          <p:grpSpPr bwMode="auto">
            <a:xfrm>
              <a:off x="4688" y="1800"/>
              <a:ext cx="680" cy="448"/>
              <a:chOff x="2640" y="1728"/>
              <a:chExt cx="816" cy="576"/>
            </a:xfrm>
          </p:grpSpPr>
          <p:grpSp>
            <p:nvGrpSpPr>
              <p:cNvPr id="14" name="Group 78"/>
              <p:cNvGrpSpPr>
                <a:grpSpLocks/>
              </p:cNvGrpSpPr>
              <p:nvPr/>
            </p:nvGrpSpPr>
            <p:grpSpPr bwMode="auto">
              <a:xfrm>
                <a:off x="2640" y="1728"/>
                <a:ext cx="144" cy="144"/>
                <a:chOff x="720" y="2640"/>
                <a:chExt cx="240" cy="240"/>
              </a:xfrm>
            </p:grpSpPr>
            <p:sp>
              <p:nvSpPr>
                <p:cNvPr id="34" name="Oval 79"/>
                <p:cNvSpPr>
                  <a:spLocks noChangeArrowheads="1"/>
                </p:cNvSpPr>
                <p:nvPr/>
              </p:nvSpPr>
              <p:spPr bwMode="auto">
                <a:xfrm>
                  <a:off x="720" y="2640"/>
                  <a:ext cx="240" cy="240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kumimoji="0" lang="ko-KR" altLang="en-US">
                    <a:latin typeface="맑은 고딕" pitchFamily="50" charset="-127"/>
                    <a:ea typeface="맑은 고딕" pitchFamily="50" charset="-127"/>
                  </a:endParaRPr>
                </a:p>
              </p:txBody>
            </p:sp>
            <p:sp>
              <p:nvSpPr>
                <p:cNvPr id="35" name="Oval 80"/>
                <p:cNvSpPr>
                  <a:spLocks noChangeArrowheads="1"/>
                </p:cNvSpPr>
                <p:nvPr/>
              </p:nvSpPr>
              <p:spPr bwMode="auto">
                <a:xfrm>
                  <a:off x="816" y="273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kumimoji="0" lang="ko-KR" altLang="en-US">
                    <a:latin typeface="맑은 고딕" pitchFamily="50" charset="-127"/>
                    <a:ea typeface="맑은 고딕" pitchFamily="50" charset="-127"/>
                  </a:endParaRPr>
                </a:p>
              </p:txBody>
            </p:sp>
          </p:grpSp>
          <p:grpSp>
            <p:nvGrpSpPr>
              <p:cNvPr id="15" name="Group 81"/>
              <p:cNvGrpSpPr>
                <a:grpSpLocks/>
              </p:cNvGrpSpPr>
              <p:nvPr/>
            </p:nvGrpSpPr>
            <p:grpSpPr bwMode="auto">
              <a:xfrm>
                <a:off x="2880" y="1728"/>
                <a:ext cx="144" cy="144"/>
                <a:chOff x="720" y="2640"/>
                <a:chExt cx="240" cy="240"/>
              </a:xfrm>
            </p:grpSpPr>
            <p:sp>
              <p:nvSpPr>
                <p:cNvPr id="32" name="Oval 82"/>
                <p:cNvSpPr>
                  <a:spLocks noChangeArrowheads="1"/>
                </p:cNvSpPr>
                <p:nvPr/>
              </p:nvSpPr>
              <p:spPr bwMode="auto">
                <a:xfrm>
                  <a:off x="720" y="2640"/>
                  <a:ext cx="240" cy="240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kumimoji="0" lang="ko-KR" altLang="en-US">
                    <a:latin typeface="맑은 고딕" pitchFamily="50" charset="-127"/>
                    <a:ea typeface="맑은 고딕" pitchFamily="50" charset="-127"/>
                  </a:endParaRPr>
                </a:p>
              </p:txBody>
            </p:sp>
            <p:sp>
              <p:nvSpPr>
                <p:cNvPr id="33" name="Oval 83"/>
                <p:cNvSpPr>
                  <a:spLocks noChangeArrowheads="1"/>
                </p:cNvSpPr>
                <p:nvPr/>
              </p:nvSpPr>
              <p:spPr bwMode="auto">
                <a:xfrm>
                  <a:off x="816" y="273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kumimoji="0" lang="ko-KR" altLang="en-US">
                    <a:latin typeface="맑은 고딕" pitchFamily="50" charset="-127"/>
                    <a:ea typeface="맑은 고딕" pitchFamily="50" charset="-127"/>
                  </a:endParaRPr>
                </a:p>
              </p:txBody>
            </p:sp>
          </p:grpSp>
          <p:grpSp>
            <p:nvGrpSpPr>
              <p:cNvPr id="17" name="Group 84"/>
              <p:cNvGrpSpPr>
                <a:grpSpLocks/>
              </p:cNvGrpSpPr>
              <p:nvPr/>
            </p:nvGrpSpPr>
            <p:grpSpPr bwMode="auto">
              <a:xfrm>
                <a:off x="2902" y="1942"/>
                <a:ext cx="144" cy="144"/>
                <a:chOff x="720" y="2640"/>
                <a:chExt cx="240" cy="240"/>
              </a:xfrm>
            </p:grpSpPr>
            <p:sp>
              <p:nvSpPr>
                <p:cNvPr id="30" name="Oval 85"/>
                <p:cNvSpPr>
                  <a:spLocks noChangeArrowheads="1"/>
                </p:cNvSpPr>
                <p:nvPr/>
              </p:nvSpPr>
              <p:spPr bwMode="auto">
                <a:xfrm>
                  <a:off x="720" y="2640"/>
                  <a:ext cx="240" cy="240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kumimoji="0" lang="ko-KR" altLang="en-US">
                    <a:latin typeface="맑은 고딕" pitchFamily="50" charset="-127"/>
                    <a:ea typeface="맑은 고딕" pitchFamily="50" charset="-127"/>
                  </a:endParaRPr>
                </a:p>
              </p:txBody>
            </p:sp>
            <p:sp>
              <p:nvSpPr>
                <p:cNvPr id="31" name="Oval 86"/>
                <p:cNvSpPr>
                  <a:spLocks noChangeArrowheads="1"/>
                </p:cNvSpPr>
                <p:nvPr/>
              </p:nvSpPr>
              <p:spPr bwMode="auto">
                <a:xfrm>
                  <a:off x="816" y="273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kumimoji="0" lang="ko-KR" altLang="en-US">
                    <a:latin typeface="맑은 고딕" pitchFamily="50" charset="-127"/>
                    <a:ea typeface="맑은 고딕" pitchFamily="50" charset="-127"/>
                  </a:endParaRPr>
                </a:p>
              </p:txBody>
            </p:sp>
          </p:grpSp>
          <p:grpSp>
            <p:nvGrpSpPr>
              <p:cNvPr id="18" name="Group 87"/>
              <p:cNvGrpSpPr>
                <a:grpSpLocks/>
              </p:cNvGrpSpPr>
              <p:nvPr/>
            </p:nvGrpSpPr>
            <p:grpSpPr bwMode="auto">
              <a:xfrm>
                <a:off x="2976" y="2112"/>
                <a:ext cx="144" cy="144"/>
                <a:chOff x="720" y="2640"/>
                <a:chExt cx="240" cy="240"/>
              </a:xfrm>
            </p:grpSpPr>
            <p:sp>
              <p:nvSpPr>
                <p:cNvPr id="28" name="Oval 88"/>
                <p:cNvSpPr>
                  <a:spLocks noChangeArrowheads="1"/>
                </p:cNvSpPr>
                <p:nvPr/>
              </p:nvSpPr>
              <p:spPr bwMode="auto">
                <a:xfrm>
                  <a:off x="720" y="2640"/>
                  <a:ext cx="240" cy="240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kumimoji="0" lang="ko-KR" altLang="en-US">
                    <a:latin typeface="맑은 고딕" pitchFamily="50" charset="-127"/>
                    <a:ea typeface="맑은 고딕" pitchFamily="50" charset="-127"/>
                  </a:endParaRPr>
                </a:p>
              </p:txBody>
            </p:sp>
            <p:sp>
              <p:nvSpPr>
                <p:cNvPr id="29" name="Oval 89"/>
                <p:cNvSpPr>
                  <a:spLocks noChangeArrowheads="1"/>
                </p:cNvSpPr>
                <p:nvPr/>
              </p:nvSpPr>
              <p:spPr bwMode="auto">
                <a:xfrm>
                  <a:off x="816" y="273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kumimoji="0" lang="ko-KR" altLang="en-US">
                    <a:latin typeface="맑은 고딕" pitchFamily="50" charset="-127"/>
                    <a:ea typeface="맑은 고딕" pitchFamily="50" charset="-127"/>
                  </a:endParaRPr>
                </a:p>
              </p:txBody>
            </p:sp>
          </p:grpSp>
          <p:grpSp>
            <p:nvGrpSpPr>
              <p:cNvPr id="19" name="Group 90"/>
              <p:cNvGrpSpPr>
                <a:grpSpLocks/>
              </p:cNvGrpSpPr>
              <p:nvPr/>
            </p:nvGrpSpPr>
            <p:grpSpPr bwMode="auto">
              <a:xfrm>
                <a:off x="3312" y="2112"/>
                <a:ext cx="144" cy="144"/>
                <a:chOff x="720" y="2640"/>
                <a:chExt cx="240" cy="240"/>
              </a:xfrm>
            </p:grpSpPr>
            <p:sp>
              <p:nvSpPr>
                <p:cNvPr id="26" name="Oval 91"/>
                <p:cNvSpPr>
                  <a:spLocks noChangeArrowheads="1"/>
                </p:cNvSpPr>
                <p:nvPr/>
              </p:nvSpPr>
              <p:spPr bwMode="auto">
                <a:xfrm>
                  <a:off x="720" y="2640"/>
                  <a:ext cx="240" cy="240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kumimoji="0" lang="ko-KR" altLang="en-US">
                    <a:latin typeface="맑은 고딕" pitchFamily="50" charset="-127"/>
                    <a:ea typeface="맑은 고딕" pitchFamily="50" charset="-127"/>
                  </a:endParaRPr>
                </a:p>
              </p:txBody>
            </p:sp>
            <p:sp>
              <p:nvSpPr>
                <p:cNvPr id="27" name="Oval 92"/>
                <p:cNvSpPr>
                  <a:spLocks noChangeArrowheads="1"/>
                </p:cNvSpPr>
                <p:nvPr/>
              </p:nvSpPr>
              <p:spPr bwMode="auto">
                <a:xfrm>
                  <a:off x="816" y="273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kumimoji="0" lang="ko-KR" altLang="en-US">
                    <a:latin typeface="맑은 고딕" pitchFamily="50" charset="-127"/>
                    <a:ea typeface="맑은 고딕" pitchFamily="50" charset="-127"/>
                  </a:endParaRPr>
                </a:p>
              </p:txBody>
            </p:sp>
          </p:grpSp>
          <p:grpSp>
            <p:nvGrpSpPr>
              <p:cNvPr id="20" name="Group 93"/>
              <p:cNvGrpSpPr>
                <a:grpSpLocks/>
              </p:cNvGrpSpPr>
              <p:nvPr/>
            </p:nvGrpSpPr>
            <p:grpSpPr bwMode="auto">
              <a:xfrm>
                <a:off x="3168" y="2160"/>
                <a:ext cx="144" cy="144"/>
                <a:chOff x="720" y="2640"/>
                <a:chExt cx="240" cy="240"/>
              </a:xfrm>
            </p:grpSpPr>
            <p:sp>
              <p:nvSpPr>
                <p:cNvPr id="24" name="Oval 94"/>
                <p:cNvSpPr>
                  <a:spLocks noChangeArrowheads="1"/>
                </p:cNvSpPr>
                <p:nvPr/>
              </p:nvSpPr>
              <p:spPr bwMode="auto">
                <a:xfrm>
                  <a:off x="720" y="2640"/>
                  <a:ext cx="240" cy="240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kumimoji="0" lang="ko-KR" altLang="en-US">
                    <a:latin typeface="맑은 고딕" pitchFamily="50" charset="-127"/>
                    <a:ea typeface="맑은 고딕" pitchFamily="50" charset="-127"/>
                  </a:endParaRPr>
                </a:p>
              </p:txBody>
            </p:sp>
            <p:sp>
              <p:nvSpPr>
                <p:cNvPr id="25" name="Oval 95"/>
                <p:cNvSpPr>
                  <a:spLocks noChangeArrowheads="1"/>
                </p:cNvSpPr>
                <p:nvPr/>
              </p:nvSpPr>
              <p:spPr bwMode="auto">
                <a:xfrm>
                  <a:off x="816" y="273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kumimoji="0" lang="ko-KR" altLang="en-US">
                    <a:latin typeface="맑은 고딕" pitchFamily="50" charset="-127"/>
                    <a:ea typeface="맑은 고딕" pitchFamily="50" charset="-127"/>
                  </a:endParaRPr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ko-KR" altLang="en-US" smtClean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ko-KR" altLang="en-US" smtClean="0"/>
          </a:p>
        </p:txBody>
      </p:sp>
      <p:pic>
        <p:nvPicPr>
          <p:cNvPr id="40964" name="Picture 4" descr="davinci heart1"/>
          <p:cNvPicPr>
            <a:picLocks noChangeAspect="1" noChangeArrowheads="1"/>
          </p:cNvPicPr>
          <p:nvPr/>
        </p:nvPicPr>
        <p:blipFill>
          <a:blip r:embed="rId2" cstate="print"/>
          <a:srcRect t="16667" b="15555"/>
          <a:stretch>
            <a:fillRect/>
          </a:stretch>
        </p:blipFill>
        <p:spPr bwMode="auto">
          <a:xfrm>
            <a:off x="304800" y="50800"/>
            <a:ext cx="8458200" cy="677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543300" y="2895600"/>
            <a:ext cx="609600" cy="609600"/>
            <a:chOff x="720" y="2640"/>
            <a:chExt cx="240" cy="240"/>
          </a:xfrm>
        </p:grpSpPr>
        <p:sp>
          <p:nvSpPr>
            <p:cNvPr id="40981" name="Oval 6"/>
            <p:cNvSpPr>
              <a:spLocks noChangeArrowheads="1"/>
            </p:cNvSpPr>
            <p:nvPr/>
          </p:nvSpPr>
          <p:spPr bwMode="auto">
            <a:xfrm>
              <a:off x="720" y="2640"/>
              <a:ext cx="240" cy="2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ko-KR" altLang="en-US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40982" name="Oval 7"/>
            <p:cNvSpPr>
              <a:spLocks noChangeArrowheads="1"/>
            </p:cNvSpPr>
            <p:nvPr/>
          </p:nvSpPr>
          <p:spPr bwMode="auto">
            <a:xfrm>
              <a:off x="816" y="273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ko-KR" altLang="en-US"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4724400" y="2933700"/>
            <a:ext cx="609600" cy="609600"/>
            <a:chOff x="720" y="2640"/>
            <a:chExt cx="240" cy="240"/>
          </a:xfrm>
        </p:grpSpPr>
        <p:sp>
          <p:nvSpPr>
            <p:cNvPr id="40979" name="Oval 9"/>
            <p:cNvSpPr>
              <a:spLocks noChangeArrowheads="1"/>
            </p:cNvSpPr>
            <p:nvPr/>
          </p:nvSpPr>
          <p:spPr bwMode="auto">
            <a:xfrm>
              <a:off x="720" y="2640"/>
              <a:ext cx="240" cy="2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ko-KR" altLang="en-US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40980" name="Oval 10"/>
            <p:cNvSpPr>
              <a:spLocks noChangeArrowheads="1"/>
            </p:cNvSpPr>
            <p:nvPr/>
          </p:nvSpPr>
          <p:spPr bwMode="auto">
            <a:xfrm>
              <a:off x="816" y="273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ko-KR" altLang="en-US"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5029200" y="3886200"/>
            <a:ext cx="609600" cy="609600"/>
            <a:chOff x="720" y="2640"/>
            <a:chExt cx="240" cy="240"/>
          </a:xfrm>
        </p:grpSpPr>
        <p:sp>
          <p:nvSpPr>
            <p:cNvPr id="40977" name="Oval 12"/>
            <p:cNvSpPr>
              <a:spLocks noChangeArrowheads="1"/>
            </p:cNvSpPr>
            <p:nvPr/>
          </p:nvSpPr>
          <p:spPr bwMode="auto">
            <a:xfrm>
              <a:off x="720" y="2640"/>
              <a:ext cx="240" cy="2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ko-KR" altLang="en-US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40978" name="Oval 13"/>
            <p:cNvSpPr>
              <a:spLocks noChangeArrowheads="1"/>
            </p:cNvSpPr>
            <p:nvPr/>
          </p:nvSpPr>
          <p:spPr bwMode="auto">
            <a:xfrm>
              <a:off x="816" y="273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ko-KR" altLang="en-US"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5867400" y="4572000"/>
            <a:ext cx="609600" cy="609600"/>
            <a:chOff x="720" y="2640"/>
            <a:chExt cx="240" cy="240"/>
          </a:xfrm>
        </p:grpSpPr>
        <p:sp>
          <p:nvSpPr>
            <p:cNvPr id="40975" name="Oval 15"/>
            <p:cNvSpPr>
              <a:spLocks noChangeArrowheads="1"/>
            </p:cNvSpPr>
            <p:nvPr/>
          </p:nvSpPr>
          <p:spPr bwMode="auto">
            <a:xfrm>
              <a:off x="720" y="2640"/>
              <a:ext cx="240" cy="2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ko-KR" altLang="en-US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40976" name="Oval 16"/>
            <p:cNvSpPr>
              <a:spLocks noChangeArrowheads="1"/>
            </p:cNvSpPr>
            <p:nvPr/>
          </p:nvSpPr>
          <p:spPr bwMode="auto">
            <a:xfrm>
              <a:off x="816" y="273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ko-KR" altLang="en-US"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6934200" y="4800600"/>
            <a:ext cx="609600" cy="609600"/>
            <a:chOff x="720" y="2640"/>
            <a:chExt cx="240" cy="240"/>
          </a:xfrm>
        </p:grpSpPr>
        <p:sp>
          <p:nvSpPr>
            <p:cNvPr id="40973" name="Oval 18"/>
            <p:cNvSpPr>
              <a:spLocks noChangeArrowheads="1"/>
            </p:cNvSpPr>
            <p:nvPr/>
          </p:nvSpPr>
          <p:spPr bwMode="auto">
            <a:xfrm>
              <a:off x="720" y="2640"/>
              <a:ext cx="240" cy="2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ko-KR" altLang="en-US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40974" name="Oval 19"/>
            <p:cNvSpPr>
              <a:spLocks noChangeArrowheads="1"/>
            </p:cNvSpPr>
            <p:nvPr/>
          </p:nvSpPr>
          <p:spPr bwMode="auto">
            <a:xfrm>
              <a:off x="816" y="273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ko-KR" altLang="en-US"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7848600" y="4648200"/>
            <a:ext cx="609600" cy="609600"/>
            <a:chOff x="720" y="2640"/>
            <a:chExt cx="240" cy="240"/>
          </a:xfrm>
        </p:grpSpPr>
        <p:sp>
          <p:nvSpPr>
            <p:cNvPr id="40971" name="Oval 21"/>
            <p:cNvSpPr>
              <a:spLocks noChangeArrowheads="1"/>
            </p:cNvSpPr>
            <p:nvPr/>
          </p:nvSpPr>
          <p:spPr bwMode="auto">
            <a:xfrm>
              <a:off x="720" y="2640"/>
              <a:ext cx="240" cy="2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ko-KR" altLang="en-US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40972" name="Oval 22"/>
            <p:cNvSpPr>
              <a:spLocks noChangeArrowheads="1"/>
            </p:cNvSpPr>
            <p:nvPr/>
          </p:nvSpPr>
          <p:spPr bwMode="auto">
            <a:xfrm>
              <a:off x="816" y="273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ko-KR" altLang="en-US">
                <a:latin typeface="맑은 고딕" pitchFamily="50" charset="-127"/>
                <a:ea typeface="맑은 고딕" pitchFamily="50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ko-KR" alt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ko-KR" altLang="en-US" smtClean="0"/>
          </a:p>
        </p:txBody>
      </p:sp>
      <p:pic>
        <p:nvPicPr>
          <p:cNvPr id="41988" name="Picture 4" descr="davinci heart1"/>
          <p:cNvPicPr>
            <a:picLocks noChangeAspect="1" noChangeArrowheads="1"/>
          </p:cNvPicPr>
          <p:nvPr/>
        </p:nvPicPr>
        <p:blipFill>
          <a:blip r:embed="rId2" cstate="print"/>
          <a:srcRect t="16667" b="15555"/>
          <a:stretch>
            <a:fillRect/>
          </a:stretch>
        </p:blipFill>
        <p:spPr bwMode="auto">
          <a:xfrm>
            <a:off x="304800" y="50800"/>
            <a:ext cx="8458200" cy="677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85800" y="1162050"/>
            <a:ext cx="838200" cy="819150"/>
            <a:chOff x="720" y="2640"/>
            <a:chExt cx="240" cy="240"/>
          </a:xfrm>
        </p:grpSpPr>
        <p:sp>
          <p:nvSpPr>
            <p:cNvPr id="42017" name="Oval 6"/>
            <p:cNvSpPr>
              <a:spLocks noChangeArrowheads="1"/>
            </p:cNvSpPr>
            <p:nvPr/>
          </p:nvSpPr>
          <p:spPr bwMode="auto">
            <a:xfrm>
              <a:off x="720" y="2640"/>
              <a:ext cx="240" cy="2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ko-KR" altLang="en-US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42018" name="Oval 7"/>
            <p:cNvSpPr>
              <a:spLocks noChangeArrowheads="1"/>
            </p:cNvSpPr>
            <p:nvPr/>
          </p:nvSpPr>
          <p:spPr bwMode="auto">
            <a:xfrm>
              <a:off x="816" y="273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ko-KR" altLang="en-US"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3543300" y="2895600"/>
            <a:ext cx="609600" cy="609600"/>
            <a:chOff x="720" y="2640"/>
            <a:chExt cx="240" cy="240"/>
          </a:xfrm>
        </p:grpSpPr>
        <p:sp>
          <p:nvSpPr>
            <p:cNvPr id="42015" name="Oval 9"/>
            <p:cNvSpPr>
              <a:spLocks noChangeArrowheads="1"/>
            </p:cNvSpPr>
            <p:nvPr/>
          </p:nvSpPr>
          <p:spPr bwMode="auto">
            <a:xfrm>
              <a:off x="720" y="2640"/>
              <a:ext cx="240" cy="2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ko-KR" altLang="en-US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42016" name="Oval 10"/>
            <p:cNvSpPr>
              <a:spLocks noChangeArrowheads="1"/>
            </p:cNvSpPr>
            <p:nvPr/>
          </p:nvSpPr>
          <p:spPr bwMode="auto">
            <a:xfrm>
              <a:off x="816" y="273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ko-KR" altLang="en-US"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7315200" y="5791200"/>
            <a:ext cx="838200" cy="819150"/>
            <a:chOff x="720" y="2640"/>
            <a:chExt cx="240" cy="240"/>
          </a:xfrm>
        </p:grpSpPr>
        <p:sp>
          <p:nvSpPr>
            <p:cNvPr id="42013" name="Oval 12"/>
            <p:cNvSpPr>
              <a:spLocks noChangeArrowheads="1"/>
            </p:cNvSpPr>
            <p:nvPr/>
          </p:nvSpPr>
          <p:spPr bwMode="auto">
            <a:xfrm>
              <a:off x="720" y="2640"/>
              <a:ext cx="240" cy="2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ko-KR" altLang="en-US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42014" name="Oval 13"/>
            <p:cNvSpPr>
              <a:spLocks noChangeArrowheads="1"/>
            </p:cNvSpPr>
            <p:nvPr/>
          </p:nvSpPr>
          <p:spPr bwMode="auto">
            <a:xfrm>
              <a:off x="816" y="273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ko-KR" altLang="en-US"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685800" y="5791200"/>
            <a:ext cx="838200" cy="819150"/>
            <a:chOff x="720" y="2640"/>
            <a:chExt cx="240" cy="240"/>
          </a:xfrm>
        </p:grpSpPr>
        <p:sp>
          <p:nvSpPr>
            <p:cNvPr id="42011" name="Oval 15"/>
            <p:cNvSpPr>
              <a:spLocks noChangeArrowheads="1"/>
            </p:cNvSpPr>
            <p:nvPr/>
          </p:nvSpPr>
          <p:spPr bwMode="auto">
            <a:xfrm>
              <a:off x="720" y="2640"/>
              <a:ext cx="240" cy="2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ko-KR" altLang="en-US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42012" name="Oval 16"/>
            <p:cNvSpPr>
              <a:spLocks noChangeArrowheads="1"/>
            </p:cNvSpPr>
            <p:nvPr/>
          </p:nvSpPr>
          <p:spPr bwMode="auto">
            <a:xfrm>
              <a:off x="816" y="273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ko-KR" altLang="en-US"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7391400" y="990600"/>
            <a:ext cx="838200" cy="819150"/>
            <a:chOff x="720" y="2640"/>
            <a:chExt cx="240" cy="240"/>
          </a:xfrm>
        </p:grpSpPr>
        <p:sp>
          <p:nvSpPr>
            <p:cNvPr id="42009" name="Oval 18"/>
            <p:cNvSpPr>
              <a:spLocks noChangeArrowheads="1"/>
            </p:cNvSpPr>
            <p:nvPr/>
          </p:nvSpPr>
          <p:spPr bwMode="auto">
            <a:xfrm>
              <a:off x="720" y="2640"/>
              <a:ext cx="240" cy="2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ko-KR" altLang="en-US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42010" name="Oval 19"/>
            <p:cNvSpPr>
              <a:spLocks noChangeArrowheads="1"/>
            </p:cNvSpPr>
            <p:nvPr/>
          </p:nvSpPr>
          <p:spPr bwMode="auto">
            <a:xfrm>
              <a:off x="816" y="273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ko-KR" altLang="en-US"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4724400" y="2933700"/>
            <a:ext cx="609600" cy="609600"/>
            <a:chOff x="720" y="2640"/>
            <a:chExt cx="240" cy="240"/>
          </a:xfrm>
        </p:grpSpPr>
        <p:sp>
          <p:nvSpPr>
            <p:cNvPr id="42007" name="Oval 21"/>
            <p:cNvSpPr>
              <a:spLocks noChangeArrowheads="1"/>
            </p:cNvSpPr>
            <p:nvPr/>
          </p:nvSpPr>
          <p:spPr bwMode="auto">
            <a:xfrm>
              <a:off x="720" y="2640"/>
              <a:ext cx="240" cy="2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ko-KR" altLang="en-US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42008" name="Oval 22"/>
            <p:cNvSpPr>
              <a:spLocks noChangeArrowheads="1"/>
            </p:cNvSpPr>
            <p:nvPr/>
          </p:nvSpPr>
          <p:spPr bwMode="auto">
            <a:xfrm>
              <a:off x="816" y="273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ko-KR" altLang="en-US"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8" name="Group 23"/>
          <p:cNvGrpSpPr>
            <a:grpSpLocks/>
          </p:cNvGrpSpPr>
          <p:nvPr/>
        </p:nvGrpSpPr>
        <p:grpSpPr bwMode="auto">
          <a:xfrm>
            <a:off x="5029200" y="3886200"/>
            <a:ext cx="609600" cy="609600"/>
            <a:chOff x="720" y="2640"/>
            <a:chExt cx="240" cy="240"/>
          </a:xfrm>
        </p:grpSpPr>
        <p:sp>
          <p:nvSpPr>
            <p:cNvPr id="42005" name="Oval 24"/>
            <p:cNvSpPr>
              <a:spLocks noChangeArrowheads="1"/>
            </p:cNvSpPr>
            <p:nvPr/>
          </p:nvSpPr>
          <p:spPr bwMode="auto">
            <a:xfrm>
              <a:off x="720" y="2640"/>
              <a:ext cx="240" cy="2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ko-KR" altLang="en-US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42006" name="Oval 25"/>
            <p:cNvSpPr>
              <a:spLocks noChangeArrowheads="1"/>
            </p:cNvSpPr>
            <p:nvPr/>
          </p:nvSpPr>
          <p:spPr bwMode="auto">
            <a:xfrm>
              <a:off x="816" y="273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ko-KR" altLang="en-US"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9" name="Group 26"/>
          <p:cNvGrpSpPr>
            <a:grpSpLocks/>
          </p:cNvGrpSpPr>
          <p:nvPr/>
        </p:nvGrpSpPr>
        <p:grpSpPr bwMode="auto">
          <a:xfrm>
            <a:off x="5867400" y="4572000"/>
            <a:ext cx="609600" cy="609600"/>
            <a:chOff x="720" y="2640"/>
            <a:chExt cx="240" cy="240"/>
          </a:xfrm>
        </p:grpSpPr>
        <p:sp>
          <p:nvSpPr>
            <p:cNvPr id="42003" name="Oval 27"/>
            <p:cNvSpPr>
              <a:spLocks noChangeArrowheads="1"/>
            </p:cNvSpPr>
            <p:nvPr/>
          </p:nvSpPr>
          <p:spPr bwMode="auto">
            <a:xfrm>
              <a:off x="720" y="2640"/>
              <a:ext cx="240" cy="2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ko-KR" altLang="en-US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42004" name="Oval 28"/>
            <p:cNvSpPr>
              <a:spLocks noChangeArrowheads="1"/>
            </p:cNvSpPr>
            <p:nvPr/>
          </p:nvSpPr>
          <p:spPr bwMode="auto">
            <a:xfrm>
              <a:off x="816" y="273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ko-KR" altLang="en-US"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10" name="Group 29"/>
          <p:cNvGrpSpPr>
            <a:grpSpLocks/>
          </p:cNvGrpSpPr>
          <p:nvPr/>
        </p:nvGrpSpPr>
        <p:grpSpPr bwMode="auto">
          <a:xfrm>
            <a:off x="6934200" y="4800600"/>
            <a:ext cx="609600" cy="609600"/>
            <a:chOff x="720" y="2640"/>
            <a:chExt cx="240" cy="240"/>
          </a:xfrm>
        </p:grpSpPr>
        <p:sp>
          <p:nvSpPr>
            <p:cNvPr id="42001" name="Oval 30"/>
            <p:cNvSpPr>
              <a:spLocks noChangeArrowheads="1"/>
            </p:cNvSpPr>
            <p:nvPr/>
          </p:nvSpPr>
          <p:spPr bwMode="auto">
            <a:xfrm>
              <a:off x="720" y="2640"/>
              <a:ext cx="240" cy="2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ko-KR" altLang="en-US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42002" name="Oval 31"/>
            <p:cNvSpPr>
              <a:spLocks noChangeArrowheads="1"/>
            </p:cNvSpPr>
            <p:nvPr/>
          </p:nvSpPr>
          <p:spPr bwMode="auto">
            <a:xfrm>
              <a:off x="816" y="273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ko-KR" altLang="en-US"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11" name="Group 32"/>
          <p:cNvGrpSpPr>
            <a:grpSpLocks/>
          </p:cNvGrpSpPr>
          <p:nvPr/>
        </p:nvGrpSpPr>
        <p:grpSpPr bwMode="auto">
          <a:xfrm>
            <a:off x="7848600" y="4648200"/>
            <a:ext cx="609600" cy="609600"/>
            <a:chOff x="720" y="2640"/>
            <a:chExt cx="240" cy="240"/>
          </a:xfrm>
        </p:grpSpPr>
        <p:sp>
          <p:nvSpPr>
            <p:cNvPr id="41999" name="Oval 33"/>
            <p:cNvSpPr>
              <a:spLocks noChangeArrowheads="1"/>
            </p:cNvSpPr>
            <p:nvPr/>
          </p:nvSpPr>
          <p:spPr bwMode="auto">
            <a:xfrm>
              <a:off x="720" y="2640"/>
              <a:ext cx="240" cy="2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ko-KR" altLang="en-US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42000" name="Oval 34"/>
            <p:cNvSpPr>
              <a:spLocks noChangeArrowheads="1"/>
            </p:cNvSpPr>
            <p:nvPr/>
          </p:nvSpPr>
          <p:spPr bwMode="auto">
            <a:xfrm>
              <a:off x="816" y="273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ko-KR" altLang="en-US">
                <a:latin typeface="맑은 고딕" pitchFamily="50" charset="-127"/>
                <a:ea typeface="맑은 고딕" pitchFamily="50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17145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171460" name="AutoShape 4"/>
            <p:cNvSpPr>
              <a:spLocks noChangeArrowheads="1"/>
            </p:cNvSpPr>
            <p:nvPr/>
          </p:nvSpPr>
          <p:spPr bwMode="auto">
            <a:xfrm>
              <a:off x="113" y="119"/>
              <a:ext cx="5534" cy="408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</p:grp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00063"/>
            <a:ext cx="3257550" cy="768697"/>
          </a:xfrm>
        </p:spPr>
        <p:txBody>
          <a:bodyPr>
            <a:noAutofit/>
          </a:bodyPr>
          <a:lstStyle/>
          <a:p>
            <a:pPr eaLnBrk="1" hangingPunct="1"/>
            <a:r>
              <a:rPr lang="ko-KR" altLang="en-US" sz="4800" b="1" dirty="0" smtClean="0">
                <a:latin typeface="휴먼엑스포" pitchFamily="18" charset="-127"/>
                <a:ea typeface="휴먼엑스포" pitchFamily="18" charset="-127"/>
              </a:rPr>
              <a:t>혈압 반응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00063" y="1799456"/>
            <a:ext cx="8143875" cy="4077816"/>
          </a:xfrm>
          <a:prstGeom prst="rect">
            <a:avLst/>
          </a:prstGeom>
          <a:ln w="31750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ko-KR" altLang="en-US" sz="280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엑스포" pitchFamily="18" charset="-127"/>
                <a:ea typeface="휴먼엑스포" pitchFamily="18" charset="-127"/>
              </a:rPr>
              <a:t>수축기</a:t>
            </a:r>
            <a:r>
              <a:rPr kumimoji="0" lang="ko-KR" altLang="en-US" sz="280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엑스포" pitchFamily="18" charset="-127"/>
                <a:ea typeface="휴먼엑스포" pitchFamily="18" charset="-127"/>
              </a:rPr>
              <a:t> 혈압은 점차 증가</a:t>
            </a:r>
            <a:r>
              <a:rPr kumimoji="0" lang="ko-KR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</a:t>
            </a:r>
            <a:r>
              <a:rPr kumimoji="0" lang="ko-KR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10</a:t>
            </a:r>
            <a:r>
              <a:rPr kumimoji="0" lang="en-US" altLang="ko-K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±</a:t>
            </a:r>
            <a:r>
              <a:rPr kumimoji="0" lang="ko-KR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2</a:t>
            </a:r>
            <a:r>
              <a:rPr kumimoji="0" lang="en-US" altLang="ko-K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mmHg/MET 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2800" b="1" dirty="0" smtClean="0">
                <a:solidFill>
                  <a:srgbClr val="0033CC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    </a:t>
            </a:r>
            <a:r>
              <a:rPr kumimoji="0" lang="ko-KR" alt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엑스포" pitchFamily="18" charset="-127"/>
                <a:ea typeface="휴먼엑스포" pitchFamily="18" charset="-127"/>
              </a:rPr>
              <a:t>정도</a:t>
            </a:r>
            <a:r>
              <a:rPr kumimoji="0" lang="ko-KR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)</a:t>
            </a:r>
            <a:endParaRPr lang="en-US" altLang="ko-KR" sz="2800" b="1" dirty="0" smtClean="0">
              <a:latin typeface="Times New Roman" pitchFamily="18" charset="0"/>
              <a:ea typeface="휴먼엑스포" pitchFamily="18" charset="-127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ko-KR" alt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엑스포" pitchFamily="18" charset="-127"/>
                <a:ea typeface="휴먼엑스포" pitchFamily="18" charset="-127"/>
              </a:rPr>
              <a:t>  하지만</a:t>
            </a:r>
            <a:r>
              <a:rPr kumimoji="0" lang="en-US" altLang="ko-K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kumimoji="0" lang="ko-KR" alt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엑스포" pitchFamily="18" charset="-127"/>
                <a:ea typeface="휴먼엑스포" pitchFamily="18" charset="-127"/>
              </a:rPr>
              <a:t> </a:t>
            </a:r>
            <a:r>
              <a:rPr kumimoji="0" lang="ko-KR" altLang="en-US" sz="280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엑스포" pitchFamily="18" charset="-127"/>
                <a:ea typeface="휴먼엑스포" pitchFamily="18" charset="-127"/>
              </a:rPr>
              <a:t>이완기 혈압은 변화가 없거나 약간 </a:t>
            </a:r>
            <a:endParaRPr kumimoji="0" lang="en-US" altLang="ko-KR" sz="280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휴먼엑스포" pitchFamily="18" charset="-127"/>
              <a:ea typeface="휴먼엑스포" pitchFamily="18" charset="-127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2800" dirty="0" smtClean="0">
                <a:latin typeface="휴먼엑스포" pitchFamily="18" charset="-127"/>
                <a:ea typeface="휴먼엑스포" pitchFamily="18" charset="-127"/>
              </a:rPr>
              <a:t>  </a:t>
            </a:r>
            <a:r>
              <a:rPr kumimoji="0" lang="ko-KR" altLang="en-US" sz="280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엑스포" pitchFamily="18" charset="-127"/>
                <a:ea typeface="휴먼엑스포" pitchFamily="18" charset="-127"/>
              </a:rPr>
              <a:t>감소</a:t>
            </a:r>
            <a:r>
              <a:rPr kumimoji="0" lang="ko-KR" alt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엑스포" pitchFamily="18" charset="-127"/>
                <a:ea typeface="휴먼엑스포" pitchFamily="18" charset="-127"/>
              </a:rPr>
              <a:t>한다</a:t>
            </a:r>
            <a:r>
              <a:rPr kumimoji="0" lang="en-US" altLang="ko-KR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엑스포" pitchFamily="18" charset="-127"/>
                <a:ea typeface="휴먼엑스포" pitchFamily="18" charset="-127"/>
              </a:rPr>
              <a:t>.</a:t>
            </a:r>
            <a:endParaRPr kumimoji="0" lang="ko-KR" altLang="en-US" sz="28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휴먼엑스포" pitchFamily="18" charset="-127"/>
              <a:ea typeface="휴먼엑스포" pitchFamily="18" charset="-127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ko-KR" alt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엑스포" pitchFamily="18" charset="-127"/>
                <a:ea typeface="휴먼엑스포" pitchFamily="18" charset="-127"/>
              </a:rPr>
              <a:t>운동 중 </a:t>
            </a:r>
            <a:r>
              <a:rPr kumimoji="0" lang="ko-KR" altLang="en-US" sz="28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엑스포" pitchFamily="18" charset="-127"/>
                <a:ea typeface="휴먼엑스포" pitchFamily="18" charset="-127"/>
              </a:rPr>
              <a:t>수축기</a:t>
            </a:r>
            <a:r>
              <a:rPr kumimoji="0" lang="ko-KR" alt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엑스포" pitchFamily="18" charset="-127"/>
                <a:ea typeface="휴먼엑스포" pitchFamily="18" charset="-127"/>
              </a:rPr>
              <a:t> 혈압이 증가하지 않거나 떨어질 때는 비정상적인 혈압 반응이다</a:t>
            </a:r>
            <a:r>
              <a:rPr kumimoji="0" lang="en-US" altLang="ko-KR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엑스포" pitchFamily="18" charset="-127"/>
                <a:ea typeface="휴먼엑스포" pitchFamily="18" charset="-127"/>
              </a:rPr>
              <a:t>.</a:t>
            </a:r>
            <a:endParaRPr kumimoji="0" lang="ko-KR" altLang="en-US" sz="28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휴먼엑스포" pitchFamily="18" charset="-127"/>
              <a:ea typeface="휴먼엑스포" pitchFamily="18" charset="-127"/>
            </a:endParaRP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§"/>
            </a:pPr>
            <a:r>
              <a:rPr kumimoji="0" lang="ko-KR" alt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엑스포" pitchFamily="18" charset="-127"/>
                <a:ea typeface="휴먼엑스포" pitchFamily="18" charset="-127"/>
              </a:rPr>
              <a:t>운동 직후 회복 시에는 </a:t>
            </a:r>
            <a:r>
              <a:rPr kumimoji="0" lang="ko-KR" altLang="en-US" sz="28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엑스포" pitchFamily="18" charset="-127"/>
                <a:ea typeface="휴먼엑스포" pitchFamily="18" charset="-127"/>
              </a:rPr>
              <a:t>수축기</a:t>
            </a:r>
            <a:r>
              <a:rPr kumimoji="0" lang="ko-KR" alt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엑스포" pitchFamily="18" charset="-127"/>
                <a:ea typeface="휴먼엑스포" pitchFamily="18" charset="-127"/>
              </a:rPr>
              <a:t> 혈압</a:t>
            </a:r>
            <a:r>
              <a:rPr kumimoji="0" lang="ko-KR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ko-KR" altLang="en-US" sz="2800" dirty="0" smtClean="0">
                <a:latin typeface="휴먼엑스포" pitchFamily="18" charset="-127"/>
                <a:ea typeface="휴먼엑스포" pitchFamily="18" charset="-127"/>
              </a:rPr>
              <a:t> 이완기 </a:t>
            </a:r>
            <a:endParaRPr lang="en-US" altLang="ko-KR" sz="2800" dirty="0" smtClean="0">
              <a:latin typeface="휴먼엑스포" pitchFamily="18" charset="-127"/>
              <a:ea typeface="휴먼엑스포" pitchFamily="18" charset="-127"/>
            </a:endParaRPr>
          </a:p>
          <a:p>
            <a:pPr marL="342900" lvl="0" indent="-342900">
              <a:spcBef>
                <a:spcPct val="20000"/>
              </a:spcBef>
            </a:pPr>
            <a:r>
              <a:rPr kumimoji="0" lang="en-US" altLang="ko-KR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엑스포" pitchFamily="18" charset="-127"/>
                <a:ea typeface="휴먼엑스포" pitchFamily="18" charset="-127"/>
              </a:rPr>
              <a:t>  </a:t>
            </a:r>
            <a:r>
              <a:rPr kumimoji="0" lang="ko-KR" alt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엑스포" pitchFamily="18" charset="-127"/>
                <a:ea typeface="휴먼엑스포" pitchFamily="18" charset="-127"/>
              </a:rPr>
              <a:t>혈압 모두 운동전의 수준으로 내려간다</a:t>
            </a:r>
            <a:r>
              <a:rPr kumimoji="0" lang="en-US" altLang="ko-KR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엑스포" pitchFamily="18" charset="-127"/>
                <a:ea typeface="휴먼엑스포" pitchFamily="18" charset="-127"/>
              </a:rPr>
              <a:t>.</a:t>
            </a:r>
            <a:endParaRPr kumimoji="0" lang="ko-KR" altLang="en-US" sz="28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휴먼엑스포" pitchFamily="18" charset="-127"/>
              <a:ea typeface="휴먼엑스포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17145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171460" name="AutoShape 4"/>
            <p:cNvSpPr>
              <a:spLocks noChangeArrowheads="1"/>
            </p:cNvSpPr>
            <p:nvPr/>
          </p:nvSpPr>
          <p:spPr bwMode="auto">
            <a:xfrm>
              <a:off x="113" y="119"/>
              <a:ext cx="5534" cy="408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</p:grpSp>
      <p:sp>
        <p:nvSpPr>
          <p:cNvPr id="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556097"/>
            <a:ext cx="5842992" cy="928687"/>
          </a:xfrm>
        </p:spPr>
        <p:txBody>
          <a:bodyPr>
            <a:noAutofit/>
          </a:bodyPr>
          <a:lstStyle/>
          <a:p>
            <a:pPr eaLnBrk="1" hangingPunct="1"/>
            <a:r>
              <a:rPr lang="ko-KR" altLang="en-US" sz="4800" b="1" dirty="0" smtClean="0">
                <a:latin typeface="휴먼엑스포" pitchFamily="18" charset="-127"/>
                <a:ea typeface="휴먼엑스포" pitchFamily="18" charset="-127"/>
              </a:rPr>
              <a:t>검사결과 작성 요령</a:t>
            </a:r>
          </a:p>
        </p:txBody>
      </p:sp>
      <p:sp>
        <p:nvSpPr>
          <p:cNvPr id="9" name="Rectangle 1027"/>
          <p:cNvSpPr txBox="1">
            <a:spLocks noChangeArrowheads="1"/>
          </p:cNvSpPr>
          <p:nvPr/>
        </p:nvSpPr>
        <p:spPr>
          <a:xfrm>
            <a:off x="500063" y="2108423"/>
            <a:ext cx="8072437" cy="3552825"/>
          </a:xfrm>
          <a:prstGeom prst="rect">
            <a:avLst/>
          </a:prstGeom>
          <a:ln w="31750">
            <a:solidFill>
              <a:srgbClr val="0033CC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ko-KR" alt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엑스포" pitchFamily="18" charset="-127"/>
                <a:ea typeface="휴먼엑스포" pitchFamily="18" charset="-127"/>
              </a:rPr>
              <a:t>검사 중단 이유를 기술하여야 한다.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ko-KR" alt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엑스포" pitchFamily="18" charset="-127"/>
                <a:ea typeface="휴먼엑스포" pitchFamily="18" charset="-127"/>
              </a:rPr>
              <a:t>예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)</a:t>
            </a:r>
            <a:r>
              <a:rPr kumimoji="0" lang="ko-KR" alt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엑스포" pitchFamily="18" charset="-127"/>
                <a:ea typeface="휴먼엑스포" pitchFamily="18" charset="-127"/>
              </a:rPr>
              <a:t> 환자의 검사 중단 요구</a:t>
            </a:r>
            <a:r>
              <a:rPr kumimoji="0" lang="ko-KR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kumimoji="0" lang="ko-KR" alt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엑스포" pitchFamily="18" charset="-127"/>
                <a:ea typeface="휴먼엑스포" pitchFamily="18" charset="-127"/>
              </a:rPr>
              <a:t> 피로</a:t>
            </a:r>
            <a:r>
              <a:rPr kumimoji="0" lang="ko-KR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kumimoji="0" lang="ko-KR" alt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엑스포" pitchFamily="18" charset="-127"/>
                <a:ea typeface="휴먼엑스포" pitchFamily="18" charset="-127"/>
              </a:rPr>
              <a:t> 숨가쁨</a:t>
            </a:r>
            <a:r>
              <a:rPr kumimoji="0" lang="ko-KR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kumimoji="0" lang="ko-KR" alt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엑스포" pitchFamily="18" charset="-127"/>
                <a:ea typeface="휴먼엑스포" pitchFamily="18" charset="-127"/>
              </a:rPr>
              <a:t> 가슴통증 등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ko-KR" alt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엑스포" pitchFamily="18" charset="-127"/>
                <a:ea typeface="휴먼엑스포" pitchFamily="18" charset="-127"/>
              </a:rPr>
              <a:t>검사 결과를 기술할 때는 다음과 같은 내용을 반드시 포함한다</a:t>
            </a:r>
            <a:r>
              <a:rPr kumimoji="0" lang="en-US" altLang="ko-KR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엑스포" pitchFamily="18" charset="-127"/>
                <a:ea typeface="휴먼엑스포" pitchFamily="18" charset="-127"/>
              </a:rPr>
              <a:t>.</a:t>
            </a:r>
            <a:endParaRPr kumimoji="0" lang="ko-KR" altLang="en-US" sz="2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휴먼엑스포" pitchFamily="18" charset="-127"/>
              <a:ea typeface="휴먼엑스포" pitchFamily="18" charset="-127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ko-KR" altLang="en-US" sz="240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엑스포" pitchFamily="18" charset="-127"/>
                <a:ea typeface="휴먼엑스포" pitchFamily="18" charset="-127"/>
              </a:rPr>
              <a:t>환자의 증상</a:t>
            </a:r>
            <a:r>
              <a:rPr kumimoji="0" lang="ko-KR" alt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kumimoji="0" lang="ko-KR" altLang="en-US" sz="240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엑스포" pitchFamily="18" charset="-127"/>
                <a:ea typeface="휴먼엑스포" pitchFamily="18" charset="-127"/>
              </a:rPr>
              <a:t> 심전도 변화</a:t>
            </a:r>
            <a:r>
              <a:rPr kumimoji="0" lang="ko-KR" alt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kumimoji="0" lang="ko-KR" altLang="en-US" sz="240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엑스포" pitchFamily="18" charset="-127"/>
                <a:ea typeface="휴먼엑스포" pitchFamily="18" charset="-127"/>
              </a:rPr>
              <a:t> 혈액 동역학적 변화</a:t>
            </a:r>
            <a:r>
              <a:rPr kumimoji="0" lang="ko-KR" alt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엑스포" pitchFamily="18" charset="-127"/>
                <a:ea typeface="휴먼엑스포" pitchFamily="18" charset="-127"/>
              </a:rPr>
              <a:t> 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ko-KR" alt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엑스포" pitchFamily="18" charset="-127"/>
                <a:ea typeface="휴먼엑스포" pitchFamily="18" charset="-127"/>
              </a:rPr>
              <a:t>검사 결과를 기술한 후 결론을 제시해야 한다</a:t>
            </a:r>
            <a:r>
              <a:rPr kumimoji="0" lang="en-US" altLang="ko-KR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엑스포" pitchFamily="18" charset="-127"/>
                <a:ea typeface="휴먼엑스포" pitchFamily="18" charset="-127"/>
              </a:rPr>
              <a:t>.</a:t>
            </a:r>
            <a:endParaRPr kumimoji="0" lang="ko-KR" altLang="en-US" sz="2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휴먼엑스포" pitchFamily="18" charset="-127"/>
              <a:ea typeface="휴먼엑스포" pitchFamily="18" charset="-127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ko-KR" alt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엑스포" pitchFamily="18" charset="-127"/>
                <a:ea typeface="휴먼엑스포" pitchFamily="18" charset="-127"/>
              </a:rPr>
              <a:t>결론은 정상</a:t>
            </a:r>
            <a:r>
              <a:rPr kumimoji="0" lang="ko-KR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kumimoji="0" lang="ko-KR" alt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엑스포" pitchFamily="18" charset="-127"/>
                <a:ea typeface="휴먼엑스포" pitchFamily="18" charset="-127"/>
              </a:rPr>
              <a:t> 비정상</a:t>
            </a:r>
            <a:r>
              <a:rPr kumimoji="0" lang="ko-KR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kumimoji="0" lang="ko-KR" alt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엑스포" pitchFamily="18" charset="-127"/>
                <a:ea typeface="휴먼엑스포" pitchFamily="18" charset="-127"/>
              </a:rPr>
              <a:t> </a:t>
            </a:r>
            <a:r>
              <a:rPr kumimoji="0" lang="ko-KR" altLang="en-US" sz="24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엑스포" pitchFamily="18" charset="-127"/>
                <a:ea typeface="휴먼엑스포" pitchFamily="18" charset="-127"/>
              </a:rPr>
              <a:t>경계성으로</a:t>
            </a:r>
            <a:r>
              <a:rPr kumimoji="0" lang="ko-KR" alt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엑스포" pitchFamily="18" charset="-127"/>
                <a:ea typeface="휴먼엑스포" pitchFamily="18" charset="-127"/>
              </a:rPr>
              <a:t> 작성한다</a:t>
            </a:r>
            <a:r>
              <a:rPr kumimoji="0" lang="en-US" altLang="ko-KR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엑스포" pitchFamily="18" charset="-127"/>
                <a:ea typeface="휴먼엑스포" pitchFamily="18" charset="-127"/>
              </a:rPr>
              <a:t>.</a:t>
            </a:r>
            <a:endParaRPr kumimoji="0" lang="ko-KR" altLang="en-US" sz="2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휴먼엑스포" pitchFamily="18" charset="-127"/>
              <a:ea typeface="휴먼엑스포" pitchFamily="18" charset="-127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ko-K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Negative(</a:t>
            </a:r>
            <a:r>
              <a:rPr kumimoji="0" lang="ko-KR" alt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휴먼엑스포" pitchFamily="18" charset="-127"/>
                <a:ea typeface="휴먼엑스포" pitchFamily="18" charset="-127"/>
              </a:rPr>
              <a:t>정상</a:t>
            </a:r>
            <a:r>
              <a:rPr kumimoji="0" lang="ko-KR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) , </a:t>
            </a:r>
            <a:r>
              <a:rPr kumimoji="0" lang="en-US" altLang="ko-K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Positive(</a:t>
            </a:r>
            <a:r>
              <a:rPr kumimoji="0" lang="ko-KR" alt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휴먼엑스포" pitchFamily="18" charset="-127"/>
                <a:ea typeface="휴먼엑스포" pitchFamily="18" charset="-127"/>
              </a:rPr>
              <a:t>비정상</a:t>
            </a:r>
            <a:r>
              <a:rPr kumimoji="0" lang="ko-KR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), </a:t>
            </a:r>
            <a:r>
              <a:rPr kumimoji="0" lang="en-US" altLang="ko-K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Equivocal(</a:t>
            </a:r>
            <a:r>
              <a:rPr kumimoji="0" lang="ko-KR" altLang="en-US" sz="24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휴먼엑스포" pitchFamily="18" charset="-127"/>
                <a:ea typeface="휴먼엑스포" pitchFamily="18" charset="-127"/>
              </a:rPr>
              <a:t>경계성</a:t>
            </a:r>
            <a:r>
              <a:rPr kumimoji="0" lang="ko-KR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)</a:t>
            </a:r>
          </a:p>
          <a:p>
            <a:pPr marL="342900" marR="0" lvl="0" indent="-342900" algn="l" defTabSz="914400" rtl="0" eaLnBrk="1" fontAlgn="auto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ko-KR" altLang="en-US" sz="2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휴먼엑스포" pitchFamily="18" charset="-127"/>
              <a:ea typeface="휴먼엑스포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524000"/>
            <a:ext cx="8458200" cy="4343400"/>
          </a:xfrm>
          <a:prstGeom prst="rect">
            <a:avLst/>
          </a:prstGeom>
          <a:noFill/>
        </p:spPr>
      </p:pic>
      <p:sp>
        <p:nvSpPr>
          <p:cNvPr id="83971" name="AutoShape 3"/>
          <p:cNvSpPr>
            <a:spLocks noChangeArrowheads="1"/>
          </p:cNvSpPr>
          <p:nvPr/>
        </p:nvSpPr>
        <p:spPr bwMode="auto">
          <a:xfrm rot="10800000">
            <a:off x="287337" y="214289"/>
            <a:ext cx="8569325" cy="1217635"/>
          </a:xfrm>
          <a:prstGeom prst="triangle">
            <a:avLst>
              <a:gd name="adj" fmla="val 92981"/>
            </a:avLst>
          </a:prstGeom>
          <a:gradFill rotWithShape="1">
            <a:gsLst>
              <a:gs pos="0">
                <a:srgbClr val="FF0000"/>
              </a:gs>
              <a:gs pos="100000">
                <a:schemeClr val="tx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/>
            <a:r>
              <a:rPr lang="en-US" altLang="ko-KR" sz="3200" dirty="0">
                <a:solidFill>
                  <a:srgbClr val="FFFF00"/>
                </a:solidFill>
                <a:latin typeface="HY헤드라인M" pitchFamily="18" charset="-127"/>
                <a:ea typeface="HY헤드라인M" pitchFamily="18" charset="-127"/>
              </a:rPr>
              <a:t>Bruce Protocol(1972)</a:t>
            </a: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266700" y="6096000"/>
            <a:ext cx="86106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ko-KR" altLang="en-US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위험요인이 높은 사람 </a:t>
            </a:r>
            <a:r>
              <a:rPr lang="en-US" altLang="ko-KR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ko-KR" altLang="en-US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경사도 </a:t>
            </a:r>
            <a:r>
              <a:rPr lang="en-US" altLang="ko-KR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5%, </a:t>
            </a:r>
            <a:r>
              <a:rPr lang="ko-KR" altLang="en-US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속도 </a:t>
            </a:r>
            <a:r>
              <a:rPr lang="en-US" altLang="ko-KR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1.7mph </a:t>
            </a:r>
            <a:r>
              <a:rPr lang="ko-KR" altLang="en-US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시작</a:t>
            </a:r>
            <a:r>
              <a:rPr lang="en-US" altLang="ko-KR" sz="16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ko-KR" sz="1600" b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1mile=1.6km</a:t>
            </a:r>
            <a:r>
              <a:rPr lang="en-US" altLang="ko-KR" sz="16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1981200" y="1981200"/>
            <a:ext cx="1233478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ko-KR" altLang="en-US" b="1" dirty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rPr>
              <a:t>경사</a:t>
            </a:r>
            <a:r>
              <a:rPr lang="en-US" altLang="ko-KR" b="1" dirty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b="1" dirty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rPr>
              <a:t>속도</a:t>
            </a:r>
            <a:r>
              <a:rPr lang="ko-KR" altLang="en-US" b="1" dirty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↑</a:t>
            </a:r>
            <a:endParaRPr lang="ko-KR" altLang="en-US" b="1" dirty="0">
              <a:solidFill>
                <a:srgbClr val="FFFF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83975" name="Picture 7" descr="55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2362200"/>
            <a:ext cx="1233478" cy="137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026" descr="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905000"/>
            <a:ext cx="8458200" cy="3962400"/>
          </a:xfrm>
          <a:prstGeom prst="rect">
            <a:avLst/>
          </a:prstGeom>
          <a:noFill/>
        </p:spPr>
      </p:pic>
      <p:sp>
        <p:nvSpPr>
          <p:cNvPr id="39939" name="Rectangle 1027"/>
          <p:cNvSpPr>
            <a:spLocks noChangeArrowheads="1"/>
          </p:cNvSpPr>
          <p:nvPr/>
        </p:nvSpPr>
        <p:spPr bwMode="auto">
          <a:xfrm>
            <a:off x="266700" y="6096000"/>
            <a:ext cx="86106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en-US" altLang="ko-KR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o-KR" altLang="en-US" b="1" dirty="0">
                <a:solidFill>
                  <a:schemeClr val="hlink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초기 부하</a:t>
            </a:r>
            <a:r>
              <a:rPr lang="en-US" altLang="ko-KR" b="1" dirty="0">
                <a:solidFill>
                  <a:schemeClr val="hlink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, </a:t>
            </a:r>
            <a:r>
              <a:rPr lang="ko-KR" altLang="en-US" b="1" dirty="0">
                <a:solidFill>
                  <a:schemeClr val="hlink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단계별 부하 큼</a:t>
            </a:r>
            <a:r>
              <a:rPr lang="en-US" altLang="ko-KR" b="1" dirty="0">
                <a:solidFill>
                  <a:schemeClr val="hlink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, </a:t>
            </a:r>
            <a:r>
              <a:rPr lang="ko-KR" altLang="en-US" b="1" dirty="0">
                <a:solidFill>
                  <a:schemeClr val="hlink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부담도 줄임</a:t>
            </a:r>
            <a:r>
              <a:rPr lang="en-US" altLang="ko-KR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(9</a:t>
            </a:r>
            <a:r>
              <a:rPr lang="ko-KR" altLang="en-US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분까지 </a:t>
            </a:r>
            <a:r>
              <a:rPr lang="en-US" altLang="ko-KR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3min – 3%</a:t>
            </a:r>
            <a:r>
              <a:rPr lang="en-US" altLang="ko-KR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)</a:t>
            </a:r>
            <a:endParaRPr lang="en-US" altLang="ko-KR" sz="16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40" name="AutoShape 1028"/>
          <p:cNvSpPr>
            <a:spLocks noChangeArrowheads="1"/>
          </p:cNvSpPr>
          <p:nvPr/>
        </p:nvSpPr>
        <p:spPr bwMode="auto">
          <a:xfrm rot="10800000">
            <a:off x="395287" y="285728"/>
            <a:ext cx="8569325" cy="1162072"/>
          </a:xfrm>
          <a:prstGeom prst="triangle">
            <a:avLst>
              <a:gd name="adj" fmla="val 92981"/>
            </a:avLst>
          </a:prstGeom>
          <a:gradFill rotWithShape="1">
            <a:gsLst>
              <a:gs pos="0">
                <a:srgbClr val="FF0000"/>
              </a:gs>
              <a:gs pos="100000">
                <a:schemeClr val="tx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r>
              <a:rPr lang="en-US" altLang="ko-KR" sz="3200" dirty="0">
                <a:solidFill>
                  <a:srgbClr val="FFFF00"/>
                </a:solidFill>
                <a:latin typeface="HY헤드라인M" pitchFamily="18" charset="-127"/>
                <a:ea typeface="HY헤드라인M" pitchFamily="18" charset="-127"/>
              </a:rPr>
              <a:t>Modified Bruce Protocol</a:t>
            </a:r>
          </a:p>
        </p:txBody>
      </p:sp>
      <p:sp>
        <p:nvSpPr>
          <p:cNvPr id="39941" name="Rectangle 1029"/>
          <p:cNvSpPr>
            <a:spLocks noChangeArrowheads="1"/>
          </p:cNvSpPr>
          <p:nvPr/>
        </p:nvSpPr>
        <p:spPr bwMode="auto">
          <a:xfrm>
            <a:off x="1571604" y="1785926"/>
            <a:ext cx="1981224" cy="4572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ko-KR" altLang="en-US" b="1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rPr>
              <a:t>속도고정</a:t>
            </a:r>
            <a:r>
              <a:rPr lang="en-US" altLang="ko-KR" b="1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b="1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rPr>
              <a:t>경사도↑</a:t>
            </a:r>
          </a:p>
        </p:txBody>
      </p:sp>
      <p:pic>
        <p:nvPicPr>
          <p:cNvPr id="39942" name="Picture 1030" descr="55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2286000"/>
            <a:ext cx="1227138" cy="15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0" animBg="1" autoUpdateAnimBg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1491</Words>
  <Application>Microsoft Office PowerPoint</Application>
  <PresentationFormat>화면 슬라이드 쇼(4:3)</PresentationFormat>
  <Paragraphs>270</Paragraphs>
  <Slides>53</Slides>
  <Notes>0</Notes>
  <HiddenSlides>0</HiddenSlides>
  <MMClips>1</MMClips>
  <ScaleCrop>false</ScaleCrop>
  <HeadingPairs>
    <vt:vector size="6" baseType="variant"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53</vt:i4>
      </vt:variant>
    </vt:vector>
  </HeadingPairs>
  <TitlesOfParts>
    <vt:vector size="55" baseType="lpstr">
      <vt:lpstr>Office 테마</vt:lpstr>
      <vt:lpstr>Photo Editor Photo</vt:lpstr>
      <vt:lpstr>슬라이드 1</vt:lpstr>
      <vt:lpstr>운동부하검사의 목적</vt:lpstr>
      <vt:lpstr>최대산소섭취(VO2max)와 METs</vt:lpstr>
      <vt:lpstr>슬라이드 4</vt:lpstr>
      <vt:lpstr>심박수 반응</vt:lpstr>
      <vt:lpstr>혈압 반응</vt:lpstr>
      <vt:lpstr>검사결과 작성 요령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  <vt:lpstr>슬라이드 29</vt:lpstr>
      <vt:lpstr>심전도(Electrocardiogram)</vt:lpstr>
      <vt:lpstr>탈분극과 재분극</vt:lpstr>
      <vt:lpstr>탈분극과 재분극의 기본모형</vt:lpstr>
      <vt:lpstr>전기적 경로</vt:lpstr>
      <vt:lpstr>파형의 모양</vt:lpstr>
      <vt:lpstr>슬라이드 35</vt:lpstr>
      <vt:lpstr>슬라이드 36</vt:lpstr>
      <vt:lpstr>슬라이드 37</vt:lpstr>
      <vt:lpstr>슬라이드 38</vt:lpstr>
      <vt:lpstr>슬라이드 39</vt:lpstr>
      <vt:lpstr>Waves</vt:lpstr>
      <vt:lpstr>Intervals</vt:lpstr>
      <vt:lpstr>슬라이드 42</vt:lpstr>
      <vt:lpstr>Vector</vt:lpstr>
      <vt:lpstr>사지유도와 흉부유도</vt:lpstr>
      <vt:lpstr>The Anatomy -  Lead I</vt:lpstr>
      <vt:lpstr>The Anatomy -  Lead II</vt:lpstr>
      <vt:lpstr>The Anatomy -  Lead III</vt:lpstr>
      <vt:lpstr>슬라이드 48</vt:lpstr>
      <vt:lpstr>슬라이드 49</vt:lpstr>
      <vt:lpstr>슬라이드 50</vt:lpstr>
      <vt:lpstr>슬라이드 51</vt:lpstr>
      <vt:lpstr>슬라이드 52</vt:lpstr>
      <vt:lpstr>슬라이드 53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허선</dc:creator>
  <cp:lastModifiedBy>허선</cp:lastModifiedBy>
  <cp:revision>6</cp:revision>
  <dcterms:created xsi:type="dcterms:W3CDTF">2015-11-11T13:29:22Z</dcterms:created>
  <dcterms:modified xsi:type="dcterms:W3CDTF">2015-11-11T14:12:16Z</dcterms:modified>
</cp:coreProperties>
</file>