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39" r:id="rId2"/>
    <p:sldId id="340" r:id="rId3"/>
    <p:sldId id="288" r:id="rId4"/>
    <p:sldId id="325" r:id="rId5"/>
    <p:sldId id="341" r:id="rId6"/>
    <p:sldId id="326" r:id="rId7"/>
    <p:sldId id="328" r:id="rId8"/>
    <p:sldId id="329" r:id="rId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  <a:srgbClr val="990000"/>
    <a:srgbClr val="AE1285"/>
    <a:srgbClr val="006600"/>
    <a:srgbClr val="CC00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28" autoAdjust="0"/>
    <p:restoredTop sz="94660"/>
  </p:normalViewPr>
  <p:slideViewPr>
    <p:cSldViewPr>
      <p:cViewPr>
        <p:scale>
          <a:sx n="133" d="100"/>
          <a:sy n="133" d="100"/>
        </p:scale>
        <p:origin x="-130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6D51C-A7DB-48EA-84D3-E22AFC1B1992}" type="datetimeFigureOut">
              <a:rPr lang="ko-KR" altLang="en-US" smtClean="0"/>
              <a:t>2016-10-24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A8F9D-0838-402C-B5CD-05F458C2A7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2310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2A8F9D-0838-402C-B5CD-05F458C2A745}" type="slidenum">
              <a:rPr lang="ko-KR" altLang="en-US" smtClean="0"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2A8F9D-0838-402C-B5CD-05F458C2A745}" type="slidenum">
              <a:rPr lang="ko-KR" altLang="en-US" smtClean="0"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0979C-ED86-4408-952E-66563EF2BD15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EBA8D-C6D5-45C2-BC16-89930E8282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D3D8C-8EB8-4444-8066-CCB4C6ED26CF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C190D-5E0C-4EB0-B8DE-E83900D55E0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2D035-53C1-4BD6-8628-8D3322F80C52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8E674-C753-4DE4-81B9-EDD1AC479BA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76313-9FCB-48E3-85E6-EE66AE2BCAE4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4D6A8-DE2A-4C8A-BEBB-1F5C006F1E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ABE51-3EBD-470D-AD3C-94083EBD48D5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C1955-DBD3-4F52-8074-9D3ACAC0ACB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095C7-3B1F-4D21-BBB9-8CFF3583F593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F44F9-2FAF-40AB-A795-2A228BEFC3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440B7-DDB0-497C-8033-C997EAEDE013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BC2B2-F2CB-45B2-8F20-DACBE663DB7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BA4C7-1152-4BF5-9781-14A8C5C7A0A0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991F0-9F2B-4FCE-8388-3668FD4CB54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B5A27-DBC3-436F-B5BD-8FD221F71B94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1CB41-9EF1-4A28-86AB-3377C617418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FFBE6-B324-42F6-83DD-B72A4EABBCB7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A0117-89B1-43A5-B6BE-28F922662E7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19833-7FD7-4766-B524-765FC4B6CF6D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F2A71-0F3E-4E2C-B679-CE39B24BB74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13CB43E-EF14-46E7-9BC6-45926F86DAA6}" type="datetimeFigureOut">
              <a:rPr lang="ko-KR" altLang="en-US"/>
              <a:pPr>
                <a:defRPr/>
              </a:pPr>
              <a:t>2016-10-24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1112870-09EA-45A1-9006-99C7F12B67A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>
                <a:latin typeface="양재튼튼체B" panose="02020603020101020101" pitchFamily="18" charset="-127"/>
                <a:ea typeface="양재튼튼체B" panose="02020603020101020101" pitchFamily="18" charset="-127"/>
              </a:rPr>
              <a:t>칠 판 사 용 법</a:t>
            </a:r>
            <a:endParaRPr lang="ko-KR" altLang="en-US" dirty="0">
              <a:latin typeface="양재튼튼체B" panose="02020603020101020101" pitchFamily="18" charset="-127"/>
              <a:ea typeface="양재튼튼체B" panose="0202060302010102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"/>
          <p:cNvSpPr>
            <a:spLocks noChangeArrowheads="1"/>
          </p:cNvSpPr>
          <p:nvPr/>
        </p:nvSpPr>
        <p:spPr bwMode="auto">
          <a:xfrm>
            <a:off x="755650" y="476672"/>
            <a:ext cx="7920038" cy="648072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52" name="내용 개체 틀 2"/>
          <p:cNvSpPr>
            <a:spLocks/>
          </p:cNvSpPr>
          <p:nvPr/>
        </p:nvSpPr>
        <p:spPr bwMode="auto">
          <a:xfrm>
            <a:off x="34925" y="4510088"/>
            <a:ext cx="9144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kumimoji="0" lang="en-US" altLang="ko-KR" sz="4000" b="1"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684213" y="548680"/>
            <a:ext cx="7920037" cy="5760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54" name="제목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862" cy="864096"/>
          </a:xfrm>
        </p:spPr>
        <p:txBody>
          <a:bodyPr/>
          <a:lstStyle/>
          <a:p>
            <a:pPr eaLnBrk="1" hangingPunct="1"/>
            <a:r>
              <a:rPr lang="en-US" altLang="ko-KR" sz="3600" b="1" dirty="0" smtClean="0"/>
              <a:t/>
            </a:r>
            <a:br>
              <a:rPr lang="en-US" altLang="ko-KR" sz="3600" b="1" dirty="0" smtClean="0"/>
            </a:br>
            <a:r>
              <a:rPr lang="en-US" altLang="ko-KR" sz="3600" b="1" dirty="0" smtClean="0"/>
              <a:t>1. </a:t>
            </a:r>
            <a:r>
              <a:rPr lang="ko-KR" altLang="en-US" sz="3600" b="1" dirty="0" smtClean="0"/>
              <a:t>칠판의 종류와 사용법</a:t>
            </a:r>
            <a:r>
              <a:rPr lang="ko-KR" altLang="en-US" sz="3600" dirty="0" smtClean="0"/>
              <a:t/>
            </a:r>
            <a:br>
              <a:rPr lang="ko-KR" altLang="en-US" sz="3600" dirty="0" smtClean="0"/>
            </a:br>
            <a:endParaRPr lang="ko-KR" altLang="en-US" sz="3600" dirty="0" smtClean="0"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8531"/>
          </a:xfrm>
        </p:spPr>
        <p:txBody>
          <a:bodyPr/>
          <a:lstStyle/>
          <a:p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청색칠판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: 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일반 분필 사용</a:t>
            </a:r>
          </a:p>
          <a:p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백색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(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자석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)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칠판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: 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일명 화이트보드 전용 </a:t>
            </a:r>
            <a:r>
              <a:rPr lang="ko-KR" altLang="en-US" sz="2600" b="1" dirty="0" err="1" smtClean="0">
                <a:latin typeface="굴림체" pitchFamily="49" charset="-127"/>
                <a:ea typeface="굴림체" pitchFamily="49" charset="-127"/>
              </a:rPr>
              <a:t>보드마커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 사용</a:t>
            </a:r>
          </a:p>
          <a:p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청색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(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자석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)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칠판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: </a:t>
            </a:r>
            <a:r>
              <a:rPr lang="ko-KR" altLang="en-US" sz="2600" b="1" dirty="0" err="1" smtClean="0">
                <a:latin typeface="굴림체" pitchFamily="49" charset="-127"/>
                <a:ea typeface="굴림체" pitchFamily="49" charset="-127"/>
              </a:rPr>
              <a:t>물분필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 사용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유인물 부착 시 자석 사용</a:t>
            </a:r>
          </a:p>
          <a:p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분필 준비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: 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교무실 사무용품 비치장소에 </a:t>
            </a:r>
            <a:r>
              <a:rPr lang="ko-KR" altLang="en-US" sz="2600" b="1" dirty="0" err="1" smtClean="0">
                <a:latin typeface="굴림체" pitchFamily="49" charset="-127"/>
                <a:ea typeface="굴림체" pitchFamily="49" charset="-127"/>
              </a:rPr>
              <a:t>색깔별로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 진열되어 있는 것 중에서 필요한 분량만큼 </a:t>
            </a:r>
            <a:r>
              <a:rPr lang="ko-KR" altLang="en-US" sz="2600" b="1" dirty="0" err="1" smtClean="0">
                <a:latin typeface="굴림체" pitchFamily="49" charset="-127"/>
                <a:ea typeface="굴림체" pitchFamily="49" charset="-127"/>
              </a:rPr>
              <a:t>교생실로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 미리 가져다 놓는다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. 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수업참관일 때는 상관 없지만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2600" b="1" dirty="0" smtClean="0">
                <a:latin typeface="굴림체" pitchFamily="49" charset="-127"/>
                <a:ea typeface="굴림체" pitchFamily="49" charset="-127"/>
              </a:rPr>
              <a:t>실제 수업을 진행하고자 할 때는 수업에 들어가기 전 교생선생님이 직접 준비하여 교실에 가지고 간다</a:t>
            </a:r>
            <a:r>
              <a:rPr lang="en-US" altLang="ko-KR" sz="2600" b="1" dirty="0" smtClean="0"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2600" b="1" dirty="0" smtClean="0">
              <a:latin typeface="굴림체" pitchFamily="49" charset="-127"/>
              <a:ea typeface="굴림체" pitchFamily="49" charset="-127"/>
            </a:endParaRPr>
          </a:p>
          <a:p>
            <a:pPr marL="0" indent="0">
              <a:buNone/>
            </a:pPr>
            <a:endParaRPr lang="ko-KR" altLang="en-US" sz="2600" b="1" dirty="0"/>
          </a:p>
        </p:txBody>
      </p:sp>
      <p:pic>
        <p:nvPicPr>
          <p:cNvPr id="8" name="_x81132752" descr="DRW00000c003818"/>
          <p:cNvPicPr>
            <a:picLocks noChangeAspect="1" noChangeArrowheads="1"/>
          </p:cNvPicPr>
          <p:nvPr/>
        </p:nvPicPr>
        <p:blipFill>
          <a:blip r:embed="rId3" cstate="print"/>
          <a:srcRect r="66623"/>
          <a:stretch>
            <a:fillRect/>
          </a:stretch>
        </p:blipFill>
        <p:spPr bwMode="auto">
          <a:xfrm>
            <a:off x="8172400" y="5877272"/>
            <a:ext cx="720080" cy="5040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altLang="ko-KR" sz="2800" dirty="0" smtClean="0"/>
              <a:t/>
            </a:r>
            <a:br>
              <a:rPr lang="en-US" altLang="ko-KR" sz="2800" dirty="0" smtClean="0"/>
            </a:br>
            <a:r>
              <a:rPr lang="en-US" altLang="ko-KR" sz="2800" dirty="0" smtClean="0"/>
              <a:t> </a:t>
            </a:r>
            <a:r>
              <a:rPr lang="en-US" altLang="ko-KR" sz="3200" b="1" dirty="0" smtClean="0"/>
              <a:t>2.  </a:t>
            </a:r>
            <a:r>
              <a:rPr lang="ko-KR" altLang="en-US" sz="3200" b="1" dirty="0" smtClean="0"/>
              <a:t>수업 </a:t>
            </a:r>
            <a:r>
              <a:rPr lang="ko-KR" altLang="en-US" sz="3200" b="1" dirty="0" err="1" smtClean="0"/>
              <a:t>시작시</a:t>
            </a:r>
            <a:r>
              <a:rPr lang="ko-KR" altLang="en-US" sz="3200" b="1" dirty="0" smtClean="0"/>
              <a:t> 칠판 상태 점검</a:t>
            </a:r>
            <a:r>
              <a:rPr lang="ko-KR" altLang="en-US" sz="3200" dirty="0" smtClean="0"/>
              <a:t/>
            </a:r>
            <a:br>
              <a:rPr lang="ko-KR" altLang="en-US" sz="3200" dirty="0" smtClean="0"/>
            </a:br>
            <a:endParaRPr lang="ko-KR" altLang="en-US" sz="3200" dirty="0"/>
          </a:p>
        </p:txBody>
      </p:sp>
      <p:sp>
        <p:nvSpPr>
          <p:cNvPr id="3077" name="제목 1"/>
          <p:cNvSpPr>
            <a:spLocks/>
          </p:cNvSpPr>
          <p:nvPr/>
        </p:nvSpPr>
        <p:spPr bwMode="auto">
          <a:xfrm>
            <a:off x="395288" y="333375"/>
            <a:ext cx="84248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0" lang="ko-KR" altLang="en-US" sz="4400" dirty="0">
              <a:latin typeface="휴먼둥근헤드라인" pitchFamily="18" charset="-127"/>
              <a:ea typeface="휴먼둥근헤드라인" pitchFamily="18" charset="-127"/>
            </a:endParaRPr>
          </a:p>
        </p:txBody>
      </p:sp>
      <p:pic>
        <p:nvPicPr>
          <p:cNvPr id="7" name="_x81132752" descr="DRW00000c003818"/>
          <p:cNvPicPr>
            <a:picLocks noChangeAspect="1" noChangeArrowheads="1"/>
          </p:cNvPicPr>
          <p:nvPr/>
        </p:nvPicPr>
        <p:blipFill>
          <a:blip r:embed="rId3" cstate="print"/>
          <a:srcRect r="66623"/>
          <a:stretch>
            <a:fillRect/>
          </a:stretch>
        </p:blipFill>
        <p:spPr bwMode="auto">
          <a:xfrm>
            <a:off x="8172400" y="5877272"/>
            <a:ext cx="720080" cy="504056"/>
          </a:xfrm>
          <a:prstGeom prst="rect">
            <a:avLst/>
          </a:prstGeom>
          <a:noFill/>
        </p:spPr>
      </p:pic>
      <p:sp>
        <p:nvSpPr>
          <p:cNvPr id="12" name="내용 개체 틀 11"/>
          <p:cNvSpPr>
            <a:spLocks noGrp="1"/>
          </p:cNvSpPr>
          <p:nvPr>
            <p:ph idx="1"/>
          </p:nvPr>
        </p:nvSpPr>
        <p:spPr>
          <a:xfrm>
            <a:off x="457200" y="1476374"/>
            <a:ext cx="8229600" cy="4904953"/>
          </a:xfrm>
        </p:spPr>
        <p:txBody>
          <a:bodyPr/>
          <a:lstStyle/>
          <a:p>
            <a:r>
              <a:rPr lang="ko-KR" altLang="en-US" sz="2400" b="1" dirty="0" smtClean="0"/>
              <a:t>쉬는 시간 주번학생이 닦아놓은 것이 원칙</a:t>
            </a:r>
          </a:p>
          <a:p>
            <a:r>
              <a:rPr lang="ko-KR" altLang="en-US" sz="2400" b="1" dirty="0" smtClean="0"/>
              <a:t>전 시간 수업내용이 그냥 있는 경우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주번학생에게 주번임무에 대해 주의를 주고 교생선생님이 직접 닦는다</a:t>
            </a:r>
            <a:r>
              <a:rPr lang="en-US" altLang="ko-KR" sz="2400" b="1" dirty="0" smtClean="0"/>
              <a:t>.</a:t>
            </a:r>
            <a:endParaRPr lang="ko-KR" altLang="en-US" sz="2400" b="1" dirty="0" smtClean="0"/>
          </a:p>
          <a:p>
            <a:r>
              <a:rPr lang="ko-KR" altLang="en-US" sz="2400" b="1" dirty="0" smtClean="0"/>
              <a:t>전 시간 수업내용이 그냥 남아있는 경우의 사례</a:t>
            </a:r>
            <a:r>
              <a:rPr lang="en-US" altLang="ko-KR" sz="2400" b="1" dirty="0" smtClean="0"/>
              <a:t>: </a:t>
            </a:r>
            <a:r>
              <a:rPr lang="ko-KR" altLang="en-US" sz="2400" b="1" dirty="0" smtClean="0"/>
              <a:t>수준별 수업으로 학생 이동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특별실 이동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전 시간의 늦은 종료시간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주번 학생의 태만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주번 학생이 상주하지 않는 학교의 경우 등 다수의 사유</a:t>
            </a:r>
          </a:p>
          <a:p>
            <a:r>
              <a:rPr lang="ko-KR" altLang="en-US" sz="2400" b="1" dirty="0" smtClean="0"/>
              <a:t>수업 종료 후 교생선생님이 사용칠판 내용을 깨끗이 지우고 나갈 수도 있다</a:t>
            </a:r>
            <a:r>
              <a:rPr lang="en-US" altLang="ko-KR" sz="2400" b="1" dirty="0" smtClean="0"/>
              <a:t>.</a:t>
            </a:r>
            <a:endParaRPr lang="ko-KR" altLang="en-US" sz="2400" b="1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altLang="ko-KR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판서 요령</a:t>
            </a:r>
            <a:endParaRPr lang="ko-KR" altLang="en-US" sz="3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12777"/>
            <a:ext cx="8219256" cy="4680520"/>
          </a:xfrm>
        </p:spPr>
        <p:txBody>
          <a:bodyPr/>
          <a:lstStyle/>
          <a:p>
            <a:r>
              <a:rPr lang="ko-KR" altLang="en-US" sz="2400" b="1" dirty="0" smtClean="0"/>
              <a:t>판서는 교과서 내용을 그대로 옮기는 것이어서는 안 되고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판서 계획도 교수</a:t>
            </a:r>
            <a:r>
              <a:rPr lang="en-US" altLang="ko-KR" sz="2400" b="1" dirty="0" smtClean="0"/>
              <a:t>-</a:t>
            </a:r>
            <a:r>
              <a:rPr lang="ko-KR" altLang="en-US" sz="2400" b="1" dirty="0" smtClean="0"/>
              <a:t>학습 지도안에 들어 있어야 한다</a:t>
            </a:r>
            <a:r>
              <a:rPr lang="en-US" altLang="ko-KR" sz="2400" b="1" dirty="0" smtClean="0"/>
              <a:t>. </a:t>
            </a:r>
            <a:r>
              <a:rPr lang="ko-KR" altLang="en-US" sz="2400" b="1" dirty="0" smtClean="0"/>
              <a:t>글씨의 크기나 정확성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칠판의 공간 배치 등 판서에 대한 준비가 필요하다</a:t>
            </a:r>
            <a:r>
              <a:rPr lang="en-US" altLang="ko-KR" sz="2400" b="1" dirty="0" smtClean="0"/>
              <a:t>.</a:t>
            </a:r>
            <a:endParaRPr lang="ko-KR" altLang="en-US" sz="2400" b="1" dirty="0" smtClean="0"/>
          </a:p>
          <a:p>
            <a:r>
              <a:rPr lang="ko-KR" altLang="en-US" sz="2400" b="1" dirty="0" smtClean="0"/>
              <a:t>수업에 자신과 열의를 가지고 임하며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표정은 밝고 명랑하게 유지한다</a:t>
            </a:r>
            <a:r>
              <a:rPr lang="en-US" altLang="ko-KR" sz="2400" b="1" dirty="0" smtClean="0"/>
              <a:t>.</a:t>
            </a:r>
            <a:endParaRPr lang="ko-KR" altLang="en-US" sz="2400" b="1" dirty="0" smtClean="0"/>
          </a:p>
          <a:p>
            <a:r>
              <a:rPr lang="ko-KR" altLang="en-US" sz="2400" b="1" dirty="0" smtClean="0"/>
              <a:t>판서는 원칙적으로 전 학습의 과정에서 이루어져야 하며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학생들이 들으면서 쓰도록 한다</a:t>
            </a:r>
            <a:r>
              <a:rPr lang="en-US" altLang="ko-KR" sz="2400" b="1" dirty="0" smtClean="0"/>
              <a:t>.</a:t>
            </a:r>
            <a:endParaRPr lang="ko-KR" altLang="en-US" sz="2400" b="1" dirty="0" smtClean="0"/>
          </a:p>
          <a:p>
            <a:r>
              <a:rPr lang="ko-KR" altLang="en-US" sz="2400" b="1" dirty="0" smtClean="0"/>
              <a:t>판서의 위치는 많을 때는 칠판을 </a:t>
            </a:r>
            <a:r>
              <a:rPr lang="en-US" altLang="ko-KR" sz="2400" b="1" dirty="0" smtClean="0"/>
              <a:t>2, 3</a:t>
            </a:r>
            <a:r>
              <a:rPr lang="ko-KR" altLang="en-US" sz="2400" b="1" dirty="0" smtClean="0"/>
              <a:t>등분하고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적을 때는 중앙부에 쓴다</a:t>
            </a:r>
            <a:r>
              <a:rPr lang="en-US" altLang="ko-KR" sz="2400" b="1" dirty="0" smtClean="0"/>
              <a:t>.</a:t>
            </a:r>
            <a:endParaRPr lang="ko-KR" altLang="en-US" sz="2400" b="1" dirty="0" smtClean="0"/>
          </a:p>
          <a:p>
            <a:r>
              <a:rPr lang="ko-KR" altLang="en-US" sz="2400" b="1" dirty="0" smtClean="0"/>
              <a:t>판서는 판서 계획을 세워 짜임새 있게 구조화하여 </a:t>
            </a:r>
            <a:r>
              <a:rPr lang="ko-KR" altLang="en-US" sz="2400" b="1" u="sng" dirty="0" smtClean="0"/>
              <a:t>간결하게</a:t>
            </a:r>
            <a:r>
              <a:rPr lang="en-US" altLang="ko-KR" sz="2400" b="1" dirty="0" smtClean="0"/>
              <a:t>, </a:t>
            </a:r>
            <a:r>
              <a:rPr lang="ko-KR" altLang="en-US" sz="2400" b="1" u="sng" dirty="0" smtClean="0"/>
              <a:t>필요한 것을 최소한으로</a:t>
            </a:r>
            <a:r>
              <a:rPr lang="ko-KR" altLang="en-US" sz="2400" b="1" dirty="0" smtClean="0"/>
              <a:t> 한다</a:t>
            </a:r>
            <a:r>
              <a:rPr lang="en-US" altLang="ko-KR" sz="2400" b="1" dirty="0" smtClean="0"/>
              <a:t>.</a:t>
            </a:r>
            <a:endParaRPr lang="ko-KR" altLang="en-US" sz="2400" b="1" dirty="0" smtClean="0"/>
          </a:p>
        </p:txBody>
      </p:sp>
      <p:pic>
        <p:nvPicPr>
          <p:cNvPr id="4" name="_x81132752" descr="DRW00000c003818"/>
          <p:cNvPicPr>
            <a:picLocks noChangeAspect="1" noChangeArrowheads="1"/>
          </p:cNvPicPr>
          <p:nvPr/>
        </p:nvPicPr>
        <p:blipFill>
          <a:blip r:embed="rId2" cstate="print"/>
          <a:srcRect r="66623"/>
          <a:stretch>
            <a:fillRect/>
          </a:stretch>
        </p:blipFill>
        <p:spPr bwMode="auto">
          <a:xfrm>
            <a:off x="8172400" y="5877272"/>
            <a:ext cx="720080" cy="5040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판서 요령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 b="1" dirty="0"/>
              <a:t>판서 속도는 되도록 빠르게 한다</a:t>
            </a:r>
            <a:r>
              <a:rPr lang="en-US" altLang="ko-KR" sz="2400" b="1" dirty="0"/>
              <a:t>.</a:t>
            </a:r>
            <a:endParaRPr lang="ko-KR" altLang="en-US" sz="2400" b="1" dirty="0"/>
          </a:p>
          <a:p>
            <a:r>
              <a:rPr lang="ko-KR" altLang="en-US" sz="2400" b="1" dirty="0"/>
              <a:t>맨 뒷자리의 학생까지 잘 보일 수 있도록 크게 쓴다</a:t>
            </a:r>
            <a:r>
              <a:rPr lang="en-US" altLang="ko-KR" sz="2400" b="1" dirty="0"/>
              <a:t>.</a:t>
            </a:r>
            <a:endParaRPr lang="ko-KR" altLang="en-US" sz="2400" b="1" dirty="0"/>
          </a:p>
          <a:p>
            <a:r>
              <a:rPr lang="ko-KR" altLang="en-US" sz="2400" b="1" dirty="0"/>
              <a:t>글씨는 정성껏 정확하게 쓴다</a:t>
            </a:r>
            <a:r>
              <a:rPr lang="en-US" altLang="ko-KR" sz="2400" b="1" dirty="0"/>
              <a:t>.</a:t>
            </a:r>
            <a:endParaRPr lang="ko-KR" altLang="en-US" sz="2400" b="1" dirty="0"/>
          </a:p>
          <a:p>
            <a:r>
              <a:rPr lang="ko-KR" altLang="en-US" sz="2400" b="1" dirty="0"/>
              <a:t>쓴 글이 가려지지 않도록 유의하며</a:t>
            </a:r>
            <a:r>
              <a:rPr lang="en-US" altLang="ko-KR" sz="2400" b="1" dirty="0"/>
              <a:t>, </a:t>
            </a:r>
            <a:r>
              <a:rPr lang="ko-KR" altLang="en-US" sz="2400" b="1" dirty="0"/>
              <a:t>전체 학생을 바라볼 수 있는 위치에서 판서한다</a:t>
            </a:r>
            <a:r>
              <a:rPr lang="en-US" altLang="ko-KR" sz="2400" b="1" dirty="0"/>
              <a:t>.</a:t>
            </a:r>
            <a:endParaRPr lang="ko-KR" altLang="en-US" sz="2400" b="1" dirty="0"/>
          </a:p>
          <a:p>
            <a:r>
              <a:rPr lang="ko-KR" altLang="en-US" sz="2400" b="1" dirty="0"/>
              <a:t>칠판을 자주 지우지 않는다</a:t>
            </a:r>
            <a:r>
              <a:rPr lang="en-US" altLang="ko-KR" sz="2400" b="1" dirty="0"/>
              <a:t>.</a:t>
            </a:r>
            <a:endParaRPr lang="ko-KR" altLang="en-US" sz="2400" b="1" dirty="0"/>
          </a:p>
          <a:p>
            <a:r>
              <a:rPr lang="ko-KR" altLang="en-US" sz="2400" b="1" dirty="0"/>
              <a:t>학생의 학습장 크기를 고려한다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요즘 학생은 거의 필기하지 않는다</a:t>
            </a:r>
            <a:r>
              <a:rPr lang="en-US" altLang="ko-KR" sz="2400" b="1" dirty="0"/>
              <a:t>. </a:t>
            </a:r>
            <a:endParaRPr lang="ko-KR" altLang="en-US" sz="2400" b="1" dirty="0"/>
          </a:p>
          <a:p>
            <a:r>
              <a:rPr lang="ko-KR" altLang="en-US" sz="2400" b="1" dirty="0" err="1"/>
              <a:t>색분필의</a:t>
            </a:r>
            <a:r>
              <a:rPr lang="ko-KR" altLang="en-US" sz="2400" b="1" dirty="0"/>
              <a:t> 사용으로 시각적 효과를 높이되 남용하지 않는다</a:t>
            </a:r>
            <a:r>
              <a:rPr lang="en-US" altLang="ko-KR" sz="2400" b="1" dirty="0"/>
              <a:t>.</a:t>
            </a:r>
            <a:endParaRPr lang="ko-KR" altLang="en-US" sz="2400" b="1" dirty="0"/>
          </a:p>
          <a:p>
            <a:r>
              <a:rPr lang="ko-KR" altLang="en-US" sz="2400" b="1" dirty="0"/>
              <a:t>중요한 사항에는 기호를 사용하여 강조한다</a:t>
            </a:r>
            <a:r>
              <a:rPr lang="en-US" altLang="ko-KR" sz="2400" dirty="0"/>
              <a:t>.</a:t>
            </a:r>
            <a:endParaRPr lang="ko-KR" altLang="en-US" sz="2400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50048342"/>
      </p:ext>
    </p:extLst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ko-KR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시청각 기자재 활용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788532"/>
          </a:xfrm>
        </p:spPr>
        <p:txBody>
          <a:bodyPr/>
          <a:lstStyle/>
          <a:p>
            <a:r>
              <a:rPr lang="ko-KR" altLang="en-US" sz="2300" b="1" dirty="0" smtClean="0"/>
              <a:t>학습을 능률적으로 진행하는 데 효과가 있는 것을 활용</a:t>
            </a:r>
          </a:p>
          <a:p>
            <a:r>
              <a:rPr lang="ko-KR" altLang="en-US" sz="2300" b="1" dirty="0" smtClean="0"/>
              <a:t>진행 중인 학습과 관련된 내용의 것을 사용</a:t>
            </a:r>
          </a:p>
          <a:p>
            <a:r>
              <a:rPr lang="ko-KR" altLang="en-US" sz="2300" b="1" dirty="0" smtClean="0"/>
              <a:t>적절한 사용의 시기와 시간을 선택하여 활용</a:t>
            </a:r>
          </a:p>
          <a:p>
            <a:r>
              <a:rPr lang="ko-KR" altLang="en-US" sz="2300" b="1" dirty="0" smtClean="0"/>
              <a:t>조작에 관한 지식과 기술을 사전에 숙지</a:t>
            </a:r>
          </a:p>
          <a:p>
            <a:r>
              <a:rPr lang="ko-KR" altLang="en-US" sz="2300" b="1" dirty="0" smtClean="0"/>
              <a:t>다양한 매체를 활용</a:t>
            </a:r>
            <a:r>
              <a:rPr lang="en-US" altLang="ko-KR" sz="2300" b="1" dirty="0" smtClean="0"/>
              <a:t>.(</a:t>
            </a:r>
            <a:r>
              <a:rPr lang="ko-KR" altLang="en-US" sz="2300" b="1" dirty="0" smtClean="0"/>
              <a:t>컴퓨터</a:t>
            </a:r>
            <a:r>
              <a:rPr lang="en-US" altLang="ko-KR" sz="2300" b="1" dirty="0" smtClean="0"/>
              <a:t>, </a:t>
            </a:r>
            <a:r>
              <a:rPr lang="ko-KR" altLang="en-US" sz="2300" b="1" dirty="0" smtClean="0"/>
              <a:t>실물 화상기</a:t>
            </a:r>
            <a:r>
              <a:rPr lang="en-US" altLang="ko-KR" sz="2300" b="1" dirty="0" smtClean="0"/>
              <a:t>, VTR, </a:t>
            </a:r>
            <a:r>
              <a:rPr lang="ko-KR" altLang="en-US" sz="2300" b="1" dirty="0" smtClean="0"/>
              <a:t>카세트 등</a:t>
            </a:r>
            <a:r>
              <a:rPr lang="en-US" altLang="ko-KR" sz="2300" b="1" dirty="0" smtClean="0"/>
              <a:t>)</a:t>
            </a:r>
            <a:endParaRPr lang="ko-KR" altLang="en-US" sz="2300" b="1" dirty="0" smtClean="0"/>
          </a:p>
          <a:p>
            <a:r>
              <a:rPr lang="ko-KR" altLang="en-US" sz="2300" b="1" dirty="0" smtClean="0"/>
              <a:t>교실 내 </a:t>
            </a:r>
            <a:r>
              <a:rPr lang="en-US" altLang="ko-KR" sz="2300" b="1" dirty="0" smtClean="0"/>
              <a:t>IT</a:t>
            </a:r>
            <a:r>
              <a:rPr lang="ko-KR" altLang="en-US" sz="2300" b="1" dirty="0" smtClean="0"/>
              <a:t>환경 </a:t>
            </a:r>
            <a:r>
              <a:rPr lang="en-US" altLang="ko-KR" sz="2300" b="1" dirty="0" smtClean="0"/>
              <a:t>: </a:t>
            </a:r>
            <a:r>
              <a:rPr lang="ko-KR" altLang="en-US" sz="2300" b="1" dirty="0" err="1" smtClean="0"/>
              <a:t>교육용컴퓨터</a:t>
            </a:r>
            <a:r>
              <a:rPr lang="en-US" altLang="ko-KR" sz="2300" b="1" dirty="0" smtClean="0"/>
              <a:t>, </a:t>
            </a:r>
            <a:r>
              <a:rPr lang="ko-KR" altLang="en-US" sz="2300" b="1" dirty="0" smtClean="0"/>
              <a:t>스크린</a:t>
            </a:r>
            <a:r>
              <a:rPr lang="en-US" altLang="ko-KR" sz="2300" b="1" dirty="0" smtClean="0"/>
              <a:t>, </a:t>
            </a:r>
            <a:r>
              <a:rPr lang="ko-KR" altLang="en-US" sz="2300" b="1" dirty="0" err="1" smtClean="0"/>
              <a:t>빔프로젝트</a:t>
            </a:r>
            <a:r>
              <a:rPr lang="en-US" altLang="ko-KR" sz="2300" b="1" dirty="0" smtClean="0"/>
              <a:t>- </a:t>
            </a:r>
            <a:r>
              <a:rPr lang="ko-KR" altLang="en-US" sz="2300" b="1" dirty="0" smtClean="0"/>
              <a:t>부팅하고 스크린 내리고</a:t>
            </a:r>
            <a:r>
              <a:rPr lang="en-US" altLang="ko-KR" sz="2300" b="1" dirty="0" smtClean="0"/>
              <a:t>, </a:t>
            </a:r>
            <a:r>
              <a:rPr lang="ko-KR" altLang="en-US" sz="2300" b="1" dirty="0" smtClean="0"/>
              <a:t>빔 켜는데 시간이 소요되므로</a:t>
            </a:r>
            <a:r>
              <a:rPr lang="en-US" altLang="ko-KR" sz="2300" b="1" dirty="0" smtClean="0"/>
              <a:t>, </a:t>
            </a:r>
            <a:r>
              <a:rPr lang="ko-KR" altLang="en-US" sz="2300" b="1" dirty="0" smtClean="0"/>
              <a:t>수업 </a:t>
            </a:r>
            <a:r>
              <a:rPr lang="ko-KR" altLang="en-US" sz="2300" b="1" dirty="0" err="1" smtClean="0"/>
              <a:t>참관시</a:t>
            </a:r>
            <a:r>
              <a:rPr lang="ko-KR" altLang="en-US" sz="2300" b="1" dirty="0" smtClean="0"/>
              <a:t> 잘 관찰하였다가 사용법을 숙지하여 실제 수업 시 준비시간을 최소화한다</a:t>
            </a:r>
            <a:r>
              <a:rPr lang="en-US" altLang="ko-KR" sz="2300" b="1" dirty="0" smtClean="0"/>
              <a:t>. </a:t>
            </a:r>
            <a:r>
              <a:rPr lang="ko-KR" altLang="en-US" sz="2300" b="1" dirty="0" smtClean="0"/>
              <a:t>또는 학급 </a:t>
            </a:r>
            <a:r>
              <a:rPr lang="en-US" altLang="ko-KR" sz="2300" b="1" dirty="0" smtClean="0"/>
              <a:t>IT</a:t>
            </a:r>
            <a:r>
              <a:rPr lang="ko-KR" altLang="en-US" sz="2300" b="1" dirty="0" smtClean="0"/>
              <a:t>도우미 학생에게 수업 전 </a:t>
            </a:r>
            <a:r>
              <a:rPr lang="en-US" altLang="ko-KR" sz="2300" b="1" dirty="0" smtClean="0"/>
              <a:t>on</a:t>
            </a:r>
            <a:r>
              <a:rPr lang="ko-KR" altLang="en-US" sz="2300" b="1" dirty="0" smtClean="0"/>
              <a:t>상태로 준비해놓도록 사전에 부탁한다</a:t>
            </a:r>
            <a:r>
              <a:rPr lang="en-US" altLang="ko-KR" sz="2300" b="1" dirty="0" smtClean="0"/>
              <a:t>. </a:t>
            </a:r>
            <a:r>
              <a:rPr lang="ko-KR" altLang="en-US" sz="2300" b="1" dirty="0" smtClean="0"/>
              <a:t>수업자료는 컴퓨터 본체에 남지 않도록 </a:t>
            </a:r>
            <a:r>
              <a:rPr lang="en-US" altLang="ko-KR" sz="2300" b="1" dirty="0" smtClean="0"/>
              <a:t>USB</a:t>
            </a:r>
            <a:r>
              <a:rPr lang="ko-KR" altLang="en-US" sz="2300" b="1" dirty="0" smtClean="0"/>
              <a:t>에 담아 사용</a:t>
            </a:r>
            <a:endParaRPr lang="en-US" altLang="ko-KR" sz="2300" dirty="0" smtClean="0"/>
          </a:p>
          <a:p>
            <a:endParaRPr lang="ko-KR" altLang="en-US" sz="1800" dirty="0" smtClean="0"/>
          </a:p>
          <a:p>
            <a:endParaRPr lang="ko-KR" altLang="en-US" dirty="0"/>
          </a:p>
        </p:txBody>
      </p:sp>
      <p:pic>
        <p:nvPicPr>
          <p:cNvPr id="4" name="_x81132752" descr="DRW00000c003818"/>
          <p:cNvPicPr>
            <a:picLocks noChangeAspect="1" noChangeArrowheads="1"/>
          </p:cNvPicPr>
          <p:nvPr/>
        </p:nvPicPr>
        <p:blipFill>
          <a:blip r:embed="rId2" cstate="print"/>
          <a:srcRect r="66623"/>
          <a:stretch>
            <a:fillRect/>
          </a:stretch>
        </p:blipFill>
        <p:spPr bwMode="auto">
          <a:xfrm>
            <a:off x="8172400" y="6093470"/>
            <a:ext cx="720080" cy="5040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altLang="ko-KR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5. </a:t>
            </a:r>
            <a:r>
              <a:rPr lang="ko-KR" altLang="en-US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판서사용과 시청각 기자재 사용의 장단점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5691770"/>
              </p:ext>
            </p:extLst>
          </p:nvPr>
        </p:nvGraphicFramePr>
        <p:xfrm>
          <a:off x="755575" y="1484783"/>
          <a:ext cx="7776864" cy="46977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1"/>
                <a:gridCol w="3853588"/>
                <a:gridCol w="2843155"/>
              </a:tblGrid>
              <a:tr h="47638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b="1" dirty="0">
                        <a:solidFill>
                          <a:srgbClr val="000000"/>
                        </a:solidFill>
                        <a:latin typeface="굴림체" pitchFamily="49" charset="-127"/>
                        <a:ea typeface="굴림체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016000" marR="0" algn="l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baseline="0" dirty="0" smtClean="0">
                          <a:solidFill>
                            <a:schemeClr val="bg1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판서</a:t>
                      </a:r>
                      <a:endParaRPr lang="ko-KR" altLang="en-US" sz="1800" b="1" baseline="0" dirty="0">
                        <a:solidFill>
                          <a:schemeClr val="bg1"/>
                        </a:solidFill>
                        <a:latin typeface="굴림체" pitchFamily="49" charset="-127"/>
                        <a:ea typeface="굴림체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016000" marR="0" algn="l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baseline="0" dirty="0">
                          <a:solidFill>
                            <a:schemeClr val="bg1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시청각 기자재</a:t>
                      </a:r>
                    </a:p>
                  </a:txBody>
                  <a:tcPr marL="64770" marR="64770" marT="17907" marB="17907" anchor="ctr"/>
                </a:tc>
              </a:tr>
              <a:tr h="1776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장점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-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사용이 간편하다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-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교사의 전달하고자 하는 내용을 간결하게 제시할 수 있다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.</a:t>
                      </a:r>
                      <a:endParaRPr lang="ko-KR" altLang="en-US" sz="1800" b="1" dirty="0">
                        <a:solidFill>
                          <a:srgbClr val="000000"/>
                        </a:solidFill>
                        <a:latin typeface="굴림체" pitchFamily="49" charset="-127"/>
                        <a:ea typeface="굴림체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-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흥미유발에 적절하다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- </a:t>
                      </a:r>
                      <a:r>
                        <a:rPr lang="ko-KR" altLang="en-US" sz="1800" b="1" dirty="0" smtClean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자료제시 시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유용하다</a:t>
                      </a:r>
                    </a:p>
                  </a:txBody>
                  <a:tcPr marL="64770" marR="64770" marT="17907" marB="17907" anchor="ctr"/>
                </a:tc>
              </a:tr>
              <a:tr h="12084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문제점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937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-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학습자에게 자칫 지루함을 줄 수 있다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.</a:t>
                      </a:r>
                      <a:endParaRPr lang="ko-KR" altLang="en-US" sz="1800" b="1" dirty="0">
                        <a:solidFill>
                          <a:srgbClr val="000000"/>
                        </a:solidFill>
                        <a:latin typeface="굴림체" pitchFamily="49" charset="-127"/>
                        <a:ea typeface="굴림체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-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학습자가 보고 듣는 것으로 끝날 수도 있다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.</a:t>
                      </a:r>
                      <a:endParaRPr lang="ko-KR" altLang="en-US" sz="1800" b="1" dirty="0">
                        <a:solidFill>
                          <a:srgbClr val="000000"/>
                        </a:solidFill>
                        <a:latin typeface="굴림체" pitchFamily="49" charset="-127"/>
                        <a:ea typeface="굴림체" pitchFamily="49" charset="-127"/>
                      </a:endParaRPr>
                    </a:p>
                  </a:txBody>
                  <a:tcPr marL="64770" marR="64770" marT="17907" marB="17907" anchor="ctr"/>
                </a:tc>
              </a:tr>
              <a:tr h="11836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개선방안</a:t>
                      </a: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- </a:t>
                      </a:r>
                      <a:r>
                        <a:rPr lang="ko-KR" altLang="en-US" sz="1800" b="1" dirty="0">
                          <a:solidFill>
                            <a:srgbClr val="FF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수업목표 제시 및 주요 내용</a:t>
                      </a:r>
                      <a:r>
                        <a:rPr lang="en-US" altLang="ko-KR" sz="1800" b="1" dirty="0">
                          <a:solidFill>
                            <a:srgbClr val="FF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, </a:t>
                      </a:r>
                      <a:r>
                        <a:rPr lang="ko-KR" altLang="en-US" sz="1800" b="1" dirty="0">
                          <a:solidFill>
                            <a:srgbClr val="FF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과제제시는 판서로 하며</a:t>
                      </a:r>
                      <a:r>
                        <a:rPr lang="en-US" altLang="ko-KR" sz="1800" b="1" dirty="0">
                          <a:solidFill>
                            <a:srgbClr val="FF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, </a:t>
                      </a:r>
                      <a:r>
                        <a:rPr lang="ko-KR" altLang="en-US" sz="1800" b="1" dirty="0">
                          <a:solidFill>
                            <a:srgbClr val="FF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자료제시는 시청각 기자재를 활용하는 등 적절히 혼용하여 사용한다</a:t>
                      </a:r>
                      <a:r>
                        <a:rPr lang="en-US" altLang="ko-KR" sz="1800" b="1" dirty="0">
                          <a:solidFill>
                            <a:srgbClr val="FF0000"/>
                          </a:solidFill>
                          <a:latin typeface="굴림체" pitchFamily="49" charset="-127"/>
                          <a:ea typeface="굴림체" pitchFamily="49" charset="-127"/>
                        </a:rPr>
                        <a:t>. </a:t>
                      </a:r>
                      <a:endParaRPr lang="ko-KR" altLang="en-US" sz="1800" b="1" dirty="0">
                        <a:solidFill>
                          <a:srgbClr val="FF0000"/>
                        </a:solidFill>
                        <a:latin typeface="굴림체" pitchFamily="49" charset="-127"/>
                        <a:ea typeface="굴림체" pitchFamily="49" charset="-127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_x81132752" descr="DRW00000c003818"/>
          <p:cNvPicPr>
            <a:picLocks noChangeAspect="1" noChangeArrowheads="1"/>
          </p:cNvPicPr>
          <p:nvPr/>
        </p:nvPicPr>
        <p:blipFill>
          <a:blip r:embed="rId2" cstate="print"/>
          <a:srcRect r="66623"/>
          <a:stretch>
            <a:fillRect/>
          </a:stretch>
        </p:blipFill>
        <p:spPr bwMode="auto">
          <a:xfrm>
            <a:off x="8172400" y="6129300"/>
            <a:ext cx="720080" cy="5040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altLang="ko-KR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6. </a:t>
            </a:r>
            <a:r>
              <a:rPr lang="ko-KR" altLang="en-US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이동 수업의 경우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59"/>
          </a:xfrm>
        </p:spPr>
        <p:txBody>
          <a:bodyPr/>
          <a:lstStyle/>
          <a:p>
            <a:r>
              <a:rPr lang="ko-KR" altLang="en-US" sz="2200" b="1" dirty="0" smtClean="0"/>
              <a:t>영어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수학 교과는 </a:t>
            </a:r>
            <a:r>
              <a:rPr lang="en-US" altLang="ko-KR" sz="2200" b="1" dirty="0" smtClean="0"/>
              <a:t>3, </a:t>
            </a:r>
            <a:r>
              <a:rPr lang="ko-KR" altLang="en-US" sz="2200" b="1" dirty="0" smtClean="0"/>
              <a:t>또는 </a:t>
            </a:r>
            <a:r>
              <a:rPr lang="en-US" altLang="ko-KR" sz="2200" b="1" dirty="0" smtClean="0"/>
              <a:t>4</a:t>
            </a:r>
            <a:r>
              <a:rPr lang="ko-KR" altLang="en-US" sz="2200" b="1" dirty="0" smtClean="0"/>
              <a:t>등분하여 수준별 수업이 이루어지므로 교실이동이 불가피하다</a:t>
            </a:r>
            <a:r>
              <a:rPr lang="en-US" altLang="ko-KR" sz="2200" b="1" dirty="0" smtClean="0"/>
              <a:t>. </a:t>
            </a:r>
            <a:r>
              <a:rPr lang="ko-KR" altLang="en-US" sz="2200" b="1" dirty="0" smtClean="0"/>
              <a:t>교생이 어느 학급의 교실로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어느 수준의 학생들과 만나게 되는지 사전에 숙지</a:t>
            </a:r>
          </a:p>
          <a:p>
            <a:r>
              <a:rPr lang="ko-KR" altLang="en-US" sz="2200" b="1" dirty="0" smtClean="0"/>
              <a:t>체육은 운동장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또는 체육관에서 수업이 이루어진다</a:t>
            </a:r>
            <a:r>
              <a:rPr lang="en-US" altLang="ko-KR" sz="2200" b="1" dirty="0" smtClean="0"/>
              <a:t>. </a:t>
            </a:r>
            <a:r>
              <a:rPr lang="ko-KR" altLang="en-US" sz="2200" b="1" dirty="0" smtClean="0"/>
              <a:t>시작종이 울리기 전 학생들이 복장을 갖추고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옆 반 학생들 수업에 방해되지 않도록 쉬는 시간에 이동을 마치도록 사전 고지</a:t>
            </a:r>
          </a:p>
          <a:p>
            <a:r>
              <a:rPr lang="ko-KR" altLang="en-US" sz="2200" b="1" dirty="0" smtClean="0"/>
              <a:t>과학의 경우 실험수업을 할 경우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교생이 쉬는 시간에 임장하여 실습준비를 마친다</a:t>
            </a:r>
            <a:r>
              <a:rPr lang="en-US" altLang="ko-KR" sz="2200" b="1" dirty="0" smtClean="0"/>
              <a:t>. </a:t>
            </a:r>
            <a:r>
              <a:rPr lang="ko-KR" altLang="en-US" sz="2200" b="1" dirty="0" smtClean="0"/>
              <a:t>시작종이 울리기 전 학생들이 </a:t>
            </a:r>
            <a:r>
              <a:rPr lang="ko-KR" altLang="en-US" sz="2200" b="1" dirty="0" err="1" smtClean="0"/>
              <a:t>옆반</a:t>
            </a:r>
            <a:r>
              <a:rPr lang="ko-KR" altLang="en-US" sz="2200" b="1" dirty="0" smtClean="0"/>
              <a:t> 학생들 수업에 방해되지 않도록 쉬는 시간에 이동을 마치도록 사전 고지</a:t>
            </a:r>
          </a:p>
          <a:p>
            <a:r>
              <a:rPr lang="ko-KR" altLang="en-US" sz="2200" b="1" dirty="0" smtClean="0"/>
              <a:t>음악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미술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컴퓨터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가정 등의 실기 교과 역시 </a:t>
            </a:r>
            <a:r>
              <a:rPr lang="ko-KR" altLang="en-US" sz="2200" b="1" dirty="0" err="1" smtClean="0"/>
              <a:t>전용실에서</a:t>
            </a:r>
            <a:r>
              <a:rPr lang="ko-KR" altLang="en-US" sz="2200" b="1" dirty="0" smtClean="0"/>
              <a:t> 수업이 이루어질 수 있으므로 교생이 쉬는 시간에 임장하여 사전 수업준비를 하도록 한다</a:t>
            </a:r>
            <a:r>
              <a:rPr lang="en-US" altLang="ko-KR" sz="2200" b="1" dirty="0" smtClean="0"/>
              <a:t>. </a:t>
            </a:r>
            <a:r>
              <a:rPr lang="ko-KR" altLang="en-US" sz="2200" b="1" dirty="0" smtClean="0"/>
              <a:t>시작종이 울리기 전 학생들이 </a:t>
            </a:r>
            <a:r>
              <a:rPr lang="ko-KR" altLang="en-US" sz="2200" b="1" dirty="0" err="1" smtClean="0"/>
              <a:t>옆반</a:t>
            </a:r>
            <a:r>
              <a:rPr lang="ko-KR" altLang="en-US" sz="2200" b="1" dirty="0" smtClean="0"/>
              <a:t> 학생들 수업에 방해되지 않도록 쉬는 시간에 이동을 마치도록 사전 고지</a:t>
            </a:r>
            <a:endParaRPr lang="ko-KR" altLang="en-US" sz="2000" b="1" dirty="0" smtClean="0"/>
          </a:p>
        </p:txBody>
      </p:sp>
      <p:pic>
        <p:nvPicPr>
          <p:cNvPr id="4" name="_x81132752" descr="DRW00000c003818"/>
          <p:cNvPicPr>
            <a:picLocks noChangeAspect="1" noChangeArrowheads="1"/>
          </p:cNvPicPr>
          <p:nvPr/>
        </p:nvPicPr>
        <p:blipFill>
          <a:blip r:embed="rId2" cstate="print"/>
          <a:srcRect r="66623"/>
          <a:stretch>
            <a:fillRect/>
          </a:stretch>
        </p:blipFill>
        <p:spPr bwMode="auto">
          <a:xfrm>
            <a:off x="8244408" y="6237312"/>
            <a:ext cx="720080" cy="5040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598</Words>
  <Application>Microsoft Office PowerPoint</Application>
  <PresentationFormat>화면 슬라이드 쇼(4:3)</PresentationFormat>
  <Paragraphs>53</Paragraphs>
  <Slides>8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칠 판 사 용 법</vt:lpstr>
      <vt:lpstr> 1. 칠판의 종류와 사용법 </vt:lpstr>
      <vt:lpstr>  2.  수업 시작시 칠판 상태 점검 </vt:lpstr>
      <vt:lpstr>3. 판서 요령</vt:lpstr>
      <vt:lpstr>3. 판서 요령</vt:lpstr>
      <vt:lpstr>4. 시청각 기자재 활용</vt:lpstr>
      <vt:lpstr>5. 판서사용과 시청각 기자재 사용의 장단점</vt:lpstr>
      <vt:lpstr>6. 이동 수업의 경우</vt:lpstr>
    </vt:vector>
  </TitlesOfParts>
  <Company>El mundo lunatico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Psychokid</dc:creator>
  <cp:lastModifiedBy>USER</cp:lastModifiedBy>
  <cp:revision>119</cp:revision>
  <dcterms:created xsi:type="dcterms:W3CDTF">2009-09-08T07:15:24Z</dcterms:created>
  <dcterms:modified xsi:type="dcterms:W3CDTF">2016-10-24T07:37:08Z</dcterms:modified>
</cp:coreProperties>
</file>