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6" r:id="rId2"/>
    <p:sldId id="260" r:id="rId3"/>
    <p:sldId id="261" r:id="rId4"/>
    <p:sldId id="262" r:id="rId5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5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8627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-498475" y="1311275"/>
            <a:ext cx="10429875" cy="5908675"/>
            <a:chOff x="-313" y="824"/>
            <a:chExt cx="6570" cy="3722"/>
          </a:xfrm>
        </p:grpSpPr>
        <p:sp>
          <p:nvSpPr>
            <p:cNvPr id="5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7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8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9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0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1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2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3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4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5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6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7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8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9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0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9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1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2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3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4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5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6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7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8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9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0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1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2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3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4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5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6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7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8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9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0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1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2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3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4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5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6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7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8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9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0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1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2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3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4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5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6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7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8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9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0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1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2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3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4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5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6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7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8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9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0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1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2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3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4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5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6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7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8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9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0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1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2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3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4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5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6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7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8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9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0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1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2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3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4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5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6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7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8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9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0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1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2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3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4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5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6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7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8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9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0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1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2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3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4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5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6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7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8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9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0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1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2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3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4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5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6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7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8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9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0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1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2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3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4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5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6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7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8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9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0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1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2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3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4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5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6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7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8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9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0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1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2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3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4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5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6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7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8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9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0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1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2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3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4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5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6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7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8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9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0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1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2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3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4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5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6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7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8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9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0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1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2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3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4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5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6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7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8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9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0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1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2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3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4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5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6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7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8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9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0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1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2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3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4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5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6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7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8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9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0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1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2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3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4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8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9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2746" name="Rectangle 218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44675"/>
            <a:ext cx="7772400" cy="1736725"/>
          </a:xfrm>
        </p:spPr>
        <p:txBody>
          <a:bodyPr anchor="b" anchorCtr="1"/>
          <a:lstStyle>
            <a:lvl1pPr>
              <a:defRPr sz="54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22747" name="Rectangle 21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220" name="Rectangle 220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1" name="Rectangle 221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2" name="Rectangle 222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797E0182-4E74-4520-A505-F428E0B1855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EEDD88-1FD1-46E5-95CB-1EA564506B4D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9462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9462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5FCC58-8457-4C83-9092-C0893ABD024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제목, 텍스트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3900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3900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2CC637-7EE9-44BE-81E7-39E32332027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5AFADE-7617-4F5D-B601-17BD78B5045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1D202D-DA12-483C-9876-D5442BB45A1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EBF73E-923F-439C-803B-73282B231A8C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A709B0-7EC4-42CE-BA4B-682EFDD6A5E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8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4D42BB-EB5C-4DEF-8306-2A6AE0FA5EF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4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82E3BCD-1A2A-4D8F-883B-263A8D353B3C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3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68DE055-EFDC-4CFF-9BBF-3C2F885EFB6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535C27-93E0-4751-AE57-988F4A7998D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-496888" y="1308100"/>
            <a:ext cx="10429876" cy="5908675"/>
            <a:chOff x="-313" y="824"/>
            <a:chExt cx="6570" cy="3722"/>
          </a:xfrm>
        </p:grpSpPr>
        <p:sp>
          <p:nvSpPr>
            <p:cNvPr id="21507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8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9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0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1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2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3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4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5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6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7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8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9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0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1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2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8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3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4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5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6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7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8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9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0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1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2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3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4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5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6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7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8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9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0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1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2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3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4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5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6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7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8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9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0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1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2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3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4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5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6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7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8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9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0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1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2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3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4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5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6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7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8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9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0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1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2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3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4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5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6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7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8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9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0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1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2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3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4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5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6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7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8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9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0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1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2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3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4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5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6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7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8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9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0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1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2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3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4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5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6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7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8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9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0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1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2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3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4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5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6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7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8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9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0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1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2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3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4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5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6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7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8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9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0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1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2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3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4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5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6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7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8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9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0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1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2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3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4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5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6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7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8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9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0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1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2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3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4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5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6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7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8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9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0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1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2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3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4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5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6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7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8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9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0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1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2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3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4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5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6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7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8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9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0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1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2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3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4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5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6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7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8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9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0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1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2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3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4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5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6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7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8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9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0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1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2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3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4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5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6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7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8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9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0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1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2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3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4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5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6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7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8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9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0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1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1722" name="Rectangle 21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DFA633E0-0CF7-4C2F-9DC1-62EFC19E2BF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21723" name="Rectangle 21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4" name="Rectangle 22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5" name="Rectangle 22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3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21726" name="Rectangle 22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88" r:id="rId1"/>
    <p:sldLayoutId id="2147483677" r:id="rId2"/>
    <p:sldLayoutId id="2147483678" r:id="rId3"/>
    <p:sldLayoutId id="2147483679" r:id="rId4"/>
    <p:sldLayoutId id="2147483680" r:id="rId5"/>
    <p:sldLayoutId id="2147483681" r:id="rId6"/>
    <p:sldLayoutId id="2147483682" r:id="rId7"/>
    <p:sldLayoutId id="2147483683" r:id="rId8"/>
    <p:sldLayoutId id="2147483684" r:id="rId9"/>
    <p:sldLayoutId id="2147483685" r:id="rId10"/>
    <p:sldLayoutId id="2147483686" r:id="rId11"/>
    <p:sldLayoutId id="2147483687" r:id="rId12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4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844675"/>
            <a:ext cx="7847013" cy="1736725"/>
          </a:xfrm>
        </p:spPr>
        <p:txBody>
          <a:bodyPr anchor="ctr" anchorCtr="0"/>
          <a:lstStyle/>
          <a:p>
            <a:pPr eaLnBrk="1" hangingPunct="1">
              <a:defRPr/>
            </a:pPr>
            <a:r>
              <a:rPr lang="ko-KR" altLang="en-US" sz="4400" b="1" smtClean="0"/>
              <a:t>석유화학계 접착제</a:t>
            </a:r>
            <a:br>
              <a:rPr lang="ko-KR" altLang="en-US" sz="4400" b="1" smtClean="0"/>
            </a:br>
            <a:r>
              <a:rPr lang="en-US" altLang="ko-KR" sz="3200" b="1" smtClean="0"/>
              <a:t>- </a:t>
            </a:r>
            <a:r>
              <a:rPr lang="ko-KR" altLang="en-US" sz="3200" b="1" smtClean="0"/>
              <a:t>기타 </a:t>
            </a:r>
            <a:r>
              <a:rPr lang="ko-KR" altLang="en-US" sz="4400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에폭시 접착제 </a:t>
            </a:r>
          </a:p>
        </p:txBody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defRPr/>
            </a:pPr>
            <a:r>
              <a:rPr lang="ko-KR" altLang="en-US" sz="2000" b="1" smtClean="0"/>
              <a:t>개요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제조</a:t>
            </a:r>
            <a:r>
              <a:rPr lang="en-US" altLang="ko-KR" sz="1800" smtClean="0"/>
              <a:t>: -RCH-CHR-          - (CHR-CHR-O)</a:t>
            </a:r>
            <a:r>
              <a:rPr lang="en-US" altLang="ko-KR" sz="1800" baseline="-25000" smtClean="0"/>
              <a:t>n</a:t>
            </a:r>
            <a:r>
              <a:rPr lang="en-US" altLang="ko-KR" sz="1800" smtClean="0"/>
              <a:t>-          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                   O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산 또는 알칼리성 촉매에 의해 환이 개열되고 중합</a:t>
            </a:r>
            <a:r>
              <a:rPr lang="ko-KR" altLang="en-US" sz="1800" b="1" smtClean="0"/>
              <a:t> 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endParaRPr lang="ko-KR" altLang="en-US" sz="1800" b="1" smtClean="0"/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defRPr/>
            </a:pPr>
            <a:r>
              <a:rPr lang="ko-KR" altLang="en-US" sz="2000" b="1" smtClean="0"/>
              <a:t>특징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접착력</a:t>
            </a:r>
            <a:r>
              <a:rPr lang="en-US" altLang="ko-KR" sz="1800" smtClean="0"/>
              <a:t>: </a:t>
            </a:r>
            <a:r>
              <a:rPr lang="ko-KR" altLang="en-US" sz="1800" smtClean="0"/>
              <a:t>금속</a:t>
            </a:r>
            <a:r>
              <a:rPr lang="en-US" altLang="ko-KR" sz="1800" smtClean="0"/>
              <a:t>, </a:t>
            </a:r>
            <a:r>
              <a:rPr lang="ko-KR" altLang="en-US" sz="1800" smtClean="0"/>
              <a:t>유리</a:t>
            </a:r>
            <a:r>
              <a:rPr lang="en-US" altLang="ko-KR" sz="1800" smtClean="0"/>
              <a:t>, </a:t>
            </a:r>
            <a:r>
              <a:rPr lang="ko-KR" altLang="en-US" sz="1800" smtClean="0"/>
              <a:t>세라믹</a:t>
            </a:r>
            <a:r>
              <a:rPr lang="en-US" altLang="ko-KR" sz="1800" smtClean="0"/>
              <a:t>, </a:t>
            </a:r>
            <a:r>
              <a:rPr lang="ko-KR" altLang="en-US" sz="1800" smtClean="0"/>
              <a:t>플라스틱 등의 접착에 이용되며 습윤</a:t>
            </a:r>
            <a:r>
              <a:rPr lang="en-US" altLang="ko-KR" sz="1800" smtClean="0"/>
              <a:t>, </a:t>
            </a:r>
            <a:r>
              <a:rPr lang="ko-KR" altLang="en-US" sz="1800" smtClean="0"/>
              <a:t>도포</a:t>
            </a:r>
            <a:r>
              <a:rPr lang="en-US" altLang="ko-KR" sz="1800" smtClean="0"/>
              <a:t>, </a:t>
            </a:r>
            <a:r>
              <a:rPr lang="ko-KR" altLang="en-US" sz="1800" smtClean="0"/>
              <a:t>침투의 향상시킬 수 있는 점도를 보유하고 있으며 다양한 관능기와 결합 가능 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Cohesion: </a:t>
            </a:r>
            <a:r>
              <a:rPr lang="ko-KR" altLang="en-US" sz="1800" smtClean="0"/>
              <a:t>우수한 </a:t>
            </a:r>
            <a:r>
              <a:rPr lang="en-US" altLang="ko-KR" sz="1800" smtClean="0"/>
              <a:t>cohesion property</a:t>
            </a:r>
            <a:r>
              <a:rPr lang="ko-KR" altLang="en-US" sz="1800" smtClean="0"/>
              <a:t>를 가지고 있어 접착제사이의 파괴보다는 접착제와 피착제 사이의 파괴가 주로 일어남</a:t>
            </a:r>
            <a:r>
              <a:rPr lang="en-US" altLang="ko-KR" sz="1800" smtClean="0"/>
              <a:t>.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- 100% </a:t>
            </a:r>
            <a:r>
              <a:rPr lang="ko-KR" altLang="en-US" sz="1800" smtClean="0"/>
              <a:t>고형분 함량</a:t>
            </a:r>
            <a:r>
              <a:rPr lang="en-US" altLang="ko-KR" sz="1800" smtClean="0"/>
              <a:t>: </a:t>
            </a:r>
            <a:r>
              <a:rPr lang="ko-KR" altLang="en-US" sz="1800" smtClean="0"/>
              <a:t>중합반응 시 축합반응이 아니어서 금속과 유리와 같은 비투과성 피도체 접착에 주로 사용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적은 수축</a:t>
            </a:r>
            <a:r>
              <a:rPr lang="en-US" altLang="ko-KR" sz="1800" smtClean="0"/>
              <a:t>: </a:t>
            </a:r>
            <a:r>
              <a:rPr lang="ko-KR" altLang="en-US" sz="1800" smtClean="0"/>
              <a:t>경화시 수축률이 매우 작음</a:t>
            </a:r>
            <a:r>
              <a:rPr lang="en-US" altLang="ko-KR" sz="1800" smtClean="0"/>
              <a:t>. 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낮은 </a:t>
            </a:r>
            <a:r>
              <a:rPr lang="en-US" altLang="ko-KR" sz="1800" smtClean="0"/>
              <a:t>creep: </a:t>
            </a:r>
            <a:r>
              <a:rPr lang="ko-KR" altLang="en-US" sz="1800" smtClean="0"/>
              <a:t>열가소성 접착제보다 우수한 </a:t>
            </a:r>
            <a:r>
              <a:rPr lang="en-US" altLang="ko-KR" sz="1800" smtClean="0"/>
              <a:t>creep </a:t>
            </a:r>
            <a:r>
              <a:rPr lang="ko-KR" altLang="en-US" sz="1800" smtClean="0"/>
              <a:t>저헝력을 보유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내수 또는 내약품성</a:t>
            </a:r>
            <a:r>
              <a:rPr lang="en-US" altLang="ko-KR" sz="1800" smtClean="0"/>
              <a:t>: </a:t>
            </a:r>
            <a:r>
              <a:rPr lang="ko-KR" altLang="en-US" sz="1800" smtClean="0"/>
              <a:t>열 또는 전기의 전도체로 사용 가능</a:t>
            </a:r>
          </a:p>
          <a:p>
            <a:pPr marL="269875" indent="-269875" eaLnBrk="1" hangingPunct="1">
              <a:lnSpc>
                <a:spcPct val="110000"/>
              </a:lnSpc>
              <a:spcBef>
                <a:spcPct val="1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변형</a:t>
            </a:r>
            <a:r>
              <a:rPr lang="en-US" altLang="ko-KR" sz="1800" smtClean="0"/>
              <a:t>: </a:t>
            </a:r>
            <a:r>
              <a:rPr lang="ko-KR" altLang="en-US" sz="1800" smtClean="0"/>
              <a:t>기본수지나 경화제</a:t>
            </a:r>
            <a:r>
              <a:rPr lang="en-US" altLang="ko-KR" sz="1800" smtClean="0"/>
              <a:t>, </a:t>
            </a:r>
            <a:r>
              <a:rPr lang="ko-KR" altLang="en-US" sz="1800" smtClean="0"/>
              <a:t>다른 접착제와 혼합</a:t>
            </a:r>
            <a:r>
              <a:rPr lang="en-US" altLang="ko-KR" sz="1800" smtClean="0"/>
              <a:t>, </a:t>
            </a:r>
            <a:r>
              <a:rPr lang="ko-KR" altLang="en-US" sz="1800" smtClean="0"/>
              <a:t>충전제의 첨가에 의해 성질이 변형</a:t>
            </a:r>
            <a:r>
              <a:rPr lang="ko-KR" altLang="en-US" sz="1600" smtClean="0"/>
              <a:t>  </a:t>
            </a:r>
          </a:p>
        </p:txBody>
      </p:sp>
      <p:sp>
        <p:nvSpPr>
          <p:cNvPr id="4100" name="Line 4"/>
          <p:cNvSpPr>
            <a:spLocks noChangeShapeType="1"/>
          </p:cNvSpPr>
          <p:nvPr/>
        </p:nvSpPr>
        <p:spPr bwMode="auto">
          <a:xfrm>
            <a:off x="1979613" y="1628775"/>
            <a:ext cx="144462" cy="1444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ko-KR" altLang="en-US"/>
          </a:p>
        </p:txBody>
      </p:sp>
      <p:sp>
        <p:nvSpPr>
          <p:cNvPr id="4101" name="Line 5"/>
          <p:cNvSpPr>
            <a:spLocks noChangeShapeType="1"/>
          </p:cNvSpPr>
          <p:nvPr/>
        </p:nvSpPr>
        <p:spPr bwMode="auto">
          <a:xfrm flipH="1">
            <a:off x="2268538" y="1628775"/>
            <a:ext cx="71437" cy="1444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ko-KR" altLang="en-US"/>
          </a:p>
        </p:txBody>
      </p:sp>
      <p:sp>
        <p:nvSpPr>
          <p:cNvPr id="4102" name="Line 6"/>
          <p:cNvSpPr>
            <a:spLocks noChangeShapeType="1"/>
          </p:cNvSpPr>
          <p:nvPr/>
        </p:nvSpPr>
        <p:spPr bwMode="auto">
          <a:xfrm>
            <a:off x="3059113" y="1484313"/>
            <a:ext cx="576262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에폭시 접착제</a:t>
            </a:r>
          </a:p>
        </p:txBody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defRPr/>
            </a:pPr>
            <a:r>
              <a:rPr lang="ko-KR" altLang="en-US" sz="2000" b="1" smtClean="0"/>
              <a:t>경화제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경화되지 않은 에폭시 접착제는 꿀색의 액체 또는 열이 제공되었을 때 액체로 변화하는 호박색의 부서지기 쉬운 고체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 시 가교결합과 함께 거대한 고분자물을 생성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경화제로 촉매나 반응성 경화제를 이용하며 경화시 발열반응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경화제</a:t>
            </a:r>
            <a:r>
              <a:rPr lang="en-US" altLang="ko-KR" sz="1800" smtClean="0"/>
              <a:t>: Diethylenetriamine, Triethylenetetramine, phthalicanhydride </a:t>
            </a:r>
            <a:r>
              <a:rPr lang="ko-KR" altLang="en-US" sz="1800" smtClean="0"/>
              <a:t>등을 사용 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 </a:t>
            </a:r>
          </a:p>
          <a:p>
            <a:pPr marL="269875" indent="-269875" eaLnBrk="1" hangingPunct="1">
              <a:defRPr/>
            </a:pPr>
            <a:r>
              <a:rPr lang="ko-KR" altLang="en-US" sz="2000" b="1" smtClean="0"/>
              <a:t>독성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경화된 에폭시 접착제는 무해하나 경화되지 않은 것이 피부에 접촉 시 반응하여 독성을 보유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Amine hardner</a:t>
            </a:r>
            <a:r>
              <a:rPr lang="ko-KR" altLang="en-US" sz="1800" smtClean="0"/>
              <a:t>는 특히 위험하며 다른 것은 발암성 물질 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defRPr/>
            </a:pPr>
            <a:r>
              <a:rPr lang="ko-KR" altLang="en-US" sz="2000" b="1" smtClean="0"/>
              <a:t>충전제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Titanium oxide, lead oxide alumina </a:t>
            </a:r>
            <a:r>
              <a:rPr lang="ko-KR" altLang="en-US" sz="1800" smtClean="0"/>
              <a:t>등이 사용됨</a:t>
            </a:r>
            <a:r>
              <a:rPr lang="en-US" altLang="ko-KR" sz="1800" smtClean="0"/>
              <a:t>.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en-US" altLang="ko-KR" sz="1800" smtClean="0"/>
              <a:t>  - 100</a:t>
            </a:r>
            <a:r>
              <a:rPr lang="en-US" altLang="ko-KR" sz="1800" smtClean="0">
                <a:latin typeface="Arial" charset="0"/>
                <a:cs typeface="Arial" charset="0"/>
              </a:rPr>
              <a:t>°</a:t>
            </a:r>
            <a:r>
              <a:rPr lang="en-US" altLang="ko-KR" sz="1800" smtClean="0"/>
              <a:t>C </a:t>
            </a:r>
            <a:r>
              <a:rPr lang="ko-KR" altLang="en-US" sz="1800" smtClean="0"/>
              <a:t>내외에서 강도향상에 기여하나 상온에서는 강도 향상과 무관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첨가목적</a:t>
            </a:r>
            <a:r>
              <a:rPr lang="en-US" altLang="ko-KR" sz="1800" smtClean="0"/>
              <a:t>: </a:t>
            </a:r>
            <a:r>
              <a:rPr lang="ko-KR" altLang="en-US" sz="1800" smtClean="0"/>
              <a:t>제조비용절감</a:t>
            </a:r>
            <a:r>
              <a:rPr lang="en-US" altLang="ko-KR" sz="1800" smtClean="0"/>
              <a:t>, </a:t>
            </a:r>
            <a:r>
              <a:rPr lang="ko-KR" altLang="en-US" sz="1800" smtClean="0"/>
              <a:t>수축율 감소</a:t>
            </a:r>
            <a:r>
              <a:rPr lang="en-US" altLang="ko-KR" sz="1800" smtClean="0"/>
              <a:t>, </a:t>
            </a:r>
            <a:r>
              <a:rPr lang="ko-KR" altLang="en-US" sz="1800" smtClean="0"/>
              <a:t>열팽창율 저하</a:t>
            </a:r>
            <a:r>
              <a:rPr lang="en-US" altLang="ko-KR" sz="1800" smtClean="0"/>
              <a:t>, </a:t>
            </a:r>
            <a:r>
              <a:rPr lang="ko-KR" altLang="en-US" sz="1800" smtClean="0"/>
              <a:t>내열성 향상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600" b="1" smtClean="0"/>
              <a:t>무기질계의 시멘트</a:t>
            </a:r>
          </a:p>
        </p:txBody>
      </p:sp>
      <p:sp>
        <p:nvSpPr>
          <p:cNvPr id="88071" name="Rectangle 7"/>
          <p:cNvSpPr>
            <a:spLocks noGrp="1" noChangeArrowheads="1"/>
          </p:cNvSpPr>
          <p:nvPr>
            <p:ph type="body" sz="half" idx="1"/>
          </p:nvPr>
        </p:nvSpPr>
        <p:spPr>
          <a:xfrm>
            <a:off x="528638" y="1412875"/>
            <a:ext cx="8075612" cy="4533900"/>
          </a:xfrm>
        </p:spPr>
        <p:txBody>
          <a:bodyPr/>
          <a:lstStyle/>
          <a:p>
            <a:pPr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특징</a:t>
            </a:r>
          </a:p>
          <a:p>
            <a:pPr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현재 목재접착제로 널리 사용되고 있지 않음</a:t>
            </a:r>
            <a:r>
              <a:rPr lang="en-US" altLang="ko-KR" sz="1800" smtClean="0"/>
              <a:t>.</a:t>
            </a:r>
          </a:p>
          <a:p>
            <a:pPr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HCHO </a:t>
            </a:r>
            <a:r>
              <a:rPr lang="ko-KR" altLang="en-US" sz="1800" smtClean="0"/>
              <a:t>방출이 없고 개선 된 접착강도 보유</a:t>
            </a:r>
          </a:p>
          <a:p>
            <a:pPr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가격이 비싸고 물과 상용성이 없어 도포기기 세척에 유기용매 이용</a:t>
            </a:r>
          </a:p>
          <a:p>
            <a:pPr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내구성과 내화성이 요구되는 판상재료 제조에 사용 </a:t>
            </a:r>
            <a:r>
              <a:rPr lang="en-US" altLang="ko-KR" sz="1800" smtClean="0"/>
              <a:t>(</a:t>
            </a:r>
            <a:r>
              <a:rPr lang="ko-KR" altLang="en-US" sz="1800" smtClean="0"/>
              <a:t>시멘트</a:t>
            </a:r>
            <a:r>
              <a:rPr lang="en-US" altLang="ko-KR" sz="1800" smtClean="0"/>
              <a:t>)</a:t>
            </a:r>
          </a:p>
          <a:p>
            <a:pPr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시멘트 경화가 억제되거나 판상재료 밀도가 상당량 증가되는 단점으로 사용에 제약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점과 선">
  <a:themeElements>
    <a:clrScheme name="점과 선 2">
      <a:dk1>
        <a:srgbClr val="5B5B89"/>
      </a:dk1>
      <a:lt1>
        <a:srgbClr val="FFFFFF"/>
      </a:lt1>
      <a:dk2>
        <a:srgbClr val="666699"/>
      </a:dk2>
      <a:lt2>
        <a:srgbClr val="DFDEF6"/>
      </a:lt2>
      <a:accent1>
        <a:srgbClr val="6666FF"/>
      </a:accent1>
      <a:accent2>
        <a:srgbClr val="52527C"/>
      </a:accent2>
      <a:accent3>
        <a:srgbClr val="B8B8CA"/>
      </a:accent3>
      <a:accent4>
        <a:srgbClr val="DADADA"/>
      </a:accent4>
      <a:accent5>
        <a:srgbClr val="B8B8FF"/>
      </a:accent5>
      <a:accent6>
        <a:srgbClr val="494970"/>
      </a:accent6>
      <a:hlink>
        <a:srgbClr val="9999FF"/>
      </a:hlink>
      <a:folHlink>
        <a:srgbClr val="CCCCFF"/>
      </a:folHlink>
    </a:clrScheme>
    <a:fontScheme name="점과 선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점과 선 1">
        <a:dk1>
          <a:srgbClr val="00008A"/>
        </a:dk1>
        <a:lt1>
          <a:srgbClr val="FFFFFF"/>
        </a:lt1>
        <a:dk2>
          <a:srgbClr val="000099"/>
        </a:dk2>
        <a:lt2>
          <a:srgbClr val="FFFFFF"/>
        </a:lt2>
        <a:accent1>
          <a:srgbClr val="0099FF"/>
        </a:accent1>
        <a:accent2>
          <a:srgbClr val="00007A"/>
        </a:accent2>
        <a:accent3>
          <a:srgbClr val="AAAACA"/>
        </a:accent3>
        <a:accent4>
          <a:srgbClr val="DADADA"/>
        </a:accent4>
        <a:accent5>
          <a:srgbClr val="AACAFF"/>
        </a:accent5>
        <a:accent6>
          <a:srgbClr val="00006E"/>
        </a:accent6>
        <a:hlink>
          <a:srgbClr val="EAEAEA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2">
        <a:dk1>
          <a:srgbClr val="5B5B89"/>
        </a:dk1>
        <a:lt1>
          <a:srgbClr val="FFFFFF"/>
        </a:lt1>
        <a:dk2>
          <a:srgbClr val="666699"/>
        </a:dk2>
        <a:lt2>
          <a:srgbClr val="DFDEF6"/>
        </a:lt2>
        <a:accent1>
          <a:srgbClr val="6666FF"/>
        </a:accent1>
        <a:accent2>
          <a:srgbClr val="52527C"/>
        </a:accent2>
        <a:accent3>
          <a:srgbClr val="B8B8CA"/>
        </a:accent3>
        <a:accent4>
          <a:srgbClr val="DADADA"/>
        </a:accent4>
        <a:accent5>
          <a:srgbClr val="B8B8FF"/>
        </a:accent5>
        <a:accent6>
          <a:srgbClr val="494970"/>
        </a:accent6>
        <a:hlink>
          <a:srgbClr val="9999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3">
        <a:dk1>
          <a:srgbClr val="700000"/>
        </a:dk1>
        <a:lt1>
          <a:srgbClr val="FFFFFF"/>
        </a:lt1>
        <a:dk2>
          <a:srgbClr val="800000"/>
        </a:dk2>
        <a:lt2>
          <a:srgbClr val="FFFFCC"/>
        </a:lt2>
        <a:accent1>
          <a:srgbClr val="BE7960"/>
        </a:accent1>
        <a:accent2>
          <a:srgbClr val="600000"/>
        </a:accent2>
        <a:accent3>
          <a:srgbClr val="C0AAAA"/>
        </a:accent3>
        <a:accent4>
          <a:srgbClr val="DADADA"/>
        </a:accent4>
        <a:accent5>
          <a:srgbClr val="DBBEB6"/>
        </a:accent5>
        <a:accent6>
          <a:srgbClr val="560000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4">
        <a:dk1>
          <a:srgbClr val="000000"/>
        </a:dk1>
        <a:lt1>
          <a:srgbClr val="FDEB9D"/>
        </a:lt1>
        <a:dk2>
          <a:srgbClr val="000000"/>
        </a:dk2>
        <a:lt2>
          <a:srgbClr val="E0CE82"/>
        </a:lt2>
        <a:accent1>
          <a:srgbClr val="EAEAEA"/>
        </a:accent1>
        <a:accent2>
          <a:srgbClr val="C2B476"/>
        </a:accent2>
        <a:accent3>
          <a:srgbClr val="FEF3CC"/>
        </a:accent3>
        <a:accent4>
          <a:srgbClr val="000000"/>
        </a:accent4>
        <a:accent5>
          <a:srgbClr val="F3F3F3"/>
        </a:accent5>
        <a:accent6>
          <a:srgbClr val="B0A36A"/>
        </a:accent6>
        <a:hlink>
          <a:srgbClr val="A47900"/>
        </a:hlink>
        <a:folHlink>
          <a:srgbClr val="8C8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5">
        <a:dk1>
          <a:srgbClr val="5B5E52"/>
        </a:dk1>
        <a:lt1>
          <a:srgbClr val="FFFFFF"/>
        </a:lt1>
        <a:dk2>
          <a:srgbClr val="686B5D"/>
        </a:dk2>
        <a:lt2>
          <a:srgbClr val="CCD5C7"/>
        </a:lt2>
        <a:accent1>
          <a:srgbClr val="809EA8"/>
        </a:accent1>
        <a:accent2>
          <a:srgbClr val="4F5147"/>
        </a:accent2>
        <a:accent3>
          <a:srgbClr val="B9BAB6"/>
        </a:accent3>
        <a:accent4>
          <a:srgbClr val="DADADA"/>
        </a:accent4>
        <a:accent5>
          <a:srgbClr val="C0CCD1"/>
        </a:accent5>
        <a:accent6>
          <a:srgbClr val="47493F"/>
        </a:accent6>
        <a:hlink>
          <a:srgbClr val="AAA854"/>
        </a:hlink>
        <a:folHlink>
          <a:srgbClr val="E1D09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6">
        <a:dk1>
          <a:srgbClr val="46532B"/>
        </a:dk1>
        <a:lt1>
          <a:srgbClr val="FFFFFF"/>
        </a:lt1>
        <a:dk2>
          <a:srgbClr val="4E5D31"/>
        </a:dk2>
        <a:lt2>
          <a:srgbClr val="FFFFCC"/>
        </a:lt2>
        <a:accent1>
          <a:srgbClr val="8F8C00"/>
        </a:accent1>
        <a:accent2>
          <a:srgbClr val="424F29"/>
        </a:accent2>
        <a:accent3>
          <a:srgbClr val="B2B6AD"/>
        </a:accent3>
        <a:accent4>
          <a:srgbClr val="DADADA"/>
        </a:accent4>
        <a:accent5>
          <a:srgbClr val="C6C5AA"/>
        </a:accent5>
        <a:accent6>
          <a:srgbClr val="3B4724"/>
        </a:accent6>
        <a:hlink>
          <a:srgbClr val="33CC33"/>
        </a:hlink>
        <a:folHlink>
          <a:srgbClr val="00A1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7">
        <a:dk1>
          <a:srgbClr val="007673"/>
        </a:dk1>
        <a:lt1>
          <a:srgbClr val="FFFFFF"/>
        </a:lt1>
        <a:dk2>
          <a:srgbClr val="008080"/>
        </a:dk2>
        <a:lt2>
          <a:srgbClr val="FFFF99"/>
        </a:lt2>
        <a:accent1>
          <a:srgbClr val="33CCCC"/>
        </a:accent1>
        <a:accent2>
          <a:srgbClr val="006462"/>
        </a:accent2>
        <a:accent3>
          <a:srgbClr val="AAC0C0"/>
        </a:accent3>
        <a:accent4>
          <a:srgbClr val="DADADA"/>
        </a:accent4>
        <a:accent5>
          <a:srgbClr val="ADE2E2"/>
        </a:accent5>
        <a:accent6>
          <a:srgbClr val="005A58"/>
        </a:accent6>
        <a:hlink>
          <a:srgbClr val="FFCC00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8">
        <a:dk1>
          <a:srgbClr val="000000"/>
        </a:dk1>
        <a:lt1>
          <a:srgbClr val="E6F8F4"/>
        </a:lt1>
        <a:dk2>
          <a:srgbClr val="000000"/>
        </a:dk2>
        <a:lt2>
          <a:srgbClr val="C5DBD6"/>
        </a:lt2>
        <a:accent1>
          <a:srgbClr val="CCFF99"/>
        </a:accent1>
        <a:accent2>
          <a:srgbClr val="ACBAB7"/>
        </a:accent2>
        <a:accent3>
          <a:srgbClr val="F0FBF8"/>
        </a:accent3>
        <a:accent4>
          <a:srgbClr val="000000"/>
        </a:accent4>
        <a:accent5>
          <a:srgbClr val="E2FFCA"/>
        </a:accent5>
        <a:accent6>
          <a:srgbClr val="9BA8A6"/>
        </a:accent6>
        <a:hlink>
          <a:srgbClr val="008080"/>
        </a:hlink>
        <a:folHlink>
          <a:srgbClr val="00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9">
        <a:dk1>
          <a:srgbClr val="000000"/>
        </a:dk1>
        <a:lt1>
          <a:srgbClr val="EAEAEA"/>
        </a:lt1>
        <a:dk2>
          <a:srgbClr val="000000"/>
        </a:dk2>
        <a:lt2>
          <a:srgbClr val="D1D1D1"/>
        </a:lt2>
        <a:accent1>
          <a:srgbClr val="CCECFF"/>
        </a:accent1>
        <a:accent2>
          <a:srgbClr val="B2B2B2"/>
        </a:accent2>
        <a:accent3>
          <a:srgbClr val="F3F3F3"/>
        </a:accent3>
        <a:accent4>
          <a:srgbClr val="000000"/>
        </a:accent4>
        <a:accent5>
          <a:srgbClr val="E2F4FF"/>
        </a:accent5>
        <a:accent6>
          <a:srgbClr val="A1A1A1"/>
        </a:accent6>
        <a:hlink>
          <a:srgbClr val="7200E4"/>
        </a:hlink>
        <a:folHlink>
          <a:srgbClr val="0033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Dots</Template>
  <TotalTime>2210</TotalTime>
  <Words>312</Words>
  <Application>Microsoft Office PowerPoint</Application>
  <PresentationFormat>화면 슬라이드 쇼(4:3)</PresentationFormat>
  <Paragraphs>37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점과 선</vt:lpstr>
      <vt:lpstr>석유화학계 접착제 - 기타  </vt:lpstr>
      <vt:lpstr>에폭시 접착제 </vt:lpstr>
      <vt:lpstr>에폭시 접착제</vt:lpstr>
      <vt:lpstr>무기질계의 시멘트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목질재료학 및 실험</dc:title>
  <dc:creator>In</dc:creator>
  <cp:lastModifiedBy>Danial Yang</cp:lastModifiedBy>
  <cp:revision>46</cp:revision>
  <dcterms:created xsi:type="dcterms:W3CDTF">2005-09-01T06:05:51Z</dcterms:created>
  <dcterms:modified xsi:type="dcterms:W3CDTF">2012-10-03T07:37:32Z</dcterms:modified>
</cp:coreProperties>
</file>

<file path=docProps/thumbnail.jpeg>
</file>