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60" r:id="rId4"/>
    <p:sldId id="258" r:id="rId5"/>
    <p:sldId id="263" r:id="rId6"/>
    <p:sldId id="264" r:id="rId7"/>
    <p:sldId id="262" r:id="rId8"/>
    <p:sldId id="261"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259" r:id="rId4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2F395"/>
    <a:srgbClr val="FAE2F5"/>
    <a:srgbClr val="FBB7E8"/>
    <a:srgbClr val="F98FDB"/>
    <a:srgbClr val="FF99CC"/>
    <a:srgbClr val="FF75A3"/>
    <a:srgbClr val="CC99FF"/>
    <a:srgbClr val="666699"/>
    <a:srgbClr val="FFCC66"/>
    <a:srgbClr val="99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9" d="100"/>
          <a:sy n="109" d="100"/>
        </p:scale>
        <p:origin x="-166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92425-CAF6-414C-A263-790FCB9C2042}" type="datetimeFigureOut">
              <a:rPr lang="ko-KR" altLang="en-US" smtClean="0"/>
              <a:pPr/>
              <a:t>2014-03-30</a:t>
            </a:fld>
            <a:endParaRPr lang="ko-KR"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5A20A-8CF6-4E72-8BCB-8DA32E56C183}" type="slidenum">
              <a:rPr lang="ko-KR" altLang="en-US" smtClean="0"/>
              <a:pPr/>
              <a:t>‹#›</a:t>
            </a:fld>
            <a:endParaRPr lang="ko-KR" altLang="en-US"/>
          </a:p>
        </p:txBody>
      </p:sp>
    </p:spTree>
    <p:extLst>
      <p:ext uri="{BB962C8B-B14F-4D97-AF65-F5344CB8AC3E}">
        <p14:creationId xmlns:p14="http://schemas.microsoft.com/office/powerpoint/2010/main" xmlns="" val="196189566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CA95A20A-8CF6-4E72-8BCB-8DA32E56C183}" type="slidenum">
              <a:rPr lang="ko-KR" altLang="en-US" smtClean="0"/>
              <a:pPr/>
              <a:t>1</a:t>
            </a:fld>
            <a:endParaRPr lang="ko-KR" altLang="en-US"/>
          </a:p>
        </p:txBody>
      </p:sp>
    </p:spTree>
    <p:extLst>
      <p:ext uri="{BB962C8B-B14F-4D97-AF65-F5344CB8AC3E}">
        <p14:creationId xmlns:p14="http://schemas.microsoft.com/office/powerpoint/2010/main" xmlns="" val="1575659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8A04C309-3819-4E92-B14C-40B486014C77}" type="slidenum">
              <a:rPr lang="ko-KR" altLang="en-US"/>
              <a:pPr lvl="0">
                <a:defRPr lang="ko-KR" altLang="en-US"/>
              </a:pPr>
              <a:t>24</a:t>
            </a:fld>
            <a:endParaRPr lang="ko-K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30</a:t>
            </a:fld>
            <a:endParaRPr lang="ko-K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31</a:t>
            </a:fld>
            <a:endParaRPr lang="ko-K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32</a:t>
            </a:fld>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33</a:t>
            </a:fld>
            <a:endParaRPr lang="ko-K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34</a:t>
            </a:fld>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35</a:t>
            </a:fld>
            <a:endParaRPr lang="ko-K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36</a:t>
            </a:fld>
            <a:endParaRPr lang="ko-K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37</a:t>
            </a:fld>
            <a:endParaRPr lang="ko-K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38</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ko-KR" altLang="en-US"/>
              <a:pPr lvl="0">
                <a:defRPr lang="ko-KR" altLang="en-US"/>
              </a:pPr>
              <a:t>16</a:t>
            </a:fld>
            <a:endParaRPr lang="ko-K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39</a:t>
            </a:fld>
            <a:endParaRPr lang="ko-K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40</a:t>
            </a:fld>
            <a:endParaRPr lang="ko-K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41</a:t>
            </a:fld>
            <a:endParaRPr lang="ko-K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42</a:t>
            </a:fld>
            <a:endParaRPr lang="ko-K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3A3085F-A471-4943-99D4-51A50D09DE58}" type="slidenum">
              <a:rPr lang="ko-KR" altLang="en-US" smtClean="0"/>
              <a:pPr/>
              <a:t>43</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17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18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19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20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21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22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FAE35910-0F3E-49FE-B81B-72C6001570C1}" type="slidenum">
              <a:rPr lang="en-US" altLang="en-US"/>
              <a:pPr lvl="0">
                <a:defRPr lang="ko-KR" altLang="en-US"/>
              </a:pPr>
              <a:t>23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AF17C9FD-FCC8-4930-BF99-CF87DEF025FA}" type="datetimeFigureOut">
              <a:rPr lang="ko-KR" altLang="en-US" smtClean="0"/>
              <a:pPr/>
              <a:t>2014-03-30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0225845-9D8E-47F8-85A4-F0E02EC9BC0D}" type="slidenum">
              <a:rPr lang="ko-KR" altLang="en-US" smtClean="0"/>
              <a:pPr/>
              <a:t>‹#›</a:t>
            </a:fld>
            <a:endParaRPr lang="ko-KR" altLang="en-US"/>
          </a:p>
        </p:txBody>
      </p:sp>
    </p:spTree>
    <p:extLst>
      <p:ext uri="{BB962C8B-B14F-4D97-AF65-F5344CB8AC3E}">
        <p14:creationId xmlns:p14="http://schemas.microsoft.com/office/powerpoint/2010/main" xmlns="" val="208859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F17C9FD-FCC8-4930-BF99-CF87DEF025FA}" type="datetimeFigureOut">
              <a:rPr lang="ko-KR" altLang="en-US" smtClean="0"/>
              <a:pPr/>
              <a:t>2014-03-30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0225845-9D8E-47F8-85A4-F0E02EC9BC0D}" type="slidenum">
              <a:rPr lang="ko-KR" altLang="en-US" smtClean="0"/>
              <a:pPr/>
              <a:t>‹#›</a:t>
            </a:fld>
            <a:endParaRPr lang="ko-KR" altLang="en-US"/>
          </a:p>
        </p:txBody>
      </p:sp>
    </p:spTree>
    <p:extLst>
      <p:ext uri="{BB962C8B-B14F-4D97-AF65-F5344CB8AC3E}">
        <p14:creationId xmlns:p14="http://schemas.microsoft.com/office/powerpoint/2010/main" xmlns="" val="165719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F17C9FD-FCC8-4930-BF99-CF87DEF025FA}" type="datetimeFigureOut">
              <a:rPr lang="ko-KR" altLang="en-US" smtClean="0"/>
              <a:pPr/>
              <a:t>2014-03-30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0225845-9D8E-47F8-85A4-F0E02EC9BC0D}" type="slidenum">
              <a:rPr lang="ko-KR" altLang="en-US" smtClean="0"/>
              <a:pPr/>
              <a:t>‹#›</a:t>
            </a:fld>
            <a:endParaRPr lang="ko-KR" altLang="en-US"/>
          </a:p>
        </p:txBody>
      </p:sp>
    </p:spTree>
    <p:extLst>
      <p:ext uri="{BB962C8B-B14F-4D97-AF65-F5344CB8AC3E}">
        <p14:creationId xmlns:p14="http://schemas.microsoft.com/office/powerpoint/2010/main" xmlns="" val="419527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F17C9FD-FCC8-4930-BF99-CF87DEF025FA}" type="datetimeFigureOut">
              <a:rPr lang="ko-KR" altLang="en-US" smtClean="0"/>
              <a:pPr/>
              <a:t>2014-03-30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0225845-9D8E-47F8-85A4-F0E02EC9BC0D}" type="slidenum">
              <a:rPr lang="ko-KR" altLang="en-US" smtClean="0"/>
              <a:pPr/>
              <a:t>‹#›</a:t>
            </a:fld>
            <a:endParaRPr lang="ko-KR" altLang="en-US"/>
          </a:p>
        </p:txBody>
      </p:sp>
    </p:spTree>
    <p:extLst>
      <p:ext uri="{BB962C8B-B14F-4D97-AF65-F5344CB8AC3E}">
        <p14:creationId xmlns:p14="http://schemas.microsoft.com/office/powerpoint/2010/main" xmlns="" val="399435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AF17C9FD-FCC8-4930-BF99-CF87DEF025FA}" type="datetimeFigureOut">
              <a:rPr lang="ko-KR" altLang="en-US" smtClean="0"/>
              <a:pPr/>
              <a:t>2014-03-30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0225845-9D8E-47F8-85A4-F0E02EC9BC0D}" type="slidenum">
              <a:rPr lang="ko-KR" altLang="en-US" smtClean="0"/>
              <a:pPr/>
              <a:t>‹#›</a:t>
            </a:fld>
            <a:endParaRPr lang="ko-KR" altLang="en-US"/>
          </a:p>
        </p:txBody>
      </p:sp>
    </p:spTree>
    <p:extLst>
      <p:ext uri="{BB962C8B-B14F-4D97-AF65-F5344CB8AC3E}">
        <p14:creationId xmlns:p14="http://schemas.microsoft.com/office/powerpoint/2010/main" xmlns="" val="391251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AF17C9FD-FCC8-4930-BF99-CF87DEF025FA}" type="datetimeFigureOut">
              <a:rPr lang="ko-KR" altLang="en-US" smtClean="0"/>
              <a:pPr/>
              <a:t>2014-03-30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0225845-9D8E-47F8-85A4-F0E02EC9BC0D}" type="slidenum">
              <a:rPr lang="ko-KR" altLang="en-US" smtClean="0"/>
              <a:pPr/>
              <a:t>‹#›</a:t>
            </a:fld>
            <a:endParaRPr lang="ko-KR" altLang="en-US"/>
          </a:p>
        </p:txBody>
      </p:sp>
    </p:spTree>
    <p:extLst>
      <p:ext uri="{BB962C8B-B14F-4D97-AF65-F5344CB8AC3E}">
        <p14:creationId xmlns:p14="http://schemas.microsoft.com/office/powerpoint/2010/main" xmlns="" val="41513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AF17C9FD-FCC8-4930-BF99-CF87DEF025FA}" type="datetimeFigureOut">
              <a:rPr lang="ko-KR" altLang="en-US" smtClean="0"/>
              <a:pPr/>
              <a:t>2014-03-30</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00225845-9D8E-47F8-85A4-F0E02EC9BC0D}" type="slidenum">
              <a:rPr lang="ko-KR" altLang="en-US" smtClean="0"/>
              <a:pPr/>
              <a:t>‹#›</a:t>
            </a:fld>
            <a:endParaRPr lang="ko-KR" altLang="en-US"/>
          </a:p>
        </p:txBody>
      </p:sp>
    </p:spTree>
    <p:extLst>
      <p:ext uri="{BB962C8B-B14F-4D97-AF65-F5344CB8AC3E}">
        <p14:creationId xmlns:p14="http://schemas.microsoft.com/office/powerpoint/2010/main" xmlns="" val="276542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AF17C9FD-FCC8-4930-BF99-CF87DEF025FA}" type="datetimeFigureOut">
              <a:rPr lang="ko-KR" altLang="en-US" smtClean="0"/>
              <a:pPr/>
              <a:t>2014-03-30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00225845-9D8E-47F8-85A4-F0E02EC9BC0D}" type="slidenum">
              <a:rPr lang="ko-KR" altLang="en-US" smtClean="0"/>
              <a:pPr/>
              <a:t>‹#›</a:t>
            </a:fld>
            <a:endParaRPr lang="ko-KR" altLang="en-US"/>
          </a:p>
        </p:txBody>
      </p:sp>
    </p:spTree>
    <p:extLst>
      <p:ext uri="{BB962C8B-B14F-4D97-AF65-F5344CB8AC3E}">
        <p14:creationId xmlns:p14="http://schemas.microsoft.com/office/powerpoint/2010/main" xmlns="" val="89086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AF17C9FD-FCC8-4930-BF99-CF87DEF025FA}" type="datetimeFigureOut">
              <a:rPr lang="ko-KR" altLang="en-US" smtClean="0"/>
              <a:pPr/>
              <a:t>2014-03-30</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00225845-9D8E-47F8-85A4-F0E02EC9BC0D}" type="slidenum">
              <a:rPr lang="ko-KR" altLang="en-US" smtClean="0"/>
              <a:pPr/>
              <a:t>‹#›</a:t>
            </a:fld>
            <a:endParaRPr lang="ko-KR" altLang="en-US"/>
          </a:p>
        </p:txBody>
      </p:sp>
    </p:spTree>
    <p:extLst>
      <p:ext uri="{BB962C8B-B14F-4D97-AF65-F5344CB8AC3E}">
        <p14:creationId xmlns:p14="http://schemas.microsoft.com/office/powerpoint/2010/main" xmlns="" val="23490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AF17C9FD-FCC8-4930-BF99-CF87DEF025FA}" type="datetimeFigureOut">
              <a:rPr lang="ko-KR" altLang="en-US" smtClean="0"/>
              <a:pPr/>
              <a:t>2014-03-30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0225845-9D8E-47F8-85A4-F0E02EC9BC0D}" type="slidenum">
              <a:rPr lang="ko-KR" altLang="en-US" smtClean="0"/>
              <a:pPr/>
              <a:t>‹#›</a:t>
            </a:fld>
            <a:endParaRPr lang="ko-KR" altLang="en-US"/>
          </a:p>
        </p:txBody>
      </p:sp>
    </p:spTree>
    <p:extLst>
      <p:ext uri="{BB962C8B-B14F-4D97-AF65-F5344CB8AC3E}">
        <p14:creationId xmlns:p14="http://schemas.microsoft.com/office/powerpoint/2010/main" xmlns="" val="3658034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AF17C9FD-FCC8-4930-BF99-CF87DEF025FA}" type="datetimeFigureOut">
              <a:rPr lang="ko-KR" altLang="en-US" smtClean="0"/>
              <a:pPr/>
              <a:t>2014-03-30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0225845-9D8E-47F8-85A4-F0E02EC9BC0D}" type="slidenum">
              <a:rPr lang="ko-KR" altLang="en-US" smtClean="0"/>
              <a:pPr/>
              <a:t>‹#›</a:t>
            </a:fld>
            <a:endParaRPr lang="ko-KR" altLang="en-US"/>
          </a:p>
        </p:txBody>
      </p:sp>
    </p:spTree>
    <p:extLst>
      <p:ext uri="{BB962C8B-B14F-4D97-AF65-F5344CB8AC3E}">
        <p14:creationId xmlns:p14="http://schemas.microsoft.com/office/powerpoint/2010/main" xmlns="" val="83602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C9FD-FCC8-4930-BF99-CF87DEF025FA}" type="datetimeFigureOut">
              <a:rPr lang="ko-KR" altLang="en-US" smtClean="0"/>
              <a:pPr/>
              <a:t>2014-03-30</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25845-9D8E-47F8-85A4-F0E02EC9BC0D}" type="slidenum">
              <a:rPr lang="ko-KR" altLang="en-US" smtClean="0"/>
              <a:pPr/>
              <a:t>‹#›</a:t>
            </a:fld>
            <a:endParaRPr lang="ko-KR" altLang="en-US"/>
          </a:p>
        </p:txBody>
      </p:sp>
    </p:spTree>
    <p:extLst>
      <p:ext uri="{BB962C8B-B14F-4D97-AF65-F5344CB8AC3E}">
        <p14:creationId xmlns:p14="http://schemas.microsoft.com/office/powerpoint/2010/main" xmlns="" val="3126005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imnews.imbc.com/20dbnews/history/1999/1775694_13451.html" TargetMode="External"/><Relationship Id="rId5" Type="http://schemas.openxmlformats.org/officeDocument/2006/relationships/image" Target="../media/image20.jpe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tvpot.daum.net/v/2915613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512" y="2303"/>
            <a:ext cx="9144000" cy="6823822"/>
          </a:xfrm>
          <a:prstGeom prst="rect">
            <a:avLst/>
          </a:prstGeom>
        </p:spPr>
      </p:pic>
      <p:sp>
        <p:nvSpPr>
          <p:cNvPr id="4" name="TextBox 3"/>
          <p:cNvSpPr txBox="1"/>
          <p:nvPr/>
        </p:nvSpPr>
        <p:spPr>
          <a:xfrm>
            <a:off x="3829621" y="2001034"/>
            <a:ext cx="5206875" cy="707886"/>
          </a:xfrm>
          <a:prstGeom prst="rect">
            <a:avLst/>
          </a:prstGeom>
          <a:noFill/>
        </p:spPr>
        <p:txBody>
          <a:bodyPr wrap="none" rtlCol="0">
            <a:spAutoFit/>
          </a:bodyPr>
          <a:lstStyle/>
          <a:p>
            <a:r>
              <a:rPr lang="ko-KR" altLang="en-US" sz="4000" b="1" spc="-150" dirty="0" smtClean="0">
                <a:solidFill>
                  <a:srgbClr val="FF99CC"/>
                </a:solidFill>
                <a:effectLst>
                  <a:outerShdw blurRad="38100" dist="38100" dir="2700000" algn="tl">
                    <a:srgbClr val="000000">
                      <a:alpha val="43137"/>
                    </a:srgbClr>
                  </a:outerShdw>
                  <a:reflection blurRad="6350" stA="50000" endA="300" endPos="50000" dist="29997" dir="5400000" sy="-100000" algn="bl" rotWithShape="0"/>
                </a:effectLst>
                <a:latin typeface="나눔바른고딕" panose="020B0603020101020101" pitchFamily="50" charset="-127"/>
                <a:ea typeface="나눔바른고딕" panose="020B0603020101020101" pitchFamily="50" charset="-127"/>
              </a:rPr>
              <a:t>일</a:t>
            </a:r>
            <a:r>
              <a:rPr lang="ko-KR" altLang="en-US" sz="4000" b="1" spc="-150" dirty="0" smtClean="0">
                <a:solidFill>
                  <a:schemeClr val="bg1"/>
                </a:solidFill>
                <a:effectLst>
                  <a:outerShdw blurRad="38100" dist="38100" dir="2700000" algn="tl">
                    <a:srgbClr val="000000">
                      <a:alpha val="43137"/>
                    </a:srgbClr>
                  </a:outerShdw>
                  <a:reflection blurRad="6350" stA="50000" endA="300" endPos="50000" dist="29997" dir="5400000" sy="-100000" algn="bl" rotWithShape="0"/>
                </a:effectLst>
                <a:latin typeface="나눔바른고딕" panose="020B0603020101020101" pitchFamily="50" charset="-127"/>
                <a:ea typeface="나눔바른고딕" panose="020B0603020101020101" pitchFamily="50" charset="-127"/>
              </a:rPr>
              <a:t>본</a:t>
            </a:r>
            <a:r>
              <a:rPr lang="ko-KR" altLang="en-US" sz="4000" b="1" spc="-150" dirty="0" smtClean="0">
                <a:solidFill>
                  <a:srgbClr val="FF99CC"/>
                </a:solidFill>
                <a:effectLst>
                  <a:outerShdw blurRad="38100" dist="38100" dir="2700000" algn="tl">
                    <a:srgbClr val="000000">
                      <a:alpha val="43137"/>
                    </a:srgbClr>
                  </a:outerShdw>
                  <a:reflection blurRad="6350" stA="50000" endA="300" endPos="50000" dist="29997" dir="5400000" sy="-100000" algn="bl" rotWithShape="0"/>
                </a:effectLst>
                <a:latin typeface="나눔바른고딕" panose="020B0603020101020101" pitchFamily="50" charset="-127"/>
                <a:ea typeface="나눔바른고딕" panose="020B0603020101020101" pitchFamily="50" charset="-127"/>
              </a:rPr>
              <a:t>정</a:t>
            </a:r>
            <a:r>
              <a:rPr lang="ko-KR" altLang="en-US" sz="4000" b="1" spc="-150" dirty="0" smtClean="0">
                <a:solidFill>
                  <a:schemeClr val="bg1"/>
                </a:solidFill>
                <a:effectLst>
                  <a:outerShdw blurRad="38100" dist="38100" dir="2700000" algn="tl">
                    <a:srgbClr val="000000">
                      <a:alpha val="43137"/>
                    </a:srgbClr>
                  </a:outerShdw>
                  <a:reflection blurRad="6350" stA="50000" endA="300" endPos="50000" dist="29997" dir="5400000" sy="-100000" algn="bl" rotWithShape="0"/>
                </a:effectLst>
                <a:latin typeface="나눔바른고딕" panose="020B0603020101020101" pitchFamily="50" charset="-127"/>
                <a:ea typeface="나눔바른고딕" panose="020B0603020101020101" pitchFamily="50" charset="-127"/>
              </a:rPr>
              <a:t>당</a:t>
            </a:r>
            <a:r>
              <a:rPr lang="ko-KR" altLang="en-US" sz="4000" b="1" spc="-150" dirty="0" smtClean="0">
                <a:solidFill>
                  <a:srgbClr val="FF99CC"/>
                </a:solidFill>
                <a:effectLst>
                  <a:outerShdw blurRad="38100" dist="38100" dir="2700000" algn="tl">
                    <a:srgbClr val="000000">
                      <a:alpha val="43137"/>
                    </a:srgbClr>
                  </a:outerShdw>
                  <a:reflection blurRad="6350" stA="50000" endA="300" endPos="50000" dist="29997" dir="5400000" sy="-100000" algn="bl" rotWithShape="0"/>
                </a:effectLst>
                <a:latin typeface="나눔바른고딕" panose="020B0603020101020101" pitchFamily="50" charset="-127"/>
                <a:ea typeface="나눔바른고딕" panose="020B0603020101020101" pitchFamily="50" charset="-127"/>
              </a:rPr>
              <a:t>과 </a:t>
            </a:r>
            <a:r>
              <a:rPr lang="ko-KR" altLang="en-US" sz="4000" b="1" spc="-150" dirty="0" smtClean="0">
                <a:solidFill>
                  <a:schemeClr val="bg1"/>
                </a:solidFill>
                <a:effectLst>
                  <a:outerShdw blurRad="38100" dist="38100" dir="2700000" algn="tl">
                    <a:srgbClr val="000000">
                      <a:alpha val="43137"/>
                    </a:srgbClr>
                  </a:outerShdw>
                  <a:reflection blurRad="6350" stA="50000" endA="300" endPos="50000" dist="29997" dir="5400000" sy="-100000" algn="bl" rotWithShape="0"/>
                </a:effectLst>
                <a:latin typeface="나눔바른고딕" panose="020B0603020101020101" pitchFamily="50" charset="-127"/>
                <a:ea typeface="나눔바른고딕" panose="020B0603020101020101" pitchFamily="50" charset="-127"/>
              </a:rPr>
              <a:t>군</a:t>
            </a:r>
            <a:r>
              <a:rPr lang="ko-KR" altLang="en-US" sz="4000" b="1" spc="-150" dirty="0" smtClean="0">
                <a:solidFill>
                  <a:srgbClr val="FF99CC"/>
                </a:solidFill>
                <a:effectLst>
                  <a:outerShdw blurRad="38100" dist="38100" dir="2700000" algn="tl">
                    <a:srgbClr val="000000">
                      <a:alpha val="43137"/>
                    </a:srgbClr>
                  </a:outerShdw>
                  <a:reflection blurRad="6350" stA="50000" endA="300" endPos="50000" dist="29997" dir="5400000" sy="-100000" algn="bl" rotWithShape="0"/>
                </a:effectLst>
                <a:latin typeface="나눔바른고딕" panose="020B0603020101020101" pitchFamily="50" charset="-127"/>
                <a:ea typeface="나눔바른고딕" panose="020B0603020101020101" pitchFamily="50" charset="-127"/>
              </a:rPr>
              <a:t>사</a:t>
            </a:r>
            <a:r>
              <a:rPr lang="en-US" altLang="ko-KR" sz="4000" dirty="0" smtClean="0">
                <a:solidFill>
                  <a:schemeClr val="bg1"/>
                </a:solidFill>
                <a:effectLst>
                  <a:outerShdw blurRad="38100" dist="38100" dir="2700000" algn="tl">
                    <a:srgbClr val="000000">
                      <a:alpha val="43137"/>
                    </a:srgbClr>
                  </a:outerShdw>
                </a:effectLst>
              </a:rPr>
              <a:t>·</a:t>
            </a:r>
            <a:r>
              <a:rPr lang="ko-KR" altLang="en-US" sz="4000" b="1" spc="-150" dirty="0" smtClean="0">
                <a:solidFill>
                  <a:srgbClr val="FF99CC"/>
                </a:solidFill>
                <a:effectLst>
                  <a:outerShdw blurRad="38100" dist="38100" dir="2700000" algn="tl">
                    <a:srgbClr val="000000">
                      <a:alpha val="43137"/>
                    </a:srgbClr>
                  </a:outerShdw>
                  <a:reflection blurRad="6350" stA="50000" endA="300" endPos="50000" dist="29997" dir="5400000" sy="-100000" algn="bl" rotWithShape="0"/>
                </a:effectLst>
                <a:latin typeface="나눔바른고딕" panose="020B0603020101020101" pitchFamily="50" charset="-127"/>
                <a:ea typeface="나눔바른고딕" panose="020B0603020101020101" pitchFamily="50" charset="-127"/>
              </a:rPr>
              <a:t>방</a:t>
            </a:r>
            <a:r>
              <a:rPr lang="ko-KR" altLang="en-US" sz="4000" b="1" spc="-150" dirty="0" smtClean="0">
                <a:solidFill>
                  <a:schemeClr val="bg1"/>
                </a:solidFill>
                <a:effectLst>
                  <a:outerShdw blurRad="38100" dist="38100" dir="2700000" algn="tl">
                    <a:srgbClr val="000000">
                      <a:alpha val="43137"/>
                    </a:srgbClr>
                  </a:outerShdw>
                  <a:reflection blurRad="6350" stA="50000" endA="300" endPos="50000" dist="29997" dir="5400000" sy="-100000" algn="bl" rotWithShape="0"/>
                </a:effectLst>
                <a:latin typeface="나눔바른고딕" panose="020B0603020101020101" pitchFamily="50" charset="-127"/>
                <a:ea typeface="나눔바른고딕" panose="020B0603020101020101" pitchFamily="50" charset="-127"/>
              </a:rPr>
              <a:t>위</a:t>
            </a:r>
            <a:r>
              <a:rPr lang="ko-KR" altLang="en-US" sz="4000" b="1" spc="-150" dirty="0" smtClean="0">
                <a:solidFill>
                  <a:srgbClr val="FF99CC"/>
                </a:solidFill>
                <a:effectLst>
                  <a:outerShdw blurRad="38100" dist="38100" dir="2700000" algn="tl">
                    <a:srgbClr val="000000">
                      <a:alpha val="43137"/>
                    </a:srgbClr>
                  </a:outerShdw>
                  <a:reflection blurRad="6350" stA="50000" endA="300" endPos="50000" dist="29997" dir="5400000" sy="-100000" algn="bl" rotWithShape="0"/>
                </a:effectLst>
                <a:latin typeface="나눔바른고딕" panose="020B0603020101020101" pitchFamily="50" charset="-127"/>
                <a:ea typeface="나눔바른고딕" panose="020B0603020101020101" pitchFamily="50" charset="-127"/>
              </a:rPr>
              <a:t>정</a:t>
            </a:r>
            <a:r>
              <a:rPr lang="ko-KR" altLang="en-US" sz="4000" b="1" spc="-150" dirty="0" smtClean="0">
                <a:solidFill>
                  <a:schemeClr val="bg1"/>
                </a:solidFill>
                <a:effectLst>
                  <a:outerShdw blurRad="38100" dist="38100" dir="2700000" algn="tl">
                    <a:srgbClr val="000000">
                      <a:alpha val="43137"/>
                    </a:srgbClr>
                  </a:outerShdw>
                  <a:reflection blurRad="6350" stA="50000" endA="300" endPos="50000" dist="29997" dir="5400000" sy="-100000" algn="bl" rotWithShape="0"/>
                </a:effectLst>
                <a:latin typeface="나눔바른고딕" panose="020B0603020101020101" pitchFamily="50" charset="-127"/>
                <a:ea typeface="나눔바른고딕" panose="020B0603020101020101" pitchFamily="50" charset="-127"/>
              </a:rPr>
              <a:t>책</a:t>
            </a:r>
            <a:endParaRPr lang="en-US" altLang="ko-KR" sz="4000" dirty="0">
              <a:solidFill>
                <a:schemeClr val="bg1"/>
              </a:solidFill>
            </a:endParaRPr>
          </a:p>
        </p:txBody>
      </p:sp>
      <p:sp>
        <p:nvSpPr>
          <p:cNvPr id="8" name="직사각형 7"/>
          <p:cNvSpPr/>
          <p:nvPr/>
        </p:nvSpPr>
        <p:spPr>
          <a:xfrm rot="5400000">
            <a:off x="4531939" y="2209430"/>
            <a:ext cx="116634" cy="9180512"/>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그림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46648" y="1802579"/>
            <a:ext cx="630016" cy="593154"/>
          </a:xfrm>
          <a:prstGeom prst="rect">
            <a:avLst/>
          </a:prstGeom>
        </p:spPr>
      </p:pic>
      <p:sp>
        <p:nvSpPr>
          <p:cNvPr id="12"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6532158" y="4077072"/>
            <a:ext cx="2576346" cy="461665"/>
          </a:xfrm>
          <a:prstGeom prst="rect">
            <a:avLst/>
          </a:prstGeom>
          <a:noFill/>
        </p:spPr>
        <p:txBody>
          <a:bodyPr wrap="none" rtlCol="0">
            <a:spAutoFit/>
          </a:bodyPr>
          <a:lstStyle/>
          <a:p>
            <a:r>
              <a:rPr lang="en-US" altLang="ko-KR" sz="2400" dirty="0" smtClean="0">
                <a:latin typeface="나눔바른고딕" panose="020B0603020101020101" pitchFamily="50" charset="-127"/>
                <a:ea typeface="나눔바른고딕" panose="020B0603020101020101" pitchFamily="50" charset="-127"/>
              </a:rPr>
              <a:t>21280727 </a:t>
            </a:r>
            <a:r>
              <a:rPr lang="ko-KR" altLang="en-US" sz="2400" dirty="0" smtClean="0">
                <a:latin typeface="나눔바른고딕" panose="020B0603020101020101" pitchFamily="50" charset="-127"/>
                <a:ea typeface="나눔바른고딕" panose="020B0603020101020101" pitchFamily="50" charset="-127"/>
              </a:rPr>
              <a:t>함찬석</a:t>
            </a:r>
            <a:endParaRPr lang="ko-KR" altLang="en-US" sz="2400" dirty="0">
              <a:latin typeface="나눔바른고딕" panose="020B0603020101020101" pitchFamily="50" charset="-127"/>
              <a:ea typeface="나눔바른고딕" panose="020B0603020101020101" pitchFamily="50" charset="-127"/>
            </a:endParaRPr>
          </a:p>
        </p:txBody>
      </p:sp>
      <p:sp>
        <p:nvSpPr>
          <p:cNvPr id="5" name="TextBox 4"/>
          <p:cNvSpPr txBox="1"/>
          <p:nvPr/>
        </p:nvSpPr>
        <p:spPr>
          <a:xfrm>
            <a:off x="6532158" y="4437112"/>
            <a:ext cx="2576346" cy="461665"/>
          </a:xfrm>
          <a:prstGeom prst="rect">
            <a:avLst/>
          </a:prstGeom>
          <a:noFill/>
        </p:spPr>
        <p:txBody>
          <a:bodyPr wrap="none" rtlCol="0">
            <a:spAutoFit/>
          </a:bodyPr>
          <a:lstStyle/>
          <a:p>
            <a:r>
              <a:rPr lang="en-US" altLang="ko-KR" sz="2400" dirty="0" smtClean="0">
                <a:latin typeface="나눔바른고딕" panose="020B0603020101020101" pitchFamily="50" charset="-127"/>
                <a:ea typeface="나눔바른고딕" panose="020B0603020101020101" pitchFamily="50" charset="-127"/>
              </a:rPr>
              <a:t>21280701 </a:t>
            </a:r>
            <a:r>
              <a:rPr lang="ko-KR" altLang="en-US" sz="2400" dirty="0" smtClean="0">
                <a:latin typeface="나눔바른고딕" panose="020B0603020101020101" pitchFamily="50" charset="-127"/>
                <a:ea typeface="나눔바른고딕" panose="020B0603020101020101" pitchFamily="50" charset="-127"/>
              </a:rPr>
              <a:t>정재흠</a:t>
            </a:r>
            <a:endParaRPr lang="ko-KR" altLang="en-US" sz="2400" dirty="0">
              <a:latin typeface="나눔바른고딕" panose="020B0603020101020101" pitchFamily="50" charset="-127"/>
              <a:ea typeface="나눔바른고딕" panose="020B0603020101020101" pitchFamily="50" charset="-127"/>
            </a:endParaRPr>
          </a:p>
        </p:txBody>
      </p:sp>
      <p:sp>
        <p:nvSpPr>
          <p:cNvPr id="6" name="TextBox 5"/>
          <p:cNvSpPr txBox="1"/>
          <p:nvPr/>
        </p:nvSpPr>
        <p:spPr>
          <a:xfrm>
            <a:off x="6532158" y="4797152"/>
            <a:ext cx="2576346" cy="461665"/>
          </a:xfrm>
          <a:prstGeom prst="rect">
            <a:avLst/>
          </a:prstGeom>
          <a:noFill/>
        </p:spPr>
        <p:txBody>
          <a:bodyPr wrap="none" rtlCol="0">
            <a:spAutoFit/>
          </a:bodyPr>
          <a:lstStyle/>
          <a:p>
            <a:r>
              <a:rPr lang="en-US" altLang="ko-KR" sz="2400" dirty="0" smtClean="0">
                <a:latin typeface="나눔바른고딕" panose="020B0603020101020101" pitchFamily="50" charset="-127"/>
                <a:ea typeface="나눔바른고딕" panose="020B0603020101020101" pitchFamily="50" charset="-127"/>
              </a:rPr>
              <a:t>21280743 </a:t>
            </a:r>
            <a:r>
              <a:rPr lang="ko-KR" altLang="en-US" sz="2400" dirty="0" smtClean="0">
                <a:latin typeface="나눔바른고딕" panose="020B0603020101020101" pitchFamily="50" charset="-127"/>
                <a:ea typeface="나눔바른고딕" panose="020B0603020101020101" pitchFamily="50" charset="-127"/>
              </a:rPr>
              <a:t>이준호</a:t>
            </a:r>
            <a:endParaRPr lang="ko-KR" altLang="en-US" sz="2400" dirty="0">
              <a:latin typeface="나눔바른고딕" panose="020B0603020101020101" pitchFamily="50" charset="-127"/>
              <a:ea typeface="나눔바른고딕" panose="020B0603020101020101" pitchFamily="50" charset="-127"/>
            </a:endParaRPr>
          </a:p>
        </p:txBody>
      </p:sp>
      <p:sp>
        <p:nvSpPr>
          <p:cNvPr id="9" name="TextBox 8"/>
          <p:cNvSpPr txBox="1"/>
          <p:nvPr/>
        </p:nvSpPr>
        <p:spPr>
          <a:xfrm>
            <a:off x="6516216" y="5157192"/>
            <a:ext cx="2576346" cy="461665"/>
          </a:xfrm>
          <a:prstGeom prst="rect">
            <a:avLst/>
          </a:prstGeom>
          <a:noFill/>
        </p:spPr>
        <p:txBody>
          <a:bodyPr wrap="none" rtlCol="0">
            <a:spAutoFit/>
          </a:bodyPr>
          <a:lstStyle/>
          <a:p>
            <a:r>
              <a:rPr lang="en-US" altLang="ko-KR" sz="2400" dirty="0" smtClean="0">
                <a:latin typeface="나눔바른고딕" panose="020B0603020101020101" pitchFamily="50" charset="-127"/>
                <a:ea typeface="나눔바른고딕" panose="020B0603020101020101" pitchFamily="50" charset="-127"/>
              </a:rPr>
              <a:t>21201832</a:t>
            </a:r>
            <a:r>
              <a:rPr lang="ko-KR" altLang="en-US" sz="2400" dirty="0">
                <a:latin typeface="나눔바른고딕" panose="020B0603020101020101" pitchFamily="50" charset="-127"/>
                <a:ea typeface="나눔바른고딕" panose="020B0603020101020101" pitchFamily="50" charset="-127"/>
              </a:rPr>
              <a:t> </a:t>
            </a:r>
            <a:r>
              <a:rPr lang="ko-KR" altLang="en-US" sz="2400" dirty="0" smtClean="0">
                <a:latin typeface="나눔바른고딕" panose="020B0603020101020101" pitchFamily="50" charset="-127"/>
                <a:ea typeface="나눔바른고딕" panose="020B0603020101020101" pitchFamily="50" charset="-127"/>
              </a:rPr>
              <a:t>박다빈</a:t>
            </a:r>
            <a:endParaRPr lang="ko-KR" altLang="en-US" sz="2400" dirty="0">
              <a:latin typeface="나눔바른고딕" panose="020B0603020101020101" pitchFamily="50" charset="-127"/>
              <a:ea typeface="나눔바른고딕" panose="020B0603020101020101" pitchFamily="50" charset="-127"/>
            </a:endParaRPr>
          </a:p>
        </p:txBody>
      </p:sp>
      <p:sp>
        <p:nvSpPr>
          <p:cNvPr id="10" name="TextBox 9"/>
          <p:cNvSpPr txBox="1"/>
          <p:nvPr/>
        </p:nvSpPr>
        <p:spPr>
          <a:xfrm>
            <a:off x="6532158" y="5517232"/>
            <a:ext cx="2576346" cy="461665"/>
          </a:xfrm>
          <a:prstGeom prst="rect">
            <a:avLst/>
          </a:prstGeom>
          <a:noFill/>
        </p:spPr>
        <p:txBody>
          <a:bodyPr wrap="none" rtlCol="0">
            <a:spAutoFit/>
          </a:bodyPr>
          <a:lstStyle/>
          <a:p>
            <a:r>
              <a:rPr lang="en-US" altLang="ko-KR" sz="2400" dirty="0" smtClean="0">
                <a:latin typeface="나눔바른고딕" panose="020B0603020101020101" pitchFamily="50" charset="-127"/>
                <a:ea typeface="나눔바른고딕" panose="020B0603020101020101" pitchFamily="50" charset="-127"/>
              </a:rPr>
              <a:t>21201751 </a:t>
            </a:r>
            <a:r>
              <a:rPr lang="ko-KR" altLang="en-US" sz="2400" dirty="0" smtClean="0">
                <a:latin typeface="나눔바른고딕" panose="020B0603020101020101" pitchFamily="50" charset="-127"/>
                <a:ea typeface="나눔바른고딕" panose="020B0603020101020101" pitchFamily="50" charset="-127"/>
              </a:rPr>
              <a:t>조유진</a:t>
            </a:r>
            <a:endParaRPr lang="ko-KR" altLang="en-US" sz="2400" dirty="0">
              <a:latin typeface="나눔바른고딕" panose="020B0603020101020101" pitchFamily="50" charset="-127"/>
              <a:ea typeface="나눔바른고딕" panose="020B0603020101020101" pitchFamily="50" charset="-127"/>
            </a:endParaRPr>
          </a:p>
        </p:txBody>
      </p:sp>
      <p:sp>
        <p:nvSpPr>
          <p:cNvPr id="16" name="직사각형 9"/>
          <p:cNvSpPr/>
          <p:nvPr/>
        </p:nvSpPr>
        <p:spPr>
          <a:xfrm rot="5400000" flipH="1">
            <a:off x="6421348" y="237788"/>
            <a:ext cx="45719" cy="4896544"/>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xmlns="" val="3547946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9" name="그림 6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4348" y="257257"/>
            <a:ext cx="864894" cy="814289"/>
          </a:xfrm>
          <a:prstGeom prst="rect">
            <a:avLst/>
          </a:prstGeom>
        </p:spPr>
      </p:pic>
      <p:sp>
        <p:nvSpPr>
          <p:cNvPr id="16" name="내용 개체 틀 2"/>
          <p:cNvSpPr txBox="1">
            <a:spLocks/>
          </p:cNvSpPr>
          <p:nvPr/>
        </p:nvSpPr>
        <p:spPr>
          <a:xfrm>
            <a:off x="785786" y="428604"/>
            <a:ext cx="4229072" cy="571504"/>
          </a:xfrm>
          <a:prstGeom prst="rect">
            <a:avLst/>
          </a:prstGeom>
        </p:spPr>
        <p:txBody>
          <a:bodyPr vert="horz" lIns="91440" tIns="45720" rIns="91440" bIns="45720" rtlCol="0" anchor="ctr">
            <a:noAutofit/>
          </a:bodyPr>
          <a:lstStyle/>
          <a:p>
            <a:pPr algn="ctr">
              <a:spcBef>
                <a:spcPct val="0"/>
              </a:spcBef>
            </a:pPr>
            <a:r>
              <a:rPr kumimoji="0" lang="ko-KR" altLang="en-US" sz="2400" b="0" i="0" u="none" strike="noStrike" kern="1200" cap="none" spc="0" normalizeH="0" baseline="0" noProof="0" dirty="0" smtClean="0">
                <a:ln>
                  <a:noFill/>
                </a:ln>
                <a:solidFill>
                  <a:srgbClr val="002060"/>
                </a:solidFill>
                <a:effectLst/>
                <a:uLnTx/>
                <a:uFillTx/>
                <a:latin typeface="HY강M" pitchFamily="18" charset="-127"/>
                <a:ea typeface="HY강M" pitchFamily="18" charset="-127"/>
                <a:cs typeface="+mj-cs"/>
              </a:rPr>
              <a:t>일본의 </a:t>
            </a:r>
            <a:r>
              <a:rPr kumimoji="0" lang="ko-KR" altLang="en-US" sz="2400" b="0" i="0" u="none" strike="noStrike" kern="1200" cap="none" spc="0" normalizeH="0" baseline="0" noProof="0" dirty="0" err="1" smtClean="0">
                <a:ln>
                  <a:noFill/>
                </a:ln>
                <a:solidFill>
                  <a:srgbClr val="002060"/>
                </a:solidFill>
                <a:effectLst/>
                <a:uLnTx/>
                <a:uFillTx/>
                <a:latin typeface="HY강M" pitchFamily="18" charset="-127"/>
                <a:ea typeface="HY강M" pitchFamily="18" charset="-127"/>
                <a:cs typeface="+mj-cs"/>
              </a:rPr>
              <a:t>혁신계</a:t>
            </a:r>
            <a:r>
              <a:rPr kumimoji="0" lang="ko-KR" altLang="en-US" sz="2400" b="0" i="0" u="none" strike="noStrike" kern="1200" cap="none" spc="0" normalizeH="0" baseline="0" noProof="0" dirty="0" smtClean="0">
                <a:ln>
                  <a:noFill/>
                </a:ln>
                <a:solidFill>
                  <a:srgbClr val="002060"/>
                </a:solidFill>
                <a:effectLst/>
                <a:uLnTx/>
                <a:uFillTx/>
                <a:latin typeface="HY강M" pitchFamily="18" charset="-127"/>
                <a:ea typeface="HY강M" pitchFamily="18" charset="-127"/>
                <a:cs typeface="+mj-cs"/>
              </a:rPr>
              <a:t> 정당</a:t>
            </a:r>
            <a:r>
              <a:rPr lang="ko-KR" altLang="en-US" sz="2400" dirty="0" smtClean="0"/>
              <a:t> </a:t>
            </a:r>
          </a:p>
        </p:txBody>
      </p:sp>
      <p:sp>
        <p:nvSpPr>
          <p:cNvPr id="38" name="세로로 말린 두루마리 모양 37"/>
          <p:cNvSpPr/>
          <p:nvPr/>
        </p:nvSpPr>
        <p:spPr>
          <a:xfrm>
            <a:off x="714348" y="1214422"/>
            <a:ext cx="1214446" cy="1714512"/>
          </a:xfrm>
          <a:prstGeom prst="verticalScroll">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rPr>
              <a:t>일</a:t>
            </a:r>
            <a:endParaRPr lang="en-US" altLang="ko-KR" dirty="0" smtClean="0">
              <a:solidFill>
                <a:schemeClr val="tx1"/>
              </a:solidFill>
            </a:endParaRPr>
          </a:p>
          <a:p>
            <a:pPr algn="ctr"/>
            <a:r>
              <a:rPr lang="ko-KR" altLang="en-US" dirty="0" smtClean="0">
                <a:solidFill>
                  <a:schemeClr val="tx1"/>
                </a:solidFill>
              </a:rPr>
              <a:t>본</a:t>
            </a:r>
            <a:endParaRPr lang="en-US" altLang="ko-KR" dirty="0" smtClean="0">
              <a:solidFill>
                <a:schemeClr val="tx1"/>
              </a:solidFill>
            </a:endParaRPr>
          </a:p>
          <a:p>
            <a:pPr algn="ctr"/>
            <a:r>
              <a:rPr lang="ko-KR" altLang="en-US" dirty="0" smtClean="0">
                <a:solidFill>
                  <a:schemeClr val="tx1"/>
                </a:solidFill>
              </a:rPr>
              <a:t>사</a:t>
            </a:r>
            <a:endParaRPr lang="en-US" altLang="ko-KR" dirty="0" smtClean="0">
              <a:solidFill>
                <a:schemeClr val="tx1"/>
              </a:solidFill>
            </a:endParaRPr>
          </a:p>
          <a:p>
            <a:pPr algn="ctr"/>
            <a:r>
              <a:rPr lang="ko-KR" altLang="en-US" dirty="0" smtClean="0">
                <a:solidFill>
                  <a:schemeClr val="tx1"/>
                </a:solidFill>
              </a:rPr>
              <a:t>회</a:t>
            </a:r>
            <a:endParaRPr lang="en-US" altLang="ko-KR" dirty="0" smtClean="0">
              <a:solidFill>
                <a:schemeClr val="tx1"/>
              </a:solidFill>
            </a:endParaRPr>
          </a:p>
          <a:p>
            <a:pPr algn="ctr"/>
            <a:r>
              <a:rPr lang="ko-KR" altLang="en-US" dirty="0" smtClean="0">
                <a:solidFill>
                  <a:schemeClr val="tx1"/>
                </a:solidFill>
              </a:rPr>
              <a:t>당</a:t>
            </a:r>
            <a:endParaRPr lang="ko-KR" altLang="en-US" dirty="0">
              <a:solidFill>
                <a:schemeClr val="tx1"/>
              </a:solidFill>
            </a:endParaRPr>
          </a:p>
        </p:txBody>
      </p:sp>
      <p:sp>
        <p:nvSpPr>
          <p:cNvPr id="39" name="줄무늬가 있는 오른쪽 화살표 38"/>
          <p:cNvSpPr/>
          <p:nvPr/>
        </p:nvSpPr>
        <p:spPr>
          <a:xfrm>
            <a:off x="2214546" y="1142984"/>
            <a:ext cx="6572296" cy="2143140"/>
          </a:xfrm>
          <a:prstGeom prst="stripedRightArrow">
            <a:avLst>
              <a:gd name="adj1" fmla="val 64222"/>
              <a:gd name="adj2" fmla="val 50444"/>
            </a:avLst>
          </a:prstGeom>
          <a:gradFill>
            <a:gsLst>
              <a:gs pos="0">
                <a:srgbClr val="FF0000"/>
              </a:gs>
              <a:gs pos="50000">
                <a:schemeClr val="bg1"/>
              </a:gs>
              <a:gs pos="100000">
                <a:srgbClr val="FF0000"/>
              </a:gs>
            </a:gsLst>
            <a:lin ang="10800000" scaled="1"/>
          </a:gradFill>
          <a:ln w="1270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smtClean="0">
                <a:solidFill>
                  <a:schemeClr val="tx1"/>
                </a:solidFill>
              </a:rPr>
              <a:t>1945</a:t>
            </a:r>
            <a:r>
              <a:rPr lang="ko-KR" altLang="en-US" dirty="0" smtClean="0">
                <a:solidFill>
                  <a:schemeClr val="tx1"/>
                </a:solidFill>
              </a:rPr>
              <a:t>년 </a:t>
            </a:r>
            <a:r>
              <a:rPr lang="en-US" altLang="ko-KR" dirty="0" smtClean="0">
                <a:solidFill>
                  <a:schemeClr val="tx1"/>
                </a:solidFill>
              </a:rPr>
              <a:t>11</a:t>
            </a:r>
            <a:r>
              <a:rPr lang="ko-KR" altLang="en-US" dirty="0" smtClean="0">
                <a:solidFill>
                  <a:schemeClr val="tx1"/>
                </a:solidFill>
              </a:rPr>
              <a:t>월 </a:t>
            </a:r>
            <a:r>
              <a:rPr lang="en-US" altLang="ko-KR" dirty="0" smtClean="0">
                <a:solidFill>
                  <a:schemeClr val="tx1"/>
                </a:solidFill>
              </a:rPr>
              <a:t>2</a:t>
            </a:r>
            <a:r>
              <a:rPr lang="ko-KR" altLang="en-US" dirty="0" smtClean="0">
                <a:solidFill>
                  <a:schemeClr val="tx1"/>
                </a:solidFill>
              </a:rPr>
              <a:t>일에 결성</a:t>
            </a:r>
            <a:endParaRPr lang="en-US" altLang="ko-KR" dirty="0" smtClean="0">
              <a:solidFill>
                <a:schemeClr val="tx1"/>
              </a:solidFill>
            </a:endParaRPr>
          </a:p>
          <a:p>
            <a:r>
              <a:rPr lang="en-US" altLang="ko-KR" dirty="0" smtClean="0">
                <a:solidFill>
                  <a:schemeClr val="tx1"/>
                </a:solidFill>
              </a:rPr>
              <a:t>1951</a:t>
            </a:r>
            <a:r>
              <a:rPr lang="ko-KR" altLang="en-US" dirty="0" smtClean="0">
                <a:solidFill>
                  <a:schemeClr val="tx1"/>
                </a:solidFill>
              </a:rPr>
              <a:t>년 좌우 양파의 대립으로 당이 분리</a:t>
            </a:r>
            <a:endParaRPr lang="en-US" altLang="ko-KR" dirty="0" smtClean="0">
              <a:solidFill>
                <a:schemeClr val="tx1"/>
              </a:solidFill>
            </a:endParaRPr>
          </a:p>
          <a:p>
            <a:r>
              <a:rPr lang="en-US" altLang="ko-KR" dirty="0" smtClean="0">
                <a:solidFill>
                  <a:schemeClr val="tx1"/>
                </a:solidFill>
              </a:rPr>
              <a:t>1947</a:t>
            </a:r>
            <a:r>
              <a:rPr lang="ko-KR" altLang="en-US" dirty="0" smtClean="0">
                <a:solidFill>
                  <a:schemeClr val="tx1"/>
                </a:solidFill>
              </a:rPr>
              <a:t>년 이후 처음으로 사회당 출신 수상을 탄생시킴</a:t>
            </a:r>
            <a:endParaRPr lang="en-US" altLang="ko-KR" dirty="0" smtClean="0">
              <a:solidFill>
                <a:schemeClr val="tx1"/>
              </a:solidFill>
            </a:endParaRPr>
          </a:p>
          <a:p>
            <a:endParaRPr lang="ko-KR" altLang="en-US" dirty="0">
              <a:solidFill>
                <a:schemeClr val="tx1"/>
              </a:solidFill>
            </a:endParaRPr>
          </a:p>
        </p:txBody>
      </p:sp>
      <p:sp>
        <p:nvSpPr>
          <p:cNvPr id="40" name="세로로 말린 두루마리 모양 39"/>
          <p:cNvSpPr/>
          <p:nvPr/>
        </p:nvSpPr>
        <p:spPr>
          <a:xfrm>
            <a:off x="714348" y="3643314"/>
            <a:ext cx="1214446" cy="1714512"/>
          </a:xfrm>
          <a:prstGeom prst="verticalScroll">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rPr>
              <a:t>일</a:t>
            </a:r>
            <a:endParaRPr lang="en-US" altLang="ko-KR" dirty="0" smtClean="0">
              <a:solidFill>
                <a:schemeClr val="tx1"/>
              </a:solidFill>
            </a:endParaRPr>
          </a:p>
          <a:p>
            <a:pPr algn="ctr"/>
            <a:r>
              <a:rPr lang="ko-KR" altLang="en-US" dirty="0" smtClean="0">
                <a:solidFill>
                  <a:schemeClr val="tx1"/>
                </a:solidFill>
              </a:rPr>
              <a:t>본</a:t>
            </a:r>
            <a:endParaRPr lang="en-US" altLang="ko-KR" dirty="0" smtClean="0">
              <a:solidFill>
                <a:schemeClr val="tx1"/>
              </a:solidFill>
            </a:endParaRPr>
          </a:p>
          <a:p>
            <a:pPr algn="ctr"/>
            <a:r>
              <a:rPr lang="ko-KR" altLang="en-US" dirty="0" smtClean="0">
                <a:solidFill>
                  <a:schemeClr val="tx1"/>
                </a:solidFill>
              </a:rPr>
              <a:t>공</a:t>
            </a:r>
            <a:endParaRPr lang="en-US" altLang="ko-KR" dirty="0" smtClean="0">
              <a:solidFill>
                <a:schemeClr val="tx1"/>
              </a:solidFill>
            </a:endParaRPr>
          </a:p>
          <a:p>
            <a:pPr algn="ctr"/>
            <a:r>
              <a:rPr lang="ko-KR" altLang="en-US" dirty="0" smtClean="0">
                <a:solidFill>
                  <a:schemeClr val="tx1"/>
                </a:solidFill>
              </a:rPr>
              <a:t>산</a:t>
            </a:r>
            <a:endParaRPr lang="en-US" altLang="ko-KR" dirty="0" smtClean="0">
              <a:solidFill>
                <a:schemeClr val="tx1"/>
              </a:solidFill>
            </a:endParaRPr>
          </a:p>
          <a:p>
            <a:pPr algn="ctr"/>
            <a:r>
              <a:rPr lang="ko-KR" altLang="en-US" dirty="0" smtClean="0">
                <a:solidFill>
                  <a:schemeClr val="tx1"/>
                </a:solidFill>
              </a:rPr>
              <a:t>당</a:t>
            </a:r>
            <a:endParaRPr lang="ko-KR" altLang="en-US" dirty="0">
              <a:solidFill>
                <a:schemeClr val="tx1"/>
              </a:solidFill>
            </a:endParaRPr>
          </a:p>
        </p:txBody>
      </p:sp>
      <p:sp>
        <p:nvSpPr>
          <p:cNvPr id="45" name="줄무늬가 있는 오른쪽 화살표 44"/>
          <p:cNvSpPr/>
          <p:nvPr/>
        </p:nvSpPr>
        <p:spPr>
          <a:xfrm>
            <a:off x="2214546" y="3500438"/>
            <a:ext cx="6572296" cy="2143140"/>
          </a:xfrm>
          <a:prstGeom prst="stripedRightArrow">
            <a:avLst>
              <a:gd name="adj1" fmla="val 74000"/>
              <a:gd name="adj2" fmla="val 50444"/>
            </a:avLst>
          </a:prstGeom>
          <a:gradFill>
            <a:gsLst>
              <a:gs pos="0">
                <a:srgbClr val="FF0000"/>
              </a:gs>
              <a:gs pos="50000">
                <a:schemeClr val="bg1"/>
              </a:gs>
              <a:gs pos="100000">
                <a:srgbClr val="FF0000"/>
              </a:gs>
            </a:gsLst>
            <a:lin ang="10800000" scaled="1"/>
          </a:gradFill>
          <a:ln w="1270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smtClean="0">
                <a:solidFill>
                  <a:schemeClr val="tx1"/>
                </a:solidFill>
              </a:rPr>
              <a:t>1922</a:t>
            </a:r>
            <a:r>
              <a:rPr lang="ko-KR" altLang="en-US" dirty="0" smtClean="0">
                <a:solidFill>
                  <a:schemeClr val="tx1"/>
                </a:solidFill>
              </a:rPr>
              <a:t>년 </a:t>
            </a:r>
            <a:r>
              <a:rPr lang="en-US" altLang="ko-KR" dirty="0" smtClean="0">
                <a:solidFill>
                  <a:schemeClr val="tx1"/>
                </a:solidFill>
              </a:rPr>
              <a:t>7</a:t>
            </a:r>
            <a:r>
              <a:rPr lang="ko-KR" altLang="en-US" dirty="0" smtClean="0">
                <a:solidFill>
                  <a:schemeClr val="tx1"/>
                </a:solidFill>
              </a:rPr>
              <a:t>월 결성</a:t>
            </a:r>
            <a:endParaRPr lang="en-US" altLang="ko-KR" dirty="0" smtClean="0">
              <a:solidFill>
                <a:schemeClr val="tx1"/>
              </a:solidFill>
            </a:endParaRPr>
          </a:p>
          <a:p>
            <a:r>
              <a:rPr lang="ko-KR" altLang="en-US" dirty="0" err="1" smtClean="0">
                <a:solidFill>
                  <a:schemeClr val="tx1"/>
                </a:solidFill>
              </a:rPr>
              <a:t>천황제</a:t>
            </a:r>
            <a:r>
              <a:rPr lang="ko-KR" altLang="en-US" dirty="0" smtClean="0">
                <a:solidFill>
                  <a:schemeClr val="tx1"/>
                </a:solidFill>
              </a:rPr>
              <a:t> 폐지 등 급진사회주의 추구 </a:t>
            </a:r>
            <a:endParaRPr lang="en-US" altLang="ko-KR" dirty="0" smtClean="0">
              <a:solidFill>
                <a:schemeClr val="tx1"/>
              </a:solidFill>
            </a:endParaRPr>
          </a:p>
          <a:p>
            <a:r>
              <a:rPr lang="ko-KR" altLang="en-US" dirty="0" smtClean="0">
                <a:solidFill>
                  <a:schemeClr val="tx1"/>
                </a:solidFill>
              </a:rPr>
              <a:t>정부타도를 주장하는 반체제 입장을 취함</a:t>
            </a:r>
          </a:p>
          <a:p>
            <a:r>
              <a:rPr lang="ko-KR" altLang="en-US" dirty="0" smtClean="0">
                <a:solidFill>
                  <a:schemeClr val="tx1"/>
                </a:solidFill>
              </a:rPr>
              <a:t>⇒정부의 탄압을 받음</a:t>
            </a:r>
            <a:endParaRPr lang="en-US" altLang="ko-KR" dirty="0" smtClean="0">
              <a:solidFill>
                <a:schemeClr val="tx1"/>
              </a:solidFill>
            </a:endParaRPr>
          </a:p>
          <a:p>
            <a:endParaRPr lang="ko-KR" altLang="en-US" dirty="0">
              <a:solidFill>
                <a:schemeClr val="tx1"/>
              </a:solidFill>
            </a:endParaRPr>
          </a:p>
        </p:txBody>
      </p:sp>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9" name="그림 6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1" name="내용 개체 틀 2"/>
          <p:cNvSpPr txBox="1">
            <a:spLocks/>
          </p:cNvSpPr>
          <p:nvPr/>
        </p:nvSpPr>
        <p:spPr>
          <a:xfrm>
            <a:off x="1500166" y="571480"/>
            <a:ext cx="2928958" cy="571504"/>
          </a:xfrm>
          <a:prstGeom prst="rect">
            <a:avLst/>
          </a:prstGeom>
        </p:spPr>
        <p:txBody>
          <a:bodyPr vert="horz" lIns="91440" tIns="45720" rIns="91440" bIns="45720" rtlCol="0" anchor="ctr">
            <a:noAutofit/>
          </a:bodyPr>
          <a:lstStyle/>
          <a:p>
            <a:pPr marL="0" marR="0" lvl="0" indent="0" defTabSz="914400" rtl="0" eaLnBrk="1" fontAlgn="auto" latinLnBrk="1" hangingPunct="1">
              <a:lnSpc>
                <a:spcPct val="100000"/>
              </a:lnSpc>
              <a:spcBef>
                <a:spcPct val="0"/>
              </a:spcBef>
              <a:spcAft>
                <a:spcPts val="0"/>
              </a:spcAft>
              <a:buClrTx/>
              <a:buSzTx/>
              <a:buFontTx/>
              <a:buNone/>
              <a:tabLst/>
              <a:defRPr/>
            </a:pPr>
            <a:r>
              <a:rPr kumimoji="0" lang="ko-KR" altLang="en-US" sz="2400" b="0" i="0" u="none" strike="noStrike" kern="1200" cap="none" spc="0" normalizeH="0" baseline="0" noProof="0" dirty="0" smtClean="0">
                <a:ln>
                  <a:noFill/>
                </a:ln>
                <a:solidFill>
                  <a:srgbClr val="002060"/>
                </a:solidFill>
                <a:effectLst/>
                <a:uLnTx/>
                <a:uFillTx/>
                <a:latin typeface="HY강M" pitchFamily="18" charset="-127"/>
                <a:ea typeface="HY강M" pitchFamily="18" charset="-127"/>
                <a:cs typeface="+mj-cs"/>
              </a:rPr>
              <a:t>자유민주당</a:t>
            </a:r>
            <a:r>
              <a:rPr kumimoji="0" lang="en-US" altLang="ko-KR" sz="2400" b="0" i="0" u="none" strike="noStrike" kern="1200" cap="none" spc="0" normalizeH="0" baseline="0" noProof="0" dirty="0" smtClean="0">
                <a:ln>
                  <a:noFill/>
                </a:ln>
                <a:solidFill>
                  <a:srgbClr val="002060"/>
                </a:solidFill>
                <a:effectLst/>
                <a:uLnTx/>
                <a:uFillTx/>
                <a:latin typeface="HY강M" pitchFamily="18" charset="-127"/>
                <a:ea typeface="HY강M" pitchFamily="18" charset="-127"/>
                <a:cs typeface="+mj-cs"/>
              </a:rPr>
              <a:t>(</a:t>
            </a:r>
            <a:r>
              <a:rPr kumimoji="0" lang="ko-KR" altLang="en-US" sz="2400" b="0" i="0" u="none" strike="noStrike" kern="1200" cap="none" spc="0" normalizeH="0" baseline="0" noProof="0" dirty="0" err="1" smtClean="0">
                <a:ln>
                  <a:noFill/>
                </a:ln>
                <a:solidFill>
                  <a:srgbClr val="002060"/>
                </a:solidFill>
                <a:effectLst/>
                <a:uLnTx/>
                <a:uFillTx/>
                <a:latin typeface="HY강M" pitchFamily="18" charset="-127"/>
                <a:ea typeface="HY강M" pitchFamily="18" charset="-127"/>
                <a:cs typeface="+mj-cs"/>
              </a:rPr>
              <a:t>자민당</a:t>
            </a:r>
            <a:r>
              <a:rPr kumimoji="0" lang="en-US" altLang="ko-KR" sz="2400" b="0" i="0" u="none" strike="noStrike" kern="1200" cap="none" spc="0" normalizeH="0" baseline="0" noProof="0" dirty="0" smtClean="0">
                <a:ln>
                  <a:noFill/>
                </a:ln>
                <a:solidFill>
                  <a:srgbClr val="002060"/>
                </a:solidFill>
                <a:effectLst/>
                <a:uLnTx/>
                <a:uFillTx/>
                <a:latin typeface="HY강M" pitchFamily="18" charset="-127"/>
                <a:ea typeface="HY강M" pitchFamily="18" charset="-127"/>
                <a:cs typeface="+mj-cs"/>
              </a:rPr>
              <a:t>)</a:t>
            </a:r>
            <a:endParaRPr kumimoji="0" lang="ko-KR" altLang="en-US" sz="2400" b="0" i="0" u="none" strike="noStrike" kern="1200" cap="none" spc="0" normalizeH="0" baseline="0" noProof="0" dirty="0">
              <a:ln>
                <a:noFill/>
              </a:ln>
              <a:solidFill>
                <a:srgbClr val="002060"/>
              </a:solidFill>
              <a:effectLst/>
              <a:uLnTx/>
              <a:uFillTx/>
              <a:latin typeface="HY강M" pitchFamily="18" charset="-127"/>
              <a:ea typeface="HY강M" pitchFamily="18" charset="-127"/>
              <a:cs typeface="+mj-cs"/>
            </a:endParaRPr>
          </a:p>
        </p:txBody>
      </p:sp>
      <p:sp>
        <p:nvSpPr>
          <p:cNvPr id="18" name="모서리가 둥근 직사각형 17"/>
          <p:cNvSpPr/>
          <p:nvPr/>
        </p:nvSpPr>
        <p:spPr>
          <a:xfrm>
            <a:off x="857224" y="1285860"/>
            <a:ext cx="6858048" cy="785818"/>
          </a:xfrm>
          <a:prstGeom prst="roundRect">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ko-KR" sz="1400" dirty="0" smtClean="0"/>
          </a:p>
          <a:p>
            <a:pPr algn="ctr"/>
            <a:r>
              <a:rPr lang="en-US" altLang="ko-KR" sz="1600" dirty="0" smtClean="0"/>
              <a:t>1955</a:t>
            </a:r>
            <a:r>
              <a:rPr lang="ko-KR" altLang="en-US" sz="1600" dirty="0" smtClean="0"/>
              <a:t>년 </a:t>
            </a:r>
            <a:r>
              <a:rPr lang="en-US" altLang="ko-KR" sz="1600" dirty="0" smtClean="0"/>
              <a:t>11</a:t>
            </a:r>
            <a:r>
              <a:rPr lang="ko-KR" altLang="en-US" sz="1600" dirty="0" smtClean="0"/>
              <a:t>월</a:t>
            </a:r>
            <a:r>
              <a:rPr lang="en-US" altLang="ko-KR" sz="1600" dirty="0" smtClean="0"/>
              <a:t>, </a:t>
            </a:r>
            <a:r>
              <a:rPr lang="ko-KR" altLang="en-US" sz="1600" dirty="0" smtClean="0"/>
              <a:t>자유당과 민주당의 연합으로 형성되어 </a:t>
            </a:r>
            <a:r>
              <a:rPr lang="en-US" altLang="ko-KR" sz="1600" dirty="0" smtClean="0"/>
              <a:t>1993</a:t>
            </a:r>
            <a:r>
              <a:rPr lang="ko-KR" altLang="en-US" sz="1600" dirty="0" smtClean="0"/>
              <a:t>년 </a:t>
            </a:r>
            <a:r>
              <a:rPr lang="ko-KR" altLang="en-US" sz="1600" dirty="0" err="1" smtClean="0"/>
              <a:t>호소카와</a:t>
            </a:r>
            <a:r>
              <a:rPr lang="ko-KR" altLang="en-US" sz="1600" dirty="0" smtClean="0"/>
              <a:t> 정권이 등장하기까지 </a:t>
            </a:r>
            <a:r>
              <a:rPr lang="en-US" altLang="ko-KR" sz="1600" dirty="0" smtClean="0"/>
              <a:t>38</a:t>
            </a:r>
            <a:r>
              <a:rPr lang="ko-KR" altLang="en-US" sz="1600" dirty="0" smtClean="0"/>
              <a:t>년 동안 집권당의 위치를 유지</a:t>
            </a:r>
          </a:p>
          <a:p>
            <a:pPr algn="ctr"/>
            <a:endParaRPr lang="en-US" altLang="ko-KR" sz="1200" dirty="0" smtClean="0"/>
          </a:p>
        </p:txBody>
      </p:sp>
      <p:sp>
        <p:nvSpPr>
          <p:cNvPr id="19" name="모서리가 둥근 직사각형 18"/>
          <p:cNvSpPr/>
          <p:nvPr/>
        </p:nvSpPr>
        <p:spPr>
          <a:xfrm>
            <a:off x="857224" y="2285992"/>
            <a:ext cx="6858048" cy="785818"/>
          </a:xfrm>
          <a:prstGeom prst="roundRect">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endParaRPr lang="en-US" altLang="ko-KR" sz="1400" dirty="0" smtClean="0"/>
          </a:p>
          <a:p>
            <a:endParaRPr lang="en-US" altLang="ko-KR" sz="1400" dirty="0" smtClean="0"/>
          </a:p>
          <a:p>
            <a:r>
              <a:rPr lang="en-US" altLang="ko-KR" sz="1600" dirty="0" smtClean="0"/>
              <a:t>1993</a:t>
            </a:r>
            <a:r>
              <a:rPr lang="ko-KR" altLang="en-US" sz="1600" dirty="0" smtClean="0"/>
              <a:t>년 </a:t>
            </a:r>
            <a:r>
              <a:rPr lang="en-US" altLang="ko-KR" sz="1600" dirty="0" smtClean="0"/>
              <a:t>8</a:t>
            </a:r>
            <a:r>
              <a:rPr lang="ko-KR" altLang="en-US" sz="1600" dirty="0" smtClean="0"/>
              <a:t>월</a:t>
            </a:r>
            <a:r>
              <a:rPr lang="en-US" altLang="ko-KR" sz="1600" dirty="0" smtClean="0"/>
              <a:t>-1996</a:t>
            </a:r>
            <a:r>
              <a:rPr lang="ko-KR" altLang="en-US" sz="1600" dirty="0" smtClean="0"/>
              <a:t>년 </a:t>
            </a:r>
            <a:r>
              <a:rPr lang="en-US" altLang="ko-KR" sz="1600" dirty="0" smtClean="0"/>
              <a:t>1</a:t>
            </a:r>
            <a:r>
              <a:rPr lang="ko-KR" altLang="en-US" sz="1600" dirty="0" smtClean="0"/>
              <a:t>월</a:t>
            </a:r>
            <a:r>
              <a:rPr lang="en-US" altLang="ko-KR" sz="1600" dirty="0" smtClean="0"/>
              <a:t> </a:t>
            </a:r>
            <a:r>
              <a:rPr lang="ko-KR" altLang="en-US" sz="1600" dirty="0" smtClean="0"/>
              <a:t>정권을 내줌</a:t>
            </a:r>
            <a:r>
              <a:rPr lang="ko-KR" altLang="en-US" sz="1600" dirty="0" smtClean="0">
                <a:solidFill>
                  <a:schemeClr val="tx1"/>
                </a:solidFill>
              </a:rPr>
              <a:t> </a:t>
            </a:r>
            <a:endParaRPr lang="en-US" altLang="ko-KR" sz="1600" dirty="0" smtClean="0">
              <a:solidFill>
                <a:schemeClr val="tx1"/>
              </a:solidFill>
            </a:endParaRPr>
          </a:p>
          <a:p>
            <a:r>
              <a:rPr lang="ko-KR" altLang="en-US" sz="1600" dirty="0" smtClean="0">
                <a:solidFill>
                  <a:schemeClr val="tx1"/>
                </a:solidFill>
              </a:rPr>
              <a:t>⇒ </a:t>
            </a:r>
            <a:r>
              <a:rPr lang="ko-KR" altLang="en-US" sz="1600" dirty="0" smtClean="0"/>
              <a:t>연립내각을 구성하여 단독정권을 회복</a:t>
            </a:r>
          </a:p>
          <a:p>
            <a:endParaRPr lang="ko-KR" altLang="en-US" sz="1400" dirty="0" smtClean="0"/>
          </a:p>
          <a:p>
            <a:pPr algn="ctr"/>
            <a:endParaRPr lang="en-US" altLang="ko-KR" sz="1200" dirty="0" smtClean="0"/>
          </a:p>
        </p:txBody>
      </p:sp>
      <p:sp>
        <p:nvSpPr>
          <p:cNvPr id="23" name="모서리가 둥근 직사각형 22"/>
          <p:cNvSpPr/>
          <p:nvPr/>
        </p:nvSpPr>
        <p:spPr>
          <a:xfrm>
            <a:off x="6715140" y="500042"/>
            <a:ext cx="2071702" cy="428628"/>
          </a:xfrm>
          <a:prstGeom prst="roundRect">
            <a:avLst/>
          </a:prstGeom>
          <a:solidFill>
            <a:srgbClr val="92D050"/>
          </a:solidFill>
          <a:ln/>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o-KR" altLang="en-US" sz="1200" b="1" spc="50" dirty="0" smtClean="0">
                <a:ln w="11430"/>
                <a:solidFill>
                  <a:srgbClr val="002060"/>
                </a:solidFill>
                <a:effectLst>
                  <a:outerShdw blurRad="76200" dist="50800" dir="5400000" algn="tl" rotWithShape="0">
                    <a:srgbClr val="000000">
                      <a:alpha val="65000"/>
                    </a:srgbClr>
                  </a:outerShdw>
                </a:effectLst>
              </a:rPr>
              <a:t>일당우위체제</a:t>
            </a:r>
            <a:endParaRPr lang="ko-KR" altLang="en-US" sz="1200" b="1" spc="50" dirty="0">
              <a:ln w="11430"/>
              <a:solidFill>
                <a:srgbClr val="002060"/>
              </a:solidFill>
              <a:effectLst>
                <a:outerShdw blurRad="76200" dist="50800" dir="5400000" algn="tl" rotWithShape="0">
                  <a:srgbClr val="000000">
                    <a:alpha val="65000"/>
                  </a:srgbClr>
                </a:outerShdw>
              </a:effectLst>
            </a:endParaRPr>
          </a:p>
        </p:txBody>
      </p:sp>
      <p:cxnSp>
        <p:nvCxnSpPr>
          <p:cNvPr id="24" name="Shape 23"/>
          <p:cNvCxnSpPr>
            <a:stCxn id="18" idx="0"/>
            <a:endCxn id="23" idx="1"/>
          </p:cNvCxnSpPr>
          <p:nvPr/>
        </p:nvCxnSpPr>
        <p:spPr>
          <a:xfrm rot="5400000" flipH="1" flipV="1">
            <a:off x="5214942" y="-214338"/>
            <a:ext cx="571504" cy="2428892"/>
          </a:xfrm>
          <a:prstGeom prst="curvedConnector2">
            <a:avLst/>
          </a:prstGeom>
          <a:ln w="38100">
            <a:solidFill>
              <a:srgbClr val="FF3300"/>
            </a:solidFill>
            <a:tailEnd type="arrow"/>
          </a:ln>
        </p:spPr>
        <p:style>
          <a:lnRef idx="1">
            <a:schemeClr val="accent2"/>
          </a:lnRef>
          <a:fillRef idx="0">
            <a:schemeClr val="accent2"/>
          </a:fillRef>
          <a:effectRef idx="0">
            <a:schemeClr val="accent2"/>
          </a:effectRef>
          <a:fontRef idx="minor">
            <a:schemeClr val="tx1"/>
          </a:fontRef>
        </p:style>
      </p:cxnSp>
      <p:sp>
        <p:nvSpPr>
          <p:cNvPr id="27" name="모서리가 둥근 직사각형 26"/>
          <p:cNvSpPr/>
          <p:nvPr/>
        </p:nvSpPr>
        <p:spPr>
          <a:xfrm>
            <a:off x="857224" y="3357562"/>
            <a:ext cx="6858048" cy="785818"/>
          </a:xfrm>
          <a:prstGeom prst="roundRect">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endParaRPr lang="en-US" altLang="ko-KR" sz="1400" dirty="0" smtClean="0"/>
          </a:p>
          <a:p>
            <a:endParaRPr lang="en-US" altLang="ko-KR" sz="1400" dirty="0" smtClean="0"/>
          </a:p>
          <a:p>
            <a:r>
              <a:rPr lang="ko-KR" altLang="en-US" sz="1600" dirty="0" smtClean="0"/>
              <a:t>정치이념은 평화주의</a:t>
            </a:r>
            <a:r>
              <a:rPr lang="en-US" altLang="ko-KR" sz="1600" dirty="0" smtClean="0"/>
              <a:t>, </a:t>
            </a:r>
            <a:r>
              <a:rPr lang="ko-KR" altLang="en-US" sz="1600" dirty="0" smtClean="0"/>
              <a:t>민주주의</a:t>
            </a:r>
            <a:r>
              <a:rPr lang="en-US" altLang="ko-KR" sz="1600" dirty="0" smtClean="0"/>
              <a:t>, </a:t>
            </a:r>
            <a:r>
              <a:rPr lang="ko-KR" altLang="en-US" sz="1600" dirty="0" smtClean="0"/>
              <a:t>의회주의를 표방</a:t>
            </a:r>
            <a:endParaRPr lang="en-US" altLang="ko-KR" sz="1600" dirty="0" smtClean="0"/>
          </a:p>
          <a:p>
            <a:r>
              <a:rPr lang="ko-KR" altLang="en-US" sz="1600" dirty="0" smtClean="0"/>
              <a:t>경제정책은 자본주의 경제체제</a:t>
            </a:r>
          </a:p>
          <a:p>
            <a:endParaRPr lang="ko-KR" altLang="en-US" sz="1400" dirty="0" smtClean="0"/>
          </a:p>
          <a:p>
            <a:pPr algn="ctr"/>
            <a:endParaRPr lang="en-US" altLang="ko-KR" sz="1200" dirty="0" smtClean="0"/>
          </a:p>
        </p:txBody>
      </p:sp>
      <p:sp>
        <p:nvSpPr>
          <p:cNvPr id="28" name="모서리가 둥근 직사각형 27"/>
          <p:cNvSpPr/>
          <p:nvPr/>
        </p:nvSpPr>
        <p:spPr>
          <a:xfrm>
            <a:off x="857224" y="4429132"/>
            <a:ext cx="6858048" cy="785818"/>
          </a:xfrm>
          <a:prstGeom prst="roundRect">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endParaRPr lang="en-US" altLang="ko-KR" sz="1400" dirty="0" smtClean="0"/>
          </a:p>
          <a:p>
            <a:endParaRPr lang="en-US" altLang="ko-KR" sz="1600" dirty="0" smtClean="0"/>
          </a:p>
          <a:p>
            <a:r>
              <a:rPr lang="ko-KR" altLang="en-US" sz="1600" dirty="0" smtClean="0"/>
              <a:t>일본의 전통적 질서와 가치관을 존중</a:t>
            </a:r>
            <a:endParaRPr lang="en-US" altLang="ko-KR" sz="1600" dirty="0" smtClean="0"/>
          </a:p>
          <a:p>
            <a:r>
              <a:rPr lang="ko-KR" altLang="en-US" sz="1600" dirty="0" smtClean="0"/>
              <a:t>대외정책 </a:t>
            </a:r>
            <a:r>
              <a:rPr lang="en-US" altLang="ko-KR" sz="1600" dirty="0" smtClean="0"/>
              <a:t>: </a:t>
            </a:r>
            <a:r>
              <a:rPr lang="ko-KR" altLang="en-US" sz="1600" dirty="0" smtClean="0"/>
              <a:t> 친미</a:t>
            </a:r>
            <a:r>
              <a:rPr lang="en-US" altLang="ko-KR" sz="1600" dirty="0" smtClean="0"/>
              <a:t>·</a:t>
            </a:r>
            <a:r>
              <a:rPr lang="ko-KR" altLang="en-US" sz="1600" dirty="0" err="1" smtClean="0"/>
              <a:t>친서방정책</a:t>
            </a:r>
            <a:endParaRPr lang="en-US" altLang="ko-KR" sz="1600" dirty="0" smtClean="0"/>
          </a:p>
          <a:p>
            <a:endParaRPr lang="ko-KR" altLang="en-US" sz="1400" dirty="0" smtClean="0"/>
          </a:p>
          <a:p>
            <a:pPr algn="ctr"/>
            <a:endParaRPr lang="en-US" altLang="ko-KR" sz="1200" dirty="0" smtClean="0"/>
          </a:p>
        </p:txBody>
      </p:sp>
      <p:sp>
        <p:nvSpPr>
          <p:cNvPr id="29" name="모서리가 둥근 직사각형 28"/>
          <p:cNvSpPr/>
          <p:nvPr/>
        </p:nvSpPr>
        <p:spPr>
          <a:xfrm>
            <a:off x="857224" y="5500702"/>
            <a:ext cx="6858048" cy="785818"/>
          </a:xfrm>
          <a:prstGeom prst="roundRect">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endParaRPr lang="en-US" altLang="ko-KR" sz="1400" dirty="0" smtClean="0"/>
          </a:p>
          <a:p>
            <a:endParaRPr lang="en-US" altLang="ko-KR" sz="1400" dirty="0" smtClean="0"/>
          </a:p>
          <a:p>
            <a:r>
              <a:rPr lang="ko-KR" altLang="en-US" sz="1600" dirty="0" smtClean="0"/>
              <a:t>방위는 미일안보조약의 틀 안에서 점진적인 자위력 증강을 실현한다는 입장을 견지</a:t>
            </a:r>
          </a:p>
          <a:p>
            <a:endParaRPr lang="ko-KR" altLang="en-US" sz="1400" dirty="0" smtClean="0"/>
          </a:p>
          <a:p>
            <a:pPr algn="ctr"/>
            <a:endParaRPr lang="en-US" altLang="ko-KR" sz="1200" dirty="0" smtClean="0"/>
          </a:p>
        </p:txBody>
      </p:sp>
    </p:spTree>
    <p:extLst>
      <p:ext uri="{BB962C8B-B14F-4D97-AF65-F5344CB8AC3E}">
        <p14:creationId xmlns="" xmlns:p14="http://schemas.microsoft.com/office/powerpoint/2010/main" val="341012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69" name="그림 6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42910" y="285728"/>
            <a:ext cx="864894" cy="814289"/>
          </a:xfrm>
          <a:prstGeom prst="rect">
            <a:avLst/>
          </a:prstGeom>
        </p:spPr>
      </p:pic>
      <p:sp>
        <p:nvSpPr>
          <p:cNvPr id="11" name="내용 개체 틀 2"/>
          <p:cNvSpPr txBox="1">
            <a:spLocks/>
          </p:cNvSpPr>
          <p:nvPr/>
        </p:nvSpPr>
        <p:spPr>
          <a:xfrm>
            <a:off x="1071538" y="500042"/>
            <a:ext cx="3286148" cy="571504"/>
          </a:xfrm>
          <a:prstGeom prst="rect">
            <a:avLst/>
          </a:prstGeom>
        </p:spPr>
        <p:txBody>
          <a:bodyPr vert="horz" lIns="91440" tIns="45720" rIns="91440" bIns="45720" rtlCol="0" anchor="ctr">
            <a:noAutofit/>
          </a:bodyPr>
          <a:lstStyle/>
          <a:p>
            <a:pPr marL="0" marR="0" lvl="0" indent="0" algn="ctr" defTabSz="914400" rtl="0" eaLnBrk="1" fontAlgn="auto" latinLnBrk="1" hangingPunct="1">
              <a:lnSpc>
                <a:spcPct val="100000"/>
              </a:lnSpc>
              <a:spcBef>
                <a:spcPct val="0"/>
              </a:spcBef>
              <a:spcAft>
                <a:spcPts val="0"/>
              </a:spcAft>
              <a:buClrTx/>
              <a:buSzTx/>
              <a:buFontTx/>
              <a:buNone/>
              <a:tabLst/>
              <a:defRPr/>
            </a:pPr>
            <a:r>
              <a:rPr lang="ko-KR" altLang="en-US" sz="2400" dirty="0" err="1" smtClean="0">
                <a:solidFill>
                  <a:srgbClr val="002060"/>
                </a:solidFill>
                <a:latin typeface="HY강M" pitchFamily="18" charset="-127"/>
                <a:ea typeface="HY강M" pitchFamily="18" charset="-127"/>
                <a:cs typeface="+mj-cs"/>
              </a:rPr>
              <a:t>자민당</a:t>
            </a:r>
            <a:r>
              <a:rPr lang="ko-KR" altLang="en-US" sz="2400" dirty="0" smtClean="0">
                <a:solidFill>
                  <a:srgbClr val="002060"/>
                </a:solidFill>
                <a:latin typeface="HY강M" pitchFamily="18" charset="-127"/>
                <a:ea typeface="HY강M" pitchFamily="18" charset="-127"/>
                <a:cs typeface="+mj-cs"/>
              </a:rPr>
              <a:t> </a:t>
            </a:r>
            <a:r>
              <a:rPr lang="en-US" altLang="ko-KR" sz="2400" dirty="0" smtClean="0">
                <a:solidFill>
                  <a:srgbClr val="002060"/>
                </a:solidFill>
                <a:latin typeface="HY강M" pitchFamily="18" charset="-127"/>
                <a:ea typeface="HY강M" pitchFamily="18" charset="-127"/>
                <a:cs typeface="+mj-cs"/>
              </a:rPr>
              <a:t>VS </a:t>
            </a:r>
            <a:r>
              <a:rPr lang="ko-KR" altLang="en-US" sz="2400" dirty="0" smtClean="0">
                <a:solidFill>
                  <a:srgbClr val="002060"/>
                </a:solidFill>
                <a:latin typeface="HY강M" pitchFamily="18" charset="-127"/>
                <a:ea typeface="HY강M" pitchFamily="18" charset="-127"/>
                <a:cs typeface="+mj-cs"/>
              </a:rPr>
              <a:t>사회당</a:t>
            </a:r>
            <a:r>
              <a:rPr kumimoji="0" lang="en-US" altLang="ko-KR" sz="2400" b="0" i="0" u="none" strike="noStrike" kern="1200" cap="none" spc="0" normalizeH="0" baseline="0" noProof="0" dirty="0" smtClean="0">
                <a:ln>
                  <a:noFill/>
                </a:ln>
                <a:solidFill>
                  <a:srgbClr val="002060"/>
                </a:solidFill>
                <a:effectLst/>
                <a:uLnTx/>
                <a:uFillTx/>
                <a:latin typeface="HY강M" pitchFamily="18" charset="-127"/>
                <a:ea typeface="HY강M" pitchFamily="18" charset="-127"/>
                <a:cs typeface="+mj-cs"/>
              </a:rPr>
              <a:t> </a:t>
            </a:r>
            <a:endParaRPr kumimoji="0" lang="ko-KR" altLang="en-US" sz="2400" b="0" i="0" u="none" strike="noStrike" kern="1200" cap="none" spc="0" normalizeH="0" baseline="0" noProof="0" dirty="0">
              <a:ln>
                <a:noFill/>
              </a:ln>
              <a:solidFill>
                <a:srgbClr val="002060"/>
              </a:solidFill>
              <a:effectLst/>
              <a:uLnTx/>
              <a:uFillTx/>
              <a:latin typeface="HY강M" pitchFamily="18" charset="-127"/>
              <a:ea typeface="HY강M" pitchFamily="18" charset="-127"/>
              <a:cs typeface="+mj-cs"/>
            </a:endParaRPr>
          </a:p>
        </p:txBody>
      </p:sp>
      <p:sp>
        <p:nvSpPr>
          <p:cNvPr id="21" name="모서리가 둥근 직사각형 20"/>
          <p:cNvSpPr/>
          <p:nvPr/>
        </p:nvSpPr>
        <p:spPr>
          <a:xfrm>
            <a:off x="1357290" y="1428736"/>
            <a:ext cx="6858048" cy="500066"/>
          </a:xfrm>
          <a:prstGeom prst="roundRect">
            <a:avLst/>
          </a:prstGeom>
          <a:ln>
            <a:solidFill>
              <a:srgbClr val="CC99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ko-KR" sz="1400" dirty="0" smtClean="0"/>
          </a:p>
          <a:p>
            <a:pPr algn="ctr"/>
            <a:endParaRPr lang="en-US" altLang="ko-KR" sz="1600" dirty="0" smtClean="0"/>
          </a:p>
          <a:p>
            <a:pPr algn="ctr"/>
            <a:r>
              <a:rPr lang="ko-KR" altLang="en-US" sz="1600" dirty="0" smtClean="0"/>
              <a:t>일본의 과거를 지키자 </a:t>
            </a:r>
            <a:r>
              <a:rPr lang="en-US" altLang="ko-KR" sz="1600" dirty="0" smtClean="0"/>
              <a:t>VS </a:t>
            </a:r>
            <a:r>
              <a:rPr lang="ko-KR" altLang="en-US" sz="1600" dirty="0" smtClean="0"/>
              <a:t>과거의 일본에서 개혁하자</a:t>
            </a:r>
          </a:p>
          <a:p>
            <a:endParaRPr lang="ko-KR" altLang="en-US" sz="1600" dirty="0" smtClean="0"/>
          </a:p>
          <a:p>
            <a:pPr algn="ctr"/>
            <a:endParaRPr lang="en-US" altLang="ko-KR" sz="1200" dirty="0" smtClean="0"/>
          </a:p>
        </p:txBody>
      </p:sp>
      <p:sp>
        <p:nvSpPr>
          <p:cNvPr id="22" name="모서리가 둥근 직사각형 21"/>
          <p:cNvSpPr/>
          <p:nvPr/>
        </p:nvSpPr>
        <p:spPr>
          <a:xfrm>
            <a:off x="1357290" y="2428868"/>
            <a:ext cx="6858048" cy="500066"/>
          </a:xfrm>
          <a:prstGeom prst="roundRect">
            <a:avLst/>
          </a:prstGeom>
          <a:ln>
            <a:solidFill>
              <a:srgbClr val="CC99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ko-KR" sz="1400" dirty="0" smtClean="0"/>
          </a:p>
          <a:p>
            <a:pPr algn="ctr"/>
            <a:endParaRPr lang="en-US" altLang="ko-KR" sz="1600" dirty="0" smtClean="0"/>
          </a:p>
          <a:p>
            <a:pPr algn="ctr"/>
            <a:r>
              <a:rPr lang="ko-KR" altLang="en-US" sz="1600" dirty="0" smtClean="0"/>
              <a:t>헌법개정과 일미안보를 찬성 </a:t>
            </a:r>
            <a:r>
              <a:rPr lang="en-US" altLang="ko-KR" sz="1600" dirty="0" smtClean="0"/>
              <a:t>VS </a:t>
            </a:r>
            <a:r>
              <a:rPr lang="ko-KR" altLang="en-US" sz="1600" dirty="0" smtClean="0"/>
              <a:t>헌법유지와 일미안보를 반대</a:t>
            </a:r>
          </a:p>
          <a:p>
            <a:endParaRPr lang="ko-KR" altLang="en-US" sz="1600" dirty="0" smtClean="0"/>
          </a:p>
          <a:p>
            <a:pPr algn="ctr"/>
            <a:endParaRPr lang="en-US" altLang="ko-KR" sz="1200" dirty="0" smtClean="0"/>
          </a:p>
        </p:txBody>
      </p:sp>
      <p:sp>
        <p:nvSpPr>
          <p:cNvPr id="23" name="모서리가 둥근 직사각형 22"/>
          <p:cNvSpPr/>
          <p:nvPr/>
        </p:nvSpPr>
        <p:spPr>
          <a:xfrm>
            <a:off x="1357290" y="3286124"/>
            <a:ext cx="6858048" cy="500066"/>
          </a:xfrm>
          <a:prstGeom prst="roundRect">
            <a:avLst/>
          </a:prstGeom>
          <a:ln>
            <a:solidFill>
              <a:srgbClr val="CC99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ko-KR" sz="1400" dirty="0" smtClean="0"/>
          </a:p>
          <a:p>
            <a:pPr algn="ctr"/>
            <a:endParaRPr lang="en-US" altLang="ko-KR" sz="1600" dirty="0" smtClean="0"/>
          </a:p>
          <a:p>
            <a:pPr algn="ctr"/>
            <a:endParaRPr lang="en-US" altLang="ko-KR" sz="1600" dirty="0" smtClean="0"/>
          </a:p>
          <a:p>
            <a:pPr algn="ctr"/>
            <a:r>
              <a:rPr lang="ko-KR" altLang="en-US" sz="1600" dirty="0" smtClean="0"/>
              <a:t>「대일본제국헌법」체제로 돌아가자 </a:t>
            </a:r>
            <a:r>
              <a:rPr lang="en-US" altLang="ko-KR" sz="1600" dirty="0" smtClean="0"/>
              <a:t>VS </a:t>
            </a:r>
            <a:r>
              <a:rPr lang="ko-KR" altLang="en-US" sz="1600" dirty="0" smtClean="0"/>
              <a:t>「</a:t>
            </a:r>
            <a:r>
              <a:rPr lang="ko-KR" altLang="en-US" sz="1600" dirty="0" err="1" smtClean="0"/>
              <a:t>일본국헌법</a:t>
            </a:r>
            <a:r>
              <a:rPr lang="ko-KR" altLang="en-US" sz="1600" dirty="0" smtClean="0"/>
              <a:t>」을 최대한 고수하자</a:t>
            </a:r>
          </a:p>
          <a:p>
            <a:pPr algn="ctr"/>
            <a:endParaRPr lang="ko-KR" altLang="en-US" sz="1600" dirty="0" smtClean="0"/>
          </a:p>
          <a:p>
            <a:endParaRPr lang="ko-KR" altLang="en-US" sz="1600" dirty="0" smtClean="0"/>
          </a:p>
          <a:p>
            <a:pPr algn="ctr"/>
            <a:endParaRPr lang="en-US" altLang="ko-KR" sz="1200" dirty="0" smtClean="0"/>
          </a:p>
        </p:txBody>
      </p:sp>
      <p:sp>
        <p:nvSpPr>
          <p:cNvPr id="24" name="모서리가 둥근 직사각형 23"/>
          <p:cNvSpPr/>
          <p:nvPr/>
        </p:nvSpPr>
        <p:spPr>
          <a:xfrm>
            <a:off x="1357290" y="4214818"/>
            <a:ext cx="6858048" cy="928694"/>
          </a:xfrm>
          <a:prstGeom prst="roundRect">
            <a:avLst/>
          </a:prstGeom>
          <a:ln>
            <a:solidFill>
              <a:srgbClr val="CC99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ko-KR" sz="1400" dirty="0" smtClean="0"/>
          </a:p>
          <a:p>
            <a:pPr algn="ctr"/>
            <a:endParaRPr lang="en-US" altLang="ko-KR" sz="1600" dirty="0" smtClean="0"/>
          </a:p>
          <a:p>
            <a:pPr algn="ctr"/>
            <a:endParaRPr lang="en-US" altLang="ko-KR" sz="1600" dirty="0" smtClean="0"/>
          </a:p>
          <a:p>
            <a:pPr algn="ctr"/>
            <a:endParaRPr lang="en-US" altLang="ko-KR" sz="1600" dirty="0" smtClean="0"/>
          </a:p>
          <a:p>
            <a:pPr algn="ctr"/>
            <a:r>
              <a:rPr lang="ko-KR" altLang="en-US" sz="1600" dirty="0" smtClean="0"/>
              <a:t>「평화헌법」을 개정하여 안보의 자립을 위한 군대를 갖자 </a:t>
            </a:r>
            <a:endParaRPr lang="en-US" altLang="ko-KR" sz="1600" dirty="0" smtClean="0"/>
          </a:p>
          <a:p>
            <a:pPr algn="ctr"/>
            <a:r>
              <a:rPr lang="en-US" altLang="ko-KR" sz="1600" dirty="0" smtClean="0"/>
              <a:t>VS </a:t>
            </a:r>
          </a:p>
          <a:p>
            <a:pPr algn="ctr"/>
            <a:r>
              <a:rPr lang="ko-KR" altLang="en-US" sz="1600" dirty="0" smtClean="0"/>
              <a:t>「평화헌법」을 지켜서 전쟁이 없는 국가를 만들자</a:t>
            </a:r>
          </a:p>
          <a:p>
            <a:pPr algn="ctr"/>
            <a:endParaRPr lang="ko-KR" altLang="en-US" sz="1600" dirty="0" smtClean="0"/>
          </a:p>
          <a:p>
            <a:pPr algn="ctr"/>
            <a:endParaRPr lang="ko-KR" altLang="en-US" sz="1600" dirty="0" smtClean="0"/>
          </a:p>
          <a:p>
            <a:endParaRPr lang="ko-KR" altLang="en-US" sz="1600" dirty="0" smtClean="0"/>
          </a:p>
          <a:p>
            <a:pPr algn="ctr"/>
            <a:endParaRPr lang="en-US" altLang="ko-KR" sz="1200" dirty="0" smtClean="0"/>
          </a:p>
        </p:txBody>
      </p:sp>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9" name="그림 6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57224" y="357166"/>
            <a:ext cx="864894" cy="814289"/>
          </a:xfrm>
          <a:prstGeom prst="rect">
            <a:avLst/>
          </a:prstGeom>
        </p:spPr>
      </p:pic>
      <p:sp>
        <p:nvSpPr>
          <p:cNvPr id="11" name="내용 개체 틀 2"/>
          <p:cNvSpPr txBox="1">
            <a:spLocks/>
          </p:cNvSpPr>
          <p:nvPr/>
        </p:nvSpPr>
        <p:spPr>
          <a:xfrm>
            <a:off x="1357290" y="500042"/>
            <a:ext cx="2571768" cy="571504"/>
          </a:xfrm>
          <a:prstGeom prst="rect">
            <a:avLst/>
          </a:prstGeom>
        </p:spPr>
        <p:txBody>
          <a:bodyPr vert="horz" lIns="91440" tIns="45720" rIns="91440" bIns="45720" rtlCol="0" anchor="ctr">
            <a:noAutofit/>
          </a:body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0" lang="en-US" altLang="ko-KR" sz="2400" b="0" i="0" u="none" strike="noStrike" kern="1200" cap="none" spc="0" normalizeH="0" baseline="0" noProof="0" dirty="0" smtClean="0">
                <a:ln>
                  <a:noFill/>
                </a:ln>
                <a:solidFill>
                  <a:srgbClr val="002060"/>
                </a:solidFill>
                <a:effectLst/>
                <a:uLnTx/>
                <a:uFillTx/>
                <a:latin typeface="HY강M" pitchFamily="18" charset="-127"/>
                <a:ea typeface="HY강M" pitchFamily="18" charset="-127"/>
                <a:cs typeface="+mj-cs"/>
              </a:rPr>
              <a:t> 55</a:t>
            </a:r>
            <a:r>
              <a:rPr kumimoji="0" lang="ko-KR" altLang="en-US" sz="2400" b="0" i="0" u="none" strike="noStrike" kern="1200" cap="none" spc="0" normalizeH="0" baseline="0" noProof="0" dirty="0" smtClean="0">
                <a:ln>
                  <a:noFill/>
                </a:ln>
                <a:solidFill>
                  <a:srgbClr val="002060"/>
                </a:solidFill>
                <a:effectLst/>
                <a:uLnTx/>
                <a:uFillTx/>
                <a:latin typeface="HY강M" pitchFamily="18" charset="-127"/>
                <a:ea typeface="HY강M" pitchFamily="18" charset="-127"/>
                <a:cs typeface="+mj-cs"/>
              </a:rPr>
              <a:t>년 체제란</a:t>
            </a:r>
            <a:r>
              <a:rPr kumimoji="0" lang="en-US" altLang="ko-KR" sz="2400" b="0" i="0" u="none" strike="noStrike" kern="1200" cap="none" spc="0" normalizeH="0" baseline="0" noProof="0" dirty="0" smtClean="0">
                <a:ln>
                  <a:noFill/>
                </a:ln>
                <a:solidFill>
                  <a:srgbClr val="002060"/>
                </a:solidFill>
                <a:effectLst/>
                <a:uLnTx/>
                <a:uFillTx/>
                <a:latin typeface="HY강M" pitchFamily="18" charset="-127"/>
                <a:ea typeface="HY강M" pitchFamily="18" charset="-127"/>
                <a:cs typeface="+mj-cs"/>
              </a:rPr>
              <a:t>?</a:t>
            </a:r>
            <a:endParaRPr kumimoji="0" lang="ko-KR" altLang="en-US" sz="2400" b="0" i="0" u="none" strike="noStrike" kern="1200" cap="none" spc="0" normalizeH="0" baseline="0" noProof="0" dirty="0">
              <a:ln>
                <a:noFill/>
              </a:ln>
              <a:solidFill>
                <a:srgbClr val="002060"/>
              </a:solidFill>
              <a:effectLst/>
              <a:uLnTx/>
              <a:uFillTx/>
              <a:latin typeface="HY강M" pitchFamily="18" charset="-127"/>
              <a:ea typeface="HY강M" pitchFamily="18" charset="-127"/>
              <a:cs typeface="+mj-cs"/>
            </a:endParaRPr>
          </a:p>
        </p:txBody>
      </p:sp>
      <p:sp>
        <p:nvSpPr>
          <p:cNvPr id="19" name="내용 개체 틀 2"/>
          <p:cNvSpPr txBox="1">
            <a:spLocks/>
          </p:cNvSpPr>
          <p:nvPr/>
        </p:nvSpPr>
        <p:spPr>
          <a:xfrm>
            <a:off x="857224" y="1714488"/>
            <a:ext cx="8001056" cy="857256"/>
          </a:xfrm>
          <a:prstGeom prst="rect">
            <a:avLst/>
          </a:prstGeom>
        </p:spPr>
        <p:txBody>
          <a:bodyPr vert="horz" lIns="91440" tIns="45720" rIns="91440" bIns="45720" rtlCol="0" anchor="ctr">
            <a:noAutofit/>
          </a:bodyPr>
          <a:lstStyle/>
          <a:p>
            <a:pPr algn="ctr"/>
            <a:r>
              <a:rPr lang="ko-KR" altLang="en-US" dirty="0" smtClean="0"/>
              <a:t>정의 </a:t>
            </a:r>
            <a:r>
              <a:rPr lang="en-US" altLang="ko-KR" dirty="0" smtClean="0"/>
              <a:t>: </a:t>
            </a:r>
            <a:r>
              <a:rPr lang="ko-KR" altLang="en-US" dirty="0" smtClean="0"/>
              <a:t>보수정당인 자유당 </a:t>
            </a:r>
            <a:r>
              <a:rPr lang="en-US" altLang="ko-KR" dirty="0" smtClean="0"/>
              <a:t>+ </a:t>
            </a:r>
            <a:r>
              <a:rPr lang="ko-KR" altLang="en-US" dirty="0" smtClean="0"/>
              <a:t>일본민주당 </a:t>
            </a:r>
            <a:r>
              <a:rPr lang="en-US" altLang="ko-KR" dirty="0" smtClean="0"/>
              <a:t>= </a:t>
            </a:r>
            <a:r>
              <a:rPr lang="ko-KR" altLang="en-US" dirty="0" smtClean="0"/>
              <a:t>자유민주당</a:t>
            </a:r>
            <a:r>
              <a:rPr lang="en-US" altLang="ko-KR" dirty="0" smtClean="0"/>
              <a:t>(</a:t>
            </a:r>
            <a:r>
              <a:rPr lang="ko-KR" altLang="en-US" dirty="0" err="1" smtClean="0"/>
              <a:t>자민당</a:t>
            </a:r>
            <a:r>
              <a:rPr lang="en-US" altLang="ko-KR" dirty="0" smtClean="0"/>
              <a:t>)</a:t>
            </a:r>
          </a:p>
          <a:p>
            <a:pPr algn="ctr"/>
            <a:r>
              <a:rPr lang="en-US" altLang="ko-KR" dirty="0" smtClean="0"/>
              <a:t>VS</a:t>
            </a:r>
          </a:p>
          <a:p>
            <a:pPr algn="ctr"/>
            <a:r>
              <a:rPr lang="ko-KR" altLang="en-US" dirty="0" smtClean="0"/>
              <a:t>일본 사회당 </a:t>
            </a:r>
            <a:endParaRPr lang="en-US" altLang="ko-KR" dirty="0" smtClean="0"/>
          </a:p>
        </p:txBody>
      </p:sp>
      <p:sp>
        <p:nvSpPr>
          <p:cNvPr id="20" name="내용 개체 틀 2"/>
          <p:cNvSpPr txBox="1">
            <a:spLocks/>
          </p:cNvSpPr>
          <p:nvPr/>
        </p:nvSpPr>
        <p:spPr>
          <a:xfrm>
            <a:off x="928662" y="2428868"/>
            <a:ext cx="8001056" cy="3857652"/>
          </a:xfrm>
          <a:prstGeom prst="rect">
            <a:avLst/>
          </a:prstGeom>
        </p:spPr>
        <p:txBody>
          <a:bodyPr vert="horz" lIns="91440" tIns="45720" rIns="91440" bIns="45720" rtlCol="0" anchor="ctr">
            <a:noAutofit/>
          </a:bodyPr>
          <a:lstStyle/>
          <a:p>
            <a:pPr algn="ctr"/>
            <a:endParaRPr lang="en-US" altLang="ko-KR" dirty="0" smtClean="0"/>
          </a:p>
        </p:txBody>
      </p:sp>
      <p:sp>
        <p:nvSpPr>
          <p:cNvPr id="21" name="내용 개체 틀 2"/>
          <p:cNvSpPr txBox="1">
            <a:spLocks/>
          </p:cNvSpPr>
          <p:nvPr/>
        </p:nvSpPr>
        <p:spPr>
          <a:xfrm>
            <a:off x="1643042" y="2071678"/>
            <a:ext cx="6715172" cy="3857652"/>
          </a:xfrm>
          <a:prstGeom prst="rect">
            <a:avLst/>
          </a:prstGeom>
        </p:spPr>
        <p:txBody>
          <a:bodyPr vert="horz" lIns="91440" tIns="45720" rIns="91440" bIns="45720" rtlCol="0" anchor="ctr">
            <a:noAutofit/>
          </a:bodyPr>
          <a:lstStyle/>
          <a:p>
            <a:pPr marL="342900" indent="-342900"/>
            <a:r>
              <a:rPr lang="ko-KR" altLang="en-US" dirty="0" smtClean="0"/>
              <a:t>특징</a:t>
            </a:r>
            <a:endParaRPr lang="en-US" altLang="ko-KR" dirty="0" smtClean="0"/>
          </a:p>
          <a:p>
            <a:pPr marL="342900" indent="-342900"/>
            <a:r>
              <a:rPr lang="ko-KR" altLang="en-US" dirty="0" smtClean="0"/>
              <a:t>①정당간의</a:t>
            </a:r>
            <a:r>
              <a:rPr lang="en-US" altLang="ko-KR" dirty="0" smtClean="0"/>
              <a:t> </a:t>
            </a:r>
            <a:r>
              <a:rPr lang="ko-KR" altLang="en-US" dirty="0" smtClean="0"/>
              <a:t>정권교대가 일어나는 </a:t>
            </a:r>
            <a:r>
              <a:rPr lang="en-US" altLang="ko-KR" dirty="0" smtClean="0"/>
              <a:t>2</a:t>
            </a:r>
            <a:r>
              <a:rPr lang="ko-KR" altLang="en-US" dirty="0" smtClean="0"/>
              <a:t>대정당제가 아니라 </a:t>
            </a:r>
            <a:r>
              <a:rPr lang="ko-KR" altLang="en-US" dirty="0" err="1" smtClean="0"/>
              <a:t>자민당</a:t>
            </a:r>
            <a:r>
              <a:rPr lang="ko-KR" altLang="en-US" dirty="0" smtClean="0"/>
              <a:t> </a:t>
            </a:r>
            <a:r>
              <a:rPr lang="en-US" altLang="ko-KR" dirty="0" smtClean="0"/>
              <a:t>1</a:t>
            </a:r>
            <a:r>
              <a:rPr lang="ko-KR" altLang="en-US" dirty="0" err="1" smtClean="0"/>
              <a:t>당우위정당제가</a:t>
            </a:r>
            <a:r>
              <a:rPr lang="ko-KR" altLang="en-US" dirty="0" smtClean="0"/>
              <a:t> 시작</a:t>
            </a:r>
          </a:p>
          <a:p>
            <a:pPr marL="228600" indent="-228600"/>
            <a:r>
              <a:rPr lang="ko-KR" altLang="en-US" dirty="0" smtClean="0"/>
              <a:t>②</a:t>
            </a:r>
            <a:r>
              <a:rPr lang="ko-KR" altLang="en-US" dirty="0" err="1" smtClean="0"/>
              <a:t>자민당</a:t>
            </a:r>
            <a:r>
              <a:rPr lang="ko-KR" altLang="en-US" dirty="0" smtClean="0"/>
              <a:t> 출신의 국회의원 중에서 총리가 계속 배출</a:t>
            </a:r>
            <a:endParaRPr lang="en-US" altLang="ko-KR" dirty="0" smtClean="0"/>
          </a:p>
          <a:p>
            <a:r>
              <a:rPr lang="ko-KR" altLang="en-US" dirty="0" smtClean="0"/>
              <a:t>⇒ 낙하산 인사로 기업의 수장이 되기도 했음</a:t>
            </a:r>
            <a:endParaRPr lang="en-US" altLang="ko-KR" dirty="0"/>
          </a:p>
        </p:txBody>
      </p:sp>
      <p:sp>
        <p:nvSpPr>
          <p:cNvPr id="22" name="곱셈 기호 21"/>
          <p:cNvSpPr/>
          <p:nvPr/>
        </p:nvSpPr>
        <p:spPr>
          <a:xfrm>
            <a:off x="285720" y="1071546"/>
            <a:ext cx="9119936" cy="4381658"/>
          </a:xfrm>
          <a:prstGeom prst="mathMultiply">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p>
        </p:txBody>
      </p:sp>
      <p:sp>
        <p:nvSpPr>
          <p:cNvPr id="23" name="줄무늬가 있는 오른쪽 화살표 22"/>
          <p:cNvSpPr/>
          <p:nvPr/>
        </p:nvSpPr>
        <p:spPr>
          <a:xfrm rot="5400000">
            <a:off x="3857620" y="3714752"/>
            <a:ext cx="2000264" cy="3571900"/>
          </a:xfrm>
          <a:prstGeom prst="stripedRightArrow">
            <a:avLst>
              <a:gd name="adj1" fmla="val 52133"/>
              <a:gd name="adj2" fmla="val 50476"/>
            </a:avLst>
          </a:prstGeom>
          <a:gradFill>
            <a:gsLst>
              <a:gs pos="0">
                <a:srgbClr val="00B050"/>
              </a:gs>
              <a:gs pos="50000">
                <a:srgbClr val="92D050"/>
              </a:gs>
              <a:gs pos="100000">
                <a:schemeClr val="accent3">
                  <a:lumMod val="40000"/>
                  <a:lumOff val="60000"/>
                </a:schemeClr>
              </a:gs>
            </a:gsLst>
            <a:lin ang="10800000" scaled="1"/>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ko-KR" dirty="0" smtClean="0">
                <a:solidFill>
                  <a:srgbClr val="002060"/>
                </a:solidFill>
              </a:rPr>
              <a:t>55</a:t>
            </a:r>
            <a:r>
              <a:rPr lang="ko-KR" altLang="en-US" dirty="0" smtClean="0">
                <a:solidFill>
                  <a:srgbClr val="002060"/>
                </a:solidFill>
              </a:rPr>
              <a:t>년 체제 변화</a:t>
            </a:r>
            <a:endParaRPr lang="ko-KR" altLang="en-US" dirty="0">
              <a:solidFill>
                <a:srgbClr val="002060"/>
              </a:solidFill>
            </a:endParaRPr>
          </a:p>
        </p:txBody>
      </p:sp>
    </p:spTree>
    <p:extLst>
      <p:ext uri="{BB962C8B-B14F-4D97-AF65-F5344CB8AC3E}">
        <p14:creationId xmlns="" xmlns:p14="http://schemas.microsoft.com/office/powerpoint/2010/main" val="341012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solidFill>
                <a:schemeClr val="tx1"/>
              </a:solidFill>
            </a:endParaRPr>
          </a:p>
        </p:txBody>
      </p:sp>
      <p:pic>
        <p:nvPicPr>
          <p:cNvPr id="69" name="그림 6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1" name="내용 개체 틀 2"/>
          <p:cNvSpPr txBox="1">
            <a:spLocks/>
          </p:cNvSpPr>
          <p:nvPr/>
        </p:nvSpPr>
        <p:spPr>
          <a:xfrm>
            <a:off x="1500166" y="571480"/>
            <a:ext cx="7643834" cy="571504"/>
          </a:xfrm>
          <a:prstGeom prst="rect">
            <a:avLst/>
          </a:prstGeom>
        </p:spPr>
        <p:txBody>
          <a:bodyPr vert="horz" lIns="91440" tIns="45720" rIns="91440" bIns="45720" rtlCol="0" anchor="ctr">
            <a:noAutofit/>
          </a:bodyPr>
          <a:lstStyle/>
          <a:p>
            <a:r>
              <a:rPr lang="ko-KR" altLang="en-US" sz="2400" dirty="0" smtClean="0">
                <a:solidFill>
                  <a:srgbClr val="002060"/>
                </a:solidFill>
                <a:ea typeface="HY강M" pitchFamily="18" charset="-127"/>
              </a:rPr>
              <a:t>만년 정당 「</a:t>
            </a:r>
            <a:r>
              <a:rPr lang="ko-KR" altLang="en-US" sz="2400" dirty="0" err="1" smtClean="0">
                <a:solidFill>
                  <a:srgbClr val="002060"/>
                </a:solidFill>
                <a:ea typeface="HY강M" pitchFamily="18" charset="-127"/>
              </a:rPr>
              <a:t>자민당정부</a:t>
            </a:r>
            <a:r>
              <a:rPr lang="ko-KR" altLang="en-US" sz="2400" dirty="0" smtClean="0">
                <a:solidFill>
                  <a:srgbClr val="002060"/>
                </a:solidFill>
                <a:ea typeface="HY강M" pitchFamily="18" charset="-127"/>
              </a:rPr>
              <a:t>」의 일시적 몰락과 체제 붕괴</a:t>
            </a:r>
            <a:endParaRPr lang="ko-KR" altLang="en-US" sz="2400" dirty="0">
              <a:solidFill>
                <a:srgbClr val="002060"/>
              </a:solidFill>
              <a:ea typeface="HY강M" pitchFamily="18" charset="-127"/>
            </a:endParaRPr>
          </a:p>
        </p:txBody>
      </p:sp>
      <p:sp>
        <p:nvSpPr>
          <p:cNvPr id="15" name="내용 개체 틀 2"/>
          <p:cNvSpPr txBox="1">
            <a:spLocks/>
          </p:cNvSpPr>
          <p:nvPr/>
        </p:nvSpPr>
        <p:spPr>
          <a:xfrm>
            <a:off x="857224" y="1285860"/>
            <a:ext cx="8001056" cy="571504"/>
          </a:xfrm>
          <a:prstGeom prst="rect">
            <a:avLst/>
          </a:prstGeom>
        </p:spPr>
        <p:txBody>
          <a:bodyPr vert="horz" lIns="91440" tIns="45720" rIns="91440" bIns="45720" rtlCol="0" anchor="ctr">
            <a:noAutofit/>
          </a:bodyPr>
          <a:lstStyle/>
          <a:p>
            <a:pPr>
              <a:spcBef>
                <a:spcPct val="0"/>
              </a:spcBef>
            </a:pPr>
            <a:r>
              <a:rPr lang="en-US" altLang="ko-KR" dirty="0" smtClean="0"/>
              <a:t>1976</a:t>
            </a:r>
            <a:r>
              <a:rPr lang="ko-KR" altLang="en-US" dirty="0" smtClean="0"/>
              <a:t>년 </a:t>
            </a:r>
            <a:r>
              <a:rPr lang="ko-KR" altLang="en-US" dirty="0" err="1" smtClean="0"/>
              <a:t>록히드사건</a:t>
            </a:r>
            <a:r>
              <a:rPr lang="en-US" altLang="ko-KR" dirty="0" smtClean="0"/>
              <a:t>, 1988</a:t>
            </a:r>
            <a:r>
              <a:rPr lang="ko-KR" altLang="en-US" dirty="0" smtClean="0"/>
              <a:t>년 </a:t>
            </a:r>
            <a:r>
              <a:rPr lang="ko-KR" altLang="en-US" dirty="0" err="1" smtClean="0"/>
              <a:t>리쿠르트사건</a:t>
            </a:r>
            <a:r>
              <a:rPr lang="en-US" altLang="ko-KR" dirty="0" smtClean="0"/>
              <a:t>, 1991</a:t>
            </a:r>
            <a:r>
              <a:rPr lang="ko-KR" altLang="en-US" dirty="0" smtClean="0"/>
              <a:t>년 </a:t>
            </a:r>
            <a:r>
              <a:rPr lang="ko-KR" altLang="en-US" dirty="0" err="1" smtClean="0"/>
              <a:t>사가와큐빈사건</a:t>
            </a:r>
            <a:endParaRPr lang="ko-KR" altLang="en-US" dirty="0" smtClean="0"/>
          </a:p>
        </p:txBody>
      </p:sp>
      <p:sp>
        <p:nvSpPr>
          <p:cNvPr id="16" name="내용 개체 틀 2"/>
          <p:cNvSpPr txBox="1">
            <a:spLocks/>
          </p:cNvSpPr>
          <p:nvPr/>
        </p:nvSpPr>
        <p:spPr>
          <a:xfrm>
            <a:off x="857224" y="1928802"/>
            <a:ext cx="8001056" cy="785818"/>
          </a:xfrm>
          <a:prstGeom prst="rect">
            <a:avLst/>
          </a:prstGeom>
        </p:spPr>
        <p:txBody>
          <a:bodyPr vert="horz" lIns="91440" tIns="45720" rIns="91440" bIns="45720" rtlCol="0" anchor="ctr">
            <a:noAutofit/>
          </a:bodyPr>
          <a:lstStyle/>
          <a:p>
            <a:r>
              <a:rPr lang="ko-KR" altLang="en-US" dirty="0" smtClean="0"/>
              <a:t>거품경제의 붕괴와 그에 따른 불황</a:t>
            </a:r>
            <a:r>
              <a:rPr lang="en-US" altLang="ko-KR" dirty="0" smtClean="0"/>
              <a:t>, </a:t>
            </a:r>
            <a:r>
              <a:rPr lang="ko-KR" altLang="en-US" dirty="0" smtClean="0"/>
              <a:t>그리고 끊이지 않은 정치에 대한 불신</a:t>
            </a:r>
            <a:endParaRPr lang="ko-KR" altLang="en-US" dirty="0"/>
          </a:p>
        </p:txBody>
      </p:sp>
      <p:sp>
        <p:nvSpPr>
          <p:cNvPr id="17" name="오른쪽으로 구부러진 화살표 16"/>
          <p:cNvSpPr/>
          <p:nvPr/>
        </p:nvSpPr>
        <p:spPr>
          <a:xfrm>
            <a:off x="214282" y="1500174"/>
            <a:ext cx="500066" cy="1000132"/>
          </a:xfrm>
          <a:prstGeom prst="curvedRightArrow">
            <a:avLst>
              <a:gd name="adj1" fmla="val 25000"/>
              <a:gd name="adj2" fmla="val 50000"/>
              <a:gd name="adj3" fmla="val 55303"/>
            </a:avLst>
          </a:prstGeom>
          <a:solidFill>
            <a:srgbClr val="9933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0" name="내용 개체 틀 2"/>
          <p:cNvSpPr txBox="1">
            <a:spLocks/>
          </p:cNvSpPr>
          <p:nvPr/>
        </p:nvSpPr>
        <p:spPr>
          <a:xfrm>
            <a:off x="857224" y="2857496"/>
            <a:ext cx="8001056" cy="1000132"/>
          </a:xfrm>
          <a:prstGeom prst="rect">
            <a:avLst/>
          </a:prstGeom>
        </p:spPr>
        <p:txBody>
          <a:bodyPr vert="horz" lIns="91440" tIns="45720" rIns="91440" bIns="45720" rtlCol="0" anchor="ctr">
            <a:noAutofit/>
          </a:bodyPr>
          <a:lstStyle/>
          <a:p>
            <a:r>
              <a:rPr lang="ko-KR" altLang="en-US" dirty="0" err="1" smtClean="0"/>
              <a:t>자민당의</a:t>
            </a:r>
            <a:r>
              <a:rPr lang="ko-KR" altLang="en-US" dirty="0" smtClean="0"/>
              <a:t> </a:t>
            </a:r>
            <a:r>
              <a:rPr lang="ko-KR" altLang="en-US" dirty="0" err="1" smtClean="0"/>
              <a:t>탈당자를</a:t>
            </a:r>
            <a:r>
              <a:rPr lang="ko-KR" altLang="en-US" dirty="0" smtClean="0"/>
              <a:t> 중심으로 한 신생당</a:t>
            </a:r>
            <a:r>
              <a:rPr lang="en-US" altLang="ko-KR" dirty="0" smtClean="0"/>
              <a:t>·</a:t>
            </a:r>
            <a:r>
              <a:rPr lang="ko-KR" altLang="en-US" dirty="0" smtClean="0"/>
              <a:t>신당 </a:t>
            </a:r>
            <a:r>
              <a:rPr lang="ko-KR" altLang="en-US" dirty="0" err="1" smtClean="0"/>
              <a:t>사키가케</a:t>
            </a:r>
            <a:r>
              <a:rPr lang="en-US" altLang="ko-KR" dirty="0" smtClean="0"/>
              <a:t>·</a:t>
            </a:r>
            <a:r>
              <a:rPr lang="ko-KR" altLang="en-US" dirty="0" err="1" smtClean="0"/>
              <a:t>호소카와</a:t>
            </a:r>
            <a:r>
              <a:rPr lang="ko-KR" altLang="en-US" dirty="0" smtClean="0"/>
              <a:t> </a:t>
            </a:r>
            <a:r>
              <a:rPr lang="ko-KR" altLang="en-US" dirty="0" err="1" smtClean="0"/>
              <a:t>모리히로의</a:t>
            </a:r>
            <a:r>
              <a:rPr lang="ko-KR" altLang="en-US" dirty="0" smtClean="0"/>
              <a:t> 일본신당이 약진하면서 </a:t>
            </a:r>
            <a:r>
              <a:rPr lang="ko-KR" altLang="en-US" dirty="0" err="1" smtClean="0"/>
              <a:t>자민당을</a:t>
            </a:r>
            <a:r>
              <a:rPr lang="ko-KR" altLang="en-US" dirty="0" smtClean="0"/>
              <a:t> 기반으로 하는 </a:t>
            </a:r>
            <a:r>
              <a:rPr lang="ko-KR" altLang="en-US" dirty="0" err="1" smtClean="0"/>
              <a:t>미야자와</a:t>
            </a:r>
            <a:r>
              <a:rPr lang="ko-KR" altLang="en-US" dirty="0" smtClean="0"/>
              <a:t> 기이치 내각은 사직</a:t>
            </a:r>
            <a:endParaRPr lang="ko-KR" altLang="en-US" dirty="0"/>
          </a:p>
        </p:txBody>
      </p:sp>
      <p:sp>
        <p:nvSpPr>
          <p:cNvPr id="21" name="오른쪽으로 구부러진 화살표 20"/>
          <p:cNvSpPr/>
          <p:nvPr/>
        </p:nvSpPr>
        <p:spPr>
          <a:xfrm>
            <a:off x="214282" y="2571744"/>
            <a:ext cx="571504" cy="1000132"/>
          </a:xfrm>
          <a:prstGeom prst="curvedRightArrow">
            <a:avLst>
              <a:gd name="adj1" fmla="val 25000"/>
              <a:gd name="adj2" fmla="val 50000"/>
              <a:gd name="adj3" fmla="val 55303"/>
            </a:avLst>
          </a:prstGeom>
          <a:solidFill>
            <a:srgbClr val="9933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2" name="내용 개체 틀 2"/>
          <p:cNvSpPr txBox="1">
            <a:spLocks/>
          </p:cNvSpPr>
          <p:nvPr/>
        </p:nvSpPr>
        <p:spPr>
          <a:xfrm>
            <a:off x="857224" y="3929066"/>
            <a:ext cx="8001056" cy="1000132"/>
          </a:xfrm>
          <a:prstGeom prst="rect">
            <a:avLst/>
          </a:prstGeom>
        </p:spPr>
        <p:txBody>
          <a:bodyPr vert="horz" lIns="91440" tIns="45720" rIns="91440" bIns="45720" rtlCol="0" anchor="ctr">
            <a:noAutofit/>
          </a:bodyPr>
          <a:lstStyle/>
          <a:p>
            <a:r>
              <a:rPr lang="ko-KR" altLang="en-US" dirty="0" smtClean="0"/>
              <a:t>야당은 </a:t>
            </a:r>
            <a:r>
              <a:rPr lang="ko-KR" altLang="en-US" dirty="0" err="1" smtClean="0"/>
              <a:t>호소카와</a:t>
            </a:r>
            <a:r>
              <a:rPr lang="ko-KR" altLang="en-US" dirty="0" smtClean="0"/>
              <a:t> </a:t>
            </a:r>
            <a:r>
              <a:rPr lang="ko-KR" altLang="en-US" dirty="0" err="1" smtClean="0"/>
              <a:t>모리히로를</a:t>
            </a:r>
            <a:r>
              <a:rPr lang="ko-KR" altLang="en-US" dirty="0" smtClean="0"/>
              <a:t> 총리로 옹립하는 것에 합의하고</a:t>
            </a:r>
            <a:r>
              <a:rPr lang="en-US" altLang="ko-KR" dirty="0" smtClean="0"/>
              <a:t>, </a:t>
            </a:r>
            <a:r>
              <a:rPr lang="ko-KR" altLang="en-US" dirty="0" err="1" smtClean="0"/>
              <a:t>자민당과의</a:t>
            </a:r>
            <a:r>
              <a:rPr lang="ko-KR" altLang="en-US" dirty="0" smtClean="0"/>
              <a:t> 연계를 모색한 일본사회당과 신당 </a:t>
            </a:r>
            <a:r>
              <a:rPr lang="ko-KR" altLang="en-US" dirty="0" err="1" smtClean="0"/>
              <a:t>사키가케도</a:t>
            </a:r>
            <a:r>
              <a:rPr lang="ko-KR" altLang="en-US" dirty="0" smtClean="0"/>
              <a:t> 수락</a:t>
            </a:r>
            <a:endParaRPr lang="en-US" altLang="ko-KR" dirty="0" smtClean="0"/>
          </a:p>
          <a:p>
            <a:r>
              <a:rPr lang="ko-KR" altLang="en-US" dirty="0" smtClean="0"/>
              <a:t>⇒ </a:t>
            </a:r>
            <a:r>
              <a:rPr lang="ko-KR" altLang="en-US" dirty="0" err="1" smtClean="0"/>
              <a:t>호소카와</a:t>
            </a:r>
            <a:r>
              <a:rPr lang="ko-KR" altLang="en-US" dirty="0" smtClean="0"/>
              <a:t> 내각 출범</a:t>
            </a:r>
          </a:p>
          <a:p>
            <a:endParaRPr lang="ko-KR" altLang="en-US" dirty="0"/>
          </a:p>
        </p:txBody>
      </p:sp>
      <p:sp>
        <p:nvSpPr>
          <p:cNvPr id="25" name="오른쪽으로 구부러진 화살표 24"/>
          <p:cNvSpPr/>
          <p:nvPr/>
        </p:nvSpPr>
        <p:spPr>
          <a:xfrm>
            <a:off x="214282" y="3714752"/>
            <a:ext cx="571504" cy="1000132"/>
          </a:xfrm>
          <a:prstGeom prst="curvedRightArrow">
            <a:avLst>
              <a:gd name="adj1" fmla="val 25000"/>
              <a:gd name="adj2" fmla="val 50000"/>
              <a:gd name="adj3" fmla="val 55303"/>
            </a:avLst>
          </a:prstGeom>
          <a:solidFill>
            <a:srgbClr val="9933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6" name="내용 개체 틀 2"/>
          <p:cNvSpPr txBox="1">
            <a:spLocks/>
          </p:cNvSpPr>
          <p:nvPr/>
        </p:nvSpPr>
        <p:spPr>
          <a:xfrm>
            <a:off x="3428992" y="5143512"/>
            <a:ext cx="4357718" cy="1000132"/>
          </a:xfrm>
          <a:prstGeom prst="rect">
            <a:avLst/>
          </a:prstGeom>
        </p:spPr>
        <p:txBody>
          <a:bodyPr vert="horz" lIns="91440" tIns="45720" rIns="91440" bIns="45720" rtlCol="0" anchor="ctr">
            <a:noAutofit/>
          </a:bodyPr>
          <a:lstStyle/>
          <a:p>
            <a:r>
              <a:rPr lang="ko-KR" altLang="en-US" sz="4000" dirty="0" smtClean="0">
                <a:solidFill>
                  <a:srgbClr val="C00000"/>
                </a:solidFill>
              </a:rPr>
              <a:t>‘</a:t>
            </a:r>
            <a:r>
              <a:rPr lang="en-US" altLang="ko-KR" sz="4000" dirty="0" smtClean="0">
                <a:solidFill>
                  <a:srgbClr val="C00000"/>
                </a:solidFill>
              </a:rPr>
              <a:t>55</a:t>
            </a:r>
            <a:r>
              <a:rPr lang="ko-KR" altLang="en-US" sz="4000" dirty="0" smtClean="0">
                <a:solidFill>
                  <a:srgbClr val="C00000"/>
                </a:solidFill>
              </a:rPr>
              <a:t>년 체제’ 붕괴</a:t>
            </a:r>
          </a:p>
          <a:p>
            <a:endParaRPr lang="ko-KR" altLang="en-US" dirty="0"/>
          </a:p>
        </p:txBody>
      </p:sp>
      <p:sp>
        <p:nvSpPr>
          <p:cNvPr id="31" name="줄무늬가 있는 오른쪽 화살표 30"/>
          <p:cNvSpPr/>
          <p:nvPr/>
        </p:nvSpPr>
        <p:spPr>
          <a:xfrm>
            <a:off x="1142976" y="4857760"/>
            <a:ext cx="2214578" cy="1285884"/>
          </a:xfrm>
          <a:prstGeom prst="stripedRightArrow">
            <a:avLst>
              <a:gd name="adj1" fmla="val 54444"/>
              <a:gd name="adj2" fmla="val 82592"/>
            </a:avLst>
          </a:prstGeom>
          <a:gradFill>
            <a:gsLst>
              <a:gs pos="0">
                <a:srgbClr val="660066"/>
              </a:gs>
              <a:gs pos="50000">
                <a:srgbClr val="FF99CC"/>
              </a:gs>
              <a:gs pos="100000">
                <a:srgbClr val="CC99FF"/>
              </a:gs>
            </a:gsLst>
            <a:lin ang="10800000" scaled="1"/>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 xmlns:p14="http://schemas.microsoft.com/office/powerpoint/2010/main" val="341012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9" name="그림 6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4348" y="285728"/>
            <a:ext cx="864894" cy="814289"/>
          </a:xfrm>
          <a:prstGeom prst="rect">
            <a:avLst/>
          </a:prstGeom>
        </p:spPr>
      </p:pic>
      <p:sp>
        <p:nvSpPr>
          <p:cNvPr id="16" name="모서리가 둥근 직사각형 15"/>
          <p:cNvSpPr/>
          <p:nvPr/>
        </p:nvSpPr>
        <p:spPr>
          <a:xfrm>
            <a:off x="928662" y="1428736"/>
            <a:ext cx="6858048" cy="928694"/>
          </a:xfrm>
          <a:prstGeom prst="roundRect">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ko-KR" sz="1200" dirty="0" smtClean="0"/>
          </a:p>
          <a:p>
            <a:pPr algn="ctr"/>
            <a:r>
              <a:rPr lang="ko-KR" altLang="en-US" sz="1200" dirty="0" smtClean="0"/>
              <a:t>미국의 록히드 사에서 </a:t>
            </a:r>
            <a:r>
              <a:rPr lang="en-US" altLang="ko-KR" sz="1200" dirty="0" smtClean="0"/>
              <a:t>1950</a:t>
            </a:r>
            <a:r>
              <a:rPr lang="ko-KR" altLang="en-US" sz="1200" dirty="0" smtClean="0"/>
              <a:t>년대 후반부터 </a:t>
            </a:r>
            <a:r>
              <a:rPr lang="en-US" altLang="ko-KR" sz="1200" dirty="0" smtClean="0"/>
              <a:t>1970</a:t>
            </a:r>
            <a:r>
              <a:rPr lang="ko-KR" altLang="en-US" sz="1200" dirty="0" smtClean="0"/>
              <a:t>년대까지 항공기를 팔기 위해서</a:t>
            </a:r>
            <a:endParaRPr lang="en-US" altLang="ko-KR" sz="1200" dirty="0" smtClean="0"/>
          </a:p>
          <a:p>
            <a:pPr algn="ctr"/>
            <a:r>
              <a:rPr lang="ko-KR" altLang="en-US" sz="1200" dirty="0" smtClean="0"/>
              <a:t>          여러 나라에 뇌물을 뿌린 일련의 사건으로 당시 수상이었던 다나카 수상이 관련되어 있어 정치적 파장을 가지고 온 사건</a:t>
            </a:r>
            <a:endParaRPr lang="ko-KR" altLang="en-US" sz="1200" dirty="0"/>
          </a:p>
        </p:txBody>
      </p:sp>
      <p:sp>
        <p:nvSpPr>
          <p:cNvPr id="17" name="가로로 말린 두루마리 모양 16"/>
          <p:cNvSpPr/>
          <p:nvPr/>
        </p:nvSpPr>
        <p:spPr>
          <a:xfrm>
            <a:off x="928662" y="1142984"/>
            <a:ext cx="1785950" cy="571504"/>
          </a:xfrm>
          <a:prstGeom prst="horizontalScroll">
            <a:avLst/>
          </a:prstGeom>
          <a:solidFill>
            <a:srgbClr val="FFFF0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t>76</a:t>
            </a:r>
            <a:r>
              <a:rPr lang="ko-KR" altLang="en-US" sz="1400" dirty="0" smtClean="0"/>
              <a:t>년 록히드 사건</a:t>
            </a:r>
            <a:endParaRPr lang="ko-KR" altLang="en-US" sz="1400" dirty="0"/>
          </a:p>
        </p:txBody>
      </p:sp>
      <p:sp>
        <p:nvSpPr>
          <p:cNvPr id="18" name="내용 개체 틀 2"/>
          <p:cNvSpPr txBox="1">
            <a:spLocks/>
          </p:cNvSpPr>
          <p:nvPr/>
        </p:nvSpPr>
        <p:spPr>
          <a:xfrm>
            <a:off x="1214414" y="500042"/>
            <a:ext cx="3429024" cy="571504"/>
          </a:xfrm>
          <a:prstGeom prst="rect">
            <a:avLst/>
          </a:prstGeom>
        </p:spPr>
        <p:txBody>
          <a:bodyPr vert="horz" lIns="91440" tIns="45720" rIns="91440" bIns="45720" rtlCol="0" anchor="ctr">
            <a:noAutofit/>
          </a:bodyPr>
          <a:lstStyle/>
          <a:p>
            <a:pPr marL="0" marR="0" lvl="0" indent="0" algn="ctr" defTabSz="914400" rtl="0" eaLnBrk="1" fontAlgn="auto" latinLnBrk="1" hangingPunct="1">
              <a:lnSpc>
                <a:spcPct val="100000"/>
              </a:lnSpc>
              <a:spcBef>
                <a:spcPct val="0"/>
              </a:spcBef>
              <a:spcAft>
                <a:spcPts val="0"/>
              </a:spcAft>
              <a:buClrTx/>
              <a:buSzTx/>
              <a:buFontTx/>
              <a:buNone/>
              <a:tabLst/>
              <a:defRPr/>
            </a:pPr>
            <a:r>
              <a:rPr lang="ko-KR" altLang="en-US" sz="2400" dirty="0" smtClean="0">
                <a:solidFill>
                  <a:srgbClr val="002060"/>
                </a:solidFill>
                <a:latin typeface="HY강M" pitchFamily="18" charset="-127"/>
                <a:ea typeface="HY강M" pitchFamily="18" charset="-127"/>
                <a:cs typeface="+mj-cs"/>
              </a:rPr>
              <a:t>대표적인 사건 정리</a:t>
            </a:r>
            <a:r>
              <a:rPr kumimoji="0" lang="en-US" altLang="ko-KR" sz="2400" b="0" i="0" u="none" strike="noStrike" kern="1200" cap="none" spc="0" normalizeH="0" baseline="0" noProof="0" dirty="0" smtClean="0">
                <a:ln>
                  <a:noFill/>
                </a:ln>
                <a:solidFill>
                  <a:srgbClr val="002060"/>
                </a:solidFill>
                <a:effectLst/>
                <a:uLnTx/>
                <a:uFillTx/>
                <a:latin typeface="HY강M" pitchFamily="18" charset="-127"/>
                <a:ea typeface="HY강M" pitchFamily="18" charset="-127"/>
                <a:cs typeface="+mj-cs"/>
              </a:rPr>
              <a:t> </a:t>
            </a:r>
            <a:endParaRPr kumimoji="0" lang="ko-KR" altLang="en-US" sz="2400" b="0" i="0" u="none" strike="noStrike" kern="1200" cap="none" spc="0" normalizeH="0" baseline="0" noProof="0" dirty="0">
              <a:ln>
                <a:noFill/>
              </a:ln>
              <a:solidFill>
                <a:srgbClr val="002060"/>
              </a:solidFill>
              <a:effectLst/>
              <a:uLnTx/>
              <a:uFillTx/>
              <a:latin typeface="HY강M" pitchFamily="18" charset="-127"/>
              <a:ea typeface="HY강M" pitchFamily="18" charset="-127"/>
              <a:cs typeface="+mj-cs"/>
            </a:endParaRPr>
          </a:p>
        </p:txBody>
      </p:sp>
      <p:sp>
        <p:nvSpPr>
          <p:cNvPr id="19" name="모서리가 둥근 직사각형 18"/>
          <p:cNvSpPr/>
          <p:nvPr/>
        </p:nvSpPr>
        <p:spPr>
          <a:xfrm>
            <a:off x="928662" y="2928934"/>
            <a:ext cx="6858048" cy="1285884"/>
          </a:xfrm>
          <a:prstGeom prst="roundRect">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ko-KR" sz="1200" dirty="0" smtClean="0"/>
          </a:p>
          <a:p>
            <a:pPr algn="ctr"/>
            <a:r>
              <a:rPr lang="ko-KR" altLang="en-US" sz="1200" dirty="0" smtClean="0"/>
              <a:t>  일본 정보산업회사인 리쿠르트사가 계열회사인 리쿠르트 코스모스의 미공개 주식을 공개 직전</a:t>
            </a:r>
            <a:endParaRPr lang="en-US" altLang="ko-KR" sz="1200" dirty="0" smtClean="0"/>
          </a:p>
          <a:p>
            <a:r>
              <a:rPr lang="ko-KR" altLang="en-US" sz="1200" dirty="0" smtClean="0"/>
              <a:t>  정치</a:t>
            </a:r>
            <a:r>
              <a:rPr lang="en-US" altLang="ko-KR" sz="1200" dirty="0" smtClean="0"/>
              <a:t>·</a:t>
            </a:r>
            <a:r>
              <a:rPr lang="ko-KR" altLang="en-US" sz="1200" dirty="0" smtClean="0"/>
              <a:t>관료</a:t>
            </a:r>
            <a:r>
              <a:rPr lang="en-US" altLang="ko-KR" sz="1200" dirty="0" smtClean="0"/>
              <a:t>·</a:t>
            </a:r>
            <a:r>
              <a:rPr lang="ko-KR" altLang="en-US" sz="1200" dirty="0" smtClean="0"/>
              <a:t>경제계의 유력 인사들에게 싸게 양도하여 공개 후에 부당 이익을 보게 함으로써</a:t>
            </a:r>
            <a:endParaRPr lang="en-US" altLang="ko-KR" sz="1200" dirty="0" smtClean="0"/>
          </a:p>
          <a:p>
            <a:r>
              <a:rPr lang="ko-KR" altLang="en-US" sz="1200" dirty="0" smtClean="0"/>
              <a:t>  사실상의 뇌물을 공여한 사건</a:t>
            </a:r>
            <a:r>
              <a:rPr lang="en-US" altLang="ko-KR" sz="1200" dirty="0" smtClean="0"/>
              <a:t>.</a:t>
            </a:r>
          </a:p>
          <a:p>
            <a:r>
              <a:rPr lang="en-US" altLang="ko-KR" sz="1200" dirty="0" smtClean="0"/>
              <a:t>  86</a:t>
            </a:r>
            <a:r>
              <a:rPr lang="ko-KR" altLang="en-US" sz="1200" dirty="0" smtClean="0"/>
              <a:t>년 </a:t>
            </a:r>
            <a:r>
              <a:rPr lang="en-US" altLang="ko-KR" sz="1200" dirty="0" smtClean="0"/>
              <a:t>9</a:t>
            </a:r>
            <a:r>
              <a:rPr lang="ko-KR" altLang="en-US" sz="1200" dirty="0" smtClean="0"/>
              <a:t>월</a:t>
            </a:r>
            <a:r>
              <a:rPr lang="en-US" altLang="ko-KR" sz="1200" dirty="0" smtClean="0"/>
              <a:t>, </a:t>
            </a:r>
            <a:r>
              <a:rPr lang="ko-KR" altLang="en-US" sz="1200" dirty="0" smtClean="0"/>
              <a:t>당시 수상이던 나카소네 야스히로를 비롯해 다케시타 노보루 </a:t>
            </a:r>
            <a:r>
              <a:rPr lang="en-US" altLang="ko-KR" sz="1200" dirty="0" smtClean="0"/>
              <a:t>· </a:t>
            </a:r>
            <a:r>
              <a:rPr lang="ko-KR" altLang="en-US" sz="1200" dirty="0" smtClean="0"/>
              <a:t>아베 신타로</a:t>
            </a:r>
            <a:r>
              <a:rPr lang="en-US" altLang="ko-KR" sz="1200" dirty="0" smtClean="0"/>
              <a:t> (</a:t>
            </a:r>
            <a:r>
              <a:rPr lang="ko-KR" altLang="en-US" sz="1200" dirty="0" smtClean="0"/>
              <a:t>현 총리</a:t>
            </a:r>
            <a:endParaRPr lang="en-US" altLang="ko-KR" sz="1200" dirty="0" smtClean="0"/>
          </a:p>
          <a:p>
            <a:r>
              <a:rPr lang="en-US" altLang="ko-KR" sz="1200" dirty="0" smtClean="0"/>
              <a:t> </a:t>
            </a:r>
            <a:r>
              <a:rPr lang="ko-KR" altLang="en-US" sz="1200" dirty="0" smtClean="0"/>
              <a:t> 아베 신조의 아버지</a:t>
            </a:r>
            <a:r>
              <a:rPr lang="en-US" altLang="ko-KR" sz="1200" dirty="0" smtClean="0"/>
              <a:t>)</a:t>
            </a:r>
            <a:r>
              <a:rPr lang="ko-KR" altLang="en-US" sz="1200" dirty="0" smtClean="0"/>
              <a:t> </a:t>
            </a:r>
            <a:r>
              <a:rPr lang="en-US" altLang="ko-KR" sz="1200" dirty="0" smtClean="0"/>
              <a:t>· </a:t>
            </a:r>
            <a:r>
              <a:rPr lang="ko-KR" altLang="en-US" sz="1200" dirty="0" smtClean="0"/>
              <a:t>미야자와 등 </a:t>
            </a:r>
            <a:r>
              <a:rPr lang="en-US" altLang="ko-KR" sz="1200" dirty="0" smtClean="0"/>
              <a:t>76</a:t>
            </a:r>
            <a:r>
              <a:rPr lang="ko-KR" altLang="en-US" sz="1200" dirty="0" smtClean="0"/>
              <a:t>명에게 뇌물성 리쿠르트 주식을 양도한 사건</a:t>
            </a:r>
            <a:endParaRPr lang="en-US" altLang="ko-KR" sz="1200" dirty="0" smtClean="0"/>
          </a:p>
        </p:txBody>
      </p:sp>
      <p:sp>
        <p:nvSpPr>
          <p:cNvPr id="20" name="가로로 말린 두루마리 모양 19"/>
          <p:cNvSpPr/>
          <p:nvPr/>
        </p:nvSpPr>
        <p:spPr>
          <a:xfrm>
            <a:off x="928662" y="2643182"/>
            <a:ext cx="1857388" cy="571504"/>
          </a:xfrm>
          <a:prstGeom prst="horizontalScroll">
            <a:avLst/>
          </a:prstGeom>
          <a:solidFill>
            <a:srgbClr val="FFFF0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t>88</a:t>
            </a:r>
            <a:r>
              <a:rPr lang="ko-KR" altLang="en-US" sz="1400" dirty="0" smtClean="0"/>
              <a:t>년 리쿠르트 사건</a:t>
            </a:r>
            <a:endParaRPr lang="ko-KR" altLang="en-US" sz="1400" dirty="0"/>
          </a:p>
        </p:txBody>
      </p:sp>
      <p:sp>
        <p:nvSpPr>
          <p:cNvPr id="21" name="모서리가 둥근 직사각형 20"/>
          <p:cNvSpPr/>
          <p:nvPr/>
        </p:nvSpPr>
        <p:spPr>
          <a:xfrm>
            <a:off x="928662" y="4714884"/>
            <a:ext cx="6858048" cy="928694"/>
          </a:xfrm>
          <a:prstGeom prst="roundRect">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ko-KR" sz="1200" dirty="0" smtClean="0"/>
          </a:p>
          <a:p>
            <a:r>
              <a:rPr lang="ko-KR" altLang="en-US" sz="1200" dirty="0" smtClean="0"/>
              <a:t>일본의 큰 트럭 운송 회사인 사가와 규빈의 동경지사장이 자민당 정치인에게 </a:t>
            </a:r>
            <a:r>
              <a:rPr lang="en-US" altLang="ko-KR" sz="1200" dirty="0" smtClean="0"/>
              <a:t>21</a:t>
            </a:r>
            <a:r>
              <a:rPr lang="ko-KR" altLang="en-US" sz="1200" dirty="0" smtClean="0"/>
              <a:t>억 </a:t>
            </a:r>
            <a:r>
              <a:rPr lang="en-US" altLang="ko-KR" sz="1200" dirty="0" smtClean="0"/>
              <a:t>5</a:t>
            </a:r>
            <a:r>
              <a:rPr lang="ko-KR" altLang="en-US" sz="1200" dirty="0" smtClean="0"/>
              <a:t>천만엔을 건넨 나카소네</a:t>
            </a:r>
            <a:r>
              <a:rPr lang="en-US" altLang="ko-KR" sz="1200" dirty="0" smtClean="0"/>
              <a:t>·</a:t>
            </a:r>
            <a:r>
              <a:rPr lang="ko-KR" altLang="en-US" sz="1200" dirty="0" smtClean="0"/>
              <a:t>다케시타</a:t>
            </a:r>
            <a:r>
              <a:rPr lang="en-US" altLang="ko-KR" sz="1200" dirty="0" smtClean="0"/>
              <a:t>·</a:t>
            </a:r>
            <a:r>
              <a:rPr lang="ko-KR" altLang="en-US" sz="1200" dirty="0" smtClean="0"/>
              <a:t>우노 등 전직 총리 세 사람과 </a:t>
            </a:r>
            <a:r>
              <a:rPr lang="ko-KR" altLang="en-US" sz="1200" dirty="0" err="1" smtClean="0"/>
              <a:t>자민당</a:t>
            </a:r>
            <a:r>
              <a:rPr lang="ko-KR" altLang="en-US" sz="1200" dirty="0" smtClean="0"/>
              <a:t> 우두머리인 가네마루 부총재가 연루된 사건</a:t>
            </a:r>
            <a:r>
              <a:rPr lang="en-US" altLang="ko-KR" sz="1200" dirty="0" smtClean="0"/>
              <a:t> </a:t>
            </a:r>
          </a:p>
        </p:txBody>
      </p:sp>
      <p:sp>
        <p:nvSpPr>
          <p:cNvPr id="22" name="가로로 말린 두루마리 모양 21"/>
          <p:cNvSpPr/>
          <p:nvPr/>
        </p:nvSpPr>
        <p:spPr>
          <a:xfrm>
            <a:off x="928662" y="4429132"/>
            <a:ext cx="2143140" cy="571504"/>
          </a:xfrm>
          <a:prstGeom prst="horizontalScroll">
            <a:avLst/>
          </a:prstGeom>
          <a:solidFill>
            <a:srgbClr val="FFFF00"/>
          </a:soli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t>91</a:t>
            </a:r>
            <a:r>
              <a:rPr lang="ko-KR" altLang="en-US" sz="1400" dirty="0" smtClean="0"/>
              <a:t>년 사가와 큐빈 사건</a:t>
            </a:r>
            <a:endParaRPr lang="ko-KR" altLang="en-US" sz="1400" dirty="0"/>
          </a:p>
        </p:txBody>
      </p:sp>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rotWithShape="1">
          <a:blip r:embed="rId3"/>
          <a:srcRect/>
          <a:stretch>
            <a:fillRect/>
          </a:stretch>
        </p:blipFill>
        <p:spPr>
          <a:xfrm>
            <a:off x="570032" y="0"/>
            <a:ext cx="8568952" cy="6858000"/>
          </a:xfrm>
          <a:prstGeom prst="rect">
            <a:avLst/>
          </a:prstGeom>
          <a:noFill/>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294" name="TextBox 3293"/>
          <p:cNvSpPr txBox="1"/>
          <p:nvPr/>
        </p:nvSpPr>
        <p:spPr>
          <a:xfrm>
            <a:off x="1223489" y="2368872"/>
            <a:ext cx="3468526" cy="523220"/>
          </a:xfrm>
          <a:prstGeom prst="rect">
            <a:avLst/>
          </a:prstGeom>
          <a:noFill/>
        </p:spPr>
        <p:txBody>
          <a:bodyPr wrap="none">
            <a:spAutoFit/>
          </a:bodyPr>
          <a:lstStyle/>
          <a:p>
            <a:pPr lvl="0">
              <a:defRPr lang="ko-KR" altLang="en-US"/>
            </a:pPr>
            <a:r>
              <a:rPr lang="ko-KR" altLang="en-US" sz="2800" b="1" spc="-145">
                <a:solidFill>
                  <a:schemeClr val="tx1">
                    <a:lumMod val="75000"/>
                    <a:lumOff val="25000"/>
                  </a:schemeClr>
                </a:solidFill>
              </a:rPr>
              <a:t>연립정부시대의 도래 </a:t>
            </a:r>
          </a:p>
        </p:txBody>
      </p:sp>
      <p:sp>
        <p:nvSpPr>
          <p:cNvPr id="3296" name="TextBox 3295"/>
          <p:cNvSpPr txBox="1"/>
          <p:nvPr/>
        </p:nvSpPr>
        <p:spPr>
          <a:xfrm>
            <a:off x="4941256" y="4378969"/>
            <a:ext cx="3987723" cy="819776"/>
          </a:xfrm>
          <a:prstGeom prst="rect">
            <a:avLst/>
          </a:prstGeom>
          <a:noFill/>
        </p:spPr>
        <p:txBody>
          <a:bodyPr wrap="square">
            <a:spAutoFit/>
          </a:bodyPr>
          <a:lstStyle/>
          <a:p>
            <a:pPr lvl="0" algn="ctr">
              <a:defRPr lang="ko-KR" altLang="en-US"/>
            </a:pPr>
            <a:r>
              <a:rPr lang="ko-KR" altLang="en-US" sz="2400" b="1" spc="-148">
                <a:solidFill>
                  <a:schemeClr val="tx1">
                    <a:lumMod val="75000"/>
                    <a:lumOff val="25000"/>
                  </a:schemeClr>
                </a:solidFill>
              </a:rPr>
              <a:t>민주당  중심의  연립정부 </a:t>
            </a:r>
          </a:p>
          <a:p>
            <a:pPr lvl="0" algn="ctr">
              <a:defRPr lang="ko-KR" altLang="en-US"/>
            </a:pPr>
            <a:r>
              <a:rPr lang="ko-KR" altLang="en-US" sz="2400" b="1" spc="-148">
                <a:solidFill>
                  <a:schemeClr val="tx1">
                    <a:lumMod val="75000"/>
                    <a:lumOff val="25000"/>
                  </a:schemeClr>
                </a:solidFill>
              </a:rPr>
              <a:t>탄생</a:t>
            </a:r>
          </a:p>
        </p:txBody>
      </p:sp>
      <p:pic>
        <p:nvPicPr>
          <p:cNvPr id="3298" name="그림 3297"/>
          <p:cNvPicPr>
            <a:picLocks noChangeAspect="1"/>
          </p:cNvPicPr>
          <p:nvPr/>
        </p:nvPicPr>
        <p:blipFill rotWithShape="1">
          <a:blip r:embed="rId4"/>
          <a:stretch>
            <a:fillRect/>
          </a:stretch>
        </p:blipFill>
        <p:spPr>
          <a:xfrm>
            <a:off x="1185208" y="1788600"/>
            <a:ext cx="504056" cy="474564"/>
          </a:xfrm>
          <a:prstGeom prst="rect">
            <a:avLst/>
          </a:prstGeom>
        </p:spPr>
      </p:pic>
      <p:pic>
        <p:nvPicPr>
          <p:cNvPr id="3299" name="그림 3298"/>
          <p:cNvPicPr>
            <a:picLocks noChangeAspect="1"/>
          </p:cNvPicPr>
          <p:nvPr/>
        </p:nvPicPr>
        <p:blipFill rotWithShape="1">
          <a:blip r:embed="rId4"/>
          <a:stretch>
            <a:fillRect/>
          </a:stretch>
        </p:blipFill>
        <p:spPr>
          <a:xfrm>
            <a:off x="1354605" y="3839790"/>
            <a:ext cx="504056" cy="474564"/>
          </a:xfrm>
          <a:prstGeom prst="rect">
            <a:avLst/>
          </a:prstGeom>
        </p:spPr>
      </p:pic>
      <p:pic>
        <p:nvPicPr>
          <p:cNvPr id="3300" name="그림 3299"/>
          <p:cNvPicPr>
            <a:picLocks noChangeAspect="1"/>
          </p:cNvPicPr>
          <p:nvPr/>
        </p:nvPicPr>
        <p:blipFill rotWithShape="1">
          <a:blip r:embed="rId4"/>
          <a:stretch>
            <a:fillRect/>
          </a:stretch>
        </p:blipFill>
        <p:spPr>
          <a:xfrm>
            <a:off x="4974172" y="1894308"/>
            <a:ext cx="504056" cy="474564"/>
          </a:xfrm>
          <a:prstGeom prst="rect">
            <a:avLst/>
          </a:prstGeom>
        </p:spPr>
      </p:pic>
      <p:pic>
        <p:nvPicPr>
          <p:cNvPr id="3301" name="그림 3300"/>
          <p:cNvPicPr>
            <a:picLocks noChangeAspect="1"/>
          </p:cNvPicPr>
          <p:nvPr/>
        </p:nvPicPr>
        <p:blipFill rotWithShape="1">
          <a:blip r:embed="rId4"/>
          <a:stretch>
            <a:fillRect/>
          </a:stretch>
        </p:blipFill>
        <p:spPr>
          <a:xfrm>
            <a:off x="4976764" y="3686645"/>
            <a:ext cx="504056" cy="474564"/>
          </a:xfrm>
          <a:prstGeom prst="rect">
            <a:avLst/>
          </a:prstGeom>
        </p:spPr>
      </p:pic>
      <p:cxnSp>
        <p:nvCxnSpPr>
          <p:cNvPr id="3303" name="직선 연결선 3302"/>
          <p:cNvCxnSpPr/>
          <p:nvPr/>
        </p:nvCxnSpPr>
        <p:spPr>
          <a:xfrm>
            <a:off x="1115616" y="3429000"/>
            <a:ext cx="7200800" cy="0"/>
          </a:xfrm>
          <a:prstGeom prst="line">
            <a:avLst/>
          </a:prstGeom>
          <a:ln>
            <a:solidFill>
              <a:srgbClr val="FF75A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05" name="직선 연결선 3304"/>
          <p:cNvCxnSpPr/>
          <p:nvPr/>
        </p:nvCxnSpPr>
        <p:spPr>
          <a:xfrm>
            <a:off x="4716016" y="1721128"/>
            <a:ext cx="35250" cy="3508072"/>
          </a:xfrm>
          <a:prstGeom prst="line">
            <a:avLst/>
          </a:prstGeom>
          <a:ln>
            <a:solidFill>
              <a:srgbClr val="FF75A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54508" y="2368872"/>
            <a:ext cx="3825327" cy="943923"/>
          </a:xfrm>
          <a:prstGeom prst="rect">
            <a:avLst/>
          </a:prstGeom>
          <a:noFill/>
        </p:spPr>
        <p:txBody>
          <a:bodyPr wrap="square">
            <a:spAutoFit/>
          </a:bodyPr>
          <a:lstStyle/>
          <a:p>
            <a:pPr lvl="0" algn="ctr">
              <a:defRPr lang="ko-KR" altLang="en-US"/>
            </a:pPr>
            <a:r>
              <a:rPr lang="ko-KR" altLang="en-US" sz="2800" b="1" spc="-145">
                <a:solidFill>
                  <a:schemeClr val="tx1">
                    <a:lumMod val="75000"/>
                    <a:lumOff val="25000"/>
                  </a:schemeClr>
                </a:solidFill>
              </a:rPr>
              <a:t>자민당 중심 정부의 </a:t>
            </a:r>
          </a:p>
          <a:p>
            <a:pPr lvl="0" algn="ctr">
              <a:defRPr lang="ko-KR" altLang="en-US"/>
            </a:pPr>
            <a:r>
              <a:rPr lang="ko-KR" altLang="en-US" sz="2800" b="1" spc="-145">
                <a:solidFill>
                  <a:schemeClr val="tx1">
                    <a:lumMod val="75000"/>
                    <a:lumOff val="25000"/>
                  </a:schemeClr>
                </a:solidFill>
              </a:rPr>
              <a:t>회복</a:t>
            </a:r>
          </a:p>
        </p:txBody>
      </p:sp>
      <p:sp>
        <p:nvSpPr>
          <p:cNvPr id="27" name="TextBox 26"/>
          <p:cNvSpPr txBox="1"/>
          <p:nvPr/>
        </p:nvSpPr>
        <p:spPr>
          <a:xfrm>
            <a:off x="1761296" y="4302026"/>
            <a:ext cx="2444944" cy="523220"/>
          </a:xfrm>
          <a:prstGeom prst="rect">
            <a:avLst/>
          </a:prstGeom>
          <a:noFill/>
        </p:spPr>
        <p:txBody>
          <a:bodyPr wrap="none">
            <a:spAutoFit/>
          </a:bodyPr>
          <a:lstStyle/>
          <a:p>
            <a:pPr lvl="0">
              <a:defRPr lang="ko-KR" altLang="en-US"/>
            </a:pPr>
            <a:r>
              <a:rPr lang="ko-KR" altLang="en-US" sz="2800" b="1" spc="-285"/>
              <a:t>자민당의   추락</a:t>
            </a:r>
            <a:endParaRPr lang="en-US" altLang="ko-KR" sz="2800" b="1" spc="-28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p:tmPct val="10000"/>
                                  </p:iterate>
                                  <p:childTnLst>
                                    <p:set>
                                      <p:cBhvr>
                                        <p:cTn id="6" dur="1" fill="hold">
                                          <p:stCondLst>
                                            <p:cond delay="0"/>
                                          </p:stCondLst>
                                        </p:cTn>
                                        <p:tgtEl>
                                          <p:spTgt spid="3294"/>
                                        </p:tgtEl>
                                        <p:attrNameLst>
                                          <p:attrName>style.visibility</p:attrName>
                                        </p:attrNameLst>
                                      </p:cBhvr>
                                      <p:to>
                                        <p:strVal val="visible"/>
                                      </p:to>
                                    </p:set>
                                    <p:animEffect transition="in" filter="diamond(out)">
                                      <p:cBhvr>
                                        <p:cTn id="7" dur="1000" fill="hold">
                                          <p:stCondLst>
                                            <p:cond delay="0"/>
                                          </p:stCondLst>
                                        </p:cTn>
                                        <p:tgtEl>
                                          <p:spTgt spid="32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iterate>
                                    <p:tmPct val="10000"/>
                                  </p:iterate>
                                  <p:childTnLst>
                                    <p:set>
                                      <p:cBhvr>
                                        <p:cTn id="11" dur="1" fill="hold">
                                          <p:stCondLst>
                                            <p:cond delay="0"/>
                                          </p:stCondLst>
                                        </p:cTn>
                                        <p:tgtEl>
                                          <p:spTgt spid="25"/>
                                        </p:tgtEl>
                                        <p:attrNameLst>
                                          <p:attrName>style.visibility</p:attrName>
                                        </p:attrNameLst>
                                      </p:cBhvr>
                                      <p:to>
                                        <p:strVal val="visible"/>
                                      </p:to>
                                    </p:set>
                                    <p:animEffect transition="in" filter="diamond(out)">
                                      <p:cBhvr>
                                        <p:cTn id="12" dur="1000" fill="hold">
                                          <p:stCondLst>
                                            <p:cond delay="0"/>
                                          </p:stCondLst>
                                        </p:cTn>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iterate>
                                    <p:tmPct val="10000"/>
                                  </p:iterate>
                                  <p:childTnLst>
                                    <p:set>
                                      <p:cBhvr>
                                        <p:cTn id="16" dur="1" fill="hold">
                                          <p:stCondLst>
                                            <p:cond delay="0"/>
                                          </p:stCondLst>
                                        </p:cTn>
                                        <p:tgtEl>
                                          <p:spTgt spid="27"/>
                                        </p:tgtEl>
                                        <p:attrNameLst>
                                          <p:attrName>style.visibility</p:attrName>
                                        </p:attrNameLst>
                                      </p:cBhvr>
                                      <p:to>
                                        <p:strVal val="visible"/>
                                      </p:to>
                                    </p:set>
                                    <p:animEffect transition="in" filter="diamond(out)">
                                      <p:cBhvr>
                                        <p:cTn id="17" dur="1000" fill="hold">
                                          <p:stCondLst>
                                            <p:cond delay="0"/>
                                          </p:stCondLst>
                                        </p:cTn>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iterate>
                                    <p:tmPct val="10000"/>
                                  </p:iterate>
                                  <p:childTnLst>
                                    <p:set>
                                      <p:cBhvr>
                                        <p:cTn id="21" dur="1" fill="hold">
                                          <p:stCondLst>
                                            <p:cond delay="0"/>
                                          </p:stCondLst>
                                        </p:cTn>
                                        <p:tgtEl>
                                          <p:spTgt spid="3296"/>
                                        </p:tgtEl>
                                        <p:attrNameLst>
                                          <p:attrName>style.visibility</p:attrName>
                                        </p:attrNameLst>
                                      </p:cBhvr>
                                      <p:to>
                                        <p:strVal val="visible"/>
                                      </p:to>
                                    </p:set>
                                    <p:animEffect transition="in" filter="diamond(out)">
                                      <p:cBhvr>
                                        <p:cTn id="22" dur="1000" fill="hold">
                                          <p:stCondLst>
                                            <p:cond delay="0"/>
                                          </p:stCondLst>
                                        </p:cTn>
                                        <p:tgtEl>
                                          <p:spTgt spid="3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4" grpId="0" bldLvl="0" animBg="1"/>
      <p:bldP spid="3296" grpId="0" bldLvl="0" animBg="1"/>
      <p:bldP spid="25" grpId="0" bldLvl="0" animBg="1"/>
      <p:bldP spid="2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rotWithShape="1">
          <a:blip r:embed="rId3"/>
          <a:srcRect/>
          <a:stretch>
            <a:fillRect/>
          </a:stretch>
        </p:blipFill>
        <p:spPr>
          <a:xfrm>
            <a:off x="570032" y="0"/>
            <a:ext cx="8568952" cy="6858000"/>
          </a:xfrm>
          <a:prstGeom prst="rect">
            <a:avLst/>
          </a:prstGeom>
          <a:noFill/>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 name="직사각형 2"/>
          <p:cNvSpPr/>
          <p:nvPr/>
        </p:nvSpPr>
        <p:spPr>
          <a:xfrm>
            <a:off x="-1" y="121241"/>
            <a:ext cx="9144001"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69" name="그림 68"/>
          <p:cNvPicPr>
            <a:picLocks noChangeAspect="1"/>
          </p:cNvPicPr>
          <p:nvPr/>
        </p:nvPicPr>
        <p:blipFill rotWithShape="1">
          <a:blip r:embed="rId4"/>
          <a:stretch>
            <a:fillRect/>
          </a:stretch>
        </p:blipFill>
        <p:spPr>
          <a:xfrm>
            <a:off x="600095" y="441622"/>
            <a:ext cx="875561" cy="814289"/>
          </a:xfrm>
          <a:prstGeom prst="round2DiagRect">
            <a:avLst>
              <a:gd name="adj1" fmla="val 16667"/>
              <a:gd name="adj2" fmla="val 0"/>
            </a:avLst>
          </a:prstGeom>
          <a:ln w="88900" cap="sq">
            <a:solidFill>
              <a:srgbClr val="FFFFFF"/>
            </a:solidFill>
            <a:miter/>
          </a:ln>
          <a:effectLst>
            <a:outerShdw blurRad="254000" algn="tl" rotWithShape="0">
              <a:srgbClr val="000000">
                <a:alpha val="43000"/>
              </a:srgbClr>
            </a:outerShdw>
          </a:effectLst>
        </p:spPr>
      </p:pic>
      <p:sp>
        <p:nvSpPr>
          <p:cNvPr id="9" name="오각형 8"/>
          <p:cNvSpPr/>
          <p:nvPr/>
        </p:nvSpPr>
        <p:spPr>
          <a:xfrm>
            <a:off x="1619671" y="486768"/>
            <a:ext cx="5904656" cy="637976"/>
          </a:xfrm>
          <a:prstGeom prst="homePlate">
            <a:avLst>
              <a:gd name="adj" fmla="val 50000"/>
            </a:avLst>
          </a:prstGeom>
        </p:spPr>
        <p:style>
          <a:lnRef idx="3">
            <a:schemeClr val="lt1"/>
          </a:lnRef>
          <a:fillRef idx="1">
            <a:schemeClr val="accent3"/>
          </a:fillRef>
          <a:effectRef idx="1">
            <a:schemeClr val="accent3"/>
          </a:effectRef>
          <a:fontRef idx="minor">
            <a:schemeClr val="lt1"/>
          </a:fontRef>
        </p:style>
        <p:txBody>
          <a:bodyPr anchor="ctr"/>
          <a:lstStyle/>
          <a:p>
            <a:pPr algn="ctr">
              <a:defRPr lang="ko-KR" altLang="en-US"/>
            </a:pPr>
            <a:r>
              <a:rPr lang="ko-KR" altLang="en-US" sz="2800"/>
              <a:t>연립정부시대의 도래 </a:t>
            </a:r>
          </a:p>
        </p:txBody>
      </p:sp>
      <p:sp>
        <p:nvSpPr>
          <p:cNvPr id="11" name="한쪽 모서리가 둥근 사각형 10"/>
          <p:cNvSpPr/>
          <p:nvPr/>
        </p:nvSpPr>
        <p:spPr>
          <a:xfrm>
            <a:off x="600095" y="1844824"/>
            <a:ext cx="8076361" cy="1440160"/>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r>
              <a:rPr lang="en-US" altLang="ko-KR"/>
              <a:t>55</a:t>
            </a:r>
            <a:r>
              <a:rPr lang="ko-KR" altLang="en-US"/>
              <a:t>체제 이후 국민의 기대를 받던 호소카와 정부는 자유시장 개방이 국제사회의 흐름이었던 상황에서 농촌 기반형</a:t>
            </a:r>
            <a:r>
              <a:rPr lang="en-US" altLang="ko-KR"/>
              <a:t>, </a:t>
            </a:r>
            <a:r>
              <a:rPr lang="ko-KR" altLang="en-US"/>
              <a:t>생활자 중시형의 일본정치를 상징</a:t>
            </a:r>
          </a:p>
          <a:p>
            <a:pPr lvl="0">
              <a:defRPr lang="ko-KR" altLang="en-US"/>
            </a:pPr>
            <a:r>
              <a:rPr lang="ko-KR" altLang="en-US"/>
              <a:t>했던 갓트의 우루과이 라운드 교섭에서 쌀시장 개방을 피했고</a:t>
            </a:r>
            <a:r>
              <a:rPr lang="en-US" altLang="ko-KR"/>
              <a:t>, </a:t>
            </a:r>
            <a:r>
              <a:rPr lang="ko-KR" altLang="en-US"/>
              <a:t>야당이 희망했던 선거제도개혁은 호소카와 수상과 자민당 고노 요헤이 총재 사이의 정상회담에서 소선거구 </a:t>
            </a:r>
            <a:r>
              <a:rPr lang="en-US" altLang="ko-KR"/>
              <a:t>300</a:t>
            </a:r>
            <a:r>
              <a:rPr lang="ko-KR" altLang="en-US"/>
              <a:t>석</a:t>
            </a:r>
            <a:r>
              <a:rPr lang="en-US" altLang="ko-KR"/>
              <a:t>, </a:t>
            </a:r>
            <a:r>
              <a:rPr lang="ko-KR" altLang="en-US"/>
              <a:t>비례대표 </a:t>
            </a:r>
            <a:r>
              <a:rPr lang="en-US" altLang="ko-KR"/>
              <a:t>200</a:t>
            </a:r>
            <a:r>
              <a:rPr lang="ko-KR" altLang="en-US"/>
              <a:t>석으로 수정했다</a:t>
            </a:r>
            <a:r>
              <a:rPr lang="en-US" altLang="ko-KR"/>
              <a:t>.</a:t>
            </a:r>
            <a:endParaRPr lang="ko-KR" altLang="en-US"/>
          </a:p>
        </p:txBody>
      </p:sp>
      <p:sp>
        <p:nvSpPr>
          <p:cNvPr id="19" name="한쪽 모서리가 둥근 사각형 18"/>
          <p:cNvSpPr/>
          <p:nvPr/>
        </p:nvSpPr>
        <p:spPr>
          <a:xfrm>
            <a:off x="570033" y="4149080"/>
            <a:ext cx="8109996" cy="1728192"/>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r>
              <a:rPr lang="en-US" altLang="ko-KR"/>
              <a:t>1994</a:t>
            </a:r>
            <a:r>
              <a:rPr lang="ko-KR" altLang="en-US"/>
              <a:t>년 </a:t>
            </a:r>
            <a:r>
              <a:rPr lang="en-US" altLang="ko-KR"/>
              <a:t>2</a:t>
            </a:r>
            <a:r>
              <a:rPr lang="ko-KR" altLang="en-US"/>
              <a:t>월 </a:t>
            </a:r>
            <a:r>
              <a:rPr lang="en-US" altLang="ko-KR"/>
              <a:t>3</a:t>
            </a:r>
            <a:r>
              <a:rPr lang="ko-KR" altLang="en-US"/>
              <a:t>일 소득세 감세에 대한 재원 마련으로 여당 내에서 소비세 증세를 결정하였음에도 불구하고 갑자기 독자적으로  세율 </a:t>
            </a:r>
            <a:r>
              <a:rPr lang="en-US" altLang="ko-KR"/>
              <a:t>7%</a:t>
            </a:r>
            <a:r>
              <a:rPr lang="ko-KR" altLang="en-US"/>
              <a:t>의 국민 복지세를 발표함으로써 오자와 그룹</a:t>
            </a:r>
            <a:r>
              <a:rPr lang="en-US" altLang="ko-KR"/>
              <a:t>,</a:t>
            </a:r>
            <a:r>
              <a:rPr lang="ko-KR" altLang="en-US"/>
              <a:t> 사회당</a:t>
            </a:r>
            <a:r>
              <a:rPr lang="en-US" altLang="ko-KR"/>
              <a:t>, </a:t>
            </a:r>
            <a:r>
              <a:rPr lang="ko-KR" altLang="en-US"/>
              <a:t>사키가케 그룹이 대립되어 일본신당의 호소카와 정권이 사의를 표명하고</a:t>
            </a:r>
            <a:r>
              <a:rPr lang="en-US" altLang="ko-KR"/>
              <a:t>, </a:t>
            </a:r>
            <a:r>
              <a:rPr lang="ko-KR" altLang="en-US"/>
              <a:t>뒤를 이은 하타 정부시기에 사회당 이외의 연립 여당이 통일회파 개신을 결성한것에 사회당이 반발하여 자민당과 연립하게 되어 하타 정부가 퇴진함으로써 비</a:t>
            </a:r>
            <a:r>
              <a:rPr lang="en-US" altLang="ko-KR"/>
              <a:t>(</a:t>
            </a:r>
            <a:r>
              <a:rPr lang="ko-KR" altLang="en-US"/>
              <a:t>非</a:t>
            </a:r>
            <a:r>
              <a:rPr lang="en-US" altLang="ko-KR"/>
              <a:t>)</a:t>
            </a:r>
            <a:r>
              <a:rPr lang="ko-KR" altLang="en-US"/>
              <a:t>자민정부가 막을 내리게 되었다</a:t>
            </a:r>
            <a:r>
              <a:rPr lang="en-US" altLang="ko-KR"/>
              <a:t>.</a:t>
            </a:r>
            <a:r>
              <a:rPr lang="ko-KR" alt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2" presetClass="entr" presetSubtype="8" fill="hold" grpId="0" nodeType="withEffect">
                                  <p:stCondLst>
                                    <p:cond delay="0"/>
                                  </p:stCondLst>
                                  <p:iterate>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stCondLst>
                                            <p:cond delay="0"/>
                                          </p:stCondLst>
                                        </p:cTn>
                                        <p:tgtEl>
                                          <p:spTgt spid="9"/>
                                        </p:tgtEl>
                                        <p:attrNameLst>
                                          <p:attrName>ppt_x</p:attrName>
                                        </p:attrNameLst>
                                      </p:cBhvr>
                                      <p:tavLst>
                                        <p:tav tm="0">
                                          <p:val>
                                            <p:strVal val="0-#ppt_w/2"/>
                                          </p:val>
                                        </p:tav>
                                        <p:tav tm="100000">
                                          <p:val>
                                            <p:strVal val="#ppt_x"/>
                                          </p:val>
                                        </p:tav>
                                      </p:tavLst>
                                    </p:anim>
                                    <p:anim calcmode="lin" valueType="num">
                                      <p:cBhvr>
                                        <p:cTn id="8" dur="1000" fill="hold">
                                          <p:stCondLst>
                                            <p:cond delay="0"/>
                                          </p:stCondLst>
                                        </p:cTn>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stCondLst>
                                            <p:cond delay="0"/>
                                          </p:stCondLst>
                                        </p:cTn>
                                        <p:tgtEl>
                                          <p:spTgt spid="11"/>
                                        </p:tgtEl>
                                        <p:attrNameLst>
                                          <p:attrName>ppt_x</p:attrName>
                                        </p:attrNameLst>
                                      </p:cBhvr>
                                      <p:tavLst>
                                        <p:tav tm="0">
                                          <p:val>
                                            <p:strVal val="0-#ppt_w/2"/>
                                          </p:val>
                                        </p:tav>
                                        <p:tav tm="100000">
                                          <p:val>
                                            <p:strVal val="#ppt_x"/>
                                          </p:val>
                                        </p:tav>
                                      </p:tavLst>
                                    </p:anim>
                                    <p:anim calcmode="lin" valueType="num">
                                      <p:cBhvr>
                                        <p:cTn id="14" dur="1000" fill="hold">
                                          <p:stCondLst>
                                            <p:cond delay="0"/>
                                          </p:stCondLst>
                                        </p:cTn>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stCondLst>
                                            <p:cond delay="0"/>
                                          </p:stCondLst>
                                        </p:cTn>
                                        <p:tgtEl>
                                          <p:spTgt spid="19"/>
                                        </p:tgtEl>
                                        <p:attrNameLst>
                                          <p:attrName>ppt_x</p:attrName>
                                        </p:attrNameLst>
                                      </p:cBhvr>
                                      <p:tavLst>
                                        <p:tav tm="0">
                                          <p:val>
                                            <p:strVal val="0-#ppt_w/2"/>
                                          </p:val>
                                        </p:tav>
                                        <p:tav tm="100000">
                                          <p:val>
                                            <p:strVal val="#ppt_x"/>
                                          </p:val>
                                        </p:tav>
                                      </p:tavLst>
                                    </p:anim>
                                    <p:anim calcmode="lin" valueType="num">
                                      <p:cBhvr>
                                        <p:cTn id="20" dur="1000" fill="hold">
                                          <p:stCondLst>
                                            <p:cond delay="0"/>
                                          </p:stCondLst>
                                        </p:cTn>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rotWithShape="1">
          <a:blip r:embed="rId3"/>
          <a:srcRect/>
          <a:stretch>
            <a:fillRect/>
          </a:stretch>
        </p:blipFill>
        <p:spPr>
          <a:xfrm>
            <a:off x="570032" y="0"/>
            <a:ext cx="8568952" cy="6858000"/>
          </a:xfrm>
          <a:prstGeom prst="rect">
            <a:avLst/>
          </a:prstGeom>
          <a:noFill/>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 name="직사각형 2"/>
          <p:cNvSpPr/>
          <p:nvPr/>
        </p:nvSpPr>
        <p:spPr>
          <a:xfrm>
            <a:off x="-1" y="121241"/>
            <a:ext cx="9144001"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69" name="그림 68"/>
          <p:cNvPicPr>
            <a:picLocks noChangeAspect="1"/>
          </p:cNvPicPr>
          <p:nvPr/>
        </p:nvPicPr>
        <p:blipFill rotWithShape="1">
          <a:blip r:embed="rId4"/>
          <a:stretch>
            <a:fillRect/>
          </a:stretch>
        </p:blipFill>
        <p:spPr>
          <a:xfrm>
            <a:off x="600095" y="441622"/>
            <a:ext cx="875561" cy="814289"/>
          </a:xfrm>
          <a:prstGeom prst="round2DiagRect">
            <a:avLst>
              <a:gd name="adj1" fmla="val 16667"/>
              <a:gd name="adj2" fmla="val 0"/>
            </a:avLst>
          </a:prstGeom>
          <a:ln w="88900" cap="sq">
            <a:solidFill>
              <a:srgbClr val="FFFFFF"/>
            </a:solidFill>
            <a:miter/>
          </a:ln>
          <a:effectLst>
            <a:outerShdw blurRad="254000" algn="tl" rotWithShape="0">
              <a:srgbClr val="000000">
                <a:alpha val="43000"/>
              </a:srgbClr>
            </a:outerShdw>
          </a:effectLst>
        </p:spPr>
      </p:pic>
      <p:sp>
        <p:nvSpPr>
          <p:cNvPr id="9" name="오각형 8"/>
          <p:cNvSpPr/>
          <p:nvPr/>
        </p:nvSpPr>
        <p:spPr>
          <a:xfrm>
            <a:off x="1619671" y="486768"/>
            <a:ext cx="5904656" cy="637976"/>
          </a:xfrm>
          <a:prstGeom prst="homePlate">
            <a:avLst>
              <a:gd name="adj" fmla="val 50000"/>
            </a:avLst>
          </a:prstGeom>
        </p:spPr>
        <p:style>
          <a:lnRef idx="3">
            <a:schemeClr val="lt1"/>
          </a:lnRef>
          <a:fillRef idx="1">
            <a:schemeClr val="accent3"/>
          </a:fillRef>
          <a:effectRef idx="1">
            <a:schemeClr val="accent3"/>
          </a:effectRef>
          <a:fontRef idx="minor">
            <a:schemeClr val="lt1"/>
          </a:fontRef>
        </p:style>
        <p:txBody>
          <a:bodyPr anchor="ctr"/>
          <a:lstStyle/>
          <a:p>
            <a:pPr algn="ctr">
              <a:defRPr lang="ko-KR" altLang="en-US"/>
            </a:pPr>
            <a:r>
              <a:rPr lang="ko-KR" altLang="en-US" sz="2800"/>
              <a:t>자민당 중심정부의 회복</a:t>
            </a:r>
          </a:p>
        </p:txBody>
      </p:sp>
      <p:sp>
        <p:nvSpPr>
          <p:cNvPr id="11" name="한쪽 모서리가 둥근 사각형 10"/>
          <p:cNvSpPr/>
          <p:nvPr/>
        </p:nvSpPr>
        <p:spPr>
          <a:xfrm>
            <a:off x="570033" y="2204864"/>
            <a:ext cx="8394456" cy="4392488"/>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endParaRPr lang="en-US" altLang="ko-KR"/>
          </a:p>
          <a:p>
            <a:pPr lvl="0">
              <a:defRPr lang="ko-KR" altLang="en-US"/>
            </a:pPr>
            <a:endParaRPr lang="en-US" altLang="ko-KR"/>
          </a:p>
          <a:p>
            <a:pPr lvl="0">
              <a:defRPr lang="ko-KR" altLang="en-US"/>
            </a:pPr>
            <a:r>
              <a:rPr lang="en-US" altLang="ko-KR"/>
              <a:t>1994</a:t>
            </a:r>
            <a:r>
              <a:rPr lang="ko-KR" altLang="en-US"/>
              <a:t>년 </a:t>
            </a:r>
            <a:r>
              <a:rPr lang="en-US" altLang="ko-KR"/>
              <a:t>12</a:t>
            </a:r>
            <a:r>
              <a:rPr lang="ko-KR" altLang="en-US"/>
              <a:t>월 사회당과 사키가케와의 연립을 제안하면서 포섭하였고</a:t>
            </a:r>
            <a:r>
              <a:rPr lang="en-US" altLang="ko-KR"/>
              <a:t>, </a:t>
            </a:r>
            <a:r>
              <a:rPr lang="ko-KR" altLang="en-US"/>
              <a:t>총지 자리를 사회당 위원장 무라야마 도미이치를 총리로 하는 연립정부를 세웠다</a:t>
            </a:r>
            <a:r>
              <a:rPr lang="en-US" altLang="ko-KR"/>
              <a:t>.</a:t>
            </a:r>
          </a:p>
          <a:p>
            <a:pPr lvl="0">
              <a:defRPr lang="ko-KR" altLang="en-US"/>
            </a:pPr>
            <a:endParaRPr lang="en-US" altLang="ko-KR"/>
          </a:p>
          <a:p>
            <a:pPr lvl="0">
              <a:defRPr lang="ko-KR" altLang="en-US"/>
            </a:pPr>
            <a:r>
              <a:rPr lang="en-US" altLang="ko-KR"/>
              <a:t>1997</a:t>
            </a:r>
            <a:r>
              <a:rPr lang="ko-KR" altLang="en-US"/>
              <a:t>년 소득세 감세에 대한 대체 재원으로서 소비세 </a:t>
            </a:r>
            <a:r>
              <a:rPr lang="en-US" altLang="ko-KR"/>
              <a:t>5%</a:t>
            </a:r>
            <a:r>
              <a:rPr lang="ko-KR" altLang="en-US"/>
              <a:t>증세를 추진하였으며 </a:t>
            </a:r>
          </a:p>
          <a:p>
            <a:pPr lvl="0">
              <a:defRPr lang="ko-KR" altLang="en-US"/>
            </a:pPr>
            <a:r>
              <a:rPr lang="ko-KR" altLang="en-US"/>
              <a:t>과거 사회당이 반대해오던 의료보험</a:t>
            </a:r>
            <a:r>
              <a:rPr lang="en-US" altLang="ko-KR"/>
              <a:t>, </a:t>
            </a:r>
            <a:r>
              <a:rPr lang="ko-KR" altLang="en-US"/>
              <a:t>연금에서 자기부담의 증가</a:t>
            </a:r>
            <a:r>
              <a:rPr lang="en-US" altLang="ko-KR"/>
              <a:t>, </a:t>
            </a:r>
            <a:r>
              <a:rPr lang="ko-KR" altLang="en-US"/>
              <a:t>수급연령의 연장 제도를 개혁했다</a:t>
            </a:r>
            <a:r>
              <a:rPr lang="en-US" altLang="ko-KR"/>
              <a:t>.</a:t>
            </a:r>
          </a:p>
          <a:p>
            <a:pPr lvl="0">
              <a:defRPr lang="ko-KR" altLang="en-US"/>
            </a:pPr>
            <a:endParaRPr lang="en-US" altLang="ko-KR"/>
          </a:p>
          <a:p>
            <a:pPr lvl="0">
              <a:defRPr lang="ko-KR" altLang="en-US"/>
            </a:pPr>
            <a:r>
              <a:rPr lang="ko-KR" altLang="en-US"/>
              <a:t>무라야마 정부는 경제</a:t>
            </a:r>
            <a:r>
              <a:rPr lang="en-US" altLang="ko-KR"/>
              <a:t>, </a:t>
            </a:r>
            <a:r>
              <a:rPr lang="ko-KR" altLang="en-US"/>
              <a:t>제정</a:t>
            </a:r>
            <a:r>
              <a:rPr lang="en-US" altLang="ko-KR"/>
              <a:t>, </a:t>
            </a:r>
            <a:r>
              <a:rPr lang="ko-KR" altLang="en-US"/>
              <a:t>사회 보장 면에서 소수를 배려하는 정책으로 국민 대다수가 부담해야 하는 정책에 그치고 미래지향적인 개혁이 되지 못했다</a:t>
            </a:r>
            <a:r>
              <a:rPr lang="en-US" altLang="ko-KR"/>
              <a:t>.</a:t>
            </a:r>
          </a:p>
          <a:p>
            <a:pPr lvl="0">
              <a:defRPr lang="ko-KR" altLang="en-US"/>
            </a:pPr>
            <a:endParaRPr lang="en-US" altLang="ko-KR"/>
          </a:p>
          <a:p>
            <a:pPr lvl="0">
              <a:defRPr lang="ko-KR" altLang="en-US"/>
            </a:pPr>
            <a:r>
              <a:rPr lang="ko-KR" altLang="en-US"/>
              <a:t>사회당 내부에서 자민당과의 타협에 대한 비난 세력이 등장하여 내분을 겪게 되고 이 상황 속에서 치러진 총선거에서 자민당의 선전으로 사회당은 소수정당으로 추락하여 몰락의 길을 걷게 되었다</a:t>
            </a:r>
            <a:r>
              <a:rPr lang="en-US" altLang="ko-KR"/>
              <a:t>. </a:t>
            </a:r>
          </a:p>
          <a:p>
            <a:pPr lvl="0">
              <a:defRPr lang="ko-KR" altLang="en-US"/>
            </a:pPr>
            <a:endParaRPr lang="en-US" altLang="ko-KR"/>
          </a:p>
        </p:txBody>
      </p:sp>
      <p:sp>
        <p:nvSpPr>
          <p:cNvPr id="13" name="직사각형 12"/>
          <p:cNvSpPr/>
          <p:nvPr/>
        </p:nvSpPr>
        <p:spPr>
          <a:xfrm>
            <a:off x="570032" y="1927684"/>
            <a:ext cx="2136801" cy="55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ko-KR" altLang="en-US"/>
            </a:pPr>
            <a:r>
              <a:rPr lang="ko-KR" altLang="en-US"/>
              <a:t>무라야마 정부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stCondLst>
                                            <p:cond delay="0"/>
                                          </p:stCondLst>
                                        </p:cTn>
                                        <p:tgtEl>
                                          <p:spTgt spid="69"/>
                                        </p:tgtEl>
                                        <p:attrNameLst>
                                          <p:attrName>ppt_x</p:attrName>
                                        </p:attrNameLst>
                                      </p:cBhvr>
                                      <p:tavLst>
                                        <p:tav tm="0">
                                          <p:val>
                                            <p:strVal val="0-#ppt_w/2"/>
                                          </p:val>
                                        </p:tav>
                                        <p:tav tm="100000">
                                          <p:val>
                                            <p:strVal val="#ppt_x"/>
                                          </p:val>
                                        </p:tav>
                                      </p:tavLst>
                                    </p:anim>
                                    <p:anim calcmode="lin" valueType="num">
                                      <p:cBhvr>
                                        <p:cTn id="8" dur="1000" fill="hold">
                                          <p:stCondLst>
                                            <p:cond delay="0"/>
                                          </p:stCondLst>
                                        </p:cTn>
                                        <p:tgtEl>
                                          <p:spTgt spid="6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stCondLst>
                                            <p:cond delay="0"/>
                                          </p:stCondLst>
                                        </p:cTn>
                                        <p:tgtEl>
                                          <p:spTgt spid="9"/>
                                        </p:tgtEl>
                                        <p:attrNameLst>
                                          <p:attrName>ppt_x</p:attrName>
                                        </p:attrNameLst>
                                      </p:cBhvr>
                                      <p:tavLst>
                                        <p:tav tm="0">
                                          <p:val>
                                            <p:strVal val="0-#ppt_w/2"/>
                                          </p:val>
                                        </p:tav>
                                        <p:tav tm="100000">
                                          <p:val>
                                            <p:strVal val="#ppt_x"/>
                                          </p:val>
                                        </p:tav>
                                      </p:tavLst>
                                    </p:anim>
                                    <p:anim calcmode="lin" valueType="num">
                                      <p:cBhvr>
                                        <p:cTn id="12" dur="1000" fill="hold">
                                          <p:stCondLst>
                                            <p:cond delay="0"/>
                                          </p:stCondLst>
                                        </p:cTn>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stCondLst>
                                            <p:cond delay="0"/>
                                          </p:stCondLst>
                                        </p:cTn>
                                        <p:tgtEl>
                                          <p:spTgt spid="13"/>
                                        </p:tgtEl>
                                        <p:attrNameLst>
                                          <p:attrName>ppt_x</p:attrName>
                                        </p:attrNameLst>
                                      </p:cBhvr>
                                      <p:tavLst>
                                        <p:tav tm="0">
                                          <p:val>
                                            <p:strVal val="0-#ppt_w/2"/>
                                          </p:val>
                                        </p:tav>
                                        <p:tav tm="100000">
                                          <p:val>
                                            <p:strVal val="#ppt_x"/>
                                          </p:val>
                                        </p:tav>
                                      </p:tavLst>
                                    </p:anim>
                                    <p:anim calcmode="lin" valueType="num">
                                      <p:cBhvr>
                                        <p:cTn id="18" dur="10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stCondLst>
                                            <p:cond delay="0"/>
                                          </p:stCondLst>
                                        </p:cTn>
                                        <p:tgtEl>
                                          <p:spTgt spid="11"/>
                                        </p:tgtEl>
                                        <p:attrNameLst>
                                          <p:attrName>ppt_x</p:attrName>
                                        </p:attrNameLst>
                                      </p:cBhvr>
                                      <p:tavLst>
                                        <p:tav tm="0">
                                          <p:val>
                                            <p:strVal val="0-#ppt_w/2"/>
                                          </p:val>
                                        </p:tav>
                                        <p:tav tm="100000">
                                          <p:val>
                                            <p:strVal val="#ppt_x"/>
                                          </p:val>
                                        </p:tav>
                                      </p:tavLst>
                                    </p:anim>
                                    <p:anim calcmode="lin" valueType="num">
                                      <p:cBhvr>
                                        <p:cTn id="24" dur="1000" fill="hold">
                                          <p:stCondLst>
                                            <p:cond delay="0"/>
                                          </p:stCondLst>
                                        </p:cTn>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rotWithShape="1">
          <a:blip r:embed="rId3"/>
          <a:srcRect/>
          <a:stretch>
            <a:fillRect/>
          </a:stretch>
        </p:blipFill>
        <p:spPr>
          <a:xfrm>
            <a:off x="570032" y="0"/>
            <a:ext cx="8568952" cy="6858000"/>
          </a:xfrm>
          <a:prstGeom prst="rect">
            <a:avLst/>
          </a:prstGeom>
          <a:noFill/>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 name="직사각형 2"/>
          <p:cNvSpPr/>
          <p:nvPr/>
        </p:nvSpPr>
        <p:spPr>
          <a:xfrm>
            <a:off x="-1" y="121241"/>
            <a:ext cx="9144001"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69" name="그림 68"/>
          <p:cNvPicPr>
            <a:picLocks noChangeAspect="1"/>
          </p:cNvPicPr>
          <p:nvPr/>
        </p:nvPicPr>
        <p:blipFill rotWithShape="1">
          <a:blip r:embed="rId4"/>
          <a:stretch>
            <a:fillRect/>
          </a:stretch>
        </p:blipFill>
        <p:spPr>
          <a:xfrm>
            <a:off x="600095" y="441622"/>
            <a:ext cx="875561" cy="814289"/>
          </a:xfrm>
          <a:prstGeom prst="round2DiagRect">
            <a:avLst>
              <a:gd name="adj1" fmla="val 16667"/>
              <a:gd name="adj2" fmla="val 0"/>
            </a:avLst>
          </a:prstGeom>
          <a:ln w="88900" cap="sq">
            <a:solidFill>
              <a:srgbClr val="FFFFFF"/>
            </a:solidFill>
            <a:miter/>
          </a:ln>
          <a:effectLst>
            <a:outerShdw blurRad="254000" algn="tl" rotWithShape="0">
              <a:srgbClr val="000000">
                <a:alpha val="43000"/>
              </a:srgbClr>
            </a:outerShdw>
          </a:effectLst>
        </p:spPr>
      </p:pic>
      <p:sp>
        <p:nvSpPr>
          <p:cNvPr id="9" name="오각형 8"/>
          <p:cNvSpPr/>
          <p:nvPr/>
        </p:nvSpPr>
        <p:spPr>
          <a:xfrm>
            <a:off x="1619671" y="486768"/>
            <a:ext cx="5904656" cy="637976"/>
          </a:xfrm>
          <a:prstGeom prst="homePlate">
            <a:avLst>
              <a:gd name="adj" fmla="val 50000"/>
            </a:avLst>
          </a:prstGeom>
        </p:spPr>
        <p:style>
          <a:lnRef idx="3">
            <a:schemeClr val="lt1"/>
          </a:lnRef>
          <a:fillRef idx="1">
            <a:schemeClr val="accent3"/>
          </a:fillRef>
          <a:effectRef idx="1">
            <a:schemeClr val="accent3"/>
          </a:effectRef>
          <a:fontRef idx="minor">
            <a:schemeClr val="lt1"/>
          </a:fontRef>
        </p:style>
        <p:txBody>
          <a:bodyPr anchor="ctr"/>
          <a:lstStyle/>
          <a:p>
            <a:pPr algn="ctr">
              <a:defRPr lang="ko-KR" altLang="en-US"/>
            </a:pPr>
            <a:r>
              <a:rPr lang="ko-KR" altLang="en-US" sz="2800"/>
              <a:t>자민당 중심정부의 회복</a:t>
            </a:r>
          </a:p>
        </p:txBody>
      </p:sp>
      <p:sp>
        <p:nvSpPr>
          <p:cNvPr id="11" name="한쪽 모서리가 둥근 사각형 10"/>
          <p:cNvSpPr/>
          <p:nvPr/>
        </p:nvSpPr>
        <p:spPr>
          <a:xfrm>
            <a:off x="570033" y="2242964"/>
            <a:ext cx="8394456" cy="4392488"/>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endParaRPr lang="en-US" altLang="ko-KR"/>
          </a:p>
          <a:p>
            <a:pPr lvl="0">
              <a:defRPr lang="ko-KR" altLang="en-US"/>
            </a:pPr>
            <a:endParaRPr lang="en-US" altLang="ko-KR"/>
          </a:p>
          <a:p>
            <a:pPr lvl="0">
              <a:defRPr lang="ko-KR" altLang="en-US"/>
            </a:pPr>
            <a:endParaRPr lang="en-US" altLang="ko-KR"/>
          </a:p>
          <a:p>
            <a:pPr lvl="0">
              <a:defRPr lang="ko-KR" altLang="en-US"/>
            </a:pPr>
            <a:r>
              <a:rPr lang="en-US" altLang="ko-KR"/>
              <a:t>2001</a:t>
            </a:r>
            <a:r>
              <a:rPr lang="ko-KR" altLang="en-US"/>
              <a:t>년 </a:t>
            </a:r>
            <a:r>
              <a:rPr lang="en-US" altLang="ko-KR"/>
              <a:t>4</a:t>
            </a:r>
            <a:r>
              <a:rPr lang="ko-KR" altLang="en-US"/>
              <a:t>월  총리였던 모리 요시로가 도중에 사직하여 고이즈미 준이치로가</a:t>
            </a:r>
          </a:p>
          <a:p>
            <a:pPr lvl="0">
              <a:defRPr lang="ko-KR" altLang="en-US"/>
            </a:pPr>
            <a:r>
              <a:rPr lang="ko-KR" altLang="en-US"/>
              <a:t>그 뒤를 이어 총리로 취임하였다</a:t>
            </a:r>
            <a:r>
              <a:rPr lang="en-US" altLang="ko-KR"/>
              <a:t>. </a:t>
            </a:r>
          </a:p>
          <a:p>
            <a:pPr lvl="0">
              <a:defRPr lang="ko-KR" altLang="en-US"/>
            </a:pPr>
            <a:endParaRPr lang="en-US" altLang="ko-KR"/>
          </a:p>
          <a:p>
            <a:pPr lvl="0">
              <a:defRPr lang="ko-KR" altLang="en-US"/>
            </a:pPr>
            <a:r>
              <a:rPr lang="ko-KR" altLang="en-US"/>
              <a:t>고이즈미 정부는 우정공사를 민영화 하여 국가공무원 감축시키고 기업들의 시장경제 하의 경쟁체제로 강화했다</a:t>
            </a:r>
            <a:r>
              <a:rPr lang="en-US" altLang="ko-KR"/>
              <a:t>. </a:t>
            </a:r>
            <a:r>
              <a:rPr lang="ko-KR" altLang="en-US"/>
              <a:t>관이 독점하던 행정 서비스를 민</a:t>
            </a:r>
            <a:r>
              <a:rPr lang="en-US" altLang="ko-KR"/>
              <a:t> </a:t>
            </a:r>
            <a:r>
              <a:rPr lang="ko-KR" altLang="en-US"/>
              <a:t>관 경쟁입찰 방식으로 전환하였고 남은 </a:t>
            </a:r>
            <a:r>
              <a:rPr lang="en-US" altLang="ko-KR"/>
              <a:t>27</a:t>
            </a:r>
            <a:r>
              <a:rPr lang="ko-KR" altLang="en-US"/>
              <a:t>개도 </a:t>
            </a:r>
            <a:r>
              <a:rPr lang="en-US" altLang="ko-KR"/>
              <a:t>5</a:t>
            </a:r>
            <a:r>
              <a:rPr lang="ko-KR" altLang="en-US"/>
              <a:t>개를 제외한 모두 민영화 계획을 실시하였다</a:t>
            </a:r>
            <a:r>
              <a:rPr lang="en-US" altLang="ko-KR"/>
              <a:t>.</a:t>
            </a:r>
          </a:p>
          <a:p>
            <a:pPr lvl="0">
              <a:defRPr lang="ko-KR" altLang="en-US"/>
            </a:pPr>
            <a:endParaRPr lang="en-US" altLang="ko-KR"/>
          </a:p>
          <a:p>
            <a:pPr lvl="0">
              <a:defRPr lang="ko-KR" altLang="en-US"/>
            </a:pPr>
            <a:r>
              <a:rPr lang="ko-KR" altLang="en-US"/>
              <a:t> 고이즈미 정부는  인기위주의 내각 구성을 하였지만 그결과 세습의원</a:t>
            </a:r>
            <a:r>
              <a:rPr lang="en-US" altLang="ko-KR"/>
              <a:t>, </a:t>
            </a:r>
            <a:r>
              <a:rPr lang="ko-KR" altLang="en-US"/>
              <a:t>매파의원이 중심이 되었는데 </a:t>
            </a:r>
            <a:r>
              <a:rPr lang="en-US" altLang="ko-KR"/>
              <a:t>2</a:t>
            </a:r>
            <a:r>
              <a:rPr lang="ko-KR" altLang="en-US"/>
              <a:t>세 내각이라고 비난 받기도 했다</a:t>
            </a:r>
            <a:r>
              <a:rPr lang="en-US" altLang="ko-KR"/>
              <a:t>. 2001</a:t>
            </a:r>
            <a:r>
              <a:rPr lang="ko-KR" altLang="en-US"/>
              <a:t>년 참의원 총선거에서 패배하고 민주당이 약진하였다</a:t>
            </a:r>
            <a:r>
              <a:rPr lang="en-US" altLang="ko-KR"/>
              <a:t>. 2006</a:t>
            </a:r>
            <a:r>
              <a:rPr lang="ko-KR" altLang="en-US"/>
              <a:t>년 </a:t>
            </a:r>
            <a:r>
              <a:rPr lang="en-US" altLang="ko-KR"/>
              <a:t>9</a:t>
            </a:r>
            <a:r>
              <a:rPr lang="ko-KR" altLang="en-US"/>
              <a:t>월 </a:t>
            </a:r>
            <a:r>
              <a:rPr lang="en-US" altLang="ko-KR"/>
              <a:t>20</a:t>
            </a:r>
            <a:r>
              <a:rPr lang="ko-KR" altLang="en-US"/>
              <a:t>일 고이즈미 수상은 자유민주당 총재의 임기만료에 따라 </a:t>
            </a:r>
            <a:r>
              <a:rPr lang="en-US" altLang="ko-KR"/>
              <a:t>9</a:t>
            </a:r>
            <a:r>
              <a:rPr lang="ko-KR" altLang="en-US"/>
              <a:t>월 </a:t>
            </a:r>
            <a:r>
              <a:rPr lang="en-US" altLang="ko-KR"/>
              <a:t>26</a:t>
            </a:r>
            <a:r>
              <a:rPr lang="ko-KR" altLang="en-US"/>
              <a:t>일 총사직했다</a:t>
            </a:r>
            <a:r>
              <a:rPr lang="en-US" altLang="ko-KR"/>
              <a:t>.</a:t>
            </a:r>
          </a:p>
          <a:p>
            <a:pPr lvl="0">
              <a:defRPr lang="ko-KR" altLang="en-US"/>
            </a:pPr>
            <a:endParaRPr lang="en-US" altLang="ko-KR"/>
          </a:p>
          <a:p>
            <a:pPr lvl="0">
              <a:defRPr lang="ko-KR" altLang="en-US"/>
            </a:pPr>
            <a:endParaRPr lang="en-US" altLang="ko-KR"/>
          </a:p>
          <a:p>
            <a:pPr lvl="0">
              <a:defRPr lang="ko-KR" altLang="en-US"/>
            </a:pPr>
            <a:endParaRPr lang="en-US" altLang="ko-KR"/>
          </a:p>
        </p:txBody>
      </p:sp>
      <p:sp>
        <p:nvSpPr>
          <p:cNvPr id="13" name="직사각형 12"/>
          <p:cNvSpPr/>
          <p:nvPr/>
        </p:nvSpPr>
        <p:spPr>
          <a:xfrm>
            <a:off x="570032" y="1927684"/>
            <a:ext cx="2136801" cy="55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ko-KR" altLang="en-US"/>
            </a:pPr>
            <a:r>
              <a:rPr lang="ko-KR" altLang="en-US"/>
              <a:t>고이즈미 정부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stCondLst>
                                            <p:cond delay="0"/>
                                          </p:stCondLst>
                                        </p:cTn>
                                        <p:tgtEl>
                                          <p:spTgt spid="69"/>
                                        </p:tgtEl>
                                        <p:attrNameLst>
                                          <p:attrName>ppt_x</p:attrName>
                                        </p:attrNameLst>
                                      </p:cBhvr>
                                      <p:tavLst>
                                        <p:tav tm="0">
                                          <p:val>
                                            <p:strVal val="0-#ppt_w/2"/>
                                          </p:val>
                                        </p:tav>
                                        <p:tav tm="100000">
                                          <p:val>
                                            <p:strVal val="#ppt_x"/>
                                          </p:val>
                                        </p:tav>
                                      </p:tavLst>
                                    </p:anim>
                                    <p:anim calcmode="lin" valueType="num">
                                      <p:cBhvr>
                                        <p:cTn id="8" dur="1000" fill="hold">
                                          <p:stCondLst>
                                            <p:cond delay="0"/>
                                          </p:stCondLst>
                                        </p:cTn>
                                        <p:tgtEl>
                                          <p:spTgt spid="6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stCondLst>
                                            <p:cond delay="0"/>
                                          </p:stCondLst>
                                        </p:cTn>
                                        <p:tgtEl>
                                          <p:spTgt spid="9"/>
                                        </p:tgtEl>
                                        <p:attrNameLst>
                                          <p:attrName>ppt_x</p:attrName>
                                        </p:attrNameLst>
                                      </p:cBhvr>
                                      <p:tavLst>
                                        <p:tav tm="0">
                                          <p:val>
                                            <p:strVal val="0-#ppt_w/2"/>
                                          </p:val>
                                        </p:tav>
                                        <p:tav tm="100000">
                                          <p:val>
                                            <p:strVal val="#ppt_x"/>
                                          </p:val>
                                        </p:tav>
                                      </p:tavLst>
                                    </p:anim>
                                    <p:anim calcmode="lin" valueType="num">
                                      <p:cBhvr>
                                        <p:cTn id="12" dur="1000" fill="hold">
                                          <p:stCondLst>
                                            <p:cond delay="0"/>
                                          </p:stCondLst>
                                        </p:cTn>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stCondLst>
                                            <p:cond delay="0"/>
                                          </p:stCondLst>
                                        </p:cTn>
                                        <p:tgtEl>
                                          <p:spTgt spid="13"/>
                                        </p:tgtEl>
                                        <p:attrNameLst>
                                          <p:attrName>ppt_x</p:attrName>
                                        </p:attrNameLst>
                                      </p:cBhvr>
                                      <p:tavLst>
                                        <p:tav tm="0">
                                          <p:val>
                                            <p:strVal val="0-#ppt_w/2"/>
                                          </p:val>
                                        </p:tav>
                                        <p:tav tm="100000">
                                          <p:val>
                                            <p:strVal val="#ppt_x"/>
                                          </p:val>
                                        </p:tav>
                                      </p:tavLst>
                                    </p:anim>
                                    <p:anim calcmode="lin" valueType="num">
                                      <p:cBhvr>
                                        <p:cTn id="18" dur="10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stCondLst>
                                            <p:cond delay="0"/>
                                          </p:stCondLst>
                                        </p:cTn>
                                        <p:tgtEl>
                                          <p:spTgt spid="11"/>
                                        </p:tgtEl>
                                        <p:attrNameLst>
                                          <p:attrName>ppt_x</p:attrName>
                                        </p:attrNameLst>
                                      </p:cBhvr>
                                      <p:tavLst>
                                        <p:tav tm="0">
                                          <p:val>
                                            <p:strVal val="0-#ppt_w/2"/>
                                          </p:val>
                                        </p:tav>
                                        <p:tav tm="100000">
                                          <p:val>
                                            <p:strVal val="#ppt_x"/>
                                          </p:val>
                                        </p:tav>
                                      </p:tavLst>
                                    </p:anim>
                                    <p:anim calcmode="lin" valueType="num">
                                      <p:cBhvr>
                                        <p:cTn id="24" dur="1000" fill="hold">
                                          <p:stCondLst>
                                            <p:cond delay="0"/>
                                          </p:stCondLst>
                                        </p:cTn>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0032" y="0"/>
            <a:ext cx="85689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tx1"/>
              </a:solidFill>
              <a:latin typeface="나눔바른고딕" panose="020B0603020101020101" pitchFamily="50" charset="-127"/>
              <a:ea typeface="나눔바른고딕" panose="020B0603020101020101" pitchFamily="50" charset="-127"/>
            </a:endParaRPr>
          </a:p>
        </p:txBody>
      </p:sp>
      <p:pic>
        <p:nvPicPr>
          <p:cNvPr id="69" name="그림 6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576" y="332656"/>
            <a:ext cx="864894" cy="814289"/>
          </a:xfrm>
          <a:prstGeom prst="rect">
            <a:avLst/>
          </a:prstGeom>
        </p:spPr>
      </p:pic>
      <p:grpSp>
        <p:nvGrpSpPr>
          <p:cNvPr id="6" name="Group 5"/>
          <p:cNvGrpSpPr/>
          <p:nvPr/>
        </p:nvGrpSpPr>
        <p:grpSpPr>
          <a:xfrm>
            <a:off x="1547664" y="478413"/>
            <a:ext cx="5747086" cy="646331"/>
            <a:chOff x="1547664" y="478413"/>
            <a:chExt cx="5747086" cy="646331"/>
          </a:xfrm>
        </p:grpSpPr>
        <p:sp>
          <p:nvSpPr>
            <p:cNvPr id="11" name="TextBox 10"/>
            <p:cNvSpPr txBox="1"/>
            <p:nvPr/>
          </p:nvSpPr>
          <p:spPr>
            <a:xfrm>
              <a:off x="1547664" y="478413"/>
              <a:ext cx="5747086" cy="646331"/>
            </a:xfrm>
            <a:prstGeom prst="rect">
              <a:avLst/>
            </a:prstGeom>
            <a:noFill/>
          </p:spPr>
          <p:txBody>
            <a:bodyPr wrap="none" rtlCol="0">
              <a:spAutoFit/>
            </a:bodyPr>
            <a:lstStyle/>
            <a:p>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일</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본</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정</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당</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의</a:t>
              </a:r>
              <a:r>
                <a:rPr lang="ko-KR" altLang="en-US" sz="3600" b="1" dirty="0" smtClean="0">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a:t>
              </a:r>
              <a:r>
                <a:rPr lang="ko-KR" altLang="en-US" sz="3600" b="1" dirty="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a:t>
              </a:r>
              <a:r>
                <a:rPr lang="ko-KR" altLang="en-US" sz="3600" b="1" dirty="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애</a:t>
              </a:r>
              <a:r>
                <a:rPr lang="ko-KR" altLang="en-US" sz="3600" b="1" dirty="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국</a:t>
              </a:r>
              <a:r>
                <a:rPr lang="ko-KR" altLang="en-US" sz="3600" b="1" dirty="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신</a:t>
              </a:r>
              <a:r>
                <a:rPr lang="ko-KR" altLang="en-US" sz="3600" b="1" dirty="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당</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의 </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기</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원</a:t>
              </a:r>
              <a:endParaRPr lang="ko-KR" altLang="en-US" sz="3600" b="1" dirty="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endParaRPr>
            </a:p>
          </p:txBody>
        </p:sp>
        <p:sp>
          <p:nvSpPr>
            <p:cNvPr id="9" name="직사각형 9"/>
            <p:cNvSpPr/>
            <p:nvPr/>
          </p:nvSpPr>
          <p:spPr>
            <a:xfrm rot="5400000">
              <a:off x="4405125" y="-1660709"/>
              <a:ext cx="45719" cy="547261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 name="Rectangle 3"/>
          <p:cNvSpPr/>
          <p:nvPr/>
        </p:nvSpPr>
        <p:spPr>
          <a:xfrm>
            <a:off x="683568" y="1700808"/>
            <a:ext cx="4968552" cy="576064"/>
          </a:xfrm>
          <a:prstGeom prst="rect">
            <a:avLst/>
          </a:prstGeom>
          <a:solidFill>
            <a:srgbClr val="FAE2F5"/>
          </a:solidFill>
          <a:ln w="635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ysClr val="windowText" lastClr="000000"/>
                </a:solidFill>
                <a:latin typeface="나눔고딕" panose="020D0804000000000000" pitchFamily="50" charset="-127"/>
                <a:ea typeface="나눔고딕" panose="020D0804000000000000" pitchFamily="50" charset="-127"/>
              </a:rPr>
              <a:t>‘</a:t>
            </a:r>
            <a:r>
              <a:rPr lang="ko-KR" altLang="en-US" dirty="0" smtClean="0">
                <a:solidFill>
                  <a:sysClr val="windowText" lastClr="000000"/>
                </a:solidFill>
                <a:latin typeface="나눔고딕" panose="020D0804000000000000" pitchFamily="50" charset="-127"/>
                <a:ea typeface="나눔고딕" panose="020D0804000000000000" pitchFamily="50" charset="-127"/>
              </a:rPr>
              <a:t>이타가키 다이스케</a:t>
            </a:r>
            <a:r>
              <a:rPr lang="en-US" altLang="ko-KR" dirty="0" smtClean="0">
                <a:solidFill>
                  <a:sysClr val="windowText" lastClr="000000"/>
                </a:solidFill>
                <a:latin typeface="나눔고딕" panose="020D0804000000000000" pitchFamily="50" charset="-127"/>
                <a:ea typeface="나눔고딕" panose="020D0804000000000000" pitchFamily="50" charset="-127"/>
              </a:rPr>
              <a:t>, </a:t>
            </a:r>
            <a:r>
              <a:rPr lang="ko-KR" altLang="en-US" dirty="0" smtClean="0">
                <a:solidFill>
                  <a:sysClr val="windowText" lastClr="000000"/>
                </a:solidFill>
                <a:latin typeface="나눔고딕" panose="020D0804000000000000" pitchFamily="50" charset="-127"/>
                <a:ea typeface="나눔고딕" panose="020D0804000000000000" pitchFamily="50" charset="-127"/>
              </a:rPr>
              <a:t>고토 쇼지로</a:t>
            </a:r>
            <a:r>
              <a:rPr lang="en-US" altLang="ko-KR" dirty="0" smtClean="0">
                <a:solidFill>
                  <a:sysClr val="windowText" lastClr="000000"/>
                </a:solidFill>
                <a:latin typeface="나눔고딕" panose="020D0804000000000000" pitchFamily="50" charset="-127"/>
                <a:ea typeface="나눔고딕" panose="020D0804000000000000" pitchFamily="50" charset="-127"/>
              </a:rPr>
              <a:t>’</a:t>
            </a:r>
            <a:r>
              <a:rPr lang="ko-KR" altLang="en-US" dirty="0" smtClean="0">
                <a:solidFill>
                  <a:sysClr val="windowText" lastClr="000000"/>
                </a:solidFill>
                <a:latin typeface="나눔고딕" panose="020D0804000000000000" pitchFamily="50" charset="-127"/>
                <a:ea typeface="나눔고딕" panose="020D0804000000000000" pitchFamily="50" charset="-127"/>
              </a:rPr>
              <a:t>가 </a:t>
            </a:r>
            <a:r>
              <a:rPr lang="ko-KR" altLang="en-US" sz="2400" dirty="0" smtClean="0">
                <a:solidFill>
                  <a:srgbClr val="FF0000"/>
                </a:solidFill>
                <a:effectLst>
                  <a:outerShdw blurRad="38100" dist="38100" dir="2700000" algn="tl">
                    <a:srgbClr val="000000">
                      <a:alpha val="43137"/>
                    </a:srgbClr>
                  </a:outerShdw>
                </a:effectLst>
                <a:latin typeface="나눔고딕" panose="020D0804000000000000" pitchFamily="50" charset="-127"/>
                <a:ea typeface="나눔고딕" panose="020D0804000000000000" pitchFamily="50" charset="-127"/>
              </a:rPr>
              <a:t>중심</a:t>
            </a:r>
            <a:r>
              <a:rPr lang="ko-KR" altLang="en-US" dirty="0" smtClean="0">
                <a:solidFill>
                  <a:sysClr val="windowText" lastClr="000000"/>
                </a:solidFill>
                <a:latin typeface="나눔고딕" panose="020D0804000000000000" pitchFamily="50" charset="-127"/>
                <a:ea typeface="나눔고딕" panose="020D0804000000000000" pitchFamily="50" charset="-127"/>
              </a:rPr>
              <a:t>으로</a:t>
            </a:r>
            <a:endParaRPr lang="ko-KR" altLang="en-US" dirty="0">
              <a:solidFill>
                <a:sysClr val="windowText" lastClr="000000"/>
              </a:solidFill>
              <a:latin typeface="나눔고딕" panose="020D0804000000000000" pitchFamily="50" charset="-127"/>
              <a:ea typeface="나눔고딕" panose="020D0804000000000000" pitchFamily="50" charset="-127"/>
            </a:endParaRPr>
          </a:p>
        </p:txBody>
      </p:sp>
      <p:sp>
        <p:nvSpPr>
          <p:cNvPr id="7" name="Striped Right Arrow 6"/>
          <p:cNvSpPr/>
          <p:nvPr/>
        </p:nvSpPr>
        <p:spPr>
          <a:xfrm>
            <a:off x="5724128" y="1623064"/>
            <a:ext cx="1080120" cy="725816"/>
          </a:xfrm>
          <a:custGeom>
            <a:avLst/>
            <a:gdLst>
              <a:gd name="connsiteX0" fmla="*/ 0 w 3240360"/>
              <a:gd name="connsiteY0" fmla="*/ 450050 h 1800200"/>
              <a:gd name="connsiteX1" fmla="*/ 56256 w 3240360"/>
              <a:gd name="connsiteY1" fmla="*/ 450050 h 1800200"/>
              <a:gd name="connsiteX2" fmla="*/ 56256 w 3240360"/>
              <a:gd name="connsiteY2" fmla="*/ 1350150 h 1800200"/>
              <a:gd name="connsiteX3" fmla="*/ 0 w 3240360"/>
              <a:gd name="connsiteY3" fmla="*/ 1350150 h 1800200"/>
              <a:gd name="connsiteX4" fmla="*/ 0 w 3240360"/>
              <a:gd name="connsiteY4" fmla="*/ 450050 h 1800200"/>
              <a:gd name="connsiteX5" fmla="*/ 112513 w 3240360"/>
              <a:gd name="connsiteY5" fmla="*/ 450050 h 1800200"/>
              <a:gd name="connsiteX6" fmla="*/ 225025 w 3240360"/>
              <a:gd name="connsiteY6" fmla="*/ 450050 h 1800200"/>
              <a:gd name="connsiteX7" fmla="*/ 225025 w 3240360"/>
              <a:gd name="connsiteY7" fmla="*/ 1350150 h 1800200"/>
              <a:gd name="connsiteX8" fmla="*/ 112513 w 3240360"/>
              <a:gd name="connsiteY8" fmla="*/ 1350150 h 1800200"/>
              <a:gd name="connsiteX9" fmla="*/ 112513 w 3240360"/>
              <a:gd name="connsiteY9" fmla="*/ 450050 h 1800200"/>
              <a:gd name="connsiteX10" fmla="*/ 281281 w 3240360"/>
              <a:gd name="connsiteY10" fmla="*/ 450050 h 1800200"/>
              <a:gd name="connsiteX11" fmla="*/ 2340260 w 3240360"/>
              <a:gd name="connsiteY11" fmla="*/ 450050 h 1800200"/>
              <a:gd name="connsiteX12" fmla="*/ 2340260 w 3240360"/>
              <a:gd name="connsiteY12" fmla="*/ 0 h 1800200"/>
              <a:gd name="connsiteX13" fmla="*/ 3240360 w 3240360"/>
              <a:gd name="connsiteY13" fmla="*/ 900100 h 1800200"/>
              <a:gd name="connsiteX14" fmla="*/ 2340260 w 3240360"/>
              <a:gd name="connsiteY14" fmla="*/ 1800200 h 1800200"/>
              <a:gd name="connsiteX15" fmla="*/ 2340260 w 3240360"/>
              <a:gd name="connsiteY15" fmla="*/ 1350150 h 1800200"/>
              <a:gd name="connsiteX16" fmla="*/ 281281 w 3240360"/>
              <a:gd name="connsiteY16" fmla="*/ 1350150 h 1800200"/>
              <a:gd name="connsiteX17" fmla="*/ 281281 w 3240360"/>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40260 w 2932449"/>
              <a:gd name="connsiteY11" fmla="*/ 450050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40260 w 2932449"/>
              <a:gd name="connsiteY15" fmla="*/ 1350150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40260 w 2932449"/>
              <a:gd name="connsiteY11" fmla="*/ 450050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253017 w 2932449"/>
              <a:gd name="connsiteY7" fmla="*/ 135948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53017 w 2932449"/>
              <a:gd name="connsiteY6" fmla="*/ 478042 h 1800200"/>
              <a:gd name="connsiteX7" fmla="*/ 253017 w 2932449"/>
              <a:gd name="connsiteY7" fmla="*/ 135948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87157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87157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68496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68496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53017 w 2932449"/>
              <a:gd name="connsiteY6" fmla="*/ 478042 h 1800200"/>
              <a:gd name="connsiteX7" fmla="*/ 290340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90340 w 2932449"/>
              <a:gd name="connsiteY6" fmla="*/ 478042 h 1800200"/>
              <a:gd name="connsiteX7" fmla="*/ 290340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32449" h="1800200">
                <a:moveTo>
                  <a:pt x="0" y="450050"/>
                </a:moveTo>
                <a:lnTo>
                  <a:pt x="56256" y="450050"/>
                </a:lnTo>
                <a:lnTo>
                  <a:pt x="56256" y="1350150"/>
                </a:lnTo>
                <a:lnTo>
                  <a:pt x="0" y="1350150"/>
                </a:lnTo>
                <a:lnTo>
                  <a:pt x="0" y="450050"/>
                </a:lnTo>
                <a:close/>
                <a:moveTo>
                  <a:pt x="149835" y="450050"/>
                </a:moveTo>
                <a:lnTo>
                  <a:pt x="290340" y="478042"/>
                </a:lnTo>
                <a:lnTo>
                  <a:pt x="290340" y="1359480"/>
                </a:lnTo>
                <a:lnTo>
                  <a:pt x="168496" y="1350150"/>
                </a:lnTo>
                <a:lnTo>
                  <a:pt x="149835" y="450050"/>
                </a:lnTo>
                <a:close/>
                <a:moveTo>
                  <a:pt x="374587" y="450050"/>
                </a:moveTo>
                <a:lnTo>
                  <a:pt x="2358921" y="683315"/>
                </a:lnTo>
                <a:lnTo>
                  <a:pt x="2340260" y="0"/>
                </a:lnTo>
                <a:lnTo>
                  <a:pt x="2932449" y="853447"/>
                </a:lnTo>
                <a:lnTo>
                  <a:pt x="2340260" y="1800200"/>
                </a:lnTo>
                <a:lnTo>
                  <a:pt x="2396244" y="1042239"/>
                </a:lnTo>
                <a:lnTo>
                  <a:pt x="374587" y="1368811"/>
                </a:lnTo>
                <a:cubicBezTo>
                  <a:pt x="377697" y="1068778"/>
                  <a:pt x="371477" y="750083"/>
                  <a:pt x="374587" y="450050"/>
                </a:cubicBezTo>
                <a:close/>
              </a:path>
            </a:pathLst>
          </a:custGeom>
          <a:solidFill>
            <a:srgbClr val="CC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ounded Rectangle 11"/>
          <p:cNvSpPr/>
          <p:nvPr/>
        </p:nvSpPr>
        <p:spPr>
          <a:xfrm>
            <a:off x="6876256" y="1412776"/>
            <a:ext cx="2088232" cy="1152128"/>
          </a:xfrm>
          <a:prstGeom prst="roundRect">
            <a:avLst/>
          </a:prstGeom>
          <a:gradFill>
            <a:gsLst>
              <a:gs pos="0">
                <a:srgbClr val="FBB7E8"/>
              </a:gs>
              <a:gs pos="54000">
                <a:schemeClr val="bg1"/>
              </a:gs>
              <a:gs pos="100000">
                <a:srgbClr val="FBB7E8"/>
              </a:gs>
            </a:gsLst>
            <a:lin ang="5400000" scaled="1"/>
          </a:gradFill>
          <a:ln w="9525">
            <a:solidFill>
              <a:srgbClr val="F98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ysClr val="windowText" lastClr="000000"/>
                </a:solidFill>
                <a:latin typeface="나눔고딕" panose="020D0804000000000000" pitchFamily="50" charset="-127"/>
                <a:ea typeface="나눔고딕" panose="020D0804000000000000" pitchFamily="50" charset="-127"/>
              </a:rPr>
              <a:t>‘</a:t>
            </a:r>
            <a:r>
              <a:rPr lang="ko-KR" altLang="en-US" dirty="0" smtClean="0">
                <a:solidFill>
                  <a:sysClr val="windowText" lastClr="000000"/>
                </a:solidFill>
                <a:latin typeface="나눔고딕" panose="020D0804000000000000" pitchFamily="50" charset="-127"/>
                <a:ea typeface="나눔고딕" panose="020D0804000000000000" pitchFamily="50" charset="-127"/>
              </a:rPr>
              <a:t>행복안전사</a:t>
            </a:r>
            <a:r>
              <a:rPr lang="en-US" altLang="ko-KR" dirty="0" smtClean="0">
                <a:solidFill>
                  <a:sysClr val="windowText" lastClr="000000"/>
                </a:solidFill>
                <a:latin typeface="나눔고딕" panose="020D0804000000000000" pitchFamily="50" charset="-127"/>
                <a:ea typeface="나눔고딕" panose="020D0804000000000000" pitchFamily="50" charset="-127"/>
              </a:rPr>
              <a:t>’ </a:t>
            </a:r>
          </a:p>
          <a:p>
            <a:pPr algn="ctr"/>
            <a:r>
              <a:rPr lang="ko-KR" altLang="en-US" dirty="0" smtClean="0">
                <a:solidFill>
                  <a:sysClr val="windowText" lastClr="000000"/>
                </a:solidFill>
                <a:latin typeface="나눔고딕" panose="020D0804000000000000" pitchFamily="50" charset="-127"/>
                <a:ea typeface="나눔고딕" panose="020D0804000000000000" pitchFamily="50" charset="-127"/>
              </a:rPr>
              <a:t>조직</a:t>
            </a:r>
            <a:endParaRPr lang="ko-KR" altLang="en-US" dirty="0">
              <a:solidFill>
                <a:sysClr val="windowText" lastClr="000000"/>
              </a:solidFill>
              <a:latin typeface="나눔고딕" panose="020D0804000000000000" pitchFamily="50" charset="-127"/>
              <a:ea typeface="나눔고딕" panose="020D0804000000000000" pitchFamily="50" charset="-127"/>
            </a:endParaRPr>
          </a:p>
        </p:txBody>
      </p:sp>
      <p:sp>
        <p:nvSpPr>
          <p:cNvPr id="14" name="TextBox 13"/>
          <p:cNvSpPr txBox="1"/>
          <p:nvPr/>
        </p:nvSpPr>
        <p:spPr>
          <a:xfrm>
            <a:off x="4139952" y="2453987"/>
            <a:ext cx="800219" cy="830997"/>
          </a:xfrm>
          <a:prstGeom prst="rect">
            <a:avLst/>
          </a:prstGeom>
          <a:noFill/>
        </p:spPr>
        <p:txBody>
          <a:bodyPr wrap="none" rtlCol="0">
            <a:spAutoFit/>
          </a:bodyPr>
          <a:lstStyle/>
          <a:p>
            <a:r>
              <a:rPr lang="ko-KR" altLang="en-US" sz="4800" dirty="0" smtClean="0">
                <a:solidFill>
                  <a:srgbClr val="FF0000"/>
                </a:solidFill>
              </a:rPr>
              <a:t>러</a:t>
            </a:r>
            <a:endParaRPr lang="ko-KR" altLang="en-US" sz="4800" dirty="0">
              <a:solidFill>
                <a:srgbClr val="FF0000"/>
              </a:solidFill>
            </a:endParaRPr>
          </a:p>
        </p:txBody>
      </p:sp>
      <p:sp>
        <p:nvSpPr>
          <p:cNvPr id="16" name="TextBox 15"/>
          <p:cNvSpPr txBox="1"/>
          <p:nvPr/>
        </p:nvSpPr>
        <p:spPr>
          <a:xfrm>
            <a:off x="4635877" y="2453987"/>
            <a:ext cx="800219" cy="830997"/>
          </a:xfrm>
          <a:prstGeom prst="rect">
            <a:avLst/>
          </a:prstGeom>
          <a:noFill/>
        </p:spPr>
        <p:txBody>
          <a:bodyPr wrap="none" rtlCol="0">
            <a:spAutoFit/>
          </a:bodyPr>
          <a:lstStyle/>
          <a:p>
            <a:r>
              <a:rPr lang="ko-KR" altLang="en-US" sz="4800" dirty="0" smtClean="0">
                <a:solidFill>
                  <a:srgbClr val="FF0000"/>
                </a:solidFill>
              </a:rPr>
              <a:t>나</a:t>
            </a:r>
            <a:endParaRPr lang="ko-KR" altLang="en-US" sz="4800" dirty="0">
              <a:solidFill>
                <a:srgbClr val="FF0000"/>
              </a:solidFill>
            </a:endParaRPr>
          </a:p>
        </p:txBody>
      </p:sp>
      <p:sp>
        <p:nvSpPr>
          <p:cNvPr id="18" name="TextBox 17"/>
          <p:cNvSpPr txBox="1"/>
          <p:nvPr/>
        </p:nvSpPr>
        <p:spPr>
          <a:xfrm>
            <a:off x="3639664" y="2453987"/>
            <a:ext cx="800219" cy="830997"/>
          </a:xfrm>
          <a:prstGeom prst="rect">
            <a:avLst/>
          </a:prstGeom>
          <a:noFill/>
        </p:spPr>
        <p:txBody>
          <a:bodyPr wrap="none" rtlCol="0">
            <a:spAutoFit/>
          </a:bodyPr>
          <a:lstStyle/>
          <a:p>
            <a:r>
              <a:rPr lang="ko-KR" altLang="en-US" sz="4800" dirty="0">
                <a:solidFill>
                  <a:srgbClr val="FF0000"/>
                </a:solidFill>
              </a:rPr>
              <a:t>그</a:t>
            </a:r>
          </a:p>
        </p:txBody>
      </p:sp>
      <p:sp>
        <p:nvSpPr>
          <p:cNvPr id="17" name="Rectangle 16"/>
          <p:cNvSpPr/>
          <p:nvPr/>
        </p:nvSpPr>
        <p:spPr>
          <a:xfrm>
            <a:off x="683568" y="3573016"/>
            <a:ext cx="4968552" cy="648072"/>
          </a:xfrm>
          <a:prstGeom prst="rect">
            <a:avLst/>
          </a:prstGeom>
          <a:solidFill>
            <a:srgbClr val="FAE2F5"/>
          </a:solidFill>
          <a:ln w="6350">
            <a:solidFill>
              <a:srgbClr val="F98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ysClr val="windowText" lastClr="000000"/>
                </a:solidFill>
                <a:latin typeface="나눔고딕" panose="020D0804000000000000" pitchFamily="50" charset="-127"/>
                <a:ea typeface="나눔고딕" panose="020D0804000000000000" pitchFamily="50" charset="-127"/>
              </a:rPr>
              <a:t>당시 정부만이 공익 대표</a:t>
            </a:r>
            <a:endParaRPr lang="ko-KR" altLang="en-US" dirty="0">
              <a:solidFill>
                <a:sysClr val="windowText" lastClr="000000"/>
              </a:solidFill>
              <a:latin typeface="나눔고딕" panose="020D0804000000000000" pitchFamily="50" charset="-127"/>
              <a:ea typeface="나눔고딕" panose="020D0804000000000000" pitchFamily="50" charset="-127"/>
            </a:endParaRPr>
          </a:p>
        </p:txBody>
      </p:sp>
      <p:sp>
        <p:nvSpPr>
          <p:cNvPr id="21" name="Striped Right Arrow 6"/>
          <p:cNvSpPr/>
          <p:nvPr/>
        </p:nvSpPr>
        <p:spPr>
          <a:xfrm>
            <a:off x="5724128" y="3501008"/>
            <a:ext cx="1080120" cy="725816"/>
          </a:xfrm>
          <a:custGeom>
            <a:avLst/>
            <a:gdLst>
              <a:gd name="connsiteX0" fmla="*/ 0 w 3240360"/>
              <a:gd name="connsiteY0" fmla="*/ 450050 h 1800200"/>
              <a:gd name="connsiteX1" fmla="*/ 56256 w 3240360"/>
              <a:gd name="connsiteY1" fmla="*/ 450050 h 1800200"/>
              <a:gd name="connsiteX2" fmla="*/ 56256 w 3240360"/>
              <a:gd name="connsiteY2" fmla="*/ 1350150 h 1800200"/>
              <a:gd name="connsiteX3" fmla="*/ 0 w 3240360"/>
              <a:gd name="connsiteY3" fmla="*/ 1350150 h 1800200"/>
              <a:gd name="connsiteX4" fmla="*/ 0 w 3240360"/>
              <a:gd name="connsiteY4" fmla="*/ 450050 h 1800200"/>
              <a:gd name="connsiteX5" fmla="*/ 112513 w 3240360"/>
              <a:gd name="connsiteY5" fmla="*/ 450050 h 1800200"/>
              <a:gd name="connsiteX6" fmla="*/ 225025 w 3240360"/>
              <a:gd name="connsiteY6" fmla="*/ 450050 h 1800200"/>
              <a:gd name="connsiteX7" fmla="*/ 225025 w 3240360"/>
              <a:gd name="connsiteY7" fmla="*/ 1350150 h 1800200"/>
              <a:gd name="connsiteX8" fmla="*/ 112513 w 3240360"/>
              <a:gd name="connsiteY8" fmla="*/ 1350150 h 1800200"/>
              <a:gd name="connsiteX9" fmla="*/ 112513 w 3240360"/>
              <a:gd name="connsiteY9" fmla="*/ 450050 h 1800200"/>
              <a:gd name="connsiteX10" fmla="*/ 281281 w 3240360"/>
              <a:gd name="connsiteY10" fmla="*/ 450050 h 1800200"/>
              <a:gd name="connsiteX11" fmla="*/ 2340260 w 3240360"/>
              <a:gd name="connsiteY11" fmla="*/ 450050 h 1800200"/>
              <a:gd name="connsiteX12" fmla="*/ 2340260 w 3240360"/>
              <a:gd name="connsiteY12" fmla="*/ 0 h 1800200"/>
              <a:gd name="connsiteX13" fmla="*/ 3240360 w 3240360"/>
              <a:gd name="connsiteY13" fmla="*/ 900100 h 1800200"/>
              <a:gd name="connsiteX14" fmla="*/ 2340260 w 3240360"/>
              <a:gd name="connsiteY14" fmla="*/ 1800200 h 1800200"/>
              <a:gd name="connsiteX15" fmla="*/ 2340260 w 3240360"/>
              <a:gd name="connsiteY15" fmla="*/ 1350150 h 1800200"/>
              <a:gd name="connsiteX16" fmla="*/ 281281 w 3240360"/>
              <a:gd name="connsiteY16" fmla="*/ 1350150 h 1800200"/>
              <a:gd name="connsiteX17" fmla="*/ 281281 w 3240360"/>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40260 w 2932449"/>
              <a:gd name="connsiteY11" fmla="*/ 450050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40260 w 2932449"/>
              <a:gd name="connsiteY15" fmla="*/ 1350150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40260 w 2932449"/>
              <a:gd name="connsiteY11" fmla="*/ 450050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253017 w 2932449"/>
              <a:gd name="connsiteY7" fmla="*/ 135948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53017 w 2932449"/>
              <a:gd name="connsiteY6" fmla="*/ 478042 h 1800200"/>
              <a:gd name="connsiteX7" fmla="*/ 253017 w 2932449"/>
              <a:gd name="connsiteY7" fmla="*/ 135948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87157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87157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68496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68496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53017 w 2932449"/>
              <a:gd name="connsiteY6" fmla="*/ 478042 h 1800200"/>
              <a:gd name="connsiteX7" fmla="*/ 290340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90340 w 2932449"/>
              <a:gd name="connsiteY6" fmla="*/ 478042 h 1800200"/>
              <a:gd name="connsiteX7" fmla="*/ 290340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32449" h="1800200">
                <a:moveTo>
                  <a:pt x="0" y="450050"/>
                </a:moveTo>
                <a:lnTo>
                  <a:pt x="56256" y="450050"/>
                </a:lnTo>
                <a:lnTo>
                  <a:pt x="56256" y="1350150"/>
                </a:lnTo>
                <a:lnTo>
                  <a:pt x="0" y="1350150"/>
                </a:lnTo>
                <a:lnTo>
                  <a:pt x="0" y="450050"/>
                </a:lnTo>
                <a:close/>
                <a:moveTo>
                  <a:pt x="149835" y="450050"/>
                </a:moveTo>
                <a:lnTo>
                  <a:pt x="290340" y="478042"/>
                </a:lnTo>
                <a:lnTo>
                  <a:pt x="290340" y="1359480"/>
                </a:lnTo>
                <a:lnTo>
                  <a:pt x="168496" y="1350150"/>
                </a:lnTo>
                <a:lnTo>
                  <a:pt x="149835" y="450050"/>
                </a:lnTo>
                <a:close/>
                <a:moveTo>
                  <a:pt x="374587" y="450050"/>
                </a:moveTo>
                <a:lnTo>
                  <a:pt x="2358921" y="683315"/>
                </a:lnTo>
                <a:lnTo>
                  <a:pt x="2340260" y="0"/>
                </a:lnTo>
                <a:lnTo>
                  <a:pt x="2932449" y="853447"/>
                </a:lnTo>
                <a:lnTo>
                  <a:pt x="2340260" y="1800200"/>
                </a:lnTo>
                <a:lnTo>
                  <a:pt x="2396244" y="1042239"/>
                </a:lnTo>
                <a:lnTo>
                  <a:pt x="374587" y="1368811"/>
                </a:lnTo>
                <a:cubicBezTo>
                  <a:pt x="377697" y="1068778"/>
                  <a:pt x="371477" y="750083"/>
                  <a:pt x="374587" y="450050"/>
                </a:cubicBezTo>
                <a:close/>
              </a:path>
            </a:pathLst>
          </a:custGeom>
          <a:solidFill>
            <a:srgbClr val="CC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ounded Rectangle 21"/>
          <p:cNvSpPr/>
          <p:nvPr/>
        </p:nvSpPr>
        <p:spPr>
          <a:xfrm>
            <a:off x="6876256" y="3212976"/>
            <a:ext cx="2088232" cy="1152128"/>
          </a:xfrm>
          <a:prstGeom prst="roundRect">
            <a:avLst/>
          </a:prstGeom>
          <a:gradFill>
            <a:gsLst>
              <a:gs pos="0">
                <a:srgbClr val="FBB7E8"/>
              </a:gs>
              <a:gs pos="54000">
                <a:schemeClr val="bg1"/>
              </a:gs>
              <a:gs pos="100000">
                <a:srgbClr val="FBB7E8"/>
              </a:gs>
            </a:gsLst>
            <a:lin ang="5400000" scaled="1"/>
          </a:gradFill>
          <a:ln w="9525">
            <a:solidFill>
              <a:srgbClr val="F98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ysClr val="windowText" lastClr="000000"/>
                </a:solidFill>
                <a:latin typeface="나눔고딕" panose="020D0804000000000000" pitchFamily="50" charset="-127"/>
                <a:ea typeface="나눔고딕" panose="020D0804000000000000" pitchFamily="50" charset="-127"/>
              </a:rPr>
              <a:t>당파의 존재 </a:t>
            </a:r>
            <a:r>
              <a:rPr lang="en-US" altLang="ko-KR" dirty="0" smtClean="0">
                <a:solidFill>
                  <a:sysClr val="windowText" lastClr="000000"/>
                </a:solidFill>
                <a:latin typeface="나눔고딕" panose="020D0804000000000000" pitchFamily="50" charset="-127"/>
                <a:ea typeface="나눔고딕" panose="020D0804000000000000" pitchFamily="50" charset="-127"/>
              </a:rPr>
              <a:t> </a:t>
            </a:r>
          </a:p>
          <a:p>
            <a:pPr algn="ctr"/>
            <a:r>
              <a:rPr lang="ko-KR" altLang="en-US" dirty="0" smtClean="0">
                <a:solidFill>
                  <a:sysClr val="windowText" lastClr="000000"/>
                </a:solidFill>
                <a:latin typeface="나눔고딕" panose="020D0804000000000000" pitchFamily="50" charset="-127"/>
                <a:ea typeface="나눔고딕" panose="020D0804000000000000" pitchFamily="50" charset="-127"/>
              </a:rPr>
              <a:t>인정 </a:t>
            </a:r>
            <a:r>
              <a:rPr lang="en-US" altLang="ko-KR" dirty="0" smtClean="0">
                <a:solidFill>
                  <a:sysClr val="windowText" lastClr="000000"/>
                </a:solidFill>
                <a:latin typeface="나눔고딕" panose="020D0804000000000000" pitchFamily="50" charset="-127"/>
                <a:ea typeface="나눔고딕" panose="020D0804000000000000" pitchFamily="50" charset="-127"/>
              </a:rPr>
              <a:t>X</a:t>
            </a:r>
            <a:endParaRPr lang="ko-KR" altLang="en-US" dirty="0">
              <a:solidFill>
                <a:sysClr val="windowText" lastClr="000000"/>
              </a:solidFill>
              <a:latin typeface="나눔고딕" panose="020D0804000000000000" pitchFamily="50" charset="-127"/>
              <a:ea typeface="나눔고딕" panose="020D0804000000000000" pitchFamily="50" charset="-127"/>
            </a:endParaRPr>
          </a:p>
        </p:txBody>
      </p:sp>
      <p:sp>
        <p:nvSpPr>
          <p:cNvPr id="20" name="Right Arrow 19"/>
          <p:cNvSpPr/>
          <p:nvPr/>
        </p:nvSpPr>
        <p:spPr>
          <a:xfrm>
            <a:off x="683568" y="5013176"/>
            <a:ext cx="1440160" cy="1008112"/>
          </a:xfrm>
          <a:prstGeom prst="rightArrow">
            <a:avLst>
              <a:gd name="adj1" fmla="val 36886"/>
              <a:gd name="adj2" fmla="val 59835"/>
            </a:avLst>
          </a:prstGeom>
          <a:gradFill>
            <a:gsLst>
              <a:gs pos="0">
                <a:srgbClr val="00B0F0"/>
              </a:gs>
              <a:gs pos="78750">
                <a:srgbClr val="6CD2F6"/>
              </a:gs>
              <a:gs pos="25000">
                <a:srgbClr val="80D8F8"/>
              </a:gs>
              <a:gs pos="50000">
                <a:schemeClr val="bg1"/>
              </a:gs>
              <a:gs pos="100000">
                <a:srgbClr val="00B0F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p:cNvSpPr/>
          <p:nvPr/>
        </p:nvSpPr>
        <p:spPr>
          <a:xfrm>
            <a:off x="2195736" y="5013176"/>
            <a:ext cx="3209880" cy="1085857"/>
          </a:xfrm>
          <a:prstGeom prst="rect">
            <a:avLst/>
          </a:prstGeom>
          <a:gradFill>
            <a:gsLst>
              <a:gs pos="0">
                <a:srgbClr val="FF0000"/>
              </a:gs>
              <a:gs pos="50000">
                <a:schemeClr val="bg1"/>
              </a:gs>
              <a:gs pos="100000">
                <a:srgbClr val="FF000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ysClr val="windowText" lastClr="000000"/>
                </a:solidFill>
                <a:latin typeface="나눔고딕" panose="020D0804000000000000" pitchFamily="50" charset="-127"/>
                <a:ea typeface="나눔고딕" panose="020D0804000000000000" pitchFamily="50" charset="-127"/>
              </a:rPr>
              <a:t>1874</a:t>
            </a:r>
            <a:r>
              <a:rPr lang="ko-KR" altLang="en-US" dirty="0" smtClean="0">
                <a:solidFill>
                  <a:sysClr val="windowText" lastClr="000000"/>
                </a:solidFill>
                <a:latin typeface="나눔고딕" panose="020D0804000000000000" pitchFamily="50" charset="-127"/>
                <a:ea typeface="나눔고딕" panose="020D0804000000000000" pitchFamily="50" charset="-127"/>
              </a:rPr>
              <a:t>년 이타가키 다이스케</a:t>
            </a:r>
            <a:r>
              <a:rPr lang="en-US" altLang="ko-KR" dirty="0" smtClean="0">
                <a:solidFill>
                  <a:sysClr val="windowText" lastClr="000000"/>
                </a:solidFill>
                <a:latin typeface="나눔고딕" panose="020D0804000000000000" pitchFamily="50" charset="-127"/>
                <a:ea typeface="나눔고딕" panose="020D0804000000000000" pitchFamily="50" charset="-127"/>
              </a:rPr>
              <a:t>, </a:t>
            </a:r>
          </a:p>
          <a:p>
            <a:pPr algn="ctr"/>
            <a:r>
              <a:rPr lang="ko-KR" altLang="en-US" dirty="0" smtClean="0">
                <a:solidFill>
                  <a:sysClr val="windowText" lastClr="000000"/>
                </a:solidFill>
                <a:latin typeface="나눔고딕" panose="020D0804000000000000" pitchFamily="50" charset="-127"/>
                <a:ea typeface="나눔고딕" panose="020D0804000000000000" pitchFamily="50" charset="-127"/>
              </a:rPr>
              <a:t>고토 쇼지로 중심으로</a:t>
            </a:r>
            <a:endParaRPr lang="ko-KR" altLang="en-US" dirty="0">
              <a:solidFill>
                <a:sysClr val="windowText" lastClr="000000"/>
              </a:solidFill>
              <a:latin typeface="나눔고딕" panose="020D0804000000000000" pitchFamily="50" charset="-127"/>
              <a:ea typeface="나눔고딕" panose="020D0804000000000000" pitchFamily="50" charset="-127"/>
            </a:endParaRPr>
          </a:p>
        </p:txBody>
      </p:sp>
      <p:sp>
        <p:nvSpPr>
          <p:cNvPr id="24" name="Explosion 1 23"/>
          <p:cNvSpPr/>
          <p:nvPr/>
        </p:nvSpPr>
        <p:spPr>
          <a:xfrm>
            <a:off x="5981680" y="4365104"/>
            <a:ext cx="2622768" cy="2307123"/>
          </a:xfrm>
          <a:prstGeom prst="irregularSeal1">
            <a:avLst/>
          </a:prstGeom>
          <a:pattFill prst="lgCheck">
            <a:fgClr>
              <a:schemeClr val="accent5">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ysClr val="windowText" lastClr="000000"/>
                </a:solidFill>
                <a:latin typeface="나눔고딕" panose="020D0804000000000000" pitchFamily="50" charset="-127"/>
                <a:ea typeface="나눔고딕" panose="020D0804000000000000" pitchFamily="50" charset="-127"/>
              </a:rPr>
              <a:t>애국공당</a:t>
            </a:r>
            <a:endParaRPr lang="en-US" altLang="ko-KR" dirty="0" smtClean="0">
              <a:solidFill>
                <a:sysClr val="windowText" lastClr="000000"/>
              </a:solidFill>
              <a:latin typeface="나눔고딕" panose="020D0804000000000000" pitchFamily="50" charset="-127"/>
              <a:ea typeface="나눔고딕" panose="020D0804000000000000" pitchFamily="50" charset="-127"/>
            </a:endParaRPr>
          </a:p>
          <a:p>
            <a:pPr algn="ctr"/>
            <a:r>
              <a:rPr lang="ko-KR" altLang="en-US" dirty="0" smtClean="0">
                <a:solidFill>
                  <a:sysClr val="windowText" lastClr="000000"/>
                </a:solidFill>
                <a:latin typeface="나눔고딕" panose="020D0804000000000000" pitchFamily="50" charset="-127"/>
                <a:ea typeface="나눔고딕" panose="020D0804000000000000" pitchFamily="50" charset="-127"/>
              </a:rPr>
              <a:t>개칭</a:t>
            </a:r>
            <a:endParaRPr lang="ko-KR" altLang="en-US" dirty="0">
              <a:solidFill>
                <a:sysClr val="windowText" lastClr="000000"/>
              </a:solidFill>
              <a:latin typeface="나눔고딕" panose="020D0804000000000000" pitchFamily="50" charset="-127"/>
              <a:ea typeface="나눔고딕" panose="020D0804000000000000" pitchFamily="50" charset="-127"/>
            </a:endParaRPr>
          </a:p>
        </p:txBody>
      </p:sp>
    </p:spTree>
    <p:extLst>
      <p:ext uri="{BB962C8B-B14F-4D97-AF65-F5344CB8AC3E}">
        <p14:creationId xmlns:p14="http://schemas.microsoft.com/office/powerpoint/2010/main" xmlns="" val="341012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1" nodeType="clickEffect">
                                  <p:stCondLst>
                                    <p:cond delay="0"/>
                                  </p:stCondLst>
                                  <p:childTnLst>
                                    <p:animRot by="21600000">
                                      <p:cBhvr>
                                        <p:cTn id="10" dur="2000" fill="hold"/>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3" nodeType="clickEffect">
                                  <p:stCondLst>
                                    <p:cond delay="0"/>
                                  </p:st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 calcmode="lin" valueType="num">
                                      <p:cBhvr>
                                        <p:cTn id="3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39" dur="500" fill="hold"/>
                                        <p:tgtEl>
                                          <p:spTgt spid="18">
                                            <p:txEl>
                                              <p:pRg st="0" end="0"/>
                                            </p:txEl>
                                          </p:spTgt>
                                        </p:tgtEl>
                                        <p:attrNameLst>
                                          <p:attrName>style.rotation</p:attrName>
                                        </p:attrNameLst>
                                      </p:cBhvr>
                                      <p:tavLst>
                                        <p:tav tm="0">
                                          <p:val>
                                            <p:fltVal val="360"/>
                                          </p:val>
                                        </p:tav>
                                        <p:tav tm="100000">
                                          <p:val>
                                            <p:fltVal val="0"/>
                                          </p:val>
                                        </p:tav>
                                      </p:tavLst>
                                    </p:anim>
                                    <p:animEffect transition="in" filter="fade">
                                      <p:cBhvr>
                                        <p:cTn id="40" dur="500"/>
                                        <p:tgtEl>
                                          <p:spTgt spid="1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 calcmode="lin" valueType="num">
                                      <p:cBhvr>
                                        <p:cTn id="47" dur="500" fill="hold"/>
                                        <p:tgtEl>
                                          <p:spTgt spid="14"/>
                                        </p:tgtEl>
                                        <p:attrNameLst>
                                          <p:attrName>style.rotation</p:attrName>
                                        </p:attrNameLst>
                                      </p:cBhvr>
                                      <p:tavLst>
                                        <p:tav tm="0">
                                          <p:val>
                                            <p:fltVal val="360"/>
                                          </p:val>
                                        </p:tav>
                                        <p:tav tm="100000">
                                          <p:val>
                                            <p:fltVal val="0"/>
                                          </p:val>
                                        </p:tav>
                                      </p:tavLst>
                                    </p:anim>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 calcmode="lin" valueType="num">
                                      <p:cBhvr>
                                        <p:cTn id="55" dur="500" fill="hold"/>
                                        <p:tgtEl>
                                          <p:spTgt spid="16"/>
                                        </p:tgtEl>
                                        <p:attrNameLst>
                                          <p:attrName>style.rotation</p:attrName>
                                        </p:attrNameLst>
                                      </p:cBhvr>
                                      <p:tavLst>
                                        <p:tav tm="0">
                                          <p:val>
                                            <p:fltVal val="360"/>
                                          </p:val>
                                        </p:tav>
                                        <p:tav tm="100000">
                                          <p:val>
                                            <p:fltVal val="0"/>
                                          </p:val>
                                        </p:tav>
                                      </p:tavLst>
                                    </p:anim>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arn(inVertical)">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Effect transition="in" filter="fade">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anim calcmode="lin" valueType="num">
                                      <p:cBhvr>
                                        <p:cTn id="84" dur="1000" fill="hold"/>
                                        <p:tgtEl>
                                          <p:spTgt spid="23"/>
                                        </p:tgtEl>
                                        <p:attrNameLst>
                                          <p:attrName>ppt_x</p:attrName>
                                        </p:attrNameLst>
                                      </p:cBhvr>
                                      <p:tavLst>
                                        <p:tav tm="0">
                                          <p:val>
                                            <p:strVal val="#ppt_x"/>
                                          </p:val>
                                        </p:tav>
                                        <p:tav tm="100000">
                                          <p:val>
                                            <p:strVal val="#ppt_x"/>
                                          </p:val>
                                        </p:tav>
                                      </p:tavLst>
                                    </p:anim>
                                    <p:anim calcmode="lin" valueType="num">
                                      <p:cBhvr>
                                        <p:cTn id="8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5"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2000"/>
                                        <p:tgtEl>
                                          <p:spTgt spid="24"/>
                                        </p:tgtEl>
                                      </p:cBhvr>
                                    </p:animEffect>
                                    <p:anim calcmode="lin" valueType="num">
                                      <p:cBhvr>
                                        <p:cTn id="91" dur="2000" fill="hold"/>
                                        <p:tgtEl>
                                          <p:spTgt spid="24"/>
                                        </p:tgtEl>
                                        <p:attrNameLst>
                                          <p:attrName>ppt_w</p:attrName>
                                        </p:attrNameLst>
                                      </p:cBhvr>
                                      <p:tavLst>
                                        <p:tav tm="0" fmla="#ppt_w*sin(2.5*pi*$)">
                                          <p:val>
                                            <p:fltVal val="0"/>
                                          </p:val>
                                        </p:tav>
                                        <p:tav tm="100000">
                                          <p:val>
                                            <p:fltVal val="1"/>
                                          </p:val>
                                        </p:tav>
                                      </p:tavLst>
                                    </p:anim>
                                    <p:anim calcmode="lin" valueType="num">
                                      <p:cBhvr>
                                        <p:cTn id="92"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3" animBg="1"/>
      <p:bldP spid="7" grpId="0" animBg="1"/>
      <p:bldP spid="12" grpId="0" animBg="1"/>
      <p:bldP spid="14" grpId="0"/>
      <p:bldP spid="16" grpId="0"/>
      <p:bldP spid="18" grpId="0"/>
      <p:bldP spid="17" grpId="0" animBg="1"/>
      <p:bldP spid="21" grpId="0" animBg="1"/>
      <p:bldP spid="22" grpId="0" animBg="1"/>
      <p:bldP spid="20"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rotWithShape="1">
          <a:blip r:embed="rId3"/>
          <a:srcRect/>
          <a:stretch>
            <a:fillRect/>
          </a:stretch>
        </p:blipFill>
        <p:spPr>
          <a:xfrm>
            <a:off x="570032" y="0"/>
            <a:ext cx="8568952" cy="6858000"/>
          </a:xfrm>
          <a:prstGeom prst="rect">
            <a:avLst/>
          </a:prstGeom>
          <a:noFill/>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 name="직사각형 2"/>
          <p:cNvSpPr/>
          <p:nvPr/>
        </p:nvSpPr>
        <p:spPr>
          <a:xfrm>
            <a:off x="-1" y="121241"/>
            <a:ext cx="9144001"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69" name="그림 68"/>
          <p:cNvPicPr>
            <a:picLocks noChangeAspect="1"/>
          </p:cNvPicPr>
          <p:nvPr/>
        </p:nvPicPr>
        <p:blipFill rotWithShape="1">
          <a:blip r:embed="rId4"/>
          <a:stretch>
            <a:fillRect/>
          </a:stretch>
        </p:blipFill>
        <p:spPr>
          <a:xfrm>
            <a:off x="600095" y="441622"/>
            <a:ext cx="875561" cy="814289"/>
          </a:xfrm>
          <a:prstGeom prst="round2DiagRect">
            <a:avLst>
              <a:gd name="adj1" fmla="val 16667"/>
              <a:gd name="adj2" fmla="val 0"/>
            </a:avLst>
          </a:prstGeom>
          <a:ln w="88900" cap="sq">
            <a:solidFill>
              <a:srgbClr val="FFFFFF"/>
            </a:solidFill>
            <a:miter/>
          </a:ln>
          <a:effectLst>
            <a:outerShdw blurRad="254000" algn="tl" rotWithShape="0">
              <a:srgbClr val="000000">
                <a:alpha val="43000"/>
              </a:srgbClr>
            </a:outerShdw>
          </a:effectLst>
        </p:spPr>
      </p:pic>
      <p:sp>
        <p:nvSpPr>
          <p:cNvPr id="9" name="오각형 8"/>
          <p:cNvSpPr/>
          <p:nvPr/>
        </p:nvSpPr>
        <p:spPr>
          <a:xfrm>
            <a:off x="1619671" y="486768"/>
            <a:ext cx="5904656" cy="637976"/>
          </a:xfrm>
          <a:prstGeom prst="homePlate">
            <a:avLst>
              <a:gd name="adj" fmla="val 50000"/>
            </a:avLst>
          </a:prstGeom>
        </p:spPr>
        <p:style>
          <a:lnRef idx="3">
            <a:schemeClr val="lt1"/>
          </a:lnRef>
          <a:fillRef idx="1">
            <a:schemeClr val="accent3"/>
          </a:fillRef>
          <a:effectRef idx="1">
            <a:schemeClr val="accent3"/>
          </a:effectRef>
          <a:fontRef idx="minor">
            <a:schemeClr val="lt1"/>
          </a:fontRef>
        </p:style>
        <p:txBody>
          <a:bodyPr anchor="ctr"/>
          <a:lstStyle/>
          <a:p>
            <a:pPr algn="ctr">
              <a:defRPr lang="ko-KR" altLang="en-US"/>
            </a:pPr>
            <a:r>
              <a:rPr lang="ko-KR" altLang="en-US" sz="2800"/>
              <a:t>연립정부로서의 자민당 추락</a:t>
            </a:r>
          </a:p>
        </p:txBody>
      </p:sp>
      <p:sp>
        <p:nvSpPr>
          <p:cNvPr id="11" name="한쪽 모서리가 둥근 사각형 10"/>
          <p:cNvSpPr/>
          <p:nvPr/>
        </p:nvSpPr>
        <p:spPr>
          <a:xfrm>
            <a:off x="575556" y="2240868"/>
            <a:ext cx="8394456" cy="4392488"/>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endParaRPr lang="en-US" altLang="ko-KR"/>
          </a:p>
          <a:p>
            <a:pPr lvl="0">
              <a:defRPr lang="ko-KR" altLang="en-US"/>
            </a:pPr>
            <a:r>
              <a:rPr lang="ko-KR" altLang="en-US"/>
              <a:t>아베신조는 고이즈미 정권 말기에 자민당 내에서 [포스트 고이즈미]의 가장 유력한 후보였다 2006년 9월 20일 총재선거에서 자민당 총재로 선출되어 임시국회에서 내각 총리대신으로 지명되었다.</a:t>
            </a:r>
          </a:p>
          <a:p>
            <a:pPr lvl="0">
              <a:defRPr lang="ko-KR" altLang="en-US"/>
            </a:pPr>
            <a:endParaRPr lang="ko-KR" altLang="en-US"/>
          </a:p>
          <a:p>
            <a:pPr lvl="0">
              <a:defRPr lang="ko-KR" altLang="en-US"/>
            </a:pPr>
            <a:r>
              <a:rPr lang="ko-KR" altLang="en-US"/>
              <a:t>아베는 국내적으로는 [아름다운 나라]를 주제로 하여 교육기본법 개정과 방위청의 방위성승격을 실현 했다.</a:t>
            </a:r>
          </a:p>
          <a:p>
            <a:pPr lvl="0">
              <a:defRPr lang="ko-KR" altLang="en-US"/>
            </a:pPr>
            <a:endParaRPr lang="ko-KR" altLang="en-US"/>
          </a:p>
          <a:p>
            <a:pPr lvl="0">
              <a:defRPr lang="ko-KR" altLang="en-US"/>
            </a:pPr>
            <a:r>
              <a:rPr lang="ko-KR" altLang="en-US"/>
              <a:t>아베정부는 야스쿠니신사참배를 강행하여 동아시아 각국으로부터 비난을 받았으며 위안부 발언을 하였다. 이러한 상황에서 내각의 지지율이 고이즈미정권 이래 최저가 되었다. 테러특별조치법의 재연장에 대해 논의 하기위해 민주당의 오자와 대표와의 회담을 했지만 거절당했고, 이대로 총리직을 계속 수행하는 것보다는 새로운 총리가 수행하는 것이 좋을것이라고 판단하여 자리에 내려왔다. </a:t>
            </a:r>
          </a:p>
        </p:txBody>
      </p:sp>
      <p:sp>
        <p:nvSpPr>
          <p:cNvPr id="13" name="직사각형 12"/>
          <p:cNvSpPr/>
          <p:nvPr/>
        </p:nvSpPr>
        <p:spPr>
          <a:xfrm>
            <a:off x="570032" y="1927684"/>
            <a:ext cx="2136801" cy="55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ko-KR" altLang="en-US"/>
            </a:pPr>
            <a:r>
              <a:rPr lang="ko-KR" altLang="en-US"/>
              <a:t>아베 정부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stCondLst>
                                            <p:cond delay="0"/>
                                          </p:stCondLst>
                                        </p:cTn>
                                        <p:tgtEl>
                                          <p:spTgt spid="69"/>
                                        </p:tgtEl>
                                        <p:attrNameLst>
                                          <p:attrName>ppt_x</p:attrName>
                                        </p:attrNameLst>
                                      </p:cBhvr>
                                      <p:tavLst>
                                        <p:tav tm="0">
                                          <p:val>
                                            <p:strVal val="0-#ppt_w/2"/>
                                          </p:val>
                                        </p:tav>
                                        <p:tav tm="100000">
                                          <p:val>
                                            <p:strVal val="#ppt_x"/>
                                          </p:val>
                                        </p:tav>
                                      </p:tavLst>
                                    </p:anim>
                                    <p:anim calcmode="lin" valueType="num">
                                      <p:cBhvr>
                                        <p:cTn id="8" dur="1000" fill="hold">
                                          <p:stCondLst>
                                            <p:cond delay="0"/>
                                          </p:stCondLst>
                                        </p:cTn>
                                        <p:tgtEl>
                                          <p:spTgt spid="6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stCondLst>
                                            <p:cond delay="0"/>
                                          </p:stCondLst>
                                        </p:cTn>
                                        <p:tgtEl>
                                          <p:spTgt spid="9"/>
                                        </p:tgtEl>
                                        <p:attrNameLst>
                                          <p:attrName>ppt_x</p:attrName>
                                        </p:attrNameLst>
                                      </p:cBhvr>
                                      <p:tavLst>
                                        <p:tav tm="0">
                                          <p:val>
                                            <p:strVal val="0-#ppt_w/2"/>
                                          </p:val>
                                        </p:tav>
                                        <p:tav tm="100000">
                                          <p:val>
                                            <p:strVal val="#ppt_x"/>
                                          </p:val>
                                        </p:tav>
                                      </p:tavLst>
                                    </p:anim>
                                    <p:anim calcmode="lin" valueType="num">
                                      <p:cBhvr>
                                        <p:cTn id="12" dur="1000" fill="hold">
                                          <p:stCondLst>
                                            <p:cond delay="0"/>
                                          </p:stCondLst>
                                        </p:cTn>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stCondLst>
                                            <p:cond delay="0"/>
                                          </p:stCondLst>
                                        </p:cTn>
                                        <p:tgtEl>
                                          <p:spTgt spid="13"/>
                                        </p:tgtEl>
                                        <p:attrNameLst>
                                          <p:attrName>ppt_x</p:attrName>
                                        </p:attrNameLst>
                                      </p:cBhvr>
                                      <p:tavLst>
                                        <p:tav tm="0">
                                          <p:val>
                                            <p:strVal val="0-#ppt_w/2"/>
                                          </p:val>
                                        </p:tav>
                                        <p:tav tm="100000">
                                          <p:val>
                                            <p:strVal val="#ppt_x"/>
                                          </p:val>
                                        </p:tav>
                                      </p:tavLst>
                                    </p:anim>
                                    <p:anim calcmode="lin" valueType="num">
                                      <p:cBhvr>
                                        <p:cTn id="18" dur="10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stCondLst>
                                            <p:cond delay="0"/>
                                          </p:stCondLst>
                                        </p:cTn>
                                        <p:tgtEl>
                                          <p:spTgt spid="11"/>
                                        </p:tgtEl>
                                        <p:attrNameLst>
                                          <p:attrName>ppt_x</p:attrName>
                                        </p:attrNameLst>
                                      </p:cBhvr>
                                      <p:tavLst>
                                        <p:tav tm="0">
                                          <p:val>
                                            <p:strVal val="0-#ppt_w/2"/>
                                          </p:val>
                                        </p:tav>
                                        <p:tav tm="100000">
                                          <p:val>
                                            <p:strVal val="#ppt_x"/>
                                          </p:val>
                                        </p:tav>
                                      </p:tavLst>
                                    </p:anim>
                                    <p:anim calcmode="lin" valueType="num">
                                      <p:cBhvr>
                                        <p:cTn id="24" dur="1000" fill="hold">
                                          <p:stCondLst>
                                            <p:cond delay="0"/>
                                          </p:stCondLst>
                                        </p:cTn>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rotWithShape="1">
          <a:blip r:embed="rId3"/>
          <a:srcRect/>
          <a:stretch>
            <a:fillRect/>
          </a:stretch>
        </p:blipFill>
        <p:spPr>
          <a:xfrm>
            <a:off x="570032" y="0"/>
            <a:ext cx="8568952" cy="6858000"/>
          </a:xfrm>
          <a:prstGeom prst="rect">
            <a:avLst/>
          </a:prstGeom>
          <a:noFill/>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 name="직사각형 2"/>
          <p:cNvSpPr/>
          <p:nvPr/>
        </p:nvSpPr>
        <p:spPr>
          <a:xfrm>
            <a:off x="-1" y="121241"/>
            <a:ext cx="9144001"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69" name="그림 68"/>
          <p:cNvPicPr>
            <a:picLocks noChangeAspect="1"/>
          </p:cNvPicPr>
          <p:nvPr/>
        </p:nvPicPr>
        <p:blipFill rotWithShape="1">
          <a:blip r:embed="rId4"/>
          <a:stretch>
            <a:fillRect/>
          </a:stretch>
        </p:blipFill>
        <p:spPr>
          <a:xfrm>
            <a:off x="600095" y="441622"/>
            <a:ext cx="875561" cy="814289"/>
          </a:xfrm>
          <a:prstGeom prst="round2DiagRect">
            <a:avLst>
              <a:gd name="adj1" fmla="val 16667"/>
              <a:gd name="adj2" fmla="val 0"/>
            </a:avLst>
          </a:prstGeom>
          <a:ln w="88900" cap="sq">
            <a:solidFill>
              <a:srgbClr val="FFFFFF"/>
            </a:solidFill>
            <a:miter/>
          </a:ln>
          <a:effectLst>
            <a:outerShdw blurRad="254000" algn="tl" rotWithShape="0">
              <a:srgbClr val="000000">
                <a:alpha val="43000"/>
              </a:srgbClr>
            </a:outerShdw>
          </a:effectLst>
        </p:spPr>
      </p:pic>
      <p:sp>
        <p:nvSpPr>
          <p:cNvPr id="9" name="오각형 8"/>
          <p:cNvSpPr/>
          <p:nvPr/>
        </p:nvSpPr>
        <p:spPr>
          <a:xfrm>
            <a:off x="1619671" y="486768"/>
            <a:ext cx="5904656" cy="637976"/>
          </a:xfrm>
          <a:prstGeom prst="homePlate">
            <a:avLst>
              <a:gd name="adj" fmla="val 50000"/>
            </a:avLst>
          </a:prstGeom>
        </p:spPr>
        <p:style>
          <a:lnRef idx="3">
            <a:schemeClr val="lt1"/>
          </a:lnRef>
          <a:fillRef idx="1">
            <a:schemeClr val="accent3"/>
          </a:fillRef>
          <a:effectRef idx="1">
            <a:schemeClr val="accent3"/>
          </a:effectRef>
          <a:fontRef idx="minor">
            <a:schemeClr val="lt1"/>
          </a:fontRef>
        </p:style>
        <p:txBody>
          <a:bodyPr anchor="ctr"/>
          <a:lstStyle/>
          <a:p>
            <a:pPr algn="ctr">
              <a:defRPr lang="ko-KR" altLang="en-US"/>
            </a:pPr>
            <a:r>
              <a:rPr lang="ko-KR" altLang="en-US" sz="2800"/>
              <a:t>연립정부로서의 자민당 추락</a:t>
            </a:r>
          </a:p>
        </p:txBody>
      </p:sp>
      <p:sp>
        <p:nvSpPr>
          <p:cNvPr id="11" name="한쪽 모서리가 둥근 사각형 10"/>
          <p:cNvSpPr/>
          <p:nvPr/>
        </p:nvSpPr>
        <p:spPr>
          <a:xfrm>
            <a:off x="575556" y="2240868"/>
            <a:ext cx="8394456" cy="4392488"/>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endParaRPr lang="en-US" altLang="ko-KR"/>
          </a:p>
          <a:p>
            <a:pPr lvl="0">
              <a:defRPr lang="ko-KR" altLang="en-US"/>
            </a:pPr>
            <a:r>
              <a:rPr lang="ko-KR" altLang="en-US"/>
              <a:t>.</a:t>
            </a:r>
          </a:p>
          <a:p>
            <a:pPr lvl="0">
              <a:defRPr lang="ko-KR" altLang="en-US"/>
            </a:pPr>
            <a:endParaRPr lang="ko-KR" altLang="en-US"/>
          </a:p>
          <a:p>
            <a:pPr lvl="0">
              <a:defRPr lang="ko-KR" altLang="en-US"/>
            </a:pPr>
            <a:endParaRPr lang="ko-KR" altLang="en-US"/>
          </a:p>
          <a:p>
            <a:pPr lvl="0">
              <a:defRPr lang="ko-KR" altLang="en-US"/>
            </a:pPr>
            <a:r>
              <a:rPr lang="ko-KR" altLang="en-US"/>
              <a:t> 후쿠다 야스오는 2007년 9월23일 자민당 총재선거에서 당내 8파벌 영수로부터 전폭적인 지지를 받고 아소타로 후보를 133표(후쿠다300표,아소197표)로 당선되었다.</a:t>
            </a:r>
          </a:p>
          <a:p>
            <a:pPr lvl="0">
              <a:defRPr lang="ko-KR" altLang="en-US"/>
            </a:pPr>
            <a:endParaRPr lang="ko-KR" altLang="en-US"/>
          </a:p>
          <a:p>
            <a:pPr lvl="0">
              <a:defRPr lang="ko-KR" altLang="en-US"/>
            </a:pPr>
            <a:r>
              <a:rPr lang="ko-KR" altLang="en-US"/>
              <a:t>2007년 9월부터 2008년 9월까지 집권한 후쿠다 야스오 내각은 평화를 잉태하는 외교라는 가치 아래 구체적 외교목표로서 일본인 납치문제의 해결, 한반도 비핵화, 동아시아 공동체 추진, 국제적 테러대책 강화를 우선적으로 추진하였다.  긴급 과제로서 해상자위대의 인도양 지원활동 지속 및 북핵문제의 해결을 추진하였다. </a:t>
            </a:r>
          </a:p>
          <a:p>
            <a:pPr lvl="0">
              <a:defRPr lang="ko-KR" altLang="en-US"/>
            </a:pPr>
            <a:endParaRPr lang="ko-KR" altLang="en-US"/>
          </a:p>
          <a:p>
            <a:pPr lvl="0">
              <a:defRPr lang="ko-KR" altLang="en-US"/>
            </a:pPr>
            <a:r>
              <a:rPr lang="ko-KR" altLang="en-US"/>
              <a:t>2002년 바리도 폭탄테러사건에 관련하여 바리도의 중심부는 폭파할 테니까 접근하지 말도록 충고를 받았다고 발언하여 여론의 비난을 받았다. 2007년 11월2일 후쿠다수상은 민주당 오자와 대표와 당수회담에서 대연립정부를 구성을 제안하여 오자와 대표는 동의했지만 결과는 좌절되었다. 새로운 인물로 정책실현을 도모해야한다고 하여 스스로 사임하였다.</a:t>
            </a:r>
          </a:p>
          <a:p>
            <a:pPr lvl="0">
              <a:defRPr lang="ko-KR" altLang="en-US"/>
            </a:pPr>
            <a:endParaRPr lang="ko-KR" altLang="en-US"/>
          </a:p>
          <a:p>
            <a:pPr lvl="0">
              <a:defRPr lang="ko-KR" altLang="en-US"/>
            </a:pPr>
            <a:endParaRPr lang="ko-KR" altLang="en-US"/>
          </a:p>
          <a:p>
            <a:pPr lvl="0">
              <a:defRPr lang="ko-KR" altLang="en-US"/>
            </a:pPr>
            <a:endParaRPr lang="ko-KR" altLang="en-US"/>
          </a:p>
          <a:p>
            <a:pPr lvl="0">
              <a:defRPr lang="ko-KR" altLang="en-US"/>
            </a:pPr>
            <a:endParaRPr lang="ko-KR" altLang="en-US"/>
          </a:p>
        </p:txBody>
      </p:sp>
      <p:sp>
        <p:nvSpPr>
          <p:cNvPr id="13" name="직사각형 12"/>
          <p:cNvSpPr/>
          <p:nvPr/>
        </p:nvSpPr>
        <p:spPr>
          <a:xfrm>
            <a:off x="570032" y="1927684"/>
            <a:ext cx="2136801" cy="55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ko-KR" altLang="en-US"/>
            </a:pPr>
            <a:r>
              <a:rPr lang="ko-KR" altLang="en-US"/>
              <a:t>후쿠다 정부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stCondLst>
                                            <p:cond delay="0"/>
                                          </p:stCondLst>
                                        </p:cTn>
                                        <p:tgtEl>
                                          <p:spTgt spid="69"/>
                                        </p:tgtEl>
                                        <p:attrNameLst>
                                          <p:attrName>ppt_x</p:attrName>
                                        </p:attrNameLst>
                                      </p:cBhvr>
                                      <p:tavLst>
                                        <p:tav tm="0">
                                          <p:val>
                                            <p:strVal val="0-#ppt_w/2"/>
                                          </p:val>
                                        </p:tav>
                                        <p:tav tm="100000">
                                          <p:val>
                                            <p:strVal val="#ppt_x"/>
                                          </p:val>
                                        </p:tav>
                                      </p:tavLst>
                                    </p:anim>
                                    <p:anim calcmode="lin" valueType="num">
                                      <p:cBhvr>
                                        <p:cTn id="8" dur="1000" fill="hold">
                                          <p:stCondLst>
                                            <p:cond delay="0"/>
                                          </p:stCondLst>
                                        </p:cTn>
                                        <p:tgtEl>
                                          <p:spTgt spid="6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stCondLst>
                                            <p:cond delay="0"/>
                                          </p:stCondLst>
                                        </p:cTn>
                                        <p:tgtEl>
                                          <p:spTgt spid="9"/>
                                        </p:tgtEl>
                                        <p:attrNameLst>
                                          <p:attrName>ppt_x</p:attrName>
                                        </p:attrNameLst>
                                      </p:cBhvr>
                                      <p:tavLst>
                                        <p:tav tm="0">
                                          <p:val>
                                            <p:strVal val="0-#ppt_w/2"/>
                                          </p:val>
                                        </p:tav>
                                        <p:tav tm="100000">
                                          <p:val>
                                            <p:strVal val="#ppt_x"/>
                                          </p:val>
                                        </p:tav>
                                      </p:tavLst>
                                    </p:anim>
                                    <p:anim calcmode="lin" valueType="num">
                                      <p:cBhvr>
                                        <p:cTn id="12" dur="1000" fill="hold">
                                          <p:stCondLst>
                                            <p:cond delay="0"/>
                                          </p:stCondLst>
                                        </p:cTn>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stCondLst>
                                            <p:cond delay="0"/>
                                          </p:stCondLst>
                                        </p:cTn>
                                        <p:tgtEl>
                                          <p:spTgt spid="13"/>
                                        </p:tgtEl>
                                        <p:attrNameLst>
                                          <p:attrName>ppt_x</p:attrName>
                                        </p:attrNameLst>
                                      </p:cBhvr>
                                      <p:tavLst>
                                        <p:tav tm="0">
                                          <p:val>
                                            <p:strVal val="0-#ppt_w/2"/>
                                          </p:val>
                                        </p:tav>
                                        <p:tav tm="100000">
                                          <p:val>
                                            <p:strVal val="#ppt_x"/>
                                          </p:val>
                                        </p:tav>
                                      </p:tavLst>
                                    </p:anim>
                                    <p:anim calcmode="lin" valueType="num">
                                      <p:cBhvr>
                                        <p:cTn id="18" dur="10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stCondLst>
                                            <p:cond delay="0"/>
                                          </p:stCondLst>
                                        </p:cTn>
                                        <p:tgtEl>
                                          <p:spTgt spid="11"/>
                                        </p:tgtEl>
                                        <p:attrNameLst>
                                          <p:attrName>ppt_x</p:attrName>
                                        </p:attrNameLst>
                                      </p:cBhvr>
                                      <p:tavLst>
                                        <p:tav tm="0">
                                          <p:val>
                                            <p:strVal val="0-#ppt_w/2"/>
                                          </p:val>
                                        </p:tav>
                                        <p:tav tm="100000">
                                          <p:val>
                                            <p:strVal val="#ppt_x"/>
                                          </p:val>
                                        </p:tav>
                                      </p:tavLst>
                                    </p:anim>
                                    <p:anim calcmode="lin" valueType="num">
                                      <p:cBhvr>
                                        <p:cTn id="24" dur="1000" fill="hold">
                                          <p:stCondLst>
                                            <p:cond delay="0"/>
                                          </p:stCondLst>
                                        </p:cTn>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rotWithShape="1">
          <a:blip r:embed="rId3"/>
          <a:srcRect/>
          <a:stretch>
            <a:fillRect/>
          </a:stretch>
        </p:blipFill>
        <p:spPr>
          <a:xfrm>
            <a:off x="570032" y="0"/>
            <a:ext cx="8568952" cy="6858000"/>
          </a:xfrm>
          <a:prstGeom prst="rect">
            <a:avLst/>
          </a:prstGeom>
          <a:noFill/>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 name="직사각형 2"/>
          <p:cNvSpPr/>
          <p:nvPr/>
        </p:nvSpPr>
        <p:spPr>
          <a:xfrm>
            <a:off x="-1" y="121241"/>
            <a:ext cx="9144001"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69" name="그림 68"/>
          <p:cNvPicPr>
            <a:picLocks noChangeAspect="1"/>
          </p:cNvPicPr>
          <p:nvPr/>
        </p:nvPicPr>
        <p:blipFill rotWithShape="1">
          <a:blip r:embed="rId4"/>
          <a:stretch>
            <a:fillRect/>
          </a:stretch>
        </p:blipFill>
        <p:spPr>
          <a:xfrm>
            <a:off x="600095" y="441622"/>
            <a:ext cx="875561" cy="814289"/>
          </a:xfrm>
          <a:prstGeom prst="round2DiagRect">
            <a:avLst>
              <a:gd name="adj1" fmla="val 16667"/>
              <a:gd name="adj2" fmla="val 0"/>
            </a:avLst>
          </a:prstGeom>
          <a:ln w="88900" cap="sq">
            <a:solidFill>
              <a:srgbClr val="FFFFFF"/>
            </a:solidFill>
            <a:miter/>
          </a:ln>
          <a:effectLst>
            <a:outerShdw blurRad="254000" algn="tl" rotWithShape="0">
              <a:srgbClr val="000000">
                <a:alpha val="43000"/>
              </a:srgbClr>
            </a:outerShdw>
          </a:effectLst>
        </p:spPr>
      </p:pic>
      <p:sp>
        <p:nvSpPr>
          <p:cNvPr id="9" name="오각형 8"/>
          <p:cNvSpPr/>
          <p:nvPr/>
        </p:nvSpPr>
        <p:spPr>
          <a:xfrm>
            <a:off x="1619671" y="486768"/>
            <a:ext cx="5904656" cy="637976"/>
          </a:xfrm>
          <a:prstGeom prst="homePlate">
            <a:avLst>
              <a:gd name="adj" fmla="val 50000"/>
            </a:avLst>
          </a:prstGeom>
        </p:spPr>
        <p:style>
          <a:lnRef idx="3">
            <a:schemeClr val="lt1"/>
          </a:lnRef>
          <a:fillRef idx="1">
            <a:schemeClr val="accent3"/>
          </a:fillRef>
          <a:effectRef idx="1">
            <a:schemeClr val="accent3"/>
          </a:effectRef>
          <a:fontRef idx="minor">
            <a:schemeClr val="lt1"/>
          </a:fontRef>
        </p:style>
        <p:txBody>
          <a:bodyPr anchor="ctr"/>
          <a:lstStyle/>
          <a:p>
            <a:pPr algn="ctr">
              <a:defRPr lang="ko-KR" altLang="en-US"/>
            </a:pPr>
            <a:r>
              <a:rPr lang="ko-KR" altLang="en-US" sz="2800"/>
              <a:t>연립정부로서의 자민당 추락</a:t>
            </a:r>
          </a:p>
        </p:txBody>
      </p:sp>
      <p:sp>
        <p:nvSpPr>
          <p:cNvPr id="11" name="한쪽 모서리가 둥근 사각형 10"/>
          <p:cNvSpPr/>
          <p:nvPr/>
        </p:nvSpPr>
        <p:spPr>
          <a:xfrm>
            <a:off x="575556" y="2240868"/>
            <a:ext cx="8394456" cy="4392488"/>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r>
              <a:rPr lang="ko-KR" altLang="en-US"/>
              <a:t>2008년 9월 24일 아소는 내각총리대신 후쿠다가 사임하고 자민당내의 압도적인 인기를 얻어 선거를 위한 얼굴로서 중의원해산 총선거를 실시하는 것을 전제로 수상이 되었다.</a:t>
            </a:r>
          </a:p>
          <a:p>
            <a:pPr lvl="0">
              <a:defRPr lang="ko-KR" altLang="en-US"/>
            </a:pPr>
            <a:endParaRPr lang="ko-KR" altLang="en-US"/>
          </a:p>
          <a:p>
            <a:pPr lvl="0">
              <a:defRPr lang="ko-KR" altLang="en-US"/>
            </a:pPr>
            <a:r>
              <a:rPr lang="ko-KR" altLang="en-US"/>
              <a:t>아소정부는 2008년 9월부터 2009년 9월까지 집권한 아소 다로 내각은 미,일 동맹을 강화하고 적극적인 아시아 외교를 추진하고  한국과는 성숙한 동반자 관계를 지속 발전시키고 중국과는 전략적 호혜관계를 지속 발전시켜 나감으로써 역내 안정과 평화에 기여하게 됬다. </a:t>
            </a:r>
          </a:p>
          <a:p>
            <a:pPr lvl="0">
              <a:defRPr lang="ko-KR" altLang="en-US"/>
            </a:pPr>
            <a:endParaRPr lang="ko-KR" altLang="en-US"/>
          </a:p>
          <a:p>
            <a:pPr lvl="0">
              <a:defRPr lang="ko-KR" altLang="en-US"/>
            </a:pPr>
            <a:r>
              <a:rPr lang="ko-KR" altLang="en-US"/>
              <a:t>아소는 북방영토문제에 대해 사할린의 4도일괄반환론을 방기한 것이라고 비난을 받았다. 수상은 총선거를 예상하여 인기가 높아서 조각 직후는 조사에서 50% 내외였다. 그러나 대폭하락하여 2008년 12월 8일에는 20%까지 추락했다. </a:t>
            </a:r>
          </a:p>
          <a:p>
            <a:pPr lvl="0">
              <a:defRPr lang="ko-KR" altLang="en-US"/>
            </a:pPr>
            <a:r>
              <a:rPr lang="ko-KR" altLang="en-US"/>
              <a:t>당시 도쿄선거에서 여당이 대참패를 당했고 자민당은 민주당과 협력하여 8월30일을 선거일로 잡았다 자민당은 참패 당했다. 아소는 9월 총리를 사임했다.</a:t>
            </a:r>
          </a:p>
        </p:txBody>
      </p:sp>
      <p:sp>
        <p:nvSpPr>
          <p:cNvPr id="13" name="직사각형 12"/>
          <p:cNvSpPr/>
          <p:nvPr/>
        </p:nvSpPr>
        <p:spPr>
          <a:xfrm>
            <a:off x="570032" y="1927684"/>
            <a:ext cx="2136801" cy="55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ko-KR" altLang="en-US"/>
            </a:pPr>
            <a:r>
              <a:rPr lang="ko-KR" altLang="en-US"/>
              <a:t>아소 정부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stCondLst>
                                            <p:cond delay="0"/>
                                          </p:stCondLst>
                                        </p:cTn>
                                        <p:tgtEl>
                                          <p:spTgt spid="69"/>
                                        </p:tgtEl>
                                        <p:attrNameLst>
                                          <p:attrName>ppt_x</p:attrName>
                                        </p:attrNameLst>
                                      </p:cBhvr>
                                      <p:tavLst>
                                        <p:tav tm="0">
                                          <p:val>
                                            <p:strVal val="0-#ppt_w/2"/>
                                          </p:val>
                                        </p:tav>
                                        <p:tav tm="100000">
                                          <p:val>
                                            <p:strVal val="#ppt_x"/>
                                          </p:val>
                                        </p:tav>
                                      </p:tavLst>
                                    </p:anim>
                                    <p:anim calcmode="lin" valueType="num">
                                      <p:cBhvr>
                                        <p:cTn id="8" dur="1000" fill="hold">
                                          <p:stCondLst>
                                            <p:cond delay="0"/>
                                          </p:stCondLst>
                                        </p:cTn>
                                        <p:tgtEl>
                                          <p:spTgt spid="6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stCondLst>
                                            <p:cond delay="0"/>
                                          </p:stCondLst>
                                        </p:cTn>
                                        <p:tgtEl>
                                          <p:spTgt spid="9"/>
                                        </p:tgtEl>
                                        <p:attrNameLst>
                                          <p:attrName>ppt_x</p:attrName>
                                        </p:attrNameLst>
                                      </p:cBhvr>
                                      <p:tavLst>
                                        <p:tav tm="0">
                                          <p:val>
                                            <p:strVal val="0-#ppt_w/2"/>
                                          </p:val>
                                        </p:tav>
                                        <p:tav tm="100000">
                                          <p:val>
                                            <p:strVal val="#ppt_x"/>
                                          </p:val>
                                        </p:tav>
                                      </p:tavLst>
                                    </p:anim>
                                    <p:anim calcmode="lin" valueType="num">
                                      <p:cBhvr>
                                        <p:cTn id="12" dur="1000" fill="hold">
                                          <p:stCondLst>
                                            <p:cond delay="0"/>
                                          </p:stCondLst>
                                        </p:cTn>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stCondLst>
                                            <p:cond delay="0"/>
                                          </p:stCondLst>
                                        </p:cTn>
                                        <p:tgtEl>
                                          <p:spTgt spid="13"/>
                                        </p:tgtEl>
                                        <p:attrNameLst>
                                          <p:attrName>ppt_x</p:attrName>
                                        </p:attrNameLst>
                                      </p:cBhvr>
                                      <p:tavLst>
                                        <p:tav tm="0">
                                          <p:val>
                                            <p:strVal val="0-#ppt_w/2"/>
                                          </p:val>
                                        </p:tav>
                                        <p:tav tm="100000">
                                          <p:val>
                                            <p:strVal val="#ppt_x"/>
                                          </p:val>
                                        </p:tav>
                                      </p:tavLst>
                                    </p:anim>
                                    <p:anim calcmode="lin" valueType="num">
                                      <p:cBhvr>
                                        <p:cTn id="18" dur="10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stCondLst>
                                            <p:cond delay="0"/>
                                          </p:stCondLst>
                                        </p:cTn>
                                        <p:tgtEl>
                                          <p:spTgt spid="11"/>
                                        </p:tgtEl>
                                        <p:attrNameLst>
                                          <p:attrName>ppt_x</p:attrName>
                                        </p:attrNameLst>
                                      </p:cBhvr>
                                      <p:tavLst>
                                        <p:tav tm="0">
                                          <p:val>
                                            <p:strVal val="0-#ppt_w/2"/>
                                          </p:val>
                                        </p:tav>
                                        <p:tav tm="100000">
                                          <p:val>
                                            <p:strVal val="#ppt_x"/>
                                          </p:val>
                                        </p:tav>
                                      </p:tavLst>
                                    </p:anim>
                                    <p:anim calcmode="lin" valueType="num">
                                      <p:cBhvr>
                                        <p:cTn id="24" dur="1000" fill="hold">
                                          <p:stCondLst>
                                            <p:cond delay="0"/>
                                          </p:stCondLst>
                                        </p:cTn>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rotWithShape="1">
          <a:blip r:embed="rId3"/>
          <a:srcRect/>
          <a:stretch>
            <a:fillRect/>
          </a:stretch>
        </p:blipFill>
        <p:spPr>
          <a:xfrm>
            <a:off x="570032" y="0"/>
            <a:ext cx="8568952" cy="6858000"/>
          </a:xfrm>
          <a:prstGeom prst="rect">
            <a:avLst/>
          </a:prstGeom>
          <a:noFill/>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 name="직사각형 2"/>
          <p:cNvSpPr/>
          <p:nvPr/>
        </p:nvSpPr>
        <p:spPr>
          <a:xfrm>
            <a:off x="-1" y="121241"/>
            <a:ext cx="9144001"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69" name="그림 68"/>
          <p:cNvPicPr>
            <a:picLocks noChangeAspect="1"/>
          </p:cNvPicPr>
          <p:nvPr/>
        </p:nvPicPr>
        <p:blipFill rotWithShape="1">
          <a:blip r:embed="rId4"/>
          <a:stretch>
            <a:fillRect/>
          </a:stretch>
        </p:blipFill>
        <p:spPr>
          <a:xfrm>
            <a:off x="600095" y="441622"/>
            <a:ext cx="875561" cy="814289"/>
          </a:xfrm>
          <a:prstGeom prst="round2DiagRect">
            <a:avLst>
              <a:gd name="adj1" fmla="val 16667"/>
              <a:gd name="adj2" fmla="val 0"/>
            </a:avLst>
          </a:prstGeom>
          <a:ln w="88900" cap="sq">
            <a:solidFill>
              <a:srgbClr val="FFFFFF"/>
            </a:solidFill>
            <a:miter/>
          </a:ln>
          <a:effectLst>
            <a:outerShdw blurRad="254000" algn="tl" rotWithShape="0">
              <a:srgbClr val="000000">
                <a:alpha val="43000"/>
              </a:srgbClr>
            </a:outerShdw>
          </a:effectLst>
        </p:spPr>
      </p:pic>
      <p:sp>
        <p:nvSpPr>
          <p:cNvPr id="9" name="오각형 8"/>
          <p:cNvSpPr/>
          <p:nvPr/>
        </p:nvSpPr>
        <p:spPr>
          <a:xfrm>
            <a:off x="1619671" y="486768"/>
            <a:ext cx="5904656" cy="637976"/>
          </a:xfrm>
          <a:prstGeom prst="homePlate">
            <a:avLst>
              <a:gd name="adj" fmla="val 50000"/>
            </a:avLst>
          </a:prstGeom>
        </p:spPr>
        <p:style>
          <a:lnRef idx="3">
            <a:schemeClr val="lt1"/>
          </a:lnRef>
          <a:fillRef idx="1">
            <a:schemeClr val="accent3"/>
          </a:fillRef>
          <a:effectRef idx="1">
            <a:schemeClr val="accent3"/>
          </a:effectRef>
          <a:fontRef idx="minor">
            <a:schemeClr val="lt1"/>
          </a:fontRef>
        </p:style>
        <p:txBody>
          <a:bodyPr anchor="ctr"/>
          <a:lstStyle/>
          <a:p>
            <a:pPr algn="ctr">
              <a:defRPr lang="ko-KR" altLang="en-US"/>
            </a:pPr>
            <a:r>
              <a:rPr lang="ko-KR" altLang="en-US" sz="2800"/>
              <a:t>민주당 중심의 연립정부 탄생 </a:t>
            </a:r>
          </a:p>
        </p:txBody>
      </p:sp>
      <p:sp>
        <p:nvSpPr>
          <p:cNvPr id="11" name="한쪽 모서리가 둥근 사각형 10"/>
          <p:cNvSpPr/>
          <p:nvPr/>
        </p:nvSpPr>
        <p:spPr>
          <a:xfrm>
            <a:off x="600095" y="1844824"/>
            <a:ext cx="8076361" cy="4068452"/>
          </a:xfrm>
          <a:prstGeom prst="round1Rect">
            <a:avLst>
              <a:gd name="adj" fmla="val 16667"/>
            </a:avLst>
          </a:prstGeom>
        </p:spPr>
        <p:style>
          <a:lnRef idx="2">
            <a:schemeClr val="dk1"/>
          </a:lnRef>
          <a:fillRef idx="1">
            <a:schemeClr val="lt1"/>
          </a:fillRef>
          <a:effectRef idx="0">
            <a:schemeClr val="dk1"/>
          </a:effectRef>
          <a:fontRef idx="minor">
            <a:schemeClr val="dk1"/>
          </a:fontRef>
        </p:style>
        <p:txBody>
          <a:bodyPr anchor="ctr"/>
          <a:lstStyle/>
          <a:p>
            <a:pPr lvl="0">
              <a:defRPr lang="ko-KR" altLang="en-US"/>
            </a:pPr>
            <a:r>
              <a:rPr lang="ko-KR" altLang="en-US"/>
              <a:t>자유 ,진보 성향의 간 나오토, 하토야마 유키오, 하토야마 구니오 등 사회 민주당과 신당사키가케 등에서 이탈한 의원들 1996년 10월 중의원 선거를 앞두고 1996년 9월 28일 창당하였다. 사민당 출신 31명 신당사키가케 출신 14명 등 총 57명이 참석하였고 나오토가 정무, 하토야마 유키오가 당무 담당 공동대표로 취임하였다. 1997년 9월 18일 공동대표제를 폐지하고 당대표에 간 나오토가 취임하고 새로 신설된 하토야마 유키오가 취임되었다. </a:t>
            </a:r>
          </a:p>
          <a:p>
            <a:pPr lvl="0">
              <a:defRPr lang="ko-KR" altLang="en-US"/>
            </a:pPr>
            <a:r>
              <a:rPr lang="ko-KR" altLang="en-US"/>
              <a:t>사실민주당은 중도좌파 사회자유주의를 표방하여 1998년에 창당되었다. 총 131석(중의원 93석 + 참의원 38석)으로 출발했으나, 1998년 7월 12일 ㅇ참의원 선거 결과 140석으로 증가하였다. 1998년 8월 4일에 조사한 정당지지율에서는 처음으로 자민당을 넘어섰다. 자민당은 도발하여 분쟁이나 야기하는 발언이나 행동을 억제하려고 노력하고있다.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stCondLst>
                                            <p:cond delay="0"/>
                                          </p:stCondLst>
                                        </p:cTn>
                                        <p:tgtEl>
                                          <p:spTgt spid="69"/>
                                        </p:tgtEl>
                                        <p:attrNameLst>
                                          <p:attrName>ppt_x</p:attrName>
                                        </p:attrNameLst>
                                      </p:cBhvr>
                                      <p:tavLst>
                                        <p:tav tm="0">
                                          <p:val>
                                            <p:strVal val="0-#ppt_w/2"/>
                                          </p:val>
                                        </p:tav>
                                        <p:tav tm="100000">
                                          <p:val>
                                            <p:strVal val="#ppt_x"/>
                                          </p:val>
                                        </p:tav>
                                      </p:tavLst>
                                    </p:anim>
                                    <p:anim calcmode="lin" valueType="num">
                                      <p:cBhvr>
                                        <p:cTn id="8" dur="1000" fill="hold">
                                          <p:stCondLst>
                                            <p:cond delay="0"/>
                                          </p:stCondLst>
                                        </p:cTn>
                                        <p:tgtEl>
                                          <p:spTgt spid="6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stCondLst>
                                            <p:cond delay="0"/>
                                          </p:stCondLst>
                                        </p:cTn>
                                        <p:tgtEl>
                                          <p:spTgt spid="9"/>
                                        </p:tgtEl>
                                        <p:attrNameLst>
                                          <p:attrName>ppt_x</p:attrName>
                                        </p:attrNameLst>
                                      </p:cBhvr>
                                      <p:tavLst>
                                        <p:tav tm="0">
                                          <p:val>
                                            <p:strVal val="0-#ppt_w/2"/>
                                          </p:val>
                                        </p:tav>
                                        <p:tav tm="100000">
                                          <p:val>
                                            <p:strVal val="#ppt_x"/>
                                          </p:val>
                                        </p:tav>
                                      </p:tavLst>
                                    </p:anim>
                                    <p:anim calcmode="lin" valueType="num">
                                      <p:cBhvr>
                                        <p:cTn id="12" dur="1000" fill="hold">
                                          <p:stCondLst>
                                            <p:cond delay="0"/>
                                          </p:stCondLst>
                                        </p:cTn>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stCondLst>
                                            <p:cond delay="0"/>
                                          </p:stCondLst>
                                        </p:cTn>
                                        <p:tgtEl>
                                          <p:spTgt spid="11"/>
                                        </p:tgtEl>
                                        <p:attrNameLst>
                                          <p:attrName>ppt_x</p:attrName>
                                        </p:attrNameLst>
                                      </p:cBhvr>
                                      <p:tavLst>
                                        <p:tav tm="0">
                                          <p:val>
                                            <p:strVal val="0-#ppt_w/2"/>
                                          </p:val>
                                        </p:tav>
                                        <p:tav tm="100000">
                                          <p:val>
                                            <p:strVal val="#ppt_x"/>
                                          </p:val>
                                        </p:tav>
                                      </p:tavLst>
                                    </p:anim>
                                    <p:anim calcmode="lin" valueType="num">
                                      <p:cBhvr>
                                        <p:cTn id="18" dur="1000" fill="hold">
                                          <p:stCondLst>
                                            <p:cond delay="0"/>
                                          </p:stCondLst>
                                        </p:cTn>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rotWithShape="1">
          <a:blip r:embed="rId3"/>
          <a:srcRect/>
          <a:stretch>
            <a:fillRect/>
          </a:stretch>
        </p:blipFill>
        <p:spPr>
          <a:xfrm>
            <a:off x="570032" y="0"/>
            <a:ext cx="8568952" cy="6858000"/>
          </a:xfrm>
          <a:prstGeom prst="rect">
            <a:avLst/>
          </a:prstGeom>
          <a:noFill/>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 name="직사각형 2"/>
          <p:cNvSpPr/>
          <p:nvPr/>
        </p:nvSpPr>
        <p:spPr>
          <a:xfrm>
            <a:off x="-7641" y="-17017"/>
            <a:ext cx="9146625" cy="6877321"/>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 name="제목 3"/>
          <p:cNvSpPr>
            <a:spLocks noGrp="1"/>
          </p:cNvSpPr>
          <p:nvPr>
            <p:ph type="ctrTitle"/>
          </p:nvPr>
        </p:nvSpPr>
        <p:spPr>
          <a:xfrm>
            <a:off x="592083" y="142830"/>
            <a:ext cx="7772400" cy="1470025"/>
          </a:xfrm>
        </p:spPr>
        <p:style>
          <a:lnRef idx="1">
            <a:schemeClr val="accent5"/>
          </a:lnRef>
          <a:fillRef idx="2">
            <a:schemeClr val="accent5"/>
          </a:fillRef>
          <a:effectRef idx="1">
            <a:schemeClr val="accent5"/>
          </a:effectRef>
          <a:fontRef idx="minor">
            <a:schemeClr val="dk1"/>
          </a:fontRef>
        </p:style>
        <p:txBody>
          <a:bodyPr/>
          <a:lstStyle/>
          <a:p>
            <a:pPr lvl="0">
              <a:defRPr lang="ko-KR" altLang="en-US"/>
            </a:pPr>
            <a:r>
              <a:rPr lang="ko-KR" altLang="en-US" dirty="0"/>
              <a:t>일본의 군사력증강</a:t>
            </a:r>
          </a:p>
        </p:txBody>
      </p:sp>
      <p:sp>
        <p:nvSpPr>
          <p:cNvPr id="5" name="부제목 4"/>
          <p:cNvSpPr>
            <a:spLocks noGrp="1"/>
          </p:cNvSpPr>
          <p:nvPr>
            <p:ph type="subTitle" idx="1"/>
          </p:nvPr>
        </p:nvSpPr>
        <p:spPr>
          <a:xfrm>
            <a:off x="0" y="2041506"/>
            <a:ext cx="9151641" cy="3215280"/>
          </a:xfrm>
        </p:spPr>
        <p:style>
          <a:lnRef idx="1">
            <a:schemeClr val="accent2"/>
          </a:lnRef>
          <a:fillRef idx="2">
            <a:schemeClr val="accent2"/>
          </a:fillRef>
          <a:effectRef idx="1">
            <a:schemeClr val="accent2"/>
          </a:effectRef>
          <a:fontRef idx="minor">
            <a:schemeClr val="dk1"/>
          </a:fontRef>
        </p:style>
        <p:txBody>
          <a:bodyPr/>
          <a:lstStyle/>
          <a:p>
            <a:pPr lvl="0" algn="l">
              <a:defRPr lang="ko-KR" altLang="en-US"/>
            </a:pPr>
            <a:r>
              <a:rPr lang="en-US" altLang="ko-KR" dirty="0"/>
              <a:t>     1) </a:t>
            </a:r>
            <a:r>
              <a:rPr lang="ko-KR" altLang="en-US" dirty="0"/>
              <a:t>전후 실질적인 군사대국화</a:t>
            </a:r>
          </a:p>
          <a:p>
            <a:pPr lvl="0" algn="l">
              <a:defRPr lang="ko-KR" altLang="en-US"/>
            </a:pPr>
            <a:r>
              <a:rPr lang="en-US" altLang="ko-KR" dirty="0"/>
              <a:t>     </a:t>
            </a:r>
            <a:r>
              <a:rPr lang="en-US" altLang="ko-KR" dirty="0" smtClean="0"/>
              <a:t>2</a:t>
            </a:r>
            <a:r>
              <a:rPr lang="en-US" altLang="ko-KR" dirty="0"/>
              <a:t>) </a:t>
            </a:r>
            <a:r>
              <a:rPr lang="ko-KR" altLang="en-US" dirty="0" err="1"/>
              <a:t>일본국헌법</a:t>
            </a:r>
            <a:r>
              <a:rPr lang="en-US" altLang="ko-KR" dirty="0"/>
              <a:t>[9</a:t>
            </a:r>
            <a:r>
              <a:rPr lang="ko-KR" altLang="en-US" dirty="0"/>
              <a:t>조</a:t>
            </a:r>
            <a:r>
              <a:rPr lang="en-US" altLang="ko-KR" dirty="0"/>
              <a:t>] </a:t>
            </a:r>
            <a:r>
              <a:rPr lang="ko-KR" altLang="en-US" dirty="0"/>
              <a:t>개정의 현실</a:t>
            </a:r>
          </a:p>
          <a:p>
            <a:pPr lvl="0" algn="l">
              <a:defRPr lang="ko-KR" altLang="en-US"/>
            </a:pPr>
            <a:r>
              <a:rPr lang="en-US" altLang="ko-KR" dirty="0"/>
              <a:t>  </a:t>
            </a:r>
            <a:r>
              <a:rPr lang="en-US" altLang="ko-KR" dirty="0" smtClean="0"/>
              <a:t>   3</a:t>
            </a:r>
            <a:r>
              <a:rPr lang="en-US" altLang="ko-KR" dirty="0"/>
              <a:t>) </a:t>
            </a:r>
            <a:r>
              <a:rPr lang="ko-KR" altLang="en-US" dirty="0"/>
              <a:t>군사안보의 독립화 의지</a:t>
            </a:r>
          </a:p>
          <a:p>
            <a:pPr lvl="0" algn="l">
              <a:defRPr lang="ko-KR" altLang="en-US"/>
            </a:pPr>
            <a:r>
              <a:rPr lang="en-US" altLang="ko-KR" dirty="0"/>
              <a:t>     </a:t>
            </a:r>
            <a:r>
              <a:rPr lang="en-US" altLang="ko-KR" dirty="0" smtClean="0"/>
              <a:t>4</a:t>
            </a:r>
            <a:r>
              <a:rPr lang="en-US" altLang="ko-KR" dirty="0"/>
              <a:t>) </a:t>
            </a:r>
            <a:r>
              <a:rPr lang="ko-KR" altLang="en-US" dirty="0"/>
              <a:t>일본의 군사력 </a:t>
            </a:r>
            <a:r>
              <a:rPr lang="ko-KR" altLang="en-US" dirty="0" err="1"/>
              <a:t>국사제회의</a:t>
            </a:r>
            <a:r>
              <a:rPr lang="ko-KR" altLang="en-US" dirty="0"/>
              <a:t> 반응</a:t>
            </a:r>
          </a:p>
          <a:p>
            <a:pPr lvl="0" algn="l">
              <a:defRPr lang="ko-KR" altLang="en-US"/>
            </a:pPr>
            <a:r>
              <a:rPr lang="en-US" altLang="ko-KR" dirty="0"/>
              <a:t>     </a:t>
            </a:r>
            <a:r>
              <a:rPr lang="en-US" altLang="ko-KR" dirty="0" smtClean="0"/>
              <a:t>5</a:t>
            </a:r>
            <a:r>
              <a:rPr lang="en-US" altLang="ko-KR" dirty="0"/>
              <a:t>) </a:t>
            </a:r>
            <a:r>
              <a:rPr lang="ko-KR" altLang="en-US" dirty="0"/>
              <a:t>일본의 군사력과 동북아질서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fill="hold">
                                          <p:stCondLst>
                                            <p:cond delay="0"/>
                                          </p:stCondLst>
                                        </p:cTn>
                                        <p:tgtEl>
                                          <p:spTgt spid="4"/>
                                        </p:tgtEl>
                                      </p:cBhvr>
                                    </p:animEffect>
                                    <p:anim calcmode="lin" valueType="num">
                                      <p:cBhvr>
                                        <p:cTn id="8" dur="2000" fill="hold">
                                          <p:stCondLst>
                                            <p:cond delay="0"/>
                                          </p:stCondLst>
                                        </p:cTn>
                                        <p:tgtEl>
                                          <p:spTgt spid="4"/>
                                        </p:tgtEl>
                                        <p:attrNameLst>
                                          <p:attrName>ppt_w</p:attrName>
                                        </p:attrNameLst>
                                      </p:cBhvr>
                                      <p:tavLst>
                                        <p:tav tm="0" fmla="#ppt_w*sin(2.5*pi*$)">
                                          <p:val>
                                            <p:fltVal val="0"/>
                                          </p:val>
                                        </p:tav>
                                        <p:tav tm="100000">
                                          <p:val>
                                            <p:fltVal val="1"/>
                                          </p:val>
                                        </p:tav>
                                      </p:tavLst>
                                    </p:anim>
                                    <p:anim calcmode="lin" valueType="num">
                                      <p:cBhvr>
                                        <p:cTn id="9" dur="2000" fill="hold">
                                          <p:stCondLst>
                                            <p:cond delay="0"/>
                                          </p:stCondLst>
                                        </p:cTn>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iterate>
                                    <p:tmPct val="10000"/>
                                  </p:iterate>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fill="hold">
                                          <p:stCondLst>
                                            <p:cond delay="0"/>
                                          </p:stCondLst>
                                        </p:cTn>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iterate>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fill="hold">
                                          <p:stCondLst>
                                            <p:cond delay="0"/>
                                          </p:stCondLst>
                                        </p:cTn>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iterate>
                                    <p:tmPct val="10000"/>
                                  </p:iterate>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fill="hold">
                                          <p:stCondLst>
                                            <p:cond delay="0"/>
                                          </p:stCondLst>
                                        </p:cTn>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iterate>
                                    <p:tmPct val="10000"/>
                                  </p:iterate>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arn(inVertical)">
                                      <p:cBhvr>
                                        <p:cTn id="29" dur="500" fill="hold">
                                          <p:stCondLst>
                                            <p:cond delay="0"/>
                                          </p:stCondLst>
                                        </p:cTn>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iterate>
                                    <p:tmPct val="10000"/>
                                  </p:iterate>
                                  <p:childTnLst>
                                    <p:set>
                                      <p:cBhvr>
                                        <p:cTn id="33" dur="1" fill="hold">
                                          <p:stCondLst>
                                            <p:cond delay="0"/>
                                          </p:stCondLst>
                                        </p:cTn>
                                        <p:tgtEl>
                                          <p:spTgt spid="5">
                                            <p:txEl>
                                              <p:pRg st="4" end="4"/>
                                            </p:txEl>
                                          </p:spTgt>
                                        </p:tgtEl>
                                        <p:attrNameLst>
                                          <p:attrName>style.visibility</p:attrName>
                                        </p:attrNameLst>
                                      </p:cBhvr>
                                      <p:to>
                                        <p:strVal val="visible"/>
                                      </p:to>
                                    </p:set>
                                    <p:animEffect transition="in" filter="barn(inVertical)">
                                      <p:cBhvr>
                                        <p:cTn id="34" dur="500" fill="hold">
                                          <p:stCondLst>
                                            <p:cond delay="0"/>
                                          </p:stCondLst>
                                        </p:cTn>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iterate>
                                    <p:tmPct val="10000"/>
                                  </p:iterate>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arn(inVertical)">
                                      <p:cBhvr>
                                        <p:cTn id="39" dur="500" fill="hold">
                                          <p:stCondLst>
                                            <p:cond delay="0"/>
                                          </p:stCondLst>
                                        </p:cTn>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rotWithShape="1">
          <a:blip r:embed="rId2"/>
          <a:srcRect/>
          <a:stretch>
            <a:fillRect/>
          </a:stretch>
        </p:blipFill>
        <p:spPr>
          <a:xfrm>
            <a:off x="570032" y="0"/>
            <a:ext cx="8568952" cy="6858000"/>
          </a:xfrm>
          <a:prstGeom prst="rect">
            <a:avLst/>
          </a:prstGeom>
          <a:noFill/>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 name="직사각형 2"/>
          <p:cNvSpPr/>
          <p:nvPr/>
        </p:nvSpPr>
        <p:spPr>
          <a:xfrm>
            <a:off x="0" y="121241"/>
            <a:ext cx="9144000"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6" name="제목 5"/>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lvl="0">
              <a:defRPr lang="ko-KR" altLang="en-US"/>
            </a:pPr>
            <a:r>
              <a:rPr lang="en-US" altLang="ko-KR"/>
              <a:t>1) </a:t>
            </a:r>
            <a:r>
              <a:rPr lang="ko-KR" altLang="en-US"/>
              <a:t>전후</a:t>
            </a:r>
            <a:r>
              <a:rPr lang="en-US" altLang="ko-KR"/>
              <a:t> </a:t>
            </a:r>
            <a:r>
              <a:rPr lang="ko-KR" altLang="en-US"/>
              <a:t>실질적인 군사대국화</a:t>
            </a:r>
          </a:p>
        </p:txBody>
      </p:sp>
      <p:sp>
        <p:nvSpPr>
          <p:cNvPr id="7" name="내용 개체 틀 6"/>
          <p:cNvSpPr>
            <a:spLocks noGrp="1"/>
          </p:cNvSpPr>
          <p:nvPr>
            <p:ph idx="1"/>
          </p:nvPr>
        </p:nvSpPr>
        <p:spPr>
          <a:xfrm>
            <a:off x="251520" y="1628800"/>
            <a:ext cx="8887464" cy="5112567"/>
          </a:xfrm>
        </p:spPr>
        <p:style>
          <a:lnRef idx="1">
            <a:schemeClr val="accent2"/>
          </a:lnRef>
          <a:fillRef idx="2">
            <a:schemeClr val="accent2"/>
          </a:fillRef>
          <a:effectRef idx="1">
            <a:schemeClr val="accent2"/>
          </a:effectRef>
          <a:fontRef idx="minor">
            <a:schemeClr val="dk1"/>
          </a:fontRef>
        </p:style>
        <p:txBody>
          <a:bodyPr>
            <a:normAutofit/>
          </a:bodyPr>
          <a:lstStyle/>
          <a:p>
            <a:pPr marL="0" indent="0">
              <a:lnSpc>
                <a:spcPct val="90000"/>
              </a:lnSpc>
              <a:buNone/>
              <a:defRPr lang="ko-KR" altLang="en-US"/>
            </a:pPr>
            <a:r>
              <a:rPr lang="en-US" altLang="ko-KR"/>
              <a:t>1945</a:t>
            </a:r>
            <a:r>
              <a:rPr lang="ko-KR" altLang="en-US"/>
              <a:t>년 </a:t>
            </a:r>
            <a:r>
              <a:rPr lang="en-US" altLang="ko-KR"/>
              <a:t>9</a:t>
            </a:r>
            <a:r>
              <a:rPr lang="ko-KR" altLang="en-US"/>
              <a:t>월 연합국의 일본군 무장해제</a:t>
            </a:r>
          </a:p>
          <a:p>
            <a:pPr marL="0" indent="0">
              <a:lnSpc>
                <a:spcPct val="90000"/>
              </a:lnSpc>
              <a:buNone/>
              <a:defRPr lang="ko-KR" altLang="en-US"/>
            </a:pPr>
            <a:endParaRPr lang="en-US" altLang="ko-KR"/>
          </a:p>
          <a:p>
            <a:pPr marL="0" indent="0">
              <a:lnSpc>
                <a:spcPct val="90000"/>
              </a:lnSpc>
              <a:buNone/>
              <a:defRPr lang="ko-KR" altLang="en-US"/>
            </a:pPr>
            <a:endParaRPr lang="en-US" altLang="ko-KR"/>
          </a:p>
          <a:p>
            <a:pPr marL="0" indent="0">
              <a:lnSpc>
                <a:spcPct val="90000"/>
              </a:lnSpc>
              <a:buNone/>
              <a:defRPr lang="ko-KR" altLang="en-US"/>
            </a:pPr>
            <a:r>
              <a:rPr lang="en-US" altLang="ko-KR"/>
              <a:t>1948</a:t>
            </a:r>
            <a:r>
              <a:rPr lang="ko-KR" altLang="en-US"/>
              <a:t>년 </a:t>
            </a:r>
            <a:r>
              <a:rPr lang="en-US" altLang="ko-KR"/>
              <a:t>5</a:t>
            </a:r>
            <a:r>
              <a:rPr lang="ko-KR" altLang="en-US"/>
              <a:t>월 </a:t>
            </a:r>
            <a:r>
              <a:rPr lang="en-US" altLang="ko-KR"/>
              <a:t>1</a:t>
            </a:r>
            <a:r>
              <a:rPr lang="ko-KR" altLang="en-US"/>
              <a:t>일 합법적인 군사력으로 해상보안청이 설치 됨</a:t>
            </a:r>
          </a:p>
          <a:p>
            <a:pPr marL="0" indent="0">
              <a:lnSpc>
                <a:spcPct val="90000"/>
              </a:lnSpc>
              <a:buNone/>
              <a:defRPr lang="ko-KR" altLang="en-US"/>
            </a:pPr>
            <a:endParaRPr lang="en-US" altLang="ko-KR"/>
          </a:p>
          <a:p>
            <a:pPr marL="0" indent="0">
              <a:lnSpc>
                <a:spcPct val="90000"/>
              </a:lnSpc>
              <a:buNone/>
              <a:defRPr lang="ko-KR" altLang="en-US"/>
            </a:pPr>
            <a:endParaRPr lang="en-US" altLang="ko-KR"/>
          </a:p>
          <a:p>
            <a:pPr marL="0" indent="0">
              <a:lnSpc>
                <a:spcPct val="90000"/>
              </a:lnSpc>
              <a:buNone/>
              <a:defRPr lang="ko-KR" altLang="en-US"/>
            </a:pPr>
            <a:r>
              <a:rPr lang="en-US" altLang="ko-KR"/>
              <a:t>1950</a:t>
            </a:r>
            <a:r>
              <a:rPr lang="ko-KR" altLang="en-US"/>
              <a:t>년 </a:t>
            </a:r>
            <a:r>
              <a:rPr lang="en-US" altLang="ko-KR"/>
              <a:t>6</a:t>
            </a:r>
            <a:r>
              <a:rPr lang="ko-KR" altLang="en-US"/>
              <a:t>월 한국전쟁을 계기로 미군가족 및 </a:t>
            </a:r>
          </a:p>
          <a:p>
            <a:pPr marL="0" indent="0">
              <a:lnSpc>
                <a:spcPct val="90000"/>
              </a:lnSpc>
              <a:buNone/>
              <a:defRPr lang="ko-KR" altLang="en-US"/>
            </a:pPr>
            <a:r>
              <a:rPr lang="ko-KR" altLang="en-US"/>
              <a:t>치안유지 명복으로 </a:t>
            </a:r>
            <a:r>
              <a:rPr lang="en-US" altLang="ko-KR"/>
              <a:t>[</a:t>
            </a:r>
            <a:r>
              <a:rPr lang="ko-KR" altLang="en-US"/>
              <a:t>경찰예비대</a:t>
            </a:r>
            <a:r>
              <a:rPr lang="en-US" altLang="ko-KR"/>
              <a:t>]</a:t>
            </a:r>
            <a:r>
              <a:rPr lang="ko-KR" altLang="en-US"/>
              <a:t> 창설</a:t>
            </a:r>
            <a:endParaRPr lang="en-US" altLang="ko-KR"/>
          </a:p>
        </p:txBody>
      </p:sp>
      <p:sp>
        <p:nvSpPr>
          <p:cNvPr id="9" name="아래쪽 화살표 8"/>
          <p:cNvSpPr/>
          <p:nvPr/>
        </p:nvSpPr>
        <p:spPr>
          <a:xfrm>
            <a:off x="3138892" y="2379948"/>
            <a:ext cx="1865156" cy="68901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pic>
        <p:nvPicPr>
          <p:cNvPr id="1026" name="Picture 2"/>
          <p:cNvPicPr>
            <a:picLocks noChangeAspect="1" noChangeArrowheads="1"/>
          </p:cNvPicPr>
          <p:nvPr/>
        </p:nvPicPr>
        <p:blipFill rotWithShape="1">
          <a:blip r:embed="rId3"/>
          <a:srcRect/>
          <a:stretch>
            <a:fillRect/>
          </a:stretch>
        </p:blipFill>
        <p:spPr>
          <a:xfrm>
            <a:off x="3027354" y="4293096"/>
            <a:ext cx="2088232" cy="737023"/>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stCondLst>
                                            <p:cond delay="0"/>
                                          </p:stCondLst>
                                        </p:cTn>
                                        <p:tgtEl>
                                          <p:spTgt spid="6"/>
                                        </p:tgtEl>
                                        <p:attrNameLst>
                                          <p:attrName>ppt_w</p:attrName>
                                        </p:attrNameLst>
                                      </p:cBhvr>
                                      <p:tavLst>
                                        <p:tav tm="0">
                                          <p:val>
                                            <p:fltVal val="0"/>
                                          </p:val>
                                        </p:tav>
                                        <p:tav tm="100000">
                                          <p:val>
                                            <p:strVal val="#ppt_w"/>
                                          </p:val>
                                        </p:tav>
                                      </p:tavLst>
                                    </p:anim>
                                    <p:anim calcmode="lin" valueType="num">
                                      <p:cBhvr>
                                        <p:cTn id="8" dur="500" fill="hold">
                                          <p:stCondLst>
                                            <p:cond delay="0"/>
                                          </p:stCondLst>
                                        </p:cTn>
                                        <p:tgtEl>
                                          <p:spTgt spid="6"/>
                                        </p:tgtEl>
                                        <p:attrNameLst>
                                          <p:attrName>ppt_h</p:attrName>
                                        </p:attrNameLst>
                                      </p:cBhvr>
                                      <p:tavLst>
                                        <p:tav tm="0">
                                          <p:val>
                                            <p:fltVal val="0"/>
                                          </p:val>
                                        </p:tav>
                                        <p:tav tm="100000">
                                          <p:val>
                                            <p:strVal val="#ppt_h"/>
                                          </p:val>
                                        </p:tav>
                                      </p:tavLst>
                                    </p:anim>
                                    <p:animEffect transition="in" filter="fade">
                                      <p:cBhvr>
                                        <p:cTn id="9" dur="500" fill="hold">
                                          <p:stCondLst>
                                            <p:cond delay="0"/>
                                          </p:stCondLst>
                                        </p:cTn>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p:tmPct val="10000"/>
                                  </p:iterate>
                                  <p:childTnLst>
                                    <p:set>
                                      <p:cBhvr>
                                        <p:cTn id="13" dur="1" fill="hold">
                                          <p:stCondLst>
                                            <p:cond delay="0"/>
                                          </p:stCondLst>
                                        </p:cTn>
                                        <p:tgtEl>
                                          <p:spTgt spid="7">
                                            <p:txEl>
                                              <p:pRg st="7" end="7"/>
                                            </p:txEl>
                                          </p:spTgt>
                                        </p:tgtEl>
                                        <p:attrNameLst>
                                          <p:attrName>style.visibility</p:attrName>
                                        </p:attrNameLst>
                                      </p:cBhvr>
                                      <p:to>
                                        <p:strVal val="visible"/>
                                      </p:to>
                                    </p:set>
                                    <p:animEffect transition="in" filter="fade">
                                      <p:cBhvr>
                                        <p:cTn id="14" dur="1000" fill="hold">
                                          <p:stCondLst>
                                            <p:cond delay="0"/>
                                          </p:stCondLst>
                                        </p:cTn>
                                        <p:tgtEl>
                                          <p:spTgt spid="7">
                                            <p:txEl>
                                              <p:pRg st="7" end="7"/>
                                            </p:txEl>
                                          </p:spTgt>
                                        </p:tgtEl>
                                      </p:cBhvr>
                                    </p:animEffect>
                                    <p:anim calcmode="lin" valueType="num">
                                      <p:cBhvr>
                                        <p:cTn id="15" dur="1000" fill="hold">
                                          <p:stCondLst>
                                            <p:cond delay="0"/>
                                          </p:stCondLst>
                                        </p:cTn>
                                        <p:tgtEl>
                                          <p:spTgt spid="7">
                                            <p:txEl>
                                              <p:pRg st="7" end="7"/>
                                            </p:txEl>
                                          </p:spTgt>
                                        </p:tgtEl>
                                        <p:attrNameLst>
                                          <p:attrName>ppt_x</p:attrName>
                                        </p:attrNameLst>
                                      </p:cBhvr>
                                      <p:tavLst>
                                        <p:tav tm="0">
                                          <p:val>
                                            <p:strVal val="#ppt_x"/>
                                          </p:val>
                                        </p:tav>
                                        <p:tav tm="100000">
                                          <p:val>
                                            <p:strVal val="#ppt_x"/>
                                          </p:val>
                                        </p:tav>
                                      </p:tavLst>
                                    </p:anim>
                                    <p:anim calcmode="lin" valueType="num">
                                      <p:cBhvr>
                                        <p:cTn id="16" dur="1000" fill="hold">
                                          <p:stCondLst>
                                            <p:cond delay="0"/>
                                          </p:stCondLst>
                                        </p:cTn>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iterate>
                                    <p:tmPct val="10000"/>
                                  </p:iterate>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fill="hold">
                                          <p:stCondLst>
                                            <p:cond delay="0"/>
                                          </p:stCondLst>
                                        </p:cTn>
                                        <p:tgtEl>
                                          <p:spTgt spid="7">
                                            <p:txEl>
                                              <p:pRg st="0" end="0"/>
                                            </p:txEl>
                                          </p:spTgt>
                                        </p:tgtEl>
                                      </p:cBhvr>
                                    </p:animEffect>
                                    <p:anim calcmode="lin" valueType="num">
                                      <p:cBhvr>
                                        <p:cTn id="22" dur="1000" fill="hold">
                                          <p:stCondLst>
                                            <p:cond delay="0"/>
                                          </p:stCondLst>
                                        </p:cTn>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stCondLst>
                                            <p:cond delay="0"/>
                                          </p:stCondLst>
                                        </p:cTn>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iterate>
                                    <p:tmPct val="10000"/>
                                  </p:iterate>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fill="hold">
                                          <p:stCondLst>
                                            <p:cond delay="0"/>
                                          </p:stCondLst>
                                        </p:cTn>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iterate>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p:cTn id="34"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barn(inVertical)">
                                      <p:cBhvr>
                                        <p:cTn id="39" dur="500" fill="hold">
                                          <p:stCondLst>
                                            <p:cond delay="0"/>
                                          </p:stCondLst>
                                        </p:cTn>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2" nodeType="clickEffect">
                                  <p:stCondLst>
                                    <p:cond delay="0"/>
                                  </p:stCondLst>
                                  <p:iterate>
                                    <p:tmPct val="10000"/>
                                  </p:iterate>
                                  <p:childTnLst>
                                    <p:set>
                                      <p:cBhvr>
                                        <p:cTn id="43" dur="1" fill="hold">
                                          <p:stCondLst>
                                            <p:cond delay="0"/>
                                          </p:stCondLst>
                                        </p:cTn>
                                        <p:tgtEl>
                                          <p:spTgt spid="7"/>
                                        </p:tgtEl>
                                        <p:attrNameLst>
                                          <p:attrName>style.visibility</p:attrName>
                                        </p:attrNameLst>
                                      </p:cBhvr>
                                      <p:to>
                                        <p:strVal val="visible"/>
                                      </p:to>
                                    </p:set>
                                    <p:animEffect transition="in" filter="fade">
                                      <p:cBhvr>
                                        <p:cTn id="44" dur="1000" fill="hold">
                                          <p:stCondLst>
                                            <p:cond delay="0"/>
                                          </p:stCondLst>
                                        </p:cTn>
                                        <p:tgtEl>
                                          <p:spTgt spid="7"/>
                                        </p:tgtEl>
                                      </p:cBhvr>
                                    </p:animEffect>
                                    <p:anim calcmode="lin" valueType="num">
                                      <p:cBhvr>
                                        <p:cTn id="45" dur="10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p:cTn id="46" dur="1000" fill="hold">
                                          <p:stCondLst>
                                            <p:cond delay="0"/>
                                          </p:stCondLst>
                                        </p:cTn>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3" nodeType="withEffect">
                                  <p:stCondLst>
                                    <p:cond delay="0"/>
                                  </p:stCondLst>
                                  <p:iterate>
                                    <p:tmPct val="10000"/>
                                  </p:iterate>
                                  <p:childTnLst>
                                    <p:set>
                                      <p:cBhvr>
                                        <p:cTn id="48" dur="1" fill="hold">
                                          <p:stCondLst>
                                            <p:cond delay="0"/>
                                          </p:stCondLst>
                                        </p:cTn>
                                        <p:tgtEl>
                                          <p:spTgt spid="7"/>
                                        </p:tgtEl>
                                        <p:attrNameLst>
                                          <p:attrName>style.visibility</p:attrName>
                                        </p:attrNameLst>
                                      </p:cBhvr>
                                      <p:to>
                                        <p:strVal val="visible"/>
                                      </p:to>
                                    </p:set>
                                    <p:animEffect transition="in" filter="fade">
                                      <p:cBhvr>
                                        <p:cTn id="49" dur="1000" fill="hold">
                                          <p:stCondLst>
                                            <p:cond delay="0"/>
                                          </p:stCondLst>
                                        </p:cTn>
                                        <p:tgtEl>
                                          <p:spTgt spid="7"/>
                                        </p:tgtEl>
                                      </p:cBhvr>
                                    </p:animEffect>
                                    <p:anim calcmode="lin" valueType="num">
                                      <p:cBhvr>
                                        <p:cTn id="50" dur="10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p:cTn id="51" dur="1000" fill="hold">
                                          <p:stCondLst>
                                            <p:cond delay="0"/>
                                          </p:stCondLst>
                                        </p:cTn>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P spid="7" grpId="1" bldLvl="0" animBg="1"/>
      <p:bldP spid="7" grpId="2" bldLvl="0" animBg="1"/>
      <p:bldP spid="7" grpId="3" bldLvl="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7"/>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lvl="0">
              <a:defRPr lang="ko-KR" altLang="en-US"/>
            </a:pPr>
            <a:r>
              <a:rPr lang="ko-KR" altLang="en-US"/>
              <a:t>군사대국화 움직임이</a:t>
            </a:r>
            <a:r>
              <a:rPr lang="en-US" altLang="ko-KR"/>
              <a:t>?</a:t>
            </a:r>
            <a:endParaRPr lang="ko-KR" altLang="en-US"/>
          </a:p>
        </p:txBody>
      </p:sp>
      <p:sp>
        <p:nvSpPr>
          <p:cNvPr id="9" name="내용 개체 틀 8"/>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lvl="0">
              <a:defRPr lang="ko-KR" altLang="en-US"/>
            </a:pPr>
            <a:r>
              <a:rPr lang="en-US" altLang="ko-KR"/>
              <a:t>1954</a:t>
            </a:r>
            <a:r>
              <a:rPr lang="ko-KR" altLang="en-US"/>
              <a:t>년 자위대 설립이후 방위정책을 수정 및 군사력 증강</a:t>
            </a:r>
          </a:p>
          <a:p>
            <a:pPr lvl="0">
              <a:defRPr lang="ko-KR" altLang="en-US"/>
            </a:pPr>
            <a:r>
              <a:rPr lang="en-US" altLang="ko-KR"/>
              <a:t>1980</a:t>
            </a:r>
            <a:r>
              <a:rPr lang="ko-KR" altLang="en-US"/>
              <a:t>년 자위대 위상과 변화를 본격검토</a:t>
            </a:r>
          </a:p>
          <a:p>
            <a:pPr lvl="0">
              <a:defRPr lang="ko-KR" altLang="en-US"/>
            </a:pPr>
            <a:r>
              <a:rPr lang="en-US" altLang="ko-KR"/>
              <a:t>2001</a:t>
            </a:r>
            <a:r>
              <a:rPr lang="ko-KR" altLang="en-US"/>
              <a:t>년 미국의 </a:t>
            </a:r>
            <a:r>
              <a:rPr lang="en-US" altLang="ko-KR"/>
              <a:t>9.11</a:t>
            </a:r>
            <a:r>
              <a:rPr lang="ko-KR" altLang="en-US"/>
              <a:t>등 계기로 안전보장 정책의 기초를 바꾸려는 우려도 제기</a:t>
            </a:r>
          </a:p>
          <a:p>
            <a:pPr lvl="0">
              <a:defRPr lang="ko-KR" altLang="en-US"/>
            </a:pPr>
            <a:r>
              <a:rPr lang="en-US" altLang="ko-KR"/>
              <a:t>UN </a:t>
            </a:r>
            <a:r>
              <a:rPr lang="ko-KR" altLang="en-US"/>
              <a:t>상임이사국 지휘획득을 통한 국제적 영향력을 확대하려는 움직임이 구체화</a:t>
            </a:r>
          </a:p>
          <a:p>
            <a:pPr marL="0" indent="0">
              <a:buNone/>
              <a:defRPr lang="ko-KR" altLang="en-US"/>
            </a:pPr>
            <a:endParaRPr lang="ko-KR"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000" fill="hold">
                                          <p:stCondLst>
                                            <p:cond delay="0"/>
                                          </p:stCondLst>
                                        </p:cTn>
                                        <p:tgtEl>
                                          <p:spTgt spid="8"/>
                                        </p:tgtEl>
                                      </p:cBhvr>
                                    </p:animEffect>
                                    <p:anim calcmode="lin" valueType="num">
                                      <p:cBhvr>
                                        <p:cTn id="8" dur="2000" fill="hold">
                                          <p:stCondLst>
                                            <p:cond delay="0"/>
                                          </p:stCondLst>
                                        </p:cTn>
                                        <p:tgtEl>
                                          <p:spTgt spid="8"/>
                                        </p:tgtEl>
                                        <p:attrNameLst>
                                          <p:attrName>ppt_w</p:attrName>
                                        </p:attrNameLst>
                                      </p:cBhvr>
                                      <p:tavLst>
                                        <p:tav tm="0" fmla="#ppt_w*sin(2.5*pi*$)">
                                          <p:val>
                                            <p:fltVal val="0"/>
                                          </p:val>
                                        </p:tav>
                                        <p:tav tm="100000">
                                          <p:val>
                                            <p:fltVal val="1"/>
                                          </p:val>
                                        </p:tav>
                                      </p:tavLst>
                                    </p:anim>
                                    <p:anim calcmode="lin" valueType="num">
                                      <p:cBhvr>
                                        <p:cTn id="9" dur="2000" fill="hold">
                                          <p:stCondLst>
                                            <p:cond delay="0"/>
                                          </p:stCondLst>
                                        </p:cTn>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p:tmPct val="10000"/>
                                  </p:iterate>
                                  <p:childTnLst>
                                    <p:set>
                                      <p:cBhvr>
                                        <p:cTn id="13" dur="1" fill="hold">
                                          <p:stCondLst>
                                            <p:cond delay="0"/>
                                          </p:stCondLst>
                                        </p:cTn>
                                        <p:tgtEl>
                                          <p:spTgt spid="9">
                                            <p:txEl>
                                              <p:pRg st="4" end="4"/>
                                            </p:txEl>
                                          </p:spTgt>
                                        </p:tgtEl>
                                        <p:attrNameLst>
                                          <p:attrName>style.visibility</p:attrName>
                                        </p:attrNameLst>
                                      </p:cBhvr>
                                      <p:to>
                                        <p:strVal val="visible"/>
                                      </p:to>
                                    </p:set>
                                    <p:anim calcmode="lin" valueType="num">
                                      <p:cBhvr>
                                        <p:cTn id="14" dur="500" fill="hold">
                                          <p:stCondLst>
                                            <p:cond delay="0"/>
                                          </p:stCondLst>
                                        </p:cTn>
                                        <p:tgtEl>
                                          <p:spTgt spid="9">
                                            <p:txEl>
                                              <p:pRg st="4" end="4"/>
                                            </p:txEl>
                                          </p:spTgt>
                                        </p:tgtEl>
                                        <p:attrNameLst>
                                          <p:attrName>ppt_x</p:attrName>
                                        </p:attrNameLst>
                                      </p:cBhvr>
                                      <p:tavLst>
                                        <p:tav tm="0">
                                          <p:val>
                                            <p:strVal val="#ppt_x"/>
                                          </p:val>
                                        </p:tav>
                                        <p:tav tm="100000">
                                          <p:val>
                                            <p:strVal val="#ppt_x"/>
                                          </p:val>
                                        </p:tav>
                                      </p:tavLst>
                                    </p:anim>
                                    <p:anim calcmode="lin" valueType="num">
                                      <p:cBhvr>
                                        <p:cTn id="15" dur="500" fill="hold">
                                          <p:stCondLst>
                                            <p:cond delay="0"/>
                                          </p:stCondLst>
                                        </p:cTn>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p:cTn id="20" dur="500" fill="hold">
                                          <p:stCondLst>
                                            <p:cond delay="0"/>
                                          </p:stCondLst>
                                        </p:cTn>
                                        <p:tgtEl>
                                          <p:spTgt spid="9">
                                            <p:txEl>
                                              <p:pRg st="0" end="0"/>
                                            </p:txEl>
                                          </p:spTgt>
                                        </p:tgtEl>
                                        <p:attrNameLst>
                                          <p:attrName>ppt_x</p:attrName>
                                        </p:attrNameLst>
                                      </p:cBhvr>
                                      <p:tavLst>
                                        <p:tav tm="0">
                                          <p:val>
                                            <p:strVal val="#ppt_x"/>
                                          </p:val>
                                        </p:tav>
                                        <p:tav tm="100000">
                                          <p:val>
                                            <p:strVal val="#ppt_x"/>
                                          </p:val>
                                        </p:tav>
                                      </p:tavLst>
                                    </p:anim>
                                    <p:anim calcmode="lin" valueType="num">
                                      <p:cBhvr>
                                        <p:cTn id="21" dur="500" fill="hold">
                                          <p:stCondLst>
                                            <p:cond delay="0"/>
                                          </p:stCondLst>
                                        </p:cTn>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p:tmPct val="10000"/>
                                  </p:iterate>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p:cTn id="26" dur="500" fill="hold">
                                          <p:stCondLst>
                                            <p:cond delay="0"/>
                                          </p:stCondLst>
                                        </p:cTn>
                                        <p:tgtEl>
                                          <p:spTgt spid="9">
                                            <p:txEl>
                                              <p:pRg st="1" end="1"/>
                                            </p:txEl>
                                          </p:spTgt>
                                        </p:tgtEl>
                                        <p:attrNameLst>
                                          <p:attrName>ppt_x</p:attrName>
                                        </p:attrNameLst>
                                      </p:cBhvr>
                                      <p:tavLst>
                                        <p:tav tm="0">
                                          <p:val>
                                            <p:strVal val="#ppt_x"/>
                                          </p:val>
                                        </p:tav>
                                        <p:tav tm="100000">
                                          <p:val>
                                            <p:strVal val="#ppt_x"/>
                                          </p:val>
                                        </p:tav>
                                      </p:tavLst>
                                    </p:anim>
                                    <p:anim calcmode="lin" valueType="num">
                                      <p:cBhvr>
                                        <p:cTn id="27" dur="500" fill="hold">
                                          <p:stCondLst>
                                            <p:cond delay="0"/>
                                          </p:stCondLst>
                                        </p:cTn>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iterate>
                                    <p:tmPct val="10000"/>
                                  </p:iterate>
                                  <p:childTnLst>
                                    <p:set>
                                      <p:cBhvr>
                                        <p:cTn id="31" dur="1" fill="hold">
                                          <p:stCondLst>
                                            <p:cond delay="0"/>
                                          </p:stCondLst>
                                        </p:cTn>
                                        <p:tgtEl>
                                          <p:spTgt spid="9">
                                            <p:txEl>
                                              <p:pRg st="2" end="2"/>
                                            </p:txEl>
                                          </p:spTgt>
                                        </p:tgtEl>
                                        <p:attrNameLst>
                                          <p:attrName>style.visibility</p:attrName>
                                        </p:attrNameLst>
                                      </p:cBhvr>
                                      <p:to>
                                        <p:strVal val="visible"/>
                                      </p:to>
                                    </p:set>
                                    <p:anim calcmode="lin" valueType="num">
                                      <p:cBhvr>
                                        <p:cTn id="32" dur="500" fill="hold">
                                          <p:stCondLst>
                                            <p:cond delay="0"/>
                                          </p:stCondLst>
                                        </p:cTn>
                                        <p:tgtEl>
                                          <p:spTgt spid="9">
                                            <p:txEl>
                                              <p:pRg st="2" end="2"/>
                                            </p:txEl>
                                          </p:spTgt>
                                        </p:tgtEl>
                                        <p:attrNameLst>
                                          <p:attrName>ppt_x</p:attrName>
                                        </p:attrNameLst>
                                      </p:cBhvr>
                                      <p:tavLst>
                                        <p:tav tm="0">
                                          <p:val>
                                            <p:strVal val="#ppt_x"/>
                                          </p:val>
                                        </p:tav>
                                        <p:tav tm="100000">
                                          <p:val>
                                            <p:strVal val="#ppt_x"/>
                                          </p:val>
                                        </p:tav>
                                      </p:tavLst>
                                    </p:anim>
                                    <p:anim calcmode="lin" valueType="num">
                                      <p:cBhvr>
                                        <p:cTn id="33" dur="500" fill="hold">
                                          <p:stCondLst>
                                            <p:cond delay="0"/>
                                          </p:stCondLst>
                                        </p:cTn>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iterate>
                                    <p:tmPct val="10000"/>
                                  </p:iterate>
                                  <p:childTnLst>
                                    <p:set>
                                      <p:cBhvr>
                                        <p:cTn id="37" dur="1" fill="hold">
                                          <p:stCondLst>
                                            <p:cond delay="0"/>
                                          </p:stCondLst>
                                        </p:cTn>
                                        <p:tgtEl>
                                          <p:spTgt spid="9">
                                            <p:txEl>
                                              <p:pRg st="3" end="3"/>
                                            </p:txEl>
                                          </p:spTgt>
                                        </p:tgtEl>
                                        <p:attrNameLst>
                                          <p:attrName>style.visibility</p:attrName>
                                        </p:attrNameLst>
                                      </p:cBhvr>
                                      <p:to>
                                        <p:strVal val="visible"/>
                                      </p:to>
                                    </p:set>
                                    <p:anim calcmode="lin" valueType="num">
                                      <p:cBhvr>
                                        <p:cTn id="38" dur="500" fill="hold">
                                          <p:stCondLst>
                                            <p:cond delay="0"/>
                                          </p:stCondLst>
                                        </p:cTn>
                                        <p:tgtEl>
                                          <p:spTgt spid="9">
                                            <p:txEl>
                                              <p:pRg st="3" end="3"/>
                                            </p:txEl>
                                          </p:spTgt>
                                        </p:tgtEl>
                                        <p:attrNameLst>
                                          <p:attrName>ppt_x</p:attrName>
                                        </p:attrNameLst>
                                      </p:cBhvr>
                                      <p:tavLst>
                                        <p:tav tm="0">
                                          <p:val>
                                            <p:strVal val="#ppt_x"/>
                                          </p:val>
                                        </p:tav>
                                        <p:tav tm="100000">
                                          <p:val>
                                            <p:strVal val="#ppt_x"/>
                                          </p:val>
                                        </p:tav>
                                      </p:tavLst>
                                    </p:anim>
                                    <p:anim calcmode="lin" valueType="num">
                                      <p:cBhvr>
                                        <p:cTn id="39" dur="500" fill="hold">
                                          <p:stCondLst>
                                            <p:cond delay="0"/>
                                          </p:stCondLst>
                                        </p:cTn>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lvl="0">
              <a:defRPr lang="ko-KR" altLang="en-US"/>
            </a:pPr>
            <a:r>
              <a:rPr lang="en-US" altLang="ko-KR"/>
              <a:t>2) </a:t>
            </a:r>
            <a:r>
              <a:rPr lang="ko-KR" altLang="en-US"/>
              <a:t>일본헌법</a:t>
            </a:r>
            <a:r>
              <a:rPr lang="en-US" altLang="ko-KR"/>
              <a:t>9</a:t>
            </a:r>
            <a:r>
              <a:rPr lang="ko-KR" altLang="en-US"/>
              <a:t>조 개정 현실화</a:t>
            </a:r>
          </a:p>
        </p:txBody>
      </p:sp>
      <p:sp>
        <p:nvSpPr>
          <p:cNvPr id="4" name="내용 개체 틀 3"/>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lvl="0">
              <a:defRPr lang="ko-KR" altLang="en-US"/>
            </a:pPr>
            <a:r>
              <a:rPr lang="en-US" altLang="ko-KR"/>
              <a:t>1955</a:t>
            </a:r>
            <a:r>
              <a:rPr lang="ko-KR" altLang="en-US"/>
              <a:t>년 이후 일본보수 정권은 군비강화를 원했다</a:t>
            </a:r>
            <a:r>
              <a:rPr lang="en-US" altLang="ko-KR"/>
              <a:t>.</a:t>
            </a:r>
          </a:p>
          <a:p>
            <a:pPr lvl="0">
              <a:defRPr lang="ko-KR" altLang="en-US"/>
            </a:pPr>
            <a:r>
              <a:rPr lang="ko-KR" altLang="en-US"/>
              <a:t>개헌해석으로 헌법을 확대해서 군비강화 실현</a:t>
            </a:r>
          </a:p>
          <a:p>
            <a:pPr lvl="0">
              <a:defRPr lang="ko-KR" altLang="en-US"/>
            </a:pPr>
            <a:r>
              <a:rPr lang="ko-KR" altLang="en-US"/>
              <a:t>특별법의 합법을 의미부여</a:t>
            </a:r>
            <a:r>
              <a:rPr lang="en-US" altLang="ko-KR"/>
              <a:t>, [</a:t>
            </a:r>
            <a:r>
              <a:rPr lang="ko-KR" altLang="en-US"/>
              <a:t>통합막료회의</a:t>
            </a:r>
            <a:r>
              <a:rPr lang="en-US" altLang="ko-KR"/>
              <a:t>] </a:t>
            </a:r>
            <a:r>
              <a:rPr lang="ko-KR" altLang="en-US"/>
              <a:t>신설</a:t>
            </a:r>
          </a:p>
          <a:p>
            <a:pPr lvl="0">
              <a:defRPr lang="ko-KR" altLang="en-US"/>
            </a:pPr>
            <a:r>
              <a:rPr lang="en-US" altLang="ko-KR"/>
              <a:t>2001</a:t>
            </a:r>
            <a:r>
              <a:rPr lang="ko-KR" altLang="en-US"/>
              <a:t>년 평화헌법 </a:t>
            </a:r>
            <a:r>
              <a:rPr lang="en-US" altLang="ko-KR"/>
              <a:t>9</a:t>
            </a:r>
            <a:r>
              <a:rPr lang="ko-KR" altLang="en-US"/>
              <a:t>조 개정논의 착수 정식 군대로 하려는 헌법개정 움직임이 있다</a:t>
            </a:r>
            <a:r>
              <a:rPr lang="en-US" altLang="ko-K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stCondLst>
                                            <p:cond delay="0"/>
                                          </p:stCondLst>
                                        </p:cTn>
                                        <p:tgtEl>
                                          <p:spTgt spid="2"/>
                                        </p:tgtEl>
                                        <p:attrNameLst>
                                          <p:attrName>ppt_w</p:attrName>
                                        </p:attrNameLst>
                                      </p:cBhvr>
                                      <p:tavLst>
                                        <p:tav tm="0">
                                          <p:val>
                                            <p:fltVal val="0"/>
                                          </p:val>
                                        </p:tav>
                                        <p:tav tm="100000">
                                          <p:val>
                                            <p:strVal val="#ppt_w"/>
                                          </p:val>
                                        </p:tav>
                                      </p:tavLst>
                                    </p:anim>
                                    <p:anim calcmode="lin" valueType="num">
                                      <p:cBhvr>
                                        <p:cTn id="8" dur="500" fill="hold">
                                          <p:stCondLst>
                                            <p:cond delay="0"/>
                                          </p:stCondLst>
                                        </p:cTn>
                                        <p:tgtEl>
                                          <p:spTgt spid="2"/>
                                        </p:tgtEl>
                                        <p:attrNameLst>
                                          <p:attrName>ppt_h</p:attrName>
                                        </p:attrNameLst>
                                      </p:cBhvr>
                                      <p:tavLst>
                                        <p:tav tm="0">
                                          <p:val>
                                            <p:fltVal val="0"/>
                                          </p:val>
                                        </p:tav>
                                        <p:tav tm="100000">
                                          <p:val>
                                            <p:strVal val="#ppt_h"/>
                                          </p:val>
                                        </p:tav>
                                      </p:tavLst>
                                    </p:anim>
                                    <p:animEffect transition="in" filter="fade">
                                      <p:cBhvr>
                                        <p:cTn id="9" dur="500" fill="hold">
                                          <p:stCondLst>
                                            <p:cond delay="0"/>
                                          </p:stCondLst>
                                        </p:cTn>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iterate>
                                    <p:tmPct val="10000"/>
                                  </p:iterate>
                                  <p:childTnLst>
                                    <p:set>
                                      <p:cBhvr>
                                        <p:cTn id="13" dur="1" fill="hold">
                                          <p:stCondLst>
                                            <p:cond delay="0"/>
                                          </p:stCondLst>
                                        </p:cTn>
                                        <p:tgtEl>
                                          <p:spTgt spid="4">
                                            <p:txEl>
                                              <p:pRg st="3" end="3"/>
                                            </p:txEl>
                                          </p:spTgt>
                                        </p:tgtEl>
                                        <p:attrNameLst>
                                          <p:attrName>style.visibility</p:attrName>
                                        </p:attrNameLst>
                                      </p:cBhvr>
                                      <p:to>
                                        <p:strVal val="visible"/>
                                      </p:to>
                                    </p:set>
                                    <p:animEffect transition="in" filter="barn(inVertical)">
                                      <p:cBhvr>
                                        <p:cTn id="14" dur="500" fill="hold">
                                          <p:stCondLst>
                                            <p:cond delay="0"/>
                                          </p:stCondLst>
                                        </p:cTn>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iterate>
                                    <p:tmPct val="10000"/>
                                  </p:iterate>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fill="hold">
                                          <p:stCondLst>
                                            <p:cond delay="0"/>
                                          </p:stCondLst>
                                        </p:cTn>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iterate>
                                    <p:tmPct val="10000"/>
                                  </p:iterate>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fill="hold">
                                          <p:stCondLst>
                                            <p:cond delay="0"/>
                                          </p:stCondLst>
                                        </p:cTn>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iterate>
                                    <p:tmPct val="10000"/>
                                  </p:iterate>
                                  <p:childTnLst>
                                    <p:set>
                                      <p:cBhvr>
                                        <p:cTn id="28" dur="1" fill="hold">
                                          <p:stCondLst>
                                            <p:cond delay="0"/>
                                          </p:stCondLst>
                                        </p:cTn>
                                        <p:tgtEl>
                                          <p:spTgt spid="4">
                                            <p:txEl>
                                              <p:pRg st="2" end="2"/>
                                            </p:txEl>
                                          </p:spTgt>
                                        </p:tgtEl>
                                        <p:attrNameLst>
                                          <p:attrName>style.visibility</p:attrName>
                                        </p:attrNameLst>
                                      </p:cBhvr>
                                      <p:to>
                                        <p:strVal val="visible"/>
                                      </p:to>
                                    </p:set>
                                    <p:animEffect transition="in" filter="barn(inVertical)">
                                      <p:cBhvr>
                                        <p:cTn id="29" dur="500" fill="hold">
                                          <p:stCondLst>
                                            <p:cond delay="0"/>
                                          </p:stCondLst>
                                        </p:cTn>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iterate>
                                    <p:tmPct val="10000"/>
                                  </p:iterate>
                                  <p:childTnLst>
                                    <p:set>
                                      <p:cBhvr>
                                        <p:cTn id="33" dur="1" fill="hold">
                                          <p:stCondLst>
                                            <p:cond delay="0"/>
                                          </p:stCondLst>
                                        </p:cTn>
                                        <p:tgtEl>
                                          <p:spTgt spid="4">
                                            <p:txEl>
                                              <p:pRg st="3" end="3"/>
                                            </p:txEl>
                                          </p:spTgt>
                                        </p:tgtEl>
                                        <p:attrNameLst>
                                          <p:attrName>style.visibility</p:attrName>
                                        </p:attrNameLst>
                                      </p:cBhvr>
                                      <p:to>
                                        <p:strVal val="visible"/>
                                      </p:to>
                                    </p:set>
                                    <p:animEffect transition="in" filter="barn(inVertical)">
                                      <p:cBhvr>
                                        <p:cTn id="34" dur="500" fill="hold">
                                          <p:stCondLst>
                                            <p:cond delay="0"/>
                                          </p:stCondLst>
                                        </p:cTn>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lvl="0">
              <a:defRPr lang="ko-KR" altLang="en-US"/>
            </a:pPr>
            <a:r>
              <a:rPr lang="en-US" altLang="ko-KR"/>
              <a:t>3) </a:t>
            </a:r>
            <a:r>
              <a:rPr lang="ko-KR" altLang="en-US"/>
              <a:t>군사안보의 독립화 의지</a:t>
            </a:r>
          </a:p>
        </p:txBody>
      </p:sp>
      <p:sp>
        <p:nvSpPr>
          <p:cNvPr id="3" name="내용 개체 틀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lvl="0">
              <a:defRPr lang="ko-KR" altLang="en-US"/>
            </a:pPr>
            <a:r>
              <a:rPr lang="ko-KR" altLang="en-US"/>
              <a:t>미일안보조약으로 미국에 의지하지만</a:t>
            </a:r>
            <a:r>
              <a:rPr lang="en-US" altLang="ko-KR"/>
              <a:t>, </a:t>
            </a:r>
            <a:r>
              <a:rPr lang="ko-KR" altLang="en-US"/>
              <a:t>주권 국가로서 안보자립화를 희망</a:t>
            </a:r>
          </a:p>
          <a:p>
            <a:pPr lvl="0">
              <a:defRPr lang="ko-KR" altLang="en-US"/>
            </a:pPr>
            <a:endParaRPr lang="en-US" altLang="ko-KR"/>
          </a:p>
          <a:p>
            <a:pPr lvl="0">
              <a:defRPr lang="ko-KR" altLang="en-US"/>
            </a:pPr>
            <a:r>
              <a:rPr lang="en-US" altLang="ko-KR"/>
              <a:t>1957</a:t>
            </a:r>
            <a:r>
              <a:rPr lang="ko-KR" altLang="en-US"/>
              <a:t>년 국방기본방침 결정</a:t>
            </a:r>
          </a:p>
          <a:p>
            <a:pPr marL="0" indent="0">
              <a:buNone/>
              <a:defRPr lang="ko-KR" altLang="en-US"/>
            </a:pPr>
            <a:r>
              <a:rPr lang="ko-KR" altLang="en-US"/>
              <a:t>  미일안보 기초로 전수방위</a:t>
            </a:r>
            <a:r>
              <a:rPr lang="en-US" altLang="ko-KR"/>
              <a:t>,</a:t>
            </a:r>
            <a:r>
              <a:rPr lang="ko-KR" altLang="en-US"/>
              <a:t>비핵</a:t>
            </a:r>
            <a:r>
              <a:rPr lang="en-US" altLang="ko-KR"/>
              <a:t>3</a:t>
            </a:r>
            <a:r>
              <a:rPr lang="ko-KR" altLang="en-US"/>
              <a:t>원칙 준수</a:t>
            </a:r>
          </a:p>
          <a:p>
            <a:pPr lvl="0">
              <a:defRPr lang="ko-KR" altLang="en-US"/>
            </a:pPr>
            <a:endParaRPr lang="en-US" altLang="ko-KR"/>
          </a:p>
          <a:p>
            <a:pPr lvl="0">
              <a:defRPr lang="ko-KR" altLang="en-US"/>
            </a:pPr>
            <a:r>
              <a:rPr lang="ko-KR" altLang="en-US"/>
              <a:t>일본은 유엔체체 아래 국제사회의 리더로서 역할을 희망하고 있다</a:t>
            </a:r>
            <a:r>
              <a:rPr lang="en-US" altLang="ko-KR"/>
              <a:t>.</a:t>
            </a:r>
          </a:p>
          <a:p>
            <a:pPr marL="0" indent="0">
              <a:buNone/>
              <a:defRPr lang="ko-KR" altLang="en-US"/>
            </a:pPr>
            <a:endParaRPr lang="en-US" altLang="ko-K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lvl="0">
              <a:defRPr lang="ko-KR" altLang="en-US"/>
            </a:pPr>
            <a:r>
              <a:rPr lang="en-US" altLang="ko-KR"/>
              <a:t>4, 5)</a:t>
            </a:r>
            <a:r>
              <a:rPr lang="ko-KR" altLang="en-US"/>
              <a:t> 국제사회 및 동북아질서</a:t>
            </a:r>
          </a:p>
        </p:txBody>
      </p:sp>
      <p:sp>
        <p:nvSpPr>
          <p:cNvPr id="3" name="내용 개체 틀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lvl="0">
              <a:defRPr lang="ko-KR" altLang="en-US"/>
            </a:pPr>
            <a:r>
              <a:rPr lang="ko-KR" altLang="en-US"/>
              <a:t>한국과 중국 등 일본에게 피해를 받은 국가들은 일본의 제국주의 실행을 우려</a:t>
            </a:r>
          </a:p>
          <a:p>
            <a:pPr lvl="0">
              <a:defRPr lang="ko-KR" altLang="en-US"/>
            </a:pPr>
            <a:r>
              <a:rPr lang="ko-KR" altLang="en-US"/>
              <a:t>첫째</a:t>
            </a:r>
            <a:r>
              <a:rPr lang="en-US" altLang="ko-KR"/>
              <a:t>, [</a:t>
            </a:r>
            <a:r>
              <a:rPr lang="ko-KR" altLang="en-US"/>
              <a:t>군대</a:t>
            </a:r>
            <a:r>
              <a:rPr lang="en-US" altLang="ko-KR"/>
              <a:t>] </a:t>
            </a:r>
            <a:r>
              <a:rPr lang="ko-KR" altLang="en-US"/>
              <a:t>보유로 자위대의 지위와 역할을 높이는 것</a:t>
            </a:r>
          </a:p>
          <a:p>
            <a:pPr lvl="0">
              <a:defRPr lang="ko-KR" altLang="en-US"/>
            </a:pPr>
            <a:r>
              <a:rPr lang="ko-KR" altLang="en-US"/>
              <a:t>둘째, [일왕을 국가원수] 로 통합명시 </a:t>
            </a:r>
          </a:p>
          <a:p>
            <a:pPr lvl="0">
              <a:defRPr lang="ko-KR" altLang="en-US"/>
            </a:pPr>
            <a:r>
              <a:rPr lang="ko-KR" altLang="en-US"/>
              <a:t>셋째, 국제사회의 집단안보 보장 및 자위대 파병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0032" y="0"/>
            <a:ext cx="85689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직사각형 2"/>
          <p:cNvSpPr/>
          <p:nvPr/>
        </p:nvSpPr>
        <p:spPr>
          <a:xfrm>
            <a:off x="539552" y="116632"/>
            <a:ext cx="860444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t>그</a:t>
            </a:r>
            <a:endParaRPr lang="en-US" altLang="ko-KR" dirty="0" smtClean="0"/>
          </a:p>
          <a:p>
            <a:pPr algn="ctr"/>
            <a:endParaRPr lang="ko-KR" altLang="en-US" dirty="0"/>
          </a:p>
        </p:txBody>
      </p:sp>
      <p:sp>
        <p:nvSpPr>
          <p:cNvPr id="7"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그림 6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576" y="332656"/>
            <a:ext cx="864894" cy="814289"/>
          </a:xfrm>
          <a:prstGeom prst="rect">
            <a:avLst/>
          </a:prstGeom>
        </p:spPr>
      </p:pic>
      <p:grpSp>
        <p:nvGrpSpPr>
          <p:cNvPr id="10" name="Group 9"/>
          <p:cNvGrpSpPr/>
          <p:nvPr/>
        </p:nvGrpSpPr>
        <p:grpSpPr>
          <a:xfrm>
            <a:off x="1547664" y="478413"/>
            <a:ext cx="6854762" cy="1077218"/>
            <a:chOff x="1547664" y="478413"/>
            <a:chExt cx="6854762" cy="1077218"/>
          </a:xfrm>
        </p:grpSpPr>
        <p:sp>
          <p:nvSpPr>
            <p:cNvPr id="11" name="TextBox 10"/>
            <p:cNvSpPr txBox="1"/>
            <p:nvPr/>
          </p:nvSpPr>
          <p:spPr>
            <a:xfrm>
              <a:off x="1547664" y="478413"/>
              <a:ext cx="6854762" cy="1077218"/>
            </a:xfrm>
            <a:prstGeom prst="rect">
              <a:avLst/>
            </a:prstGeom>
            <a:noFill/>
          </p:spPr>
          <p:txBody>
            <a:bodyPr wrap="none" rtlCol="0">
              <a:spAutoFit/>
            </a:bodyPr>
            <a:lstStyle/>
            <a:p>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애</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국</a:t>
              </a:r>
              <a:r>
                <a:rPr lang="ko-KR" altLang="en-US" sz="3200" b="1" dirty="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신</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당</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의</a:t>
              </a:r>
              <a:r>
                <a:rPr lang="ko-KR" altLang="en-US" sz="3200" b="1" dirty="0" smtClean="0">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중</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심</a:t>
              </a:r>
              <a:endParaRPr lang="en-US" altLang="ko-KR"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endParaRPr>
            </a:p>
            <a:p>
              <a:r>
                <a:rPr lang="en-US" altLang="ko-KR" sz="3200" b="1" dirty="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a:t>
              </a:r>
              <a:r>
                <a:rPr lang="en-US" altLang="ko-KR"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이</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타</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가</a:t>
              </a:r>
              <a:r>
                <a:rPr lang="ko-KR" altLang="en-US" sz="3200" b="1" dirty="0" smtClean="0">
                  <a:solidFill>
                    <a:srgbClr val="F98FDB"/>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키</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다</a:t>
              </a:r>
              <a:r>
                <a:rPr lang="ko-KR" altLang="en-US" sz="3200" b="1" dirty="0" smtClean="0">
                  <a:solidFill>
                    <a:srgbClr val="F98FDB"/>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이</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스</a:t>
              </a:r>
              <a:r>
                <a:rPr lang="ko-KR" altLang="en-US" sz="3200" b="1" dirty="0" smtClean="0">
                  <a:solidFill>
                    <a:srgbClr val="F98FDB"/>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케</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a:t>
              </a:r>
              <a:r>
                <a:rPr lang="en-US" altLang="ko-KR"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&amp;</a:t>
              </a:r>
              <a:r>
                <a:rPr lang="en-US" altLang="ko-KR" sz="3200" b="1" dirty="0" smtClean="0">
                  <a:solidFill>
                    <a:srgbClr val="F98FDB"/>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a:t>
              </a:r>
              <a:r>
                <a:rPr lang="ko-KR" altLang="en-US" sz="3200" b="1" dirty="0" smtClean="0">
                  <a:solidFill>
                    <a:srgbClr val="F98FDB"/>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고</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토</a:t>
              </a:r>
              <a:r>
                <a:rPr lang="ko-KR" altLang="en-US" sz="3200" b="1" dirty="0" smtClean="0">
                  <a:solidFill>
                    <a:srgbClr val="F98FDB"/>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쇼</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지</a:t>
              </a:r>
              <a:r>
                <a:rPr lang="ko-KR" altLang="en-US" sz="3200" b="1" dirty="0" smtClean="0">
                  <a:solidFill>
                    <a:srgbClr val="F98FDB"/>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로</a:t>
              </a:r>
              <a:endParaRPr lang="ko-KR" altLang="en-US" sz="3200" b="1" dirty="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endParaRPr>
            </a:p>
          </p:txBody>
        </p:sp>
        <p:sp>
          <p:nvSpPr>
            <p:cNvPr id="12" name="직사각형 9"/>
            <p:cNvSpPr/>
            <p:nvPr/>
          </p:nvSpPr>
          <p:spPr>
            <a:xfrm rot="5400000" flipH="1">
              <a:off x="5269218" y="-1444686"/>
              <a:ext cx="45719" cy="590466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75656" y="1611618"/>
            <a:ext cx="3096344" cy="498573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788024" y="1628800"/>
            <a:ext cx="3456384" cy="4968552"/>
          </a:xfrm>
          <a:prstGeom prst="rect">
            <a:avLst/>
          </a:prstGeom>
        </p:spPr>
      </p:pic>
      <p:sp>
        <p:nvSpPr>
          <p:cNvPr id="13" name="Pentagon 12"/>
          <p:cNvSpPr/>
          <p:nvPr/>
        </p:nvSpPr>
        <p:spPr>
          <a:xfrm>
            <a:off x="611560" y="6165304"/>
            <a:ext cx="3672408" cy="360040"/>
          </a:xfrm>
          <a:prstGeom prst="homePlate">
            <a:avLst>
              <a:gd name="adj" fmla="val 102455"/>
            </a:avLst>
          </a:prstGeom>
          <a:gradFill>
            <a:gsLst>
              <a:gs pos="0">
                <a:srgbClr val="00B0F0"/>
              </a:gs>
              <a:gs pos="50000">
                <a:schemeClr val="bg1"/>
              </a:gs>
              <a:gs pos="100000">
                <a:srgbClr val="00B0F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나눔고딕" panose="020D0804000000000000" pitchFamily="50" charset="-127"/>
                <a:ea typeface="나눔고딕" panose="020D0804000000000000" pitchFamily="50" charset="-127"/>
              </a:rPr>
              <a:t>이타가키 다이스케</a:t>
            </a:r>
            <a:endParaRPr lang="ko-KR" altLang="en-US" dirty="0">
              <a:solidFill>
                <a:schemeClr val="tx1"/>
              </a:solidFill>
              <a:latin typeface="나눔고딕" panose="020D0804000000000000" pitchFamily="50" charset="-127"/>
              <a:ea typeface="나눔고딕" panose="020D0804000000000000" pitchFamily="50" charset="-127"/>
            </a:endParaRPr>
          </a:p>
        </p:txBody>
      </p:sp>
      <p:sp>
        <p:nvSpPr>
          <p:cNvPr id="14" name="Pentagon 13"/>
          <p:cNvSpPr/>
          <p:nvPr/>
        </p:nvSpPr>
        <p:spPr>
          <a:xfrm>
            <a:off x="4783008" y="6165304"/>
            <a:ext cx="3672408" cy="360040"/>
          </a:xfrm>
          <a:prstGeom prst="homePlate">
            <a:avLst>
              <a:gd name="adj" fmla="val 102455"/>
            </a:avLst>
          </a:prstGeom>
          <a:gradFill>
            <a:gsLst>
              <a:gs pos="0">
                <a:srgbClr val="00B0F0"/>
              </a:gs>
              <a:gs pos="50000">
                <a:schemeClr val="bg1"/>
              </a:gs>
              <a:gs pos="100000">
                <a:srgbClr val="00B0F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나눔고딕" panose="020D0804000000000000" pitchFamily="50" charset="-127"/>
                <a:ea typeface="나눔고딕" panose="020D0804000000000000" pitchFamily="50" charset="-127"/>
              </a:rPr>
              <a:t>고토 쇼지로</a:t>
            </a:r>
            <a:endParaRPr lang="ko-KR" altLang="en-US" dirty="0">
              <a:solidFill>
                <a:schemeClr val="tx1"/>
              </a:solidFill>
              <a:latin typeface="나눔고딕" panose="020D0804000000000000" pitchFamily="50" charset="-127"/>
              <a:ea typeface="나눔고딕" panose="020D0804000000000000" pitchFamily="50" charset="-127"/>
            </a:endParaRPr>
          </a:p>
        </p:txBody>
      </p:sp>
    </p:spTree>
    <p:extLst>
      <p:ext uri="{BB962C8B-B14F-4D97-AF65-F5344CB8AC3E}">
        <p14:creationId xmlns:p14="http://schemas.microsoft.com/office/powerpoint/2010/main" xmlns="" val="326254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ppt_w</p:attrName>
                                        </p:attrNameLst>
                                      </p:cBhvr>
                                      <p:tavLst>
                                        <p:tav tm="0" fmla="#ppt_w*sin(2.5*pi*$)">
                                          <p:val>
                                            <p:fltVal val="0"/>
                                          </p:val>
                                        </p:tav>
                                        <p:tav tm="100000">
                                          <p:val>
                                            <p:fltVal val="1"/>
                                          </p:val>
                                        </p:tav>
                                      </p:tavLst>
                                    </p:anim>
                                    <p:anim calcmode="lin" valueType="num">
                                      <p:cBhvr>
                                        <p:cTn id="1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anim calcmode="lin" valueType="num">
                                      <p:cBhvr>
                                        <p:cTn id="25" dur="2000" fill="hold"/>
                                        <p:tgtEl>
                                          <p:spTgt spid="14"/>
                                        </p:tgtEl>
                                        <p:attrNameLst>
                                          <p:attrName>ppt_w</p:attrName>
                                        </p:attrNameLst>
                                      </p:cBhvr>
                                      <p:tavLst>
                                        <p:tav tm="0" fmla="#ppt_w*sin(2.5*pi*$)">
                                          <p:val>
                                            <p:fltVal val="0"/>
                                          </p:val>
                                        </p:tav>
                                        <p:tav tm="100000">
                                          <p:val>
                                            <p:fltVal val="1"/>
                                          </p:val>
                                        </p:tav>
                                      </p:tavLst>
                                    </p:anim>
                                    <p:anim calcmode="lin" valueType="num">
                                      <p:cBhvr>
                                        <p:cTn id="2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3" name="제목 12"/>
          <p:cNvSpPr>
            <a:spLocks noGrp="1"/>
          </p:cNvSpPr>
          <p:nvPr>
            <p:ph type="title"/>
          </p:nvPr>
        </p:nvSpPr>
        <p:spPr>
          <a:xfrm>
            <a:off x="457200" y="274638"/>
            <a:ext cx="8186766" cy="725470"/>
          </a:xfrm>
        </p:spPr>
        <p:txBody>
          <a:bodyPr>
            <a:normAutofit/>
          </a:bodyPr>
          <a:lstStyle/>
          <a:p>
            <a:r>
              <a:rPr lang="en-US" altLang="ko-KR" sz="2400" dirty="0" smtClean="0"/>
              <a:t>2.</a:t>
            </a:r>
            <a:r>
              <a:rPr lang="ko-KR" altLang="en-US" sz="2400" dirty="0" smtClean="0"/>
              <a:t>국제환경변화에 따른 역대내각의 방위정책</a:t>
            </a:r>
            <a:endParaRPr lang="ko-KR" altLang="en-US" sz="2400" dirty="0"/>
          </a:p>
        </p:txBody>
      </p:sp>
      <p:sp>
        <p:nvSpPr>
          <p:cNvPr id="14" name="텍스트 개체 틀 13"/>
          <p:cNvSpPr>
            <a:spLocks noGrp="1"/>
          </p:cNvSpPr>
          <p:nvPr>
            <p:ph type="body" idx="1"/>
          </p:nvPr>
        </p:nvSpPr>
        <p:spPr/>
        <p:txBody>
          <a:bodyPr/>
          <a:lstStyle/>
          <a:p>
            <a:pPr algn="ctr"/>
            <a:r>
              <a:rPr lang="en-US" altLang="ko-KR" dirty="0" smtClean="0"/>
              <a:t>(1)</a:t>
            </a:r>
            <a:r>
              <a:rPr lang="ko-KR" altLang="en-US" dirty="0" smtClean="0"/>
              <a:t>냉전시대의 방위정책</a:t>
            </a:r>
            <a:endParaRPr lang="ko-KR" altLang="en-US" dirty="0"/>
          </a:p>
        </p:txBody>
      </p:sp>
      <p:sp>
        <p:nvSpPr>
          <p:cNvPr id="15" name="내용 개체 틀 14"/>
          <p:cNvSpPr>
            <a:spLocks noGrp="1"/>
          </p:cNvSpPr>
          <p:nvPr>
            <p:ph sz="half" idx="2"/>
          </p:nvPr>
        </p:nvSpPr>
        <p:spPr/>
        <p:txBody>
          <a:bodyPr/>
          <a:lstStyle/>
          <a:p>
            <a:r>
              <a:rPr lang="en-US" altLang="ko-KR" dirty="0" smtClean="0"/>
              <a:t>1.</a:t>
            </a:r>
            <a:r>
              <a:rPr lang="ko-KR" altLang="en-US" dirty="0" smtClean="0"/>
              <a:t>요시다 내각</a:t>
            </a:r>
            <a:endParaRPr lang="en-US" altLang="ko-KR" dirty="0" smtClean="0"/>
          </a:p>
          <a:p>
            <a:r>
              <a:rPr lang="en-US" altLang="ko-KR" dirty="0" smtClean="0"/>
              <a:t>2.</a:t>
            </a:r>
            <a:r>
              <a:rPr lang="ko-KR" altLang="en-US" dirty="0" err="1" smtClean="0"/>
              <a:t>기시</a:t>
            </a:r>
            <a:r>
              <a:rPr lang="ko-KR" altLang="en-US" dirty="0" smtClean="0"/>
              <a:t> 내각</a:t>
            </a:r>
            <a:endParaRPr lang="en-US" altLang="ko-KR" dirty="0" smtClean="0"/>
          </a:p>
          <a:p>
            <a:r>
              <a:rPr lang="en-US" altLang="ko-KR" dirty="0" smtClean="0"/>
              <a:t>3.</a:t>
            </a:r>
            <a:r>
              <a:rPr lang="ko-KR" altLang="en-US" dirty="0" err="1" smtClean="0"/>
              <a:t>이케다</a:t>
            </a:r>
            <a:r>
              <a:rPr lang="ko-KR" altLang="en-US" dirty="0" smtClean="0"/>
              <a:t> 내각</a:t>
            </a:r>
            <a:endParaRPr lang="en-US" altLang="ko-KR" dirty="0" smtClean="0"/>
          </a:p>
          <a:p>
            <a:r>
              <a:rPr lang="en-US" altLang="ko-KR" dirty="0" smtClean="0"/>
              <a:t>4.</a:t>
            </a:r>
            <a:r>
              <a:rPr lang="ko-KR" altLang="en-US" dirty="0" smtClean="0"/>
              <a:t>사토 내각</a:t>
            </a:r>
            <a:endParaRPr lang="en-US" altLang="ko-KR" dirty="0" smtClean="0"/>
          </a:p>
          <a:p>
            <a:r>
              <a:rPr lang="en-US" altLang="ko-KR" dirty="0" smtClean="0"/>
              <a:t>5.</a:t>
            </a:r>
            <a:r>
              <a:rPr lang="ko-KR" altLang="en-US" dirty="0" err="1" smtClean="0"/>
              <a:t>다나카</a:t>
            </a:r>
            <a:r>
              <a:rPr lang="ko-KR" altLang="en-US" dirty="0" smtClean="0"/>
              <a:t> 내각</a:t>
            </a:r>
            <a:endParaRPr lang="en-US" altLang="ko-KR" dirty="0" smtClean="0"/>
          </a:p>
          <a:p>
            <a:r>
              <a:rPr lang="en-US" altLang="ko-KR" dirty="0" smtClean="0"/>
              <a:t>6.</a:t>
            </a:r>
            <a:r>
              <a:rPr lang="ko-KR" altLang="en-US" dirty="0" err="1" smtClean="0"/>
              <a:t>미키</a:t>
            </a:r>
            <a:r>
              <a:rPr lang="ko-KR" altLang="en-US" dirty="0" smtClean="0"/>
              <a:t> 내각</a:t>
            </a:r>
            <a:endParaRPr lang="en-US" altLang="ko-KR" dirty="0" smtClean="0"/>
          </a:p>
          <a:p>
            <a:r>
              <a:rPr lang="en-US" altLang="ko-KR" dirty="0" smtClean="0"/>
              <a:t>7.</a:t>
            </a:r>
            <a:r>
              <a:rPr lang="ko-KR" altLang="en-US" dirty="0" err="1" smtClean="0"/>
              <a:t>스즈키</a:t>
            </a:r>
            <a:r>
              <a:rPr lang="ko-KR" altLang="en-US" dirty="0" smtClean="0"/>
              <a:t> 내각</a:t>
            </a:r>
            <a:endParaRPr lang="en-US" altLang="ko-KR" dirty="0" smtClean="0"/>
          </a:p>
          <a:p>
            <a:r>
              <a:rPr lang="en-US" altLang="ko-KR" dirty="0" smtClean="0"/>
              <a:t>8.</a:t>
            </a:r>
            <a:r>
              <a:rPr lang="ko-KR" altLang="en-US" dirty="0" err="1" smtClean="0"/>
              <a:t>나카소네</a:t>
            </a:r>
            <a:r>
              <a:rPr lang="ko-KR" altLang="en-US" dirty="0" smtClean="0"/>
              <a:t> 내각</a:t>
            </a:r>
            <a:endParaRPr lang="ko-KR" altLang="en-US" dirty="0"/>
          </a:p>
        </p:txBody>
      </p:sp>
      <p:sp>
        <p:nvSpPr>
          <p:cNvPr id="19" name="텍스트 개체 틀 18"/>
          <p:cNvSpPr>
            <a:spLocks noGrp="1"/>
          </p:cNvSpPr>
          <p:nvPr>
            <p:ph type="body" sz="quarter" idx="3"/>
          </p:nvPr>
        </p:nvSpPr>
        <p:spPr/>
        <p:txBody>
          <a:bodyPr/>
          <a:lstStyle/>
          <a:p>
            <a:r>
              <a:rPr lang="en-US" altLang="ko-KR" dirty="0" smtClean="0"/>
              <a:t>(2)</a:t>
            </a:r>
            <a:r>
              <a:rPr lang="ko-KR" altLang="en-US" dirty="0" err="1" smtClean="0"/>
              <a:t>탈냉전기의</a:t>
            </a:r>
            <a:r>
              <a:rPr lang="ko-KR" altLang="en-US" dirty="0" smtClean="0"/>
              <a:t> 방위정책</a:t>
            </a:r>
            <a:endParaRPr lang="ko-KR" altLang="en-US" dirty="0"/>
          </a:p>
        </p:txBody>
      </p:sp>
      <p:sp>
        <p:nvSpPr>
          <p:cNvPr id="20" name="내용 개체 틀 19"/>
          <p:cNvSpPr>
            <a:spLocks noGrp="1"/>
          </p:cNvSpPr>
          <p:nvPr>
            <p:ph sz="quarter" idx="4"/>
          </p:nvPr>
        </p:nvSpPr>
        <p:spPr/>
        <p:txBody>
          <a:bodyPr/>
          <a:lstStyle/>
          <a:p>
            <a:r>
              <a:rPr lang="en-US" altLang="ko-KR" dirty="0" smtClean="0"/>
              <a:t>1.</a:t>
            </a:r>
            <a:r>
              <a:rPr lang="ko-KR" altLang="en-US" dirty="0" err="1" smtClean="0"/>
              <a:t>카이후</a:t>
            </a:r>
            <a:r>
              <a:rPr lang="ko-KR" altLang="en-US" dirty="0" smtClean="0"/>
              <a:t> 내각</a:t>
            </a:r>
            <a:endParaRPr lang="en-US" altLang="ko-KR" dirty="0" smtClean="0"/>
          </a:p>
          <a:p>
            <a:r>
              <a:rPr lang="en-US" altLang="ko-KR" dirty="0" smtClean="0"/>
              <a:t>2.</a:t>
            </a:r>
            <a:r>
              <a:rPr lang="ko-KR" altLang="en-US" dirty="0" err="1" smtClean="0"/>
              <a:t>마야자와</a:t>
            </a:r>
            <a:r>
              <a:rPr lang="ko-KR" altLang="en-US" dirty="0" smtClean="0"/>
              <a:t> 내각</a:t>
            </a:r>
            <a:endParaRPr lang="en-US" altLang="ko-KR" dirty="0" smtClean="0"/>
          </a:p>
          <a:p>
            <a:r>
              <a:rPr lang="en-US" altLang="ko-KR" dirty="0" smtClean="0"/>
              <a:t>3.</a:t>
            </a:r>
            <a:r>
              <a:rPr lang="ko-KR" altLang="en-US" dirty="0" err="1" smtClean="0"/>
              <a:t>호소가와</a:t>
            </a:r>
            <a:r>
              <a:rPr lang="ko-KR" altLang="en-US" dirty="0" smtClean="0"/>
              <a:t> 내각</a:t>
            </a:r>
            <a:endParaRPr lang="en-US" altLang="ko-KR" dirty="0" smtClean="0"/>
          </a:p>
          <a:p>
            <a:r>
              <a:rPr lang="en-US" altLang="ko-KR" dirty="0" smtClean="0"/>
              <a:t>4.</a:t>
            </a:r>
            <a:r>
              <a:rPr lang="ko-KR" altLang="en-US" dirty="0" err="1" smtClean="0"/>
              <a:t>무라야마</a:t>
            </a:r>
            <a:r>
              <a:rPr lang="ko-KR" altLang="en-US" dirty="0" smtClean="0"/>
              <a:t> 내각</a:t>
            </a:r>
            <a:endParaRPr lang="en-US" altLang="ko-KR" dirty="0" smtClean="0"/>
          </a:p>
          <a:p>
            <a:r>
              <a:rPr lang="en-US" altLang="ko-KR" dirty="0" smtClean="0"/>
              <a:t>5.</a:t>
            </a:r>
            <a:r>
              <a:rPr lang="ko-KR" altLang="en-US" dirty="0" err="1" smtClean="0"/>
              <a:t>하시모토</a:t>
            </a:r>
            <a:r>
              <a:rPr lang="ko-KR" altLang="en-US" dirty="0" smtClean="0"/>
              <a:t> 내각</a:t>
            </a:r>
            <a:endParaRPr lang="en-US" altLang="ko-KR" dirty="0" smtClean="0"/>
          </a:p>
          <a:p>
            <a:r>
              <a:rPr lang="en-US" altLang="ko-KR" dirty="0" smtClean="0"/>
              <a:t>6.</a:t>
            </a:r>
            <a:r>
              <a:rPr lang="ko-KR" altLang="en-US" dirty="0" err="1" smtClean="0"/>
              <a:t>오부치</a:t>
            </a:r>
            <a:r>
              <a:rPr lang="ko-KR" altLang="en-US" dirty="0" smtClean="0"/>
              <a:t> 내각</a:t>
            </a:r>
            <a:endParaRPr lang="ko-KR" altLang="en-US" dirty="0"/>
          </a:p>
        </p:txBody>
      </p:sp>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1" name="제목 10"/>
          <p:cNvSpPr>
            <a:spLocks noGrp="1"/>
          </p:cNvSpPr>
          <p:nvPr>
            <p:ph type="title"/>
          </p:nvPr>
        </p:nvSpPr>
        <p:spPr/>
        <p:txBody>
          <a:bodyPr>
            <a:normAutofit/>
          </a:bodyPr>
          <a:lstStyle/>
          <a:p>
            <a:r>
              <a:rPr lang="en-US" altLang="ko-KR" sz="2400" dirty="0" smtClean="0"/>
              <a:t>2.</a:t>
            </a:r>
            <a:r>
              <a:rPr lang="ko-KR" altLang="en-US" sz="2400" dirty="0" smtClean="0"/>
              <a:t>국제환경변화에 따른 역대내각의 방위정책</a:t>
            </a:r>
            <a:endParaRPr lang="ko-KR" altLang="en-US" sz="2400" dirty="0"/>
          </a:p>
        </p:txBody>
      </p:sp>
      <p:sp>
        <p:nvSpPr>
          <p:cNvPr id="12" name="내용 개체 틀 11"/>
          <p:cNvSpPr>
            <a:spLocks noGrp="1"/>
          </p:cNvSpPr>
          <p:nvPr>
            <p:ph idx="1"/>
          </p:nvPr>
        </p:nvSpPr>
        <p:spPr>
          <a:xfrm>
            <a:off x="457200" y="1285860"/>
            <a:ext cx="8229600" cy="4840303"/>
          </a:xfrm>
        </p:spPr>
        <p:txBody>
          <a:bodyPr>
            <a:normAutofit/>
          </a:bodyPr>
          <a:lstStyle/>
          <a:p>
            <a:pPr>
              <a:buNone/>
            </a:pPr>
            <a:r>
              <a:rPr lang="en-US" altLang="ko-KR" sz="2400" dirty="0" smtClean="0"/>
              <a:t>(1)</a:t>
            </a:r>
            <a:r>
              <a:rPr lang="ko-KR" altLang="en-US" sz="2400" dirty="0" smtClean="0"/>
              <a:t>냉전시대의 방위정책 </a:t>
            </a:r>
            <a:r>
              <a:rPr lang="en-US" altLang="ko-KR" sz="2400" dirty="0" smtClean="0"/>
              <a:t>①</a:t>
            </a:r>
            <a:r>
              <a:rPr lang="ko-KR" altLang="en-US" sz="2400" dirty="0" smtClean="0"/>
              <a:t>요시다 내각</a:t>
            </a:r>
            <a:endParaRPr lang="en-US" altLang="ko-KR" sz="2400" dirty="0" smtClean="0"/>
          </a:p>
          <a:p>
            <a:pPr>
              <a:buNone/>
            </a:pPr>
            <a:r>
              <a:rPr lang="en-US" altLang="ko-KR" sz="2400" dirty="0" smtClean="0"/>
              <a:t>(</a:t>
            </a:r>
            <a:r>
              <a:rPr lang="ko-KR" altLang="en-US" sz="2400" dirty="0" smtClean="0"/>
              <a:t>제</a:t>
            </a:r>
            <a:r>
              <a:rPr lang="en-US" altLang="ko-KR" sz="2400" dirty="0" smtClean="0"/>
              <a:t>1</a:t>
            </a:r>
            <a:r>
              <a:rPr lang="ko-KR" altLang="en-US" sz="2400" dirty="0" smtClean="0"/>
              <a:t>차</a:t>
            </a:r>
            <a:r>
              <a:rPr lang="en-US" altLang="ko-KR" sz="2400" dirty="0" smtClean="0"/>
              <a:t>:46.5~47.5, </a:t>
            </a:r>
            <a:r>
              <a:rPr lang="ko-KR" altLang="en-US" sz="2400" dirty="0" smtClean="0"/>
              <a:t>제</a:t>
            </a:r>
            <a:r>
              <a:rPr lang="en-US" altLang="ko-KR" sz="2400" dirty="0" smtClean="0"/>
              <a:t>2</a:t>
            </a:r>
            <a:r>
              <a:rPr lang="ko-KR" altLang="en-US" sz="2400" dirty="0" smtClean="0"/>
              <a:t>차</a:t>
            </a:r>
            <a:r>
              <a:rPr lang="en-US" altLang="ko-KR" sz="2400" dirty="0" smtClean="0"/>
              <a:t>~</a:t>
            </a:r>
            <a:r>
              <a:rPr lang="ko-KR" altLang="en-US" sz="2400" dirty="0" smtClean="0"/>
              <a:t>제</a:t>
            </a:r>
            <a:r>
              <a:rPr lang="en-US" altLang="ko-KR" sz="2400" dirty="0" smtClean="0"/>
              <a:t>5</a:t>
            </a:r>
            <a:r>
              <a:rPr lang="ko-KR" altLang="en-US" sz="2400" dirty="0" smtClean="0"/>
              <a:t>차</a:t>
            </a:r>
            <a:r>
              <a:rPr lang="en-US" altLang="ko-KR" sz="2400" dirty="0" smtClean="0"/>
              <a:t>:48.10~54.12)</a:t>
            </a:r>
          </a:p>
          <a:p>
            <a:endParaRPr lang="ko-KR" altLang="en-US" sz="2400" dirty="0"/>
          </a:p>
        </p:txBody>
      </p:sp>
      <p:sp>
        <p:nvSpPr>
          <p:cNvPr id="21" name="직사각형 20"/>
          <p:cNvSpPr/>
          <p:nvPr/>
        </p:nvSpPr>
        <p:spPr>
          <a:xfrm>
            <a:off x="642910" y="2500306"/>
            <a:ext cx="8072494"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t>-1947</a:t>
            </a:r>
            <a:r>
              <a:rPr lang="ko-KR" altLang="en-US" dirty="0" smtClean="0"/>
              <a:t>년 일본 </a:t>
            </a:r>
            <a:r>
              <a:rPr lang="ko-KR" altLang="en-US" dirty="0" err="1" smtClean="0"/>
              <a:t>국헌법은</a:t>
            </a:r>
            <a:r>
              <a:rPr lang="ko-KR" altLang="en-US" dirty="0" smtClean="0"/>
              <a:t> 제 </a:t>
            </a:r>
            <a:r>
              <a:rPr lang="en-US" altLang="ko-KR" dirty="0" smtClean="0"/>
              <a:t>9</a:t>
            </a:r>
            <a:r>
              <a:rPr lang="ko-KR" altLang="en-US" dirty="0" smtClean="0"/>
              <a:t>조 전쟁포기 전력비포유 교전권 부인 비무장채택</a:t>
            </a:r>
            <a:endParaRPr lang="ko-KR" altLang="en-US" dirty="0"/>
          </a:p>
        </p:txBody>
      </p:sp>
      <p:sp>
        <p:nvSpPr>
          <p:cNvPr id="22" name="직사각형 21"/>
          <p:cNvSpPr/>
          <p:nvPr/>
        </p:nvSpPr>
        <p:spPr>
          <a:xfrm>
            <a:off x="642910" y="3071810"/>
            <a:ext cx="8072494" cy="42862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altLang="ko-KR" dirty="0" smtClean="0"/>
              <a:t>-1948</a:t>
            </a:r>
            <a:r>
              <a:rPr lang="ko-KR" altLang="en-US" dirty="0" smtClean="0"/>
              <a:t>년 </a:t>
            </a:r>
            <a:r>
              <a:rPr lang="en-US" altLang="ko-KR" dirty="0" smtClean="0"/>
              <a:t>5</a:t>
            </a:r>
            <a:r>
              <a:rPr lang="ko-KR" altLang="en-US" dirty="0" smtClean="0"/>
              <a:t>월 </a:t>
            </a:r>
            <a:r>
              <a:rPr lang="en-US" altLang="ko-KR" dirty="0" smtClean="0"/>
              <a:t>1</a:t>
            </a:r>
            <a:r>
              <a:rPr lang="ko-KR" altLang="en-US" dirty="0" smtClean="0"/>
              <a:t>일 해상보안청 설치</a:t>
            </a:r>
            <a:endParaRPr lang="ko-KR" altLang="en-US" dirty="0"/>
          </a:p>
        </p:txBody>
      </p:sp>
      <p:sp>
        <p:nvSpPr>
          <p:cNvPr id="23" name="직사각형 22"/>
          <p:cNvSpPr/>
          <p:nvPr/>
        </p:nvSpPr>
        <p:spPr>
          <a:xfrm>
            <a:off x="642910" y="3714752"/>
            <a:ext cx="8072494" cy="4286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ko-KR" dirty="0" smtClean="0"/>
              <a:t>-1950</a:t>
            </a:r>
            <a:r>
              <a:rPr lang="ko-KR" altLang="en-US" dirty="0" smtClean="0"/>
              <a:t>년 </a:t>
            </a:r>
            <a:r>
              <a:rPr lang="en-US" altLang="ko-KR" dirty="0" smtClean="0"/>
              <a:t>7</a:t>
            </a:r>
            <a:r>
              <a:rPr lang="ko-KR" altLang="en-US" dirty="0" smtClean="0"/>
              <a:t>월 </a:t>
            </a:r>
            <a:r>
              <a:rPr lang="en-US" altLang="ko-KR" dirty="0" smtClean="0"/>
              <a:t>8</a:t>
            </a:r>
            <a:r>
              <a:rPr lang="ko-KR" altLang="en-US" dirty="0" smtClean="0"/>
              <a:t>일 국가경찰예비대 청설</a:t>
            </a:r>
            <a:endParaRPr lang="ko-KR" altLang="en-US" dirty="0"/>
          </a:p>
        </p:txBody>
      </p:sp>
      <p:sp>
        <p:nvSpPr>
          <p:cNvPr id="24" name="직사각형 23"/>
          <p:cNvSpPr/>
          <p:nvPr/>
        </p:nvSpPr>
        <p:spPr>
          <a:xfrm>
            <a:off x="642910" y="4286256"/>
            <a:ext cx="8072494" cy="4286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ko-KR" dirty="0" smtClean="0"/>
              <a:t>-1952</a:t>
            </a:r>
            <a:r>
              <a:rPr lang="ko-KR" altLang="en-US" dirty="0" smtClean="0"/>
              <a:t>년 </a:t>
            </a:r>
            <a:r>
              <a:rPr lang="en-US" altLang="ko-KR" dirty="0" smtClean="0"/>
              <a:t>8</a:t>
            </a:r>
            <a:r>
              <a:rPr lang="ko-KR" altLang="en-US" dirty="0" smtClean="0"/>
              <a:t>월 </a:t>
            </a:r>
            <a:r>
              <a:rPr lang="ko-KR" altLang="en-US" dirty="0" err="1" smtClean="0"/>
              <a:t>안보청</a:t>
            </a:r>
            <a:r>
              <a:rPr lang="ko-KR" altLang="en-US" dirty="0" smtClean="0"/>
              <a:t> 신설</a:t>
            </a:r>
            <a:endParaRPr lang="ko-KR" altLang="en-US" dirty="0"/>
          </a:p>
        </p:txBody>
      </p:sp>
      <p:sp>
        <p:nvSpPr>
          <p:cNvPr id="26" name="직사각형 25"/>
          <p:cNvSpPr/>
          <p:nvPr/>
        </p:nvSpPr>
        <p:spPr>
          <a:xfrm>
            <a:off x="642910" y="4857760"/>
            <a:ext cx="8072494" cy="4286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altLang="ko-KR" dirty="0" smtClean="0"/>
              <a:t>-1954</a:t>
            </a:r>
            <a:r>
              <a:rPr lang="ko-KR" altLang="en-US" dirty="0" smtClean="0"/>
              <a:t>년 </a:t>
            </a:r>
            <a:r>
              <a:rPr lang="en-US" altLang="ko-KR" dirty="0" smtClean="0"/>
              <a:t>3</a:t>
            </a:r>
            <a:r>
              <a:rPr lang="ko-KR" altLang="en-US" dirty="0" smtClean="0"/>
              <a:t>월 상호방위원조협정 체결</a:t>
            </a:r>
            <a:endParaRPr lang="ko-KR" altLang="en-US" dirty="0"/>
          </a:p>
        </p:txBody>
      </p:sp>
      <p:sp>
        <p:nvSpPr>
          <p:cNvPr id="27" name="직사각형 26"/>
          <p:cNvSpPr/>
          <p:nvPr/>
        </p:nvSpPr>
        <p:spPr>
          <a:xfrm>
            <a:off x="642910" y="5429264"/>
            <a:ext cx="8072494" cy="4286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ko-KR" dirty="0" smtClean="0"/>
              <a:t>-1954</a:t>
            </a:r>
            <a:r>
              <a:rPr lang="ko-KR" altLang="en-US" dirty="0" smtClean="0"/>
              <a:t>년 </a:t>
            </a:r>
            <a:r>
              <a:rPr lang="en-US" altLang="ko-KR" dirty="0" smtClean="0"/>
              <a:t>7</a:t>
            </a:r>
            <a:r>
              <a:rPr lang="ko-KR" altLang="en-US" dirty="0" smtClean="0"/>
              <a:t>월 </a:t>
            </a:r>
            <a:r>
              <a:rPr lang="en-US" altLang="ko-KR" dirty="0" smtClean="0"/>
              <a:t>1</a:t>
            </a:r>
            <a:r>
              <a:rPr lang="ko-KR" altLang="en-US" dirty="0" smtClean="0"/>
              <a:t>일 방위청 설치법 자위대법 국호 통과 시행</a:t>
            </a:r>
            <a:endParaRPr lang="ko-KR" altLang="en-US" dirty="0"/>
          </a:p>
        </p:txBody>
      </p:sp>
      <p:pic>
        <p:nvPicPr>
          <p:cNvPr id="19" name="그림 18" descr="시게루.jpg"/>
          <p:cNvPicPr>
            <a:picLocks noChangeAspect="1"/>
          </p:cNvPicPr>
          <p:nvPr/>
        </p:nvPicPr>
        <p:blipFill>
          <a:blip r:embed="rId5"/>
          <a:stretch>
            <a:fillRect/>
          </a:stretch>
        </p:blipFill>
        <p:spPr>
          <a:xfrm>
            <a:off x="7643835" y="142852"/>
            <a:ext cx="1500166" cy="2276633"/>
          </a:xfrm>
          <a:prstGeom prst="rect">
            <a:avLst/>
          </a:prstGeom>
        </p:spPr>
      </p:pic>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1" name="제목 10"/>
          <p:cNvSpPr>
            <a:spLocks noGrp="1"/>
          </p:cNvSpPr>
          <p:nvPr>
            <p:ph type="title"/>
          </p:nvPr>
        </p:nvSpPr>
        <p:spPr>
          <a:xfrm>
            <a:off x="457200" y="274638"/>
            <a:ext cx="8229600" cy="796908"/>
          </a:xfrm>
        </p:spPr>
        <p:txBody>
          <a:bodyPr>
            <a:normAutofit/>
          </a:bodyPr>
          <a:lstStyle/>
          <a:p>
            <a:r>
              <a:rPr lang="en-US" altLang="ko-KR" sz="2400" dirty="0" smtClean="0"/>
              <a:t>2.</a:t>
            </a:r>
            <a:r>
              <a:rPr lang="ko-KR" altLang="en-US" sz="2400" dirty="0" smtClean="0"/>
              <a:t>국제환경변화에 따른 역대내각의 방위정책</a:t>
            </a:r>
            <a:endParaRPr lang="ko-KR" altLang="en-US" sz="2400" dirty="0"/>
          </a:p>
        </p:txBody>
      </p:sp>
      <p:sp>
        <p:nvSpPr>
          <p:cNvPr id="12" name="내용 개체 틀 11"/>
          <p:cNvSpPr>
            <a:spLocks noGrp="1"/>
          </p:cNvSpPr>
          <p:nvPr>
            <p:ph idx="1"/>
          </p:nvPr>
        </p:nvSpPr>
        <p:spPr>
          <a:xfrm>
            <a:off x="457200" y="1285860"/>
            <a:ext cx="8229600" cy="4840303"/>
          </a:xfrm>
        </p:spPr>
        <p:txBody>
          <a:bodyPr>
            <a:normAutofit/>
          </a:bodyPr>
          <a:lstStyle/>
          <a:p>
            <a:pPr>
              <a:buNone/>
            </a:pPr>
            <a:r>
              <a:rPr lang="en-US" altLang="ko-KR" sz="2400" dirty="0" smtClean="0"/>
              <a:t>(1)</a:t>
            </a:r>
            <a:r>
              <a:rPr lang="ko-KR" altLang="en-US" sz="2400" dirty="0" smtClean="0"/>
              <a:t>냉전시대의 방위정책 ②</a:t>
            </a:r>
            <a:r>
              <a:rPr lang="ko-KR" altLang="en-US" sz="2400" dirty="0" err="1" smtClean="0"/>
              <a:t>기시</a:t>
            </a:r>
            <a:r>
              <a:rPr lang="ko-KR" altLang="en-US" sz="2400" dirty="0" smtClean="0"/>
              <a:t> 내각</a:t>
            </a:r>
            <a:r>
              <a:rPr lang="en-US" altLang="ko-KR" sz="2400" dirty="0" smtClean="0"/>
              <a:t>(57.2~60.7)</a:t>
            </a:r>
            <a:endParaRPr lang="ko-KR" altLang="en-US" sz="2400" dirty="0"/>
          </a:p>
        </p:txBody>
      </p:sp>
      <p:sp>
        <p:nvSpPr>
          <p:cNvPr id="13" name="직사각형 12"/>
          <p:cNvSpPr/>
          <p:nvPr/>
        </p:nvSpPr>
        <p:spPr>
          <a:xfrm>
            <a:off x="928662" y="2285992"/>
            <a:ext cx="6000792" cy="8572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ko-KR" dirty="0" smtClean="0"/>
              <a:t>1957</a:t>
            </a:r>
            <a:r>
              <a:rPr lang="ko-KR" altLang="en-US" dirty="0" smtClean="0"/>
              <a:t>년 </a:t>
            </a:r>
            <a:r>
              <a:rPr lang="en-US" altLang="ko-KR" dirty="0" smtClean="0"/>
              <a:t>5</a:t>
            </a:r>
            <a:r>
              <a:rPr lang="ko-KR" altLang="en-US" dirty="0" smtClean="0"/>
              <a:t>월 </a:t>
            </a:r>
            <a:r>
              <a:rPr lang="en-US" altLang="ko-KR" dirty="0" smtClean="0"/>
              <a:t>“</a:t>
            </a:r>
            <a:r>
              <a:rPr lang="ko-KR" altLang="en-US" dirty="0" smtClean="0"/>
              <a:t>국방의 기본방침</a:t>
            </a:r>
            <a:r>
              <a:rPr lang="en-US" altLang="ko-KR" dirty="0" smtClean="0"/>
              <a:t>”</a:t>
            </a:r>
            <a:r>
              <a:rPr lang="ko-KR" altLang="en-US" dirty="0" smtClean="0"/>
              <a:t>을 결정</a:t>
            </a:r>
            <a:endParaRPr lang="ko-KR" altLang="en-US" dirty="0"/>
          </a:p>
        </p:txBody>
      </p:sp>
      <p:sp>
        <p:nvSpPr>
          <p:cNvPr id="14" name="아래쪽 화살표 13"/>
          <p:cNvSpPr/>
          <p:nvPr/>
        </p:nvSpPr>
        <p:spPr>
          <a:xfrm>
            <a:off x="5857884" y="3286124"/>
            <a:ext cx="428628" cy="35719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a:p>
        </p:txBody>
      </p:sp>
      <p:sp>
        <p:nvSpPr>
          <p:cNvPr id="15" name="직사각형 14"/>
          <p:cNvSpPr/>
          <p:nvPr/>
        </p:nvSpPr>
        <p:spPr>
          <a:xfrm>
            <a:off x="1357290" y="3714752"/>
            <a:ext cx="6000792" cy="928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t>1957</a:t>
            </a:r>
            <a:r>
              <a:rPr lang="ko-KR" altLang="en-US" dirty="0" smtClean="0"/>
              <a:t>년 </a:t>
            </a:r>
            <a:r>
              <a:rPr lang="en-US" altLang="ko-KR" dirty="0" smtClean="0"/>
              <a:t>6</a:t>
            </a:r>
            <a:r>
              <a:rPr lang="ko-KR" altLang="en-US" dirty="0" smtClean="0"/>
              <a:t>월 제</a:t>
            </a:r>
            <a:r>
              <a:rPr lang="en-US" altLang="ko-KR" dirty="0" smtClean="0"/>
              <a:t>1</a:t>
            </a:r>
            <a:r>
              <a:rPr lang="ko-KR" altLang="en-US" dirty="0" err="1" smtClean="0"/>
              <a:t>차방위력정비계획</a:t>
            </a:r>
            <a:r>
              <a:rPr lang="en-US" altLang="ko-KR" dirty="0" smtClean="0"/>
              <a:t>(1958~1960)</a:t>
            </a:r>
            <a:r>
              <a:rPr lang="ko-KR" altLang="en-US" dirty="0" smtClean="0"/>
              <a:t>을 결정 이는 한국전쟁이 휴전으로 미군지상군의 빈자리를 메우는 형식으로 대미의존에서 일본방위력으로 전환을 꾀함</a:t>
            </a:r>
            <a:endParaRPr lang="ko-KR" altLang="en-US" dirty="0"/>
          </a:p>
        </p:txBody>
      </p:sp>
      <p:sp>
        <p:nvSpPr>
          <p:cNvPr id="19" name="직사각형 18"/>
          <p:cNvSpPr/>
          <p:nvPr/>
        </p:nvSpPr>
        <p:spPr>
          <a:xfrm>
            <a:off x="2000232" y="5143512"/>
            <a:ext cx="6000792" cy="92869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o-KR" altLang="en-US" dirty="0" smtClean="0"/>
              <a:t>국방의 기본방침에 따라 최소한의 자위력 육상자위대 </a:t>
            </a:r>
            <a:r>
              <a:rPr lang="en-US" altLang="ko-KR" dirty="0" smtClean="0"/>
              <a:t>18</a:t>
            </a:r>
            <a:r>
              <a:rPr lang="ko-KR" altLang="en-US" dirty="0" err="1" smtClean="0"/>
              <a:t>만명</a:t>
            </a:r>
            <a:r>
              <a:rPr lang="en-US" altLang="ko-KR" dirty="0" smtClean="0"/>
              <a:t>, </a:t>
            </a:r>
            <a:r>
              <a:rPr lang="ko-KR" altLang="en-US" dirty="0" smtClean="0"/>
              <a:t>해상자위대</a:t>
            </a:r>
            <a:r>
              <a:rPr lang="en-US" altLang="ko-KR" dirty="0" smtClean="0"/>
              <a:t> 12</a:t>
            </a:r>
            <a:r>
              <a:rPr lang="ko-KR" altLang="en-US" dirty="0" smtClean="0"/>
              <a:t>만</a:t>
            </a:r>
            <a:r>
              <a:rPr lang="en-US" altLang="ko-KR" dirty="0" smtClean="0"/>
              <a:t>4</a:t>
            </a:r>
            <a:r>
              <a:rPr lang="ko-KR" altLang="en-US" dirty="0" err="1" smtClean="0"/>
              <a:t>천톤</a:t>
            </a:r>
            <a:r>
              <a:rPr lang="ko-KR" altLang="en-US" dirty="0" smtClean="0"/>
              <a:t> 항공자위대 </a:t>
            </a:r>
            <a:r>
              <a:rPr lang="en-US" altLang="ko-KR" dirty="0" smtClean="0"/>
              <a:t>1300</a:t>
            </a:r>
            <a:r>
              <a:rPr lang="ko-KR" altLang="en-US" dirty="0" smtClean="0"/>
              <a:t>기를 목표에 둠</a:t>
            </a:r>
            <a:endParaRPr lang="ko-KR" altLang="en-US" dirty="0"/>
          </a:p>
        </p:txBody>
      </p:sp>
      <p:sp>
        <p:nvSpPr>
          <p:cNvPr id="20" name="아래쪽 화살표 19"/>
          <p:cNvSpPr/>
          <p:nvPr/>
        </p:nvSpPr>
        <p:spPr>
          <a:xfrm>
            <a:off x="6286512" y="4714884"/>
            <a:ext cx="500066" cy="35719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a:p>
        </p:txBody>
      </p:sp>
      <p:pic>
        <p:nvPicPr>
          <p:cNvPr id="21" name="그림 20" descr="기시.jpg"/>
          <p:cNvPicPr>
            <a:picLocks noChangeAspect="1"/>
          </p:cNvPicPr>
          <p:nvPr/>
        </p:nvPicPr>
        <p:blipFill>
          <a:blip r:embed="rId5"/>
          <a:stretch>
            <a:fillRect/>
          </a:stretch>
        </p:blipFill>
        <p:spPr>
          <a:xfrm>
            <a:off x="7229475" y="1357298"/>
            <a:ext cx="1914525" cy="2214578"/>
          </a:xfrm>
          <a:prstGeom prst="rect">
            <a:avLst/>
          </a:prstGeom>
        </p:spPr>
      </p:pic>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1" name="제목 10"/>
          <p:cNvSpPr>
            <a:spLocks noGrp="1"/>
          </p:cNvSpPr>
          <p:nvPr>
            <p:ph type="title"/>
          </p:nvPr>
        </p:nvSpPr>
        <p:spPr>
          <a:xfrm>
            <a:off x="457200" y="274638"/>
            <a:ext cx="8229600" cy="796908"/>
          </a:xfrm>
        </p:spPr>
        <p:txBody>
          <a:bodyPr>
            <a:normAutofit/>
          </a:bodyPr>
          <a:lstStyle/>
          <a:p>
            <a:r>
              <a:rPr lang="en-US" altLang="ko-KR" sz="2400" dirty="0" smtClean="0"/>
              <a:t>2.</a:t>
            </a:r>
            <a:r>
              <a:rPr lang="ko-KR" altLang="en-US" sz="2400" dirty="0" smtClean="0"/>
              <a:t>국제환경변화에 따른 역대내각의 방위정책</a:t>
            </a:r>
            <a:endParaRPr lang="ko-KR" altLang="en-US" sz="2400" dirty="0"/>
          </a:p>
        </p:txBody>
      </p:sp>
      <p:sp>
        <p:nvSpPr>
          <p:cNvPr id="12" name="내용 개체 틀 11"/>
          <p:cNvSpPr>
            <a:spLocks noGrp="1"/>
          </p:cNvSpPr>
          <p:nvPr>
            <p:ph idx="1"/>
          </p:nvPr>
        </p:nvSpPr>
        <p:spPr>
          <a:xfrm>
            <a:off x="457200" y="1285860"/>
            <a:ext cx="8229600" cy="4840303"/>
          </a:xfrm>
        </p:spPr>
        <p:txBody>
          <a:bodyPr>
            <a:normAutofit/>
          </a:bodyPr>
          <a:lstStyle/>
          <a:p>
            <a:pPr>
              <a:buNone/>
            </a:pPr>
            <a:r>
              <a:rPr lang="en-US" altLang="ko-KR" sz="2400" dirty="0" smtClean="0"/>
              <a:t>(1)</a:t>
            </a:r>
            <a:r>
              <a:rPr lang="ko-KR" altLang="en-US" sz="2400" dirty="0" smtClean="0"/>
              <a:t>냉전시대의 방위정책 ③</a:t>
            </a:r>
            <a:r>
              <a:rPr lang="ko-KR" altLang="en-US" sz="2400" dirty="0" err="1" smtClean="0"/>
              <a:t>이케다</a:t>
            </a:r>
            <a:r>
              <a:rPr lang="ko-KR" altLang="en-US" sz="2400" dirty="0" smtClean="0"/>
              <a:t> 내각</a:t>
            </a:r>
            <a:r>
              <a:rPr lang="en-US" altLang="ko-KR" sz="2400" dirty="0" smtClean="0"/>
              <a:t>(63.12~64.11)</a:t>
            </a:r>
          </a:p>
          <a:p>
            <a:pPr>
              <a:buNone/>
            </a:pPr>
            <a:endParaRPr lang="ko-KR" altLang="en-US" sz="2400" dirty="0"/>
          </a:p>
        </p:txBody>
      </p:sp>
      <p:sp>
        <p:nvSpPr>
          <p:cNvPr id="13" name="직사각형 12"/>
          <p:cNvSpPr/>
          <p:nvPr/>
        </p:nvSpPr>
        <p:spPr>
          <a:xfrm>
            <a:off x="571472" y="1928802"/>
            <a:ext cx="6357982" cy="17145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ko-KR" altLang="en-US" dirty="0" smtClean="0"/>
              <a:t>제 </a:t>
            </a:r>
            <a:r>
              <a:rPr lang="en-US" altLang="ko-KR" dirty="0" smtClean="0"/>
              <a:t>2</a:t>
            </a:r>
            <a:r>
              <a:rPr lang="ko-KR" altLang="en-US" dirty="0" smtClean="0"/>
              <a:t>차 방위력 </a:t>
            </a:r>
            <a:r>
              <a:rPr lang="ko-KR" altLang="en-US" dirty="0" err="1" smtClean="0"/>
              <a:t>정비계혹</a:t>
            </a:r>
            <a:r>
              <a:rPr lang="en-US" altLang="ko-KR" dirty="0" smtClean="0"/>
              <a:t>(1962~1966) </a:t>
            </a:r>
            <a:r>
              <a:rPr lang="ko-KR" altLang="en-US" dirty="0" smtClean="0"/>
              <a:t>결정 미일 안보체제하에서 </a:t>
            </a:r>
            <a:r>
              <a:rPr lang="en-US" altLang="ko-KR" dirty="0" smtClean="0"/>
              <a:t>“</a:t>
            </a:r>
            <a:r>
              <a:rPr lang="ko-KR" altLang="en-US" dirty="0" smtClean="0"/>
              <a:t>재래식 무기의 사용에 의한 국지전이하의 침략에 대하여 유효하게 대처할 수 있는 방우 체제의 기반은 확립한다</a:t>
            </a:r>
            <a:r>
              <a:rPr lang="en-US" altLang="ko-KR" dirty="0" smtClean="0"/>
              <a:t>”</a:t>
            </a:r>
            <a:endParaRPr lang="ko-KR" altLang="en-US" dirty="0"/>
          </a:p>
        </p:txBody>
      </p:sp>
      <p:sp>
        <p:nvSpPr>
          <p:cNvPr id="14" name="타원 13"/>
          <p:cNvSpPr/>
          <p:nvPr/>
        </p:nvSpPr>
        <p:spPr>
          <a:xfrm>
            <a:off x="571472" y="4714884"/>
            <a:ext cx="6572296" cy="142876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o-KR" altLang="en-US" dirty="0" smtClean="0"/>
              <a:t>구 소련 잠수함에 대항해서 미사일분야와 대 잠수함 전 장비에 대한 장비교체 외에도 국산화 도모를 의도함</a:t>
            </a:r>
            <a:endParaRPr lang="ko-KR" altLang="en-US" dirty="0"/>
          </a:p>
        </p:txBody>
      </p:sp>
      <p:sp>
        <p:nvSpPr>
          <p:cNvPr id="15" name="아래쪽 화살표 14"/>
          <p:cNvSpPr/>
          <p:nvPr/>
        </p:nvSpPr>
        <p:spPr>
          <a:xfrm>
            <a:off x="3071802" y="3857628"/>
            <a:ext cx="1143008" cy="50006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pic>
        <p:nvPicPr>
          <p:cNvPr id="19" name="그림 18" descr="이케다.jpg"/>
          <p:cNvPicPr>
            <a:picLocks noChangeAspect="1"/>
          </p:cNvPicPr>
          <p:nvPr/>
        </p:nvPicPr>
        <p:blipFill>
          <a:blip r:embed="rId5"/>
          <a:stretch>
            <a:fillRect/>
          </a:stretch>
        </p:blipFill>
        <p:spPr>
          <a:xfrm>
            <a:off x="7215206" y="1714488"/>
            <a:ext cx="1928794" cy="2643190"/>
          </a:xfrm>
          <a:prstGeom prst="rect">
            <a:avLst/>
          </a:prstGeom>
        </p:spPr>
      </p:pic>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1" name="제목 10"/>
          <p:cNvSpPr>
            <a:spLocks noGrp="1"/>
          </p:cNvSpPr>
          <p:nvPr>
            <p:ph type="title"/>
          </p:nvPr>
        </p:nvSpPr>
        <p:spPr>
          <a:xfrm>
            <a:off x="428596" y="214290"/>
            <a:ext cx="8229600" cy="1143000"/>
          </a:xfrm>
        </p:spPr>
        <p:txBody>
          <a:bodyPr>
            <a:normAutofit/>
          </a:bodyPr>
          <a:lstStyle/>
          <a:p>
            <a:r>
              <a:rPr lang="en-US" altLang="ko-KR" sz="2400" dirty="0" smtClean="0"/>
              <a:t>2.</a:t>
            </a:r>
            <a:r>
              <a:rPr lang="ko-KR" altLang="en-US" sz="2400" dirty="0" smtClean="0"/>
              <a:t>국제환경변환에 따른 역대내각의 방위정책</a:t>
            </a:r>
            <a:r>
              <a:rPr lang="en-US" altLang="ko-KR" sz="2400" dirty="0" smtClean="0"/>
              <a:t/>
            </a:r>
            <a:br>
              <a:rPr lang="en-US" altLang="ko-KR" sz="2400" dirty="0" smtClean="0"/>
            </a:br>
            <a:endParaRPr lang="ko-KR" altLang="en-US" sz="2400" dirty="0"/>
          </a:p>
        </p:txBody>
      </p:sp>
      <p:sp>
        <p:nvSpPr>
          <p:cNvPr id="12" name="텍스트 개체 틀 11"/>
          <p:cNvSpPr>
            <a:spLocks noGrp="1"/>
          </p:cNvSpPr>
          <p:nvPr>
            <p:ph type="body" idx="1"/>
          </p:nvPr>
        </p:nvSpPr>
        <p:spPr/>
        <p:txBody>
          <a:bodyPr/>
          <a:lstStyle/>
          <a:p>
            <a:r>
              <a:rPr lang="ko-KR" altLang="en-US" dirty="0" smtClean="0"/>
              <a:t>④사토 내각 </a:t>
            </a:r>
            <a:r>
              <a:rPr lang="en-US" altLang="ko-KR" dirty="0" smtClean="0"/>
              <a:t>(64.11~72.7)</a:t>
            </a:r>
            <a:endParaRPr lang="ko-KR" altLang="en-US" dirty="0"/>
          </a:p>
        </p:txBody>
      </p:sp>
      <p:sp>
        <p:nvSpPr>
          <p:cNvPr id="13" name="내용 개체 틀 12"/>
          <p:cNvSpPr>
            <a:spLocks noGrp="1"/>
          </p:cNvSpPr>
          <p:nvPr>
            <p:ph sz="half" idx="2"/>
          </p:nvPr>
        </p:nvSpPr>
        <p:spPr/>
        <p:txBody>
          <a:bodyPr>
            <a:normAutofit/>
          </a:bodyPr>
          <a:lstStyle/>
          <a:p>
            <a:pPr>
              <a:buNone/>
            </a:pPr>
            <a:r>
              <a:rPr lang="en-US" altLang="ko-KR" sz="1600" dirty="0" smtClean="0"/>
              <a:t>-1969</a:t>
            </a:r>
            <a:r>
              <a:rPr lang="ko-KR" altLang="en-US" sz="1600" dirty="0" smtClean="0"/>
              <a:t>년 사토내각은 </a:t>
            </a:r>
            <a:r>
              <a:rPr lang="ko-KR" altLang="en-US" sz="1600" dirty="0" err="1" smtClean="0"/>
              <a:t>비핵</a:t>
            </a:r>
            <a:r>
              <a:rPr lang="en-US" altLang="ko-KR" sz="1600" dirty="0" smtClean="0"/>
              <a:t>3</a:t>
            </a:r>
            <a:r>
              <a:rPr lang="ko-KR" altLang="en-US" sz="1600" dirty="0" smtClean="0"/>
              <a:t>원칙</a:t>
            </a:r>
            <a:r>
              <a:rPr lang="en-US" altLang="ko-KR" sz="1600" dirty="0" smtClean="0"/>
              <a:t>(</a:t>
            </a:r>
            <a:r>
              <a:rPr lang="ko-KR" altLang="en-US" sz="1600" dirty="0" smtClean="0"/>
              <a:t>제조</a:t>
            </a:r>
            <a:r>
              <a:rPr lang="en-US" altLang="ko-KR" sz="1600" dirty="0" smtClean="0"/>
              <a:t>,</a:t>
            </a:r>
            <a:r>
              <a:rPr lang="ko-KR" altLang="en-US" sz="1600" dirty="0" smtClean="0"/>
              <a:t>반입 보유 금지</a:t>
            </a:r>
            <a:r>
              <a:rPr lang="en-US" altLang="ko-KR" sz="1600" dirty="0" smtClean="0"/>
              <a:t>)</a:t>
            </a:r>
            <a:r>
              <a:rPr lang="ko-KR" altLang="en-US" sz="1600" dirty="0" smtClean="0"/>
              <a:t>을 발표</a:t>
            </a:r>
            <a:endParaRPr lang="en-US" altLang="ko-KR" sz="1600" dirty="0" smtClean="0"/>
          </a:p>
          <a:p>
            <a:pPr>
              <a:buNone/>
            </a:pPr>
            <a:r>
              <a:rPr lang="en-US" altLang="ko-KR" sz="1600" dirty="0" smtClean="0"/>
              <a:t>-1970</a:t>
            </a:r>
            <a:r>
              <a:rPr lang="ko-KR" altLang="en-US" sz="1600" dirty="0" smtClean="0"/>
              <a:t>년 </a:t>
            </a:r>
            <a:r>
              <a:rPr lang="en-US" altLang="ko-KR" sz="1600" dirty="0" smtClean="0"/>
              <a:t>“</a:t>
            </a:r>
            <a:r>
              <a:rPr lang="ko-KR" altLang="en-US" sz="1600" dirty="0" smtClean="0"/>
              <a:t>방위백서</a:t>
            </a:r>
            <a:r>
              <a:rPr lang="en-US" altLang="ko-KR" sz="1600" dirty="0" smtClean="0"/>
              <a:t>”</a:t>
            </a:r>
            <a:r>
              <a:rPr lang="ko-KR" altLang="en-US" sz="1600" dirty="0" smtClean="0"/>
              <a:t>에서 최초로 한반도 안정을 거론하면서 한반도의 불안을 일본 군사력 증강으 제</a:t>
            </a:r>
            <a:r>
              <a:rPr lang="en-US" altLang="ko-KR" sz="1600" dirty="0" smtClean="0"/>
              <a:t>1</a:t>
            </a:r>
            <a:r>
              <a:rPr lang="ko-KR" altLang="en-US" sz="1600" dirty="0" smtClean="0"/>
              <a:t>요인으로 제시</a:t>
            </a:r>
            <a:endParaRPr lang="en-US" altLang="ko-KR" sz="1600" dirty="0" smtClean="0"/>
          </a:p>
          <a:p>
            <a:pPr>
              <a:buNone/>
            </a:pPr>
            <a:r>
              <a:rPr lang="en-US" altLang="ko-KR" sz="1600" dirty="0" smtClean="0"/>
              <a:t>-1971</a:t>
            </a:r>
            <a:r>
              <a:rPr lang="ko-KR" altLang="en-US" sz="1600" dirty="0" smtClean="0"/>
              <a:t>년 </a:t>
            </a:r>
            <a:r>
              <a:rPr lang="en-US" altLang="ko-KR" sz="1600" dirty="0" smtClean="0"/>
              <a:t>“</a:t>
            </a:r>
            <a:r>
              <a:rPr lang="ko-KR" altLang="en-US" sz="1600" dirty="0" smtClean="0"/>
              <a:t>일본의 방위는 </a:t>
            </a:r>
            <a:r>
              <a:rPr lang="ko-KR" altLang="en-US" sz="1600" dirty="0" err="1" smtClean="0"/>
              <a:t>전수방의를</a:t>
            </a:r>
            <a:r>
              <a:rPr lang="ko-KR" altLang="en-US" sz="1600" dirty="0" smtClean="0"/>
              <a:t> </a:t>
            </a:r>
            <a:r>
              <a:rPr lang="ko-KR" altLang="en-US" sz="1600" dirty="0" err="1" smtClean="0"/>
              <a:t>본지로한다</a:t>
            </a:r>
            <a:r>
              <a:rPr lang="en-US" altLang="ko-KR" sz="1600" dirty="0" smtClean="0"/>
              <a:t>”</a:t>
            </a:r>
            <a:r>
              <a:rPr lang="ko-KR" altLang="en-US" sz="1600" dirty="0" smtClean="0"/>
              <a:t>라고 언급</a:t>
            </a:r>
            <a:endParaRPr lang="ko-KR" altLang="en-US" sz="1600" dirty="0"/>
          </a:p>
        </p:txBody>
      </p:sp>
      <p:sp>
        <p:nvSpPr>
          <p:cNvPr id="14" name="텍스트 개체 틀 13"/>
          <p:cNvSpPr>
            <a:spLocks noGrp="1"/>
          </p:cNvSpPr>
          <p:nvPr>
            <p:ph type="body" sz="quarter" idx="3"/>
          </p:nvPr>
        </p:nvSpPr>
        <p:spPr/>
        <p:txBody>
          <a:bodyPr/>
          <a:lstStyle/>
          <a:p>
            <a:r>
              <a:rPr lang="ko-KR" altLang="en-US" dirty="0" smtClean="0"/>
              <a:t>⑤</a:t>
            </a:r>
            <a:r>
              <a:rPr lang="ko-KR" altLang="en-US" dirty="0" err="1" smtClean="0"/>
              <a:t>다나카</a:t>
            </a:r>
            <a:r>
              <a:rPr lang="ko-KR" altLang="en-US" dirty="0" smtClean="0"/>
              <a:t> 내각</a:t>
            </a:r>
            <a:r>
              <a:rPr lang="en-US" altLang="ko-KR" dirty="0" smtClean="0"/>
              <a:t>(72.7~74.12)</a:t>
            </a:r>
            <a:endParaRPr lang="ko-KR" altLang="en-US" dirty="0"/>
          </a:p>
        </p:txBody>
      </p:sp>
      <p:sp>
        <p:nvSpPr>
          <p:cNvPr id="15" name="내용 개체 틀 14"/>
          <p:cNvSpPr>
            <a:spLocks noGrp="1"/>
          </p:cNvSpPr>
          <p:nvPr>
            <p:ph sz="quarter" idx="4"/>
          </p:nvPr>
        </p:nvSpPr>
        <p:spPr/>
        <p:txBody>
          <a:bodyPr>
            <a:normAutofit/>
          </a:bodyPr>
          <a:lstStyle/>
          <a:p>
            <a:pPr>
              <a:buNone/>
            </a:pPr>
            <a:r>
              <a:rPr lang="en-US" altLang="ko-KR" sz="1600" dirty="0" smtClean="0"/>
              <a:t>-</a:t>
            </a:r>
            <a:r>
              <a:rPr lang="ko-KR" altLang="en-US" sz="1600" dirty="0" smtClean="0"/>
              <a:t>제 </a:t>
            </a:r>
            <a:r>
              <a:rPr lang="en-US" altLang="ko-KR" sz="1600" dirty="0" smtClean="0"/>
              <a:t>4</a:t>
            </a:r>
            <a:r>
              <a:rPr lang="ko-KR" altLang="en-US" sz="1600" dirty="0" smtClean="0"/>
              <a:t>차 방위력 정비계획은 중일 국교회복으로 아시아의 긴장완화</a:t>
            </a:r>
            <a:r>
              <a:rPr lang="en-US" altLang="ko-KR" sz="1600" dirty="0" smtClean="0"/>
              <a:t>, </a:t>
            </a:r>
            <a:r>
              <a:rPr lang="ko-KR" altLang="en-US" sz="1600" dirty="0" smtClean="0"/>
              <a:t>미소간의 전략 핵무기제한협정</a:t>
            </a:r>
            <a:r>
              <a:rPr lang="en-US" altLang="ko-KR" sz="1600" dirty="0" smtClean="0"/>
              <a:t>, </a:t>
            </a:r>
            <a:r>
              <a:rPr lang="ko-KR" altLang="en-US" sz="1600" dirty="0" smtClean="0"/>
              <a:t>오일쇼크</a:t>
            </a:r>
            <a:r>
              <a:rPr lang="en-US" altLang="ko-KR" sz="1600" dirty="0" smtClean="0"/>
              <a:t>, </a:t>
            </a:r>
            <a:r>
              <a:rPr lang="ko-KR" altLang="en-US" sz="1600" dirty="0" smtClean="0"/>
              <a:t>경제재정악화라는 환경 속에서 결정</a:t>
            </a:r>
            <a:endParaRPr lang="en-US" altLang="ko-KR" sz="1600" dirty="0" smtClean="0"/>
          </a:p>
          <a:p>
            <a:pPr>
              <a:buNone/>
            </a:pPr>
            <a:r>
              <a:rPr lang="en-US" altLang="ko-KR" sz="1600" dirty="0" smtClean="0"/>
              <a:t>-</a:t>
            </a:r>
            <a:r>
              <a:rPr lang="ko-KR" altLang="en-US" sz="1600" dirty="0" smtClean="0"/>
              <a:t>제</a:t>
            </a:r>
            <a:r>
              <a:rPr lang="en-US" altLang="ko-KR" sz="1600" dirty="0" smtClean="0"/>
              <a:t>4</a:t>
            </a:r>
            <a:r>
              <a:rPr lang="ko-KR" altLang="en-US" sz="1600" dirty="0" smtClean="0"/>
              <a:t>차이후의 </a:t>
            </a:r>
            <a:r>
              <a:rPr lang="ko-KR" altLang="en-US" sz="1600" dirty="0" err="1" smtClean="0"/>
              <a:t>방위력정비계혹은</a:t>
            </a:r>
            <a:r>
              <a:rPr lang="ko-KR" altLang="en-US" sz="1600" dirty="0" smtClean="0"/>
              <a:t> </a:t>
            </a:r>
            <a:r>
              <a:rPr lang="en-US" altLang="ko-KR" sz="1600" dirty="0" smtClean="0"/>
              <a:t>1970</a:t>
            </a:r>
            <a:r>
              <a:rPr lang="ko-KR" altLang="en-US" sz="1600" dirty="0" smtClean="0"/>
              <a:t>년대 중반경의 데탕트적 국제 정세를 </a:t>
            </a:r>
            <a:r>
              <a:rPr lang="en-US" altLang="ko-KR" sz="1600" dirty="0" smtClean="0"/>
              <a:t>“</a:t>
            </a:r>
            <a:r>
              <a:rPr lang="ko-KR" altLang="en-US" sz="1600" dirty="0" smtClean="0"/>
              <a:t>공존과 항쟁</a:t>
            </a:r>
            <a:r>
              <a:rPr lang="en-US" altLang="ko-KR" sz="1600" dirty="0" smtClean="0"/>
              <a:t>”</a:t>
            </a:r>
            <a:r>
              <a:rPr lang="ko-KR" altLang="en-US" sz="1600" dirty="0" smtClean="0"/>
              <a:t>의 동서관계라고 ㅇㄴ식하면서 방위력 정비를 양적에서 질적 증대로 정책을 수립</a:t>
            </a:r>
            <a:endParaRPr lang="ko-KR" altLang="en-US" sz="1600" dirty="0"/>
          </a:p>
        </p:txBody>
      </p:sp>
      <p:sp>
        <p:nvSpPr>
          <p:cNvPr id="20" name="TextBox 19"/>
          <p:cNvSpPr txBox="1"/>
          <p:nvPr/>
        </p:nvSpPr>
        <p:spPr>
          <a:xfrm>
            <a:off x="571472" y="1214422"/>
            <a:ext cx="7143800" cy="461665"/>
          </a:xfrm>
          <a:prstGeom prst="rect">
            <a:avLst/>
          </a:prstGeom>
          <a:noFill/>
        </p:spPr>
        <p:txBody>
          <a:bodyPr wrap="square" rtlCol="0">
            <a:spAutoFit/>
          </a:bodyPr>
          <a:lstStyle/>
          <a:p>
            <a:r>
              <a:rPr lang="en-US" altLang="ko-KR" sz="2400" dirty="0" smtClean="0"/>
              <a:t>(1)</a:t>
            </a:r>
            <a:r>
              <a:rPr lang="ko-KR" altLang="en-US" sz="2400" dirty="0" smtClean="0"/>
              <a:t>냉정시대의 방위 정책</a:t>
            </a:r>
            <a:endParaRPr lang="ko-KR" altLang="en-US" sz="2400" dirty="0"/>
          </a:p>
        </p:txBody>
      </p:sp>
      <p:pic>
        <p:nvPicPr>
          <p:cNvPr id="19" name="그림 18" descr="사토.jpg"/>
          <p:cNvPicPr>
            <a:picLocks noChangeAspect="1"/>
          </p:cNvPicPr>
          <p:nvPr/>
        </p:nvPicPr>
        <p:blipFill>
          <a:blip r:embed="rId5"/>
          <a:stretch>
            <a:fillRect/>
          </a:stretch>
        </p:blipFill>
        <p:spPr>
          <a:xfrm>
            <a:off x="857224" y="4429132"/>
            <a:ext cx="1928826" cy="2245751"/>
          </a:xfrm>
          <a:prstGeom prst="rect">
            <a:avLst/>
          </a:prstGeom>
        </p:spPr>
      </p:pic>
      <p:pic>
        <p:nvPicPr>
          <p:cNvPr id="21" name="그림 20" descr="다나카.jpg"/>
          <p:cNvPicPr>
            <a:picLocks noChangeAspect="1"/>
          </p:cNvPicPr>
          <p:nvPr/>
        </p:nvPicPr>
        <p:blipFill>
          <a:blip r:embed="rId6"/>
          <a:stretch>
            <a:fillRect/>
          </a:stretch>
        </p:blipFill>
        <p:spPr>
          <a:xfrm>
            <a:off x="6572264" y="4429132"/>
            <a:ext cx="2000264" cy="2286016"/>
          </a:xfrm>
          <a:prstGeom prst="rect">
            <a:avLst/>
          </a:prstGeom>
        </p:spPr>
      </p:pic>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3" name="제목 12"/>
          <p:cNvSpPr>
            <a:spLocks noGrp="1"/>
          </p:cNvSpPr>
          <p:nvPr>
            <p:ph type="title"/>
          </p:nvPr>
        </p:nvSpPr>
        <p:spPr>
          <a:xfrm>
            <a:off x="457200" y="274638"/>
            <a:ext cx="8229600" cy="796908"/>
          </a:xfrm>
        </p:spPr>
        <p:txBody>
          <a:bodyPr>
            <a:normAutofit/>
          </a:bodyPr>
          <a:lstStyle/>
          <a:p>
            <a:r>
              <a:rPr lang="en-US" altLang="ko-KR" sz="2400" dirty="0" smtClean="0"/>
              <a:t>2.</a:t>
            </a:r>
            <a:r>
              <a:rPr lang="ko-KR" altLang="en-US" sz="2400" dirty="0" smtClean="0"/>
              <a:t>국제환경변화에 따른 역대내각의 방위정책</a:t>
            </a:r>
            <a:endParaRPr lang="ko-KR" altLang="en-US" sz="2400" dirty="0"/>
          </a:p>
        </p:txBody>
      </p:sp>
      <p:sp>
        <p:nvSpPr>
          <p:cNvPr id="19" name="TextBox 18"/>
          <p:cNvSpPr txBox="1"/>
          <p:nvPr/>
        </p:nvSpPr>
        <p:spPr>
          <a:xfrm>
            <a:off x="571472" y="1357298"/>
            <a:ext cx="7786742" cy="461665"/>
          </a:xfrm>
          <a:prstGeom prst="rect">
            <a:avLst/>
          </a:prstGeom>
          <a:noFill/>
        </p:spPr>
        <p:txBody>
          <a:bodyPr wrap="square" rtlCol="0">
            <a:spAutoFit/>
          </a:bodyPr>
          <a:lstStyle/>
          <a:p>
            <a:r>
              <a:rPr lang="en-US" altLang="ko-KR" sz="2400" dirty="0" smtClean="0"/>
              <a:t>(1)</a:t>
            </a:r>
            <a:r>
              <a:rPr lang="ko-KR" altLang="en-US" sz="2400" dirty="0" smtClean="0"/>
              <a:t>냉전시대의 방위정책 ⑥</a:t>
            </a:r>
            <a:r>
              <a:rPr lang="ko-KR" altLang="en-US" sz="2400" dirty="0" err="1" smtClean="0"/>
              <a:t>미키</a:t>
            </a:r>
            <a:r>
              <a:rPr lang="ko-KR" altLang="en-US" sz="2400" dirty="0" smtClean="0"/>
              <a:t> 내각 </a:t>
            </a:r>
            <a:r>
              <a:rPr lang="en-US" altLang="ko-KR" sz="2400" dirty="0" smtClean="0"/>
              <a:t>(74.12~76.12)</a:t>
            </a:r>
            <a:endParaRPr lang="ko-KR" altLang="en-US" sz="2400" dirty="0"/>
          </a:p>
        </p:txBody>
      </p:sp>
      <p:sp>
        <p:nvSpPr>
          <p:cNvPr id="20" name="타원 19"/>
          <p:cNvSpPr/>
          <p:nvPr/>
        </p:nvSpPr>
        <p:spPr>
          <a:xfrm>
            <a:off x="571472" y="2285992"/>
            <a:ext cx="2571768" cy="2286016"/>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ko-KR" dirty="0" smtClean="0"/>
              <a:t>1976</a:t>
            </a:r>
            <a:r>
              <a:rPr lang="ko-KR" altLang="en-US" dirty="0" smtClean="0"/>
              <a:t>년 </a:t>
            </a:r>
            <a:r>
              <a:rPr lang="en-US" altLang="ko-KR" dirty="0" smtClean="0"/>
              <a:t>10</a:t>
            </a:r>
            <a:r>
              <a:rPr lang="ko-KR" altLang="en-US" dirty="0" smtClean="0"/>
              <a:t>월 </a:t>
            </a:r>
            <a:r>
              <a:rPr lang="en-US" altLang="ko-KR" dirty="0" smtClean="0"/>
              <a:t>“</a:t>
            </a:r>
            <a:r>
              <a:rPr lang="ko-KR" altLang="en-US" dirty="0" err="1" smtClean="0"/>
              <a:t>방위개혁대강</a:t>
            </a:r>
            <a:r>
              <a:rPr lang="en-US" altLang="ko-KR" dirty="0" smtClean="0"/>
              <a:t>(</a:t>
            </a:r>
            <a:r>
              <a:rPr lang="ko-KR" altLang="en-US" dirty="0" smtClean="0"/>
              <a:t>구</a:t>
            </a:r>
            <a:r>
              <a:rPr lang="en-US" altLang="ko-KR" dirty="0" smtClean="0"/>
              <a:t>)</a:t>
            </a:r>
            <a:r>
              <a:rPr lang="ko-KR" altLang="en-US" dirty="0" smtClean="0"/>
              <a:t>를 설정</a:t>
            </a:r>
            <a:endParaRPr lang="ko-KR" altLang="en-US" dirty="0"/>
          </a:p>
        </p:txBody>
      </p:sp>
      <p:sp>
        <p:nvSpPr>
          <p:cNvPr id="21" name="타원 20"/>
          <p:cNvSpPr/>
          <p:nvPr/>
        </p:nvSpPr>
        <p:spPr>
          <a:xfrm>
            <a:off x="3357554" y="2357430"/>
            <a:ext cx="2571768" cy="214314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dirty="0" smtClean="0"/>
              <a:t>1976</a:t>
            </a:r>
            <a:r>
              <a:rPr lang="ko-KR" altLang="en-US" dirty="0" smtClean="0"/>
              <a:t>년 미일 양국에 의한 </a:t>
            </a:r>
            <a:r>
              <a:rPr lang="ko-KR" altLang="en-US" dirty="0" err="1" smtClean="0"/>
              <a:t>방위협력소</a:t>
            </a:r>
            <a:r>
              <a:rPr lang="ko-KR" altLang="en-US" dirty="0" smtClean="0"/>
              <a:t> </a:t>
            </a:r>
            <a:r>
              <a:rPr lang="ko-KR" altLang="en-US" dirty="0" err="1" smtClean="0"/>
              <a:t>의원회</a:t>
            </a:r>
            <a:r>
              <a:rPr lang="ko-KR" altLang="en-US" dirty="0" smtClean="0"/>
              <a:t> 설치하여 방위협력의 재검토를 착수함</a:t>
            </a:r>
            <a:endParaRPr lang="ko-KR" altLang="en-US" dirty="0"/>
          </a:p>
        </p:txBody>
      </p:sp>
      <p:sp>
        <p:nvSpPr>
          <p:cNvPr id="23" name="타원 22"/>
          <p:cNvSpPr/>
          <p:nvPr/>
        </p:nvSpPr>
        <p:spPr>
          <a:xfrm>
            <a:off x="6143636" y="2428868"/>
            <a:ext cx="2500330" cy="214314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smtClean="0"/>
              <a:t>1978</a:t>
            </a:r>
            <a:r>
              <a:rPr lang="ko-KR" altLang="en-US" dirty="0" smtClean="0"/>
              <a:t>년 </a:t>
            </a:r>
            <a:r>
              <a:rPr lang="en-US" altLang="ko-KR" dirty="0" smtClean="0"/>
              <a:t>11</a:t>
            </a:r>
            <a:r>
              <a:rPr lang="ko-KR" altLang="en-US" dirty="0" smtClean="0"/>
              <a:t>월 미일안보조약을 기초로 미일방위협력지침에 합의함</a:t>
            </a:r>
            <a:endParaRPr lang="ko-KR" altLang="en-US" dirty="0"/>
          </a:p>
        </p:txBody>
      </p:sp>
      <p:sp>
        <p:nvSpPr>
          <p:cNvPr id="26" name="아래로 구부러진 화살표 25"/>
          <p:cNvSpPr/>
          <p:nvPr/>
        </p:nvSpPr>
        <p:spPr>
          <a:xfrm>
            <a:off x="2571736" y="1785926"/>
            <a:ext cx="1071570" cy="642942"/>
          </a:xfrm>
          <a:prstGeom prst="curvedDownArrow">
            <a:avLst/>
          </a:prstGeom>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solidFill>
                <a:schemeClr val="tx1"/>
              </a:solidFill>
            </a:endParaRPr>
          </a:p>
        </p:txBody>
      </p:sp>
      <p:sp>
        <p:nvSpPr>
          <p:cNvPr id="27" name="아래로 구부러진 화살표 26"/>
          <p:cNvSpPr/>
          <p:nvPr/>
        </p:nvSpPr>
        <p:spPr>
          <a:xfrm>
            <a:off x="5500694" y="1857364"/>
            <a:ext cx="1071570" cy="571504"/>
          </a:xfrm>
          <a:prstGeom prst="curvedDownArrow">
            <a:avLst/>
          </a:prstGeom>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solidFill>
                <a:schemeClr val="tx1"/>
              </a:solidFill>
            </a:endParaRPr>
          </a:p>
        </p:txBody>
      </p:sp>
      <p:pic>
        <p:nvPicPr>
          <p:cNvPr id="22" name="그림 21" descr="미키.jpg"/>
          <p:cNvPicPr>
            <a:picLocks noChangeAspect="1"/>
          </p:cNvPicPr>
          <p:nvPr/>
        </p:nvPicPr>
        <p:blipFill>
          <a:blip r:embed="rId5"/>
          <a:stretch>
            <a:fillRect/>
          </a:stretch>
        </p:blipFill>
        <p:spPr>
          <a:xfrm>
            <a:off x="3071802" y="4643446"/>
            <a:ext cx="3357586" cy="2042041"/>
          </a:xfrm>
          <a:prstGeom prst="rect">
            <a:avLst/>
          </a:prstGeom>
        </p:spPr>
      </p:pic>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0"/>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21" name="제목 20"/>
          <p:cNvSpPr>
            <a:spLocks noGrp="1"/>
          </p:cNvSpPr>
          <p:nvPr>
            <p:ph type="title"/>
          </p:nvPr>
        </p:nvSpPr>
        <p:spPr>
          <a:xfrm>
            <a:off x="457200" y="274638"/>
            <a:ext cx="8229600" cy="725470"/>
          </a:xfrm>
        </p:spPr>
        <p:txBody>
          <a:bodyPr>
            <a:normAutofit/>
          </a:bodyPr>
          <a:lstStyle/>
          <a:p>
            <a:r>
              <a:rPr lang="en-US" altLang="ko-KR" sz="2400" dirty="0" smtClean="0"/>
              <a:t>2.</a:t>
            </a:r>
            <a:r>
              <a:rPr lang="ko-KR" altLang="en-US" sz="2400" dirty="0" smtClean="0"/>
              <a:t>국제환경변화에 따른 역대내각의 방위정책</a:t>
            </a:r>
            <a:endParaRPr lang="ko-KR" altLang="en-US" sz="2400" dirty="0"/>
          </a:p>
        </p:txBody>
      </p:sp>
      <p:sp>
        <p:nvSpPr>
          <p:cNvPr id="22" name="텍스트 개체 틀 21"/>
          <p:cNvSpPr>
            <a:spLocks noGrp="1"/>
          </p:cNvSpPr>
          <p:nvPr>
            <p:ph type="body" idx="1"/>
          </p:nvPr>
        </p:nvSpPr>
        <p:spPr/>
        <p:txBody>
          <a:bodyPr/>
          <a:lstStyle/>
          <a:p>
            <a:r>
              <a:rPr lang="ko-KR" altLang="en-US" dirty="0" smtClean="0"/>
              <a:t>⑦ </a:t>
            </a:r>
            <a:r>
              <a:rPr lang="ko-KR" altLang="en-US" dirty="0" err="1" smtClean="0"/>
              <a:t>스즈키</a:t>
            </a:r>
            <a:r>
              <a:rPr lang="ko-KR" altLang="en-US" dirty="0" smtClean="0"/>
              <a:t> 내각</a:t>
            </a:r>
            <a:r>
              <a:rPr lang="en-US" altLang="ko-KR" dirty="0" smtClean="0"/>
              <a:t>(80.7~82.11)</a:t>
            </a:r>
            <a:endParaRPr lang="ko-KR" altLang="en-US" dirty="0"/>
          </a:p>
        </p:txBody>
      </p:sp>
      <p:sp>
        <p:nvSpPr>
          <p:cNvPr id="24" name="텍스트 개체 틀 23"/>
          <p:cNvSpPr>
            <a:spLocks noGrp="1"/>
          </p:cNvSpPr>
          <p:nvPr>
            <p:ph type="body" sz="quarter" idx="3"/>
          </p:nvPr>
        </p:nvSpPr>
        <p:spPr/>
        <p:txBody>
          <a:bodyPr>
            <a:normAutofit fontScale="92500"/>
          </a:bodyPr>
          <a:lstStyle/>
          <a:p>
            <a:r>
              <a:rPr lang="ko-KR" altLang="en-US" dirty="0" smtClean="0"/>
              <a:t>⑧</a:t>
            </a:r>
            <a:r>
              <a:rPr lang="ko-KR" altLang="en-US" dirty="0" err="1" smtClean="0"/>
              <a:t>나카소네</a:t>
            </a:r>
            <a:r>
              <a:rPr lang="ko-KR" altLang="en-US" dirty="0" smtClean="0"/>
              <a:t> 내각</a:t>
            </a:r>
            <a:r>
              <a:rPr lang="en-US" altLang="ko-KR" dirty="0" smtClean="0"/>
              <a:t>(82.11~87.11)</a:t>
            </a:r>
            <a:endParaRPr lang="ko-KR" altLang="en-US" dirty="0"/>
          </a:p>
        </p:txBody>
      </p:sp>
      <p:sp>
        <p:nvSpPr>
          <p:cNvPr id="26" name="TextBox 25"/>
          <p:cNvSpPr txBox="1"/>
          <p:nvPr/>
        </p:nvSpPr>
        <p:spPr>
          <a:xfrm>
            <a:off x="785786" y="1071546"/>
            <a:ext cx="7000924" cy="461665"/>
          </a:xfrm>
          <a:prstGeom prst="rect">
            <a:avLst/>
          </a:prstGeom>
          <a:noFill/>
        </p:spPr>
        <p:txBody>
          <a:bodyPr wrap="square" rtlCol="0">
            <a:spAutoFit/>
          </a:bodyPr>
          <a:lstStyle/>
          <a:p>
            <a:r>
              <a:rPr lang="en-US" altLang="ko-KR" sz="2400" dirty="0" smtClean="0"/>
              <a:t>(1)</a:t>
            </a:r>
            <a:r>
              <a:rPr lang="ko-KR" altLang="en-US" sz="2400" dirty="0" smtClean="0"/>
              <a:t>냉전시대의 방위정책</a:t>
            </a:r>
            <a:endParaRPr lang="ko-KR" altLang="en-US" sz="2400" dirty="0"/>
          </a:p>
        </p:txBody>
      </p:sp>
      <p:sp>
        <p:nvSpPr>
          <p:cNvPr id="28" name="직사각형 27"/>
          <p:cNvSpPr/>
          <p:nvPr/>
        </p:nvSpPr>
        <p:spPr>
          <a:xfrm>
            <a:off x="714348" y="2643182"/>
            <a:ext cx="3857652" cy="928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dirty="0" smtClean="0"/>
              <a:t>소련이 군사력 증가로 일본방위력 증강의 명분이 됨</a:t>
            </a:r>
            <a:endParaRPr lang="ko-KR" altLang="en-US" dirty="0"/>
          </a:p>
        </p:txBody>
      </p:sp>
      <p:sp>
        <p:nvSpPr>
          <p:cNvPr id="29" name="직사각형 28"/>
          <p:cNvSpPr/>
          <p:nvPr/>
        </p:nvSpPr>
        <p:spPr>
          <a:xfrm>
            <a:off x="714348" y="3786190"/>
            <a:ext cx="3857652" cy="928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dirty="0" err="1" smtClean="0"/>
              <a:t>미키내각이</a:t>
            </a:r>
            <a:r>
              <a:rPr lang="ko-KR" altLang="en-US" dirty="0" smtClean="0"/>
              <a:t> 정한 방위비</a:t>
            </a:r>
            <a:r>
              <a:rPr lang="en-US" altLang="ko-KR" dirty="0" smtClean="0"/>
              <a:t>1% </a:t>
            </a:r>
            <a:r>
              <a:rPr lang="ko-KR" altLang="en-US" dirty="0" smtClean="0"/>
              <a:t>상한선도 유연성 확보차원에서 파기</a:t>
            </a:r>
            <a:endParaRPr lang="ko-KR" altLang="en-US" dirty="0"/>
          </a:p>
        </p:txBody>
      </p:sp>
      <p:sp>
        <p:nvSpPr>
          <p:cNvPr id="30" name="직사각형 29"/>
          <p:cNvSpPr/>
          <p:nvPr/>
        </p:nvSpPr>
        <p:spPr>
          <a:xfrm>
            <a:off x="714348" y="4929198"/>
            <a:ext cx="3857652" cy="928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dirty="0" smtClean="0"/>
              <a:t>해상통로의 안전을 언급하여 일본은 </a:t>
            </a:r>
            <a:r>
              <a:rPr lang="en-US" altLang="ko-KR" dirty="0" smtClean="0"/>
              <a:t>1</a:t>
            </a:r>
            <a:r>
              <a:rPr lang="ko-KR" altLang="en-US" dirty="0" smtClean="0"/>
              <a:t>천해리 항로를 보호할 권리를 주장</a:t>
            </a:r>
            <a:endParaRPr lang="ko-KR" altLang="en-US" dirty="0"/>
          </a:p>
        </p:txBody>
      </p:sp>
      <p:sp>
        <p:nvSpPr>
          <p:cNvPr id="31" name="직사각형 30"/>
          <p:cNvSpPr/>
          <p:nvPr/>
        </p:nvSpPr>
        <p:spPr>
          <a:xfrm>
            <a:off x="714348" y="2428868"/>
            <a:ext cx="1214446" cy="3571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t>1980</a:t>
            </a:r>
            <a:endParaRPr lang="ko-KR" altLang="en-US" dirty="0"/>
          </a:p>
        </p:txBody>
      </p:sp>
      <p:sp>
        <p:nvSpPr>
          <p:cNvPr id="32" name="직사각형 31"/>
          <p:cNvSpPr/>
          <p:nvPr/>
        </p:nvSpPr>
        <p:spPr>
          <a:xfrm>
            <a:off x="714348" y="3571876"/>
            <a:ext cx="1214446" cy="3571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t>1982</a:t>
            </a:r>
            <a:endParaRPr lang="ko-KR" altLang="en-US" dirty="0"/>
          </a:p>
        </p:txBody>
      </p:sp>
      <p:sp>
        <p:nvSpPr>
          <p:cNvPr id="33" name="직사각형 32"/>
          <p:cNvSpPr/>
          <p:nvPr/>
        </p:nvSpPr>
        <p:spPr>
          <a:xfrm>
            <a:off x="714348" y="4714884"/>
            <a:ext cx="1214446" cy="3571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t>1983</a:t>
            </a:r>
            <a:endParaRPr lang="ko-KR" altLang="en-US" dirty="0"/>
          </a:p>
        </p:txBody>
      </p:sp>
      <p:sp>
        <p:nvSpPr>
          <p:cNvPr id="34" name="직사각형 33"/>
          <p:cNvSpPr/>
          <p:nvPr/>
        </p:nvSpPr>
        <p:spPr>
          <a:xfrm>
            <a:off x="4857752" y="2500306"/>
            <a:ext cx="3786214" cy="1071570"/>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t>1983</a:t>
            </a:r>
            <a:r>
              <a:rPr lang="ko-KR" altLang="en-US" dirty="0" smtClean="0"/>
              <a:t>년 </a:t>
            </a:r>
            <a:r>
              <a:rPr lang="en-US" altLang="ko-KR" dirty="0" smtClean="0"/>
              <a:t>1</a:t>
            </a:r>
            <a:r>
              <a:rPr lang="ko-KR" altLang="en-US" dirty="0" smtClean="0"/>
              <a:t>월 미일 </a:t>
            </a:r>
            <a:r>
              <a:rPr lang="en-US" altLang="ko-KR" dirty="0" smtClean="0"/>
              <a:t>“</a:t>
            </a:r>
            <a:r>
              <a:rPr lang="ko-KR" altLang="en-US" dirty="0" smtClean="0"/>
              <a:t>운명공동체</a:t>
            </a:r>
            <a:r>
              <a:rPr lang="en-US" altLang="ko-KR" dirty="0" smtClean="0"/>
              <a:t>”</a:t>
            </a:r>
            <a:r>
              <a:rPr lang="ko-KR" altLang="en-US" dirty="0" smtClean="0"/>
              <a:t>라고 동맹관계 재인식 및 일본열도 </a:t>
            </a:r>
            <a:r>
              <a:rPr lang="en-US" altLang="ko-KR" dirty="0" smtClean="0"/>
              <a:t>“</a:t>
            </a:r>
            <a:r>
              <a:rPr lang="ko-KR" altLang="en-US" dirty="0" err="1" smtClean="0"/>
              <a:t>불침항모</a:t>
            </a:r>
            <a:r>
              <a:rPr lang="en-US" altLang="ko-KR" dirty="0" smtClean="0"/>
              <a:t>”</a:t>
            </a:r>
            <a:r>
              <a:rPr lang="ko-KR" altLang="en-US" dirty="0" smtClean="0"/>
              <a:t>와 해협방위 및 시레인 방위 실행 표명</a:t>
            </a:r>
            <a:endParaRPr lang="ko-KR" altLang="en-US" dirty="0"/>
          </a:p>
        </p:txBody>
      </p:sp>
      <p:sp>
        <p:nvSpPr>
          <p:cNvPr id="35" name="직사각형 34"/>
          <p:cNvSpPr/>
          <p:nvPr/>
        </p:nvSpPr>
        <p:spPr>
          <a:xfrm>
            <a:off x="4857752" y="3786190"/>
            <a:ext cx="3786214" cy="1071570"/>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dirty="0" smtClean="0"/>
              <a:t>중기방위력정비계획</a:t>
            </a:r>
            <a:r>
              <a:rPr lang="en-US" altLang="ko-KR" dirty="0" smtClean="0"/>
              <a:t>(1986~1990)</a:t>
            </a:r>
            <a:r>
              <a:rPr lang="ko-KR" altLang="en-US" dirty="0" smtClean="0"/>
              <a:t>의 예산은 해군과 공군을 중시함</a:t>
            </a:r>
            <a:endParaRPr lang="ko-KR" altLang="en-US" dirty="0"/>
          </a:p>
        </p:txBody>
      </p:sp>
      <p:sp>
        <p:nvSpPr>
          <p:cNvPr id="37" name="직사각형 36"/>
          <p:cNvSpPr/>
          <p:nvPr/>
        </p:nvSpPr>
        <p:spPr>
          <a:xfrm>
            <a:off x="4857752" y="5072074"/>
            <a:ext cx="3786214" cy="1071570"/>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t>1980</a:t>
            </a:r>
            <a:r>
              <a:rPr lang="ko-KR" altLang="en-US" dirty="0" smtClean="0"/>
              <a:t>년대 일본의 방위력정비는 세계전쟁 시나리오 아래서 일본 방위력근대화가 추진됨</a:t>
            </a:r>
            <a:endParaRPr lang="ko-KR" altLang="en-US" dirty="0"/>
          </a:p>
        </p:txBody>
      </p:sp>
      <p:sp>
        <p:nvSpPr>
          <p:cNvPr id="38" name="아래쪽 화살표 37"/>
          <p:cNvSpPr/>
          <p:nvPr/>
        </p:nvSpPr>
        <p:spPr>
          <a:xfrm>
            <a:off x="6572264" y="3571876"/>
            <a:ext cx="28575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아래쪽 화살표 38"/>
          <p:cNvSpPr/>
          <p:nvPr/>
        </p:nvSpPr>
        <p:spPr>
          <a:xfrm>
            <a:off x="6572264" y="4714884"/>
            <a:ext cx="28575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237874"/>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3" name="TextBox 12"/>
          <p:cNvSpPr txBox="1"/>
          <p:nvPr/>
        </p:nvSpPr>
        <p:spPr>
          <a:xfrm>
            <a:off x="1500166" y="428604"/>
            <a:ext cx="6286544" cy="461665"/>
          </a:xfrm>
          <a:prstGeom prst="rect">
            <a:avLst/>
          </a:prstGeom>
          <a:noFill/>
        </p:spPr>
        <p:txBody>
          <a:bodyPr wrap="square" rtlCol="0">
            <a:spAutoFit/>
          </a:bodyPr>
          <a:lstStyle/>
          <a:p>
            <a:r>
              <a:rPr lang="en-US" altLang="ko-KR" sz="2400" dirty="0" smtClean="0"/>
              <a:t>2.</a:t>
            </a:r>
            <a:r>
              <a:rPr lang="ko-KR" altLang="en-US" sz="2400" dirty="0" smtClean="0"/>
              <a:t>국제환경변화에 따른 역대내각의 방위정책</a:t>
            </a:r>
            <a:endParaRPr lang="ko-KR" altLang="en-US" sz="2400" dirty="0"/>
          </a:p>
        </p:txBody>
      </p:sp>
      <p:sp>
        <p:nvSpPr>
          <p:cNvPr id="21" name="TextBox 20"/>
          <p:cNvSpPr txBox="1"/>
          <p:nvPr/>
        </p:nvSpPr>
        <p:spPr>
          <a:xfrm>
            <a:off x="571472" y="1142984"/>
            <a:ext cx="8143932" cy="461665"/>
          </a:xfrm>
          <a:prstGeom prst="rect">
            <a:avLst/>
          </a:prstGeom>
          <a:noFill/>
        </p:spPr>
        <p:txBody>
          <a:bodyPr wrap="square" rtlCol="0">
            <a:spAutoFit/>
          </a:bodyPr>
          <a:lstStyle/>
          <a:p>
            <a:r>
              <a:rPr lang="en-US" altLang="ko-KR" sz="2400" dirty="0" smtClean="0"/>
              <a:t>(2)</a:t>
            </a:r>
            <a:r>
              <a:rPr lang="ko-KR" altLang="en-US" sz="2400" dirty="0" err="1" smtClean="0"/>
              <a:t>탈냉전기의</a:t>
            </a:r>
            <a:r>
              <a:rPr lang="ko-KR" altLang="en-US" sz="2400" dirty="0" smtClean="0"/>
              <a:t> 방위정책 ①</a:t>
            </a:r>
            <a:r>
              <a:rPr lang="ko-KR" altLang="en-US" sz="2400" dirty="0" err="1" smtClean="0"/>
              <a:t>카이후</a:t>
            </a:r>
            <a:r>
              <a:rPr lang="ko-KR" altLang="en-US" sz="2400" dirty="0" smtClean="0"/>
              <a:t> 내각</a:t>
            </a:r>
            <a:r>
              <a:rPr lang="en-US" altLang="ko-KR" sz="1400" dirty="0" smtClean="0"/>
              <a:t>(1</a:t>
            </a:r>
            <a:r>
              <a:rPr lang="ko-KR" altLang="en-US" sz="1400" dirty="0" smtClean="0"/>
              <a:t>차</a:t>
            </a:r>
            <a:r>
              <a:rPr lang="en-US" altLang="ko-KR" sz="1400" dirty="0" smtClean="0"/>
              <a:t>:89.8~90.2 2</a:t>
            </a:r>
            <a:r>
              <a:rPr lang="ko-KR" altLang="en-US" sz="1400" dirty="0" smtClean="0"/>
              <a:t>차</a:t>
            </a:r>
            <a:r>
              <a:rPr lang="en-US" altLang="ko-KR" sz="1400" dirty="0" smtClean="0"/>
              <a:t>:90.2~91.11)</a:t>
            </a:r>
            <a:endParaRPr lang="ko-KR" altLang="en-US" sz="2400" dirty="0"/>
          </a:p>
        </p:txBody>
      </p:sp>
      <p:sp>
        <p:nvSpPr>
          <p:cNvPr id="15" name="모서리가 둥근 직사각형 14"/>
          <p:cNvSpPr/>
          <p:nvPr/>
        </p:nvSpPr>
        <p:spPr>
          <a:xfrm>
            <a:off x="857224" y="2214554"/>
            <a:ext cx="3071834" cy="1857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o-KR" altLang="en-US" dirty="0" smtClean="0"/>
              <a:t>⒜공격에 대해 자위를 위한 최소한도의 방위력행사</a:t>
            </a:r>
            <a:r>
              <a:rPr lang="en-US" altLang="ko-KR" dirty="0" smtClean="0"/>
              <a:t>, </a:t>
            </a:r>
            <a:r>
              <a:rPr lang="ko-KR" altLang="en-US" dirty="0" smtClean="0"/>
              <a:t>전수방위를 견지한다</a:t>
            </a:r>
            <a:r>
              <a:rPr lang="en-US" altLang="ko-KR" dirty="0" smtClean="0"/>
              <a:t>.</a:t>
            </a:r>
            <a:endParaRPr lang="ko-KR" altLang="en-US" dirty="0"/>
          </a:p>
        </p:txBody>
      </p:sp>
      <p:sp>
        <p:nvSpPr>
          <p:cNvPr id="20" name="모서리가 둥근 직사각형 19"/>
          <p:cNvSpPr/>
          <p:nvPr/>
        </p:nvSpPr>
        <p:spPr>
          <a:xfrm>
            <a:off x="3929058" y="2214554"/>
            <a:ext cx="3214710" cy="1857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o-KR" altLang="en-US" dirty="0" smtClean="0"/>
              <a:t>⒝자위를 위한 필요 한도를 초월한 강대한 군사력을 보유하지 않는다</a:t>
            </a:r>
            <a:r>
              <a:rPr lang="en-US" altLang="ko-KR" dirty="0" smtClean="0"/>
              <a:t>.</a:t>
            </a:r>
            <a:endParaRPr lang="ko-KR" altLang="en-US" dirty="0"/>
          </a:p>
        </p:txBody>
      </p:sp>
      <p:sp>
        <p:nvSpPr>
          <p:cNvPr id="22" name="모서리가 둥근 직사각형 21"/>
          <p:cNvSpPr/>
          <p:nvPr/>
        </p:nvSpPr>
        <p:spPr>
          <a:xfrm>
            <a:off x="857224" y="4071942"/>
            <a:ext cx="3071834" cy="1857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o-KR" altLang="en-US" dirty="0" smtClean="0"/>
              <a:t>⒞</a:t>
            </a:r>
            <a:r>
              <a:rPr lang="ko-KR" altLang="en-US" dirty="0" err="1" smtClean="0"/>
              <a:t>비핵</a:t>
            </a:r>
            <a:r>
              <a:rPr lang="en-US" altLang="ko-KR" dirty="0" smtClean="0"/>
              <a:t>3</a:t>
            </a:r>
            <a:r>
              <a:rPr lang="ko-KR" altLang="en-US" dirty="0" smtClean="0"/>
              <a:t>원칙을 국시로 유지한다</a:t>
            </a:r>
            <a:r>
              <a:rPr lang="en-US" altLang="ko-KR" dirty="0" smtClean="0"/>
              <a:t>.</a:t>
            </a:r>
            <a:endParaRPr lang="ko-KR" altLang="en-US" dirty="0"/>
          </a:p>
        </p:txBody>
      </p:sp>
      <p:sp>
        <p:nvSpPr>
          <p:cNvPr id="23" name="모서리가 둥근 직사각형 22"/>
          <p:cNvSpPr/>
          <p:nvPr/>
        </p:nvSpPr>
        <p:spPr>
          <a:xfrm>
            <a:off x="3857620" y="4071942"/>
            <a:ext cx="3286148" cy="1857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o-KR" altLang="en-US" dirty="0" smtClean="0"/>
              <a:t>⒟국회 및 민간내각 견제로 문민통제원칙을 엄격히 실시한다</a:t>
            </a:r>
            <a:r>
              <a:rPr lang="en-US" altLang="ko-KR" dirty="0" smtClean="0"/>
              <a:t>.</a:t>
            </a:r>
            <a:endParaRPr lang="ko-KR" altLang="en-US" dirty="0"/>
          </a:p>
        </p:txBody>
      </p:sp>
      <p:sp>
        <p:nvSpPr>
          <p:cNvPr id="24" name="타원 23"/>
          <p:cNvSpPr/>
          <p:nvPr/>
        </p:nvSpPr>
        <p:spPr>
          <a:xfrm>
            <a:off x="2643174" y="3500438"/>
            <a:ext cx="2571768" cy="10715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o-KR" altLang="en-US" dirty="0" err="1" smtClean="0"/>
              <a:t>신중기방위계획</a:t>
            </a:r>
            <a:endParaRPr lang="ko-KR" altLang="en-US" dirty="0"/>
          </a:p>
        </p:txBody>
      </p:sp>
      <p:pic>
        <p:nvPicPr>
          <p:cNvPr id="19" name="그림 18" descr="가이후.jpg"/>
          <p:cNvPicPr>
            <a:picLocks noChangeAspect="1"/>
          </p:cNvPicPr>
          <p:nvPr/>
        </p:nvPicPr>
        <p:blipFill>
          <a:blip r:embed="rId5"/>
          <a:stretch>
            <a:fillRect/>
          </a:stretch>
        </p:blipFill>
        <p:spPr>
          <a:xfrm>
            <a:off x="7215206" y="2143116"/>
            <a:ext cx="1928794" cy="2428892"/>
          </a:xfrm>
          <a:prstGeom prst="rect">
            <a:avLst/>
          </a:prstGeom>
        </p:spPr>
      </p:pic>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1" name="제목 10"/>
          <p:cNvSpPr>
            <a:spLocks noGrp="1"/>
          </p:cNvSpPr>
          <p:nvPr>
            <p:ph type="title"/>
          </p:nvPr>
        </p:nvSpPr>
        <p:spPr>
          <a:xfrm>
            <a:off x="457200" y="274638"/>
            <a:ext cx="8229600" cy="654032"/>
          </a:xfrm>
        </p:spPr>
        <p:txBody>
          <a:bodyPr>
            <a:normAutofit/>
          </a:bodyPr>
          <a:lstStyle/>
          <a:p>
            <a:r>
              <a:rPr lang="en-US" altLang="ko-KR" sz="2400" dirty="0" smtClean="0"/>
              <a:t>2.</a:t>
            </a:r>
            <a:r>
              <a:rPr lang="ko-KR" altLang="en-US" sz="2400" dirty="0" smtClean="0"/>
              <a:t>국제환경변화에 따른 역대내각의 방위정책</a:t>
            </a:r>
            <a:endParaRPr lang="ko-KR" altLang="en-US" sz="2400" dirty="0"/>
          </a:p>
        </p:txBody>
      </p:sp>
      <p:sp>
        <p:nvSpPr>
          <p:cNvPr id="14" name="TextBox 13"/>
          <p:cNvSpPr txBox="1"/>
          <p:nvPr/>
        </p:nvSpPr>
        <p:spPr>
          <a:xfrm>
            <a:off x="714348" y="1071546"/>
            <a:ext cx="7072362" cy="461665"/>
          </a:xfrm>
          <a:prstGeom prst="rect">
            <a:avLst/>
          </a:prstGeom>
          <a:noFill/>
        </p:spPr>
        <p:txBody>
          <a:bodyPr wrap="square" rtlCol="0">
            <a:spAutoFit/>
          </a:bodyPr>
          <a:lstStyle/>
          <a:p>
            <a:r>
              <a:rPr lang="en-US" altLang="ko-KR" sz="2400" dirty="0" smtClean="0"/>
              <a:t>(2)</a:t>
            </a:r>
            <a:r>
              <a:rPr lang="ko-KR" altLang="en-US" sz="2400" dirty="0" err="1" smtClean="0"/>
              <a:t>탈냉전기의</a:t>
            </a:r>
            <a:r>
              <a:rPr lang="ko-KR" altLang="en-US" sz="2400" dirty="0" smtClean="0"/>
              <a:t> 방위정책</a:t>
            </a:r>
            <a:endParaRPr lang="ko-KR" altLang="en-US" sz="2400" dirty="0"/>
          </a:p>
        </p:txBody>
      </p:sp>
      <p:sp>
        <p:nvSpPr>
          <p:cNvPr id="19" name="직사각형 18"/>
          <p:cNvSpPr/>
          <p:nvPr/>
        </p:nvSpPr>
        <p:spPr>
          <a:xfrm>
            <a:off x="857224" y="1643050"/>
            <a:ext cx="6215106"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o-KR" altLang="en-US" sz="2400" dirty="0" smtClean="0"/>
              <a:t>②</a:t>
            </a:r>
            <a:r>
              <a:rPr lang="ko-KR" altLang="en-US" sz="2400" dirty="0" err="1" smtClean="0"/>
              <a:t>미야자와</a:t>
            </a:r>
            <a:r>
              <a:rPr lang="ko-KR" altLang="en-US" sz="2400" dirty="0" smtClean="0"/>
              <a:t> 내각</a:t>
            </a:r>
            <a:r>
              <a:rPr lang="en-US" altLang="ko-KR" sz="2400" dirty="0" smtClean="0"/>
              <a:t>(91.11~93.8)</a:t>
            </a:r>
            <a:endParaRPr lang="ko-KR" altLang="en-US" sz="2400" dirty="0"/>
          </a:p>
        </p:txBody>
      </p:sp>
      <p:sp>
        <p:nvSpPr>
          <p:cNvPr id="20" name="TextBox 19"/>
          <p:cNvSpPr txBox="1"/>
          <p:nvPr/>
        </p:nvSpPr>
        <p:spPr>
          <a:xfrm>
            <a:off x="857224" y="2500306"/>
            <a:ext cx="6215106" cy="1754326"/>
          </a:xfrm>
          <a:prstGeom prst="rect">
            <a:avLst/>
          </a:prstGeom>
          <a:noFill/>
        </p:spPr>
        <p:txBody>
          <a:bodyPr wrap="square" rtlCol="0">
            <a:spAutoFit/>
          </a:bodyPr>
          <a:lstStyle/>
          <a:p>
            <a:r>
              <a:rPr lang="en-US" altLang="ko-KR" dirty="0" smtClean="0"/>
              <a:t>-1991</a:t>
            </a:r>
            <a:r>
              <a:rPr lang="ko-KR" altLang="en-US" dirty="0" smtClean="0"/>
              <a:t>년 </a:t>
            </a:r>
            <a:r>
              <a:rPr lang="ko-KR" altLang="en-US" dirty="0" err="1" smtClean="0"/>
              <a:t>걸프정쟁</a:t>
            </a:r>
            <a:r>
              <a:rPr lang="ko-KR" altLang="en-US" dirty="0" smtClean="0"/>
              <a:t> 이후 일본국내 여론의 향방은 자위대</a:t>
            </a:r>
            <a:r>
              <a:rPr lang="en-US" altLang="ko-KR" dirty="0" smtClean="0"/>
              <a:t> PKO</a:t>
            </a:r>
            <a:r>
              <a:rPr lang="ko-KR" altLang="en-US" dirty="0" smtClean="0"/>
              <a:t>참여 지지하는 방향으로 감</a:t>
            </a:r>
            <a:endParaRPr lang="en-US" altLang="ko-KR" dirty="0" smtClean="0"/>
          </a:p>
          <a:p>
            <a:r>
              <a:rPr lang="en-US" altLang="ko-KR" dirty="0" smtClean="0"/>
              <a:t>-1991</a:t>
            </a:r>
            <a:r>
              <a:rPr lang="ko-KR" altLang="en-US" dirty="0" smtClean="0"/>
              <a:t>년 자위대법이 법제화되고</a:t>
            </a:r>
            <a:r>
              <a:rPr lang="en-US" altLang="ko-KR" dirty="0" smtClean="0"/>
              <a:t>, 1992</a:t>
            </a:r>
            <a:r>
              <a:rPr lang="ko-KR" altLang="en-US" dirty="0" smtClean="0"/>
              <a:t>년 </a:t>
            </a:r>
            <a:r>
              <a:rPr lang="en-US" altLang="ko-KR" dirty="0" smtClean="0"/>
              <a:t>6</a:t>
            </a:r>
            <a:r>
              <a:rPr lang="ko-KR" altLang="en-US" dirty="0" smtClean="0"/>
              <a:t>월 국제평화협력</a:t>
            </a:r>
            <a:r>
              <a:rPr lang="en-US" altLang="ko-KR" dirty="0" smtClean="0"/>
              <a:t>(PKO)</a:t>
            </a:r>
            <a:r>
              <a:rPr lang="ko-KR" altLang="en-US" dirty="0" smtClean="0"/>
              <a:t>법안을 통과</a:t>
            </a:r>
            <a:endParaRPr lang="en-US" altLang="ko-KR" dirty="0" smtClean="0"/>
          </a:p>
          <a:p>
            <a:r>
              <a:rPr lang="en-US" altLang="ko-KR" dirty="0" smtClean="0"/>
              <a:t>-1994</a:t>
            </a:r>
            <a:r>
              <a:rPr lang="ko-KR" altLang="en-US" dirty="0" smtClean="0"/>
              <a:t>년 중국과 러시아가 참가하는 </a:t>
            </a:r>
            <a:r>
              <a:rPr lang="en-US" altLang="ko-KR" dirty="0" smtClean="0"/>
              <a:t>ASEAN</a:t>
            </a:r>
            <a:r>
              <a:rPr lang="ko-KR" altLang="en-US" dirty="0" smtClean="0"/>
              <a:t>지역포럼</a:t>
            </a:r>
            <a:r>
              <a:rPr lang="en-US" altLang="ko-KR" dirty="0" smtClean="0"/>
              <a:t>(ARF)</a:t>
            </a:r>
            <a:r>
              <a:rPr lang="ko-KR" altLang="en-US" dirty="0" smtClean="0"/>
              <a:t>으로 발전</a:t>
            </a:r>
            <a:endParaRPr lang="ko-KR" altLang="en-US" dirty="0"/>
          </a:p>
        </p:txBody>
      </p:sp>
      <p:sp>
        <p:nvSpPr>
          <p:cNvPr id="21" name="직사각형 20"/>
          <p:cNvSpPr/>
          <p:nvPr/>
        </p:nvSpPr>
        <p:spPr>
          <a:xfrm>
            <a:off x="857224" y="4143380"/>
            <a:ext cx="6215106" cy="7143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o-KR" altLang="en-US" sz="2400" dirty="0" smtClean="0"/>
              <a:t>③</a:t>
            </a:r>
            <a:r>
              <a:rPr lang="ko-KR" altLang="en-US" sz="2400" dirty="0" err="1" smtClean="0"/>
              <a:t>호소가와</a:t>
            </a:r>
            <a:r>
              <a:rPr lang="ko-KR" altLang="en-US" sz="2400" dirty="0" smtClean="0"/>
              <a:t> 내각</a:t>
            </a:r>
            <a:r>
              <a:rPr lang="en-US" altLang="ko-KR" sz="2400" dirty="0" smtClean="0"/>
              <a:t>(93.8~94.4)</a:t>
            </a:r>
            <a:endParaRPr lang="ko-KR" altLang="en-US" sz="2400" dirty="0"/>
          </a:p>
        </p:txBody>
      </p:sp>
      <p:sp>
        <p:nvSpPr>
          <p:cNvPr id="23" name="TextBox 22"/>
          <p:cNvSpPr txBox="1"/>
          <p:nvPr/>
        </p:nvSpPr>
        <p:spPr>
          <a:xfrm>
            <a:off x="928662" y="5143512"/>
            <a:ext cx="6143668" cy="1200329"/>
          </a:xfrm>
          <a:prstGeom prst="rect">
            <a:avLst/>
          </a:prstGeom>
          <a:noFill/>
        </p:spPr>
        <p:txBody>
          <a:bodyPr wrap="square" rtlCol="0">
            <a:spAutoFit/>
          </a:bodyPr>
          <a:lstStyle/>
          <a:p>
            <a:r>
              <a:rPr lang="en-US" altLang="ko-KR" dirty="0" smtClean="0"/>
              <a:t>-1993</a:t>
            </a:r>
            <a:r>
              <a:rPr lang="ko-KR" altLang="en-US" dirty="0" smtClean="0"/>
              <a:t>년 </a:t>
            </a:r>
            <a:r>
              <a:rPr lang="en-US" altLang="ko-KR" dirty="0" smtClean="0"/>
              <a:t>10</a:t>
            </a:r>
            <a:r>
              <a:rPr lang="ko-KR" altLang="en-US" dirty="0" smtClean="0"/>
              <a:t>월 「</a:t>
            </a:r>
            <a:r>
              <a:rPr lang="ko-KR" altLang="en-US" dirty="0" err="1" smtClean="0"/>
              <a:t>방위계획대강</a:t>
            </a:r>
            <a:r>
              <a:rPr lang="en-US" altLang="ko-KR" dirty="0" smtClean="0"/>
              <a:t>(</a:t>
            </a:r>
            <a:r>
              <a:rPr lang="ko-KR" altLang="en-US" dirty="0" smtClean="0"/>
              <a:t>구</a:t>
            </a:r>
            <a:r>
              <a:rPr lang="en-US" altLang="ko-KR" dirty="0" smtClean="0"/>
              <a:t>) </a:t>
            </a:r>
            <a:r>
              <a:rPr lang="ko-KR" altLang="en-US" dirty="0" smtClean="0"/>
              <a:t>」에 대해서 재평가</a:t>
            </a:r>
            <a:r>
              <a:rPr lang="en-US" altLang="ko-KR" dirty="0" smtClean="0"/>
              <a:t>, </a:t>
            </a:r>
            <a:r>
              <a:rPr lang="ko-KR" altLang="en-US" dirty="0" smtClean="0"/>
              <a:t>방위력 축소 및 수정의 필요성을 시사함</a:t>
            </a:r>
            <a:endParaRPr lang="en-US" altLang="ko-KR" dirty="0" smtClean="0"/>
          </a:p>
          <a:p>
            <a:r>
              <a:rPr lang="en-US" altLang="ko-KR" dirty="0" smtClean="0"/>
              <a:t>-1994</a:t>
            </a:r>
            <a:r>
              <a:rPr lang="ko-KR" altLang="en-US" dirty="0" smtClean="0"/>
              <a:t>년 </a:t>
            </a:r>
            <a:r>
              <a:rPr lang="en-US" altLang="ko-KR" dirty="0" smtClean="0"/>
              <a:t>2</a:t>
            </a:r>
            <a:r>
              <a:rPr lang="ko-KR" altLang="en-US" dirty="0" smtClean="0"/>
              <a:t>월 학계</a:t>
            </a:r>
            <a:r>
              <a:rPr lang="en-US" altLang="ko-KR" dirty="0" smtClean="0"/>
              <a:t>, </a:t>
            </a:r>
            <a:r>
              <a:rPr lang="ko-KR" altLang="en-US" dirty="0" smtClean="0"/>
              <a:t>재계</a:t>
            </a:r>
            <a:r>
              <a:rPr lang="en-US" altLang="ko-KR" dirty="0" smtClean="0"/>
              <a:t>, </a:t>
            </a:r>
            <a:r>
              <a:rPr lang="ko-KR" altLang="en-US" dirty="0" err="1" smtClean="0"/>
              <a:t>관료계</a:t>
            </a:r>
            <a:r>
              <a:rPr lang="ko-KR" altLang="en-US" dirty="0" smtClean="0"/>
              <a:t> 출신의 사설자문기관 방위문제간담회를 설치</a:t>
            </a:r>
            <a:endParaRPr lang="ko-KR" altLang="en-US" dirty="0"/>
          </a:p>
        </p:txBody>
      </p:sp>
      <p:pic>
        <p:nvPicPr>
          <p:cNvPr id="22" name="그림 21" descr="호소가와1.jpg"/>
          <p:cNvPicPr>
            <a:picLocks noChangeAspect="1"/>
          </p:cNvPicPr>
          <p:nvPr/>
        </p:nvPicPr>
        <p:blipFill>
          <a:blip r:embed="rId5"/>
          <a:stretch>
            <a:fillRect/>
          </a:stretch>
        </p:blipFill>
        <p:spPr>
          <a:xfrm>
            <a:off x="7215206" y="4143380"/>
            <a:ext cx="1928794" cy="1928826"/>
          </a:xfrm>
          <a:prstGeom prst="rect">
            <a:avLst/>
          </a:prstGeom>
        </p:spPr>
      </p:pic>
      <p:pic>
        <p:nvPicPr>
          <p:cNvPr id="24" name="그림 23" descr="미야자와.jpg"/>
          <p:cNvPicPr>
            <a:picLocks noChangeAspect="1"/>
          </p:cNvPicPr>
          <p:nvPr/>
        </p:nvPicPr>
        <p:blipFill>
          <a:blip r:embed="rId6"/>
          <a:stretch>
            <a:fillRect/>
          </a:stretch>
        </p:blipFill>
        <p:spPr>
          <a:xfrm>
            <a:off x="7215206" y="1571612"/>
            <a:ext cx="1928794" cy="1905000"/>
          </a:xfrm>
          <a:prstGeom prst="rect">
            <a:avLst/>
          </a:prstGeom>
        </p:spPr>
      </p:pic>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3" name="제목 12"/>
          <p:cNvSpPr>
            <a:spLocks noGrp="1"/>
          </p:cNvSpPr>
          <p:nvPr>
            <p:ph type="title"/>
          </p:nvPr>
        </p:nvSpPr>
        <p:spPr>
          <a:xfrm>
            <a:off x="457200" y="274638"/>
            <a:ext cx="8229600" cy="725470"/>
          </a:xfrm>
        </p:spPr>
        <p:txBody>
          <a:bodyPr>
            <a:normAutofit/>
          </a:bodyPr>
          <a:lstStyle/>
          <a:p>
            <a:r>
              <a:rPr lang="en-US" altLang="ko-KR" sz="2400" dirty="0" smtClean="0"/>
              <a:t>2.</a:t>
            </a:r>
            <a:r>
              <a:rPr lang="ko-KR" altLang="en-US" sz="2400" dirty="0" smtClean="0"/>
              <a:t>국제환경변화에 따른 역대내각의 방위정책</a:t>
            </a:r>
            <a:endParaRPr lang="ko-KR" altLang="en-US" sz="2400" dirty="0"/>
          </a:p>
        </p:txBody>
      </p:sp>
      <p:sp>
        <p:nvSpPr>
          <p:cNvPr id="19" name="TextBox 18"/>
          <p:cNvSpPr txBox="1"/>
          <p:nvPr/>
        </p:nvSpPr>
        <p:spPr>
          <a:xfrm>
            <a:off x="714348" y="1071546"/>
            <a:ext cx="7715304" cy="461665"/>
          </a:xfrm>
          <a:prstGeom prst="rect">
            <a:avLst/>
          </a:prstGeom>
          <a:noFill/>
        </p:spPr>
        <p:txBody>
          <a:bodyPr wrap="square" rtlCol="0">
            <a:spAutoFit/>
          </a:bodyPr>
          <a:lstStyle/>
          <a:p>
            <a:r>
              <a:rPr lang="en-US" altLang="ko-KR" sz="2400" dirty="0" smtClean="0"/>
              <a:t>(2)</a:t>
            </a:r>
            <a:r>
              <a:rPr lang="ko-KR" altLang="en-US" sz="2400" dirty="0" err="1" smtClean="0"/>
              <a:t>탈냉전기의</a:t>
            </a:r>
            <a:r>
              <a:rPr lang="ko-KR" altLang="en-US" sz="2400" dirty="0" smtClean="0"/>
              <a:t> 방위정책 ④</a:t>
            </a:r>
            <a:r>
              <a:rPr lang="ko-KR" altLang="en-US" sz="2400" dirty="0" err="1" smtClean="0"/>
              <a:t>무라야마</a:t>
            </a:r>
            <a:r>
              <a:rPr lang="ko-KR" altLang="en-US" sz="2400" dirty="0" smtClean="0"/>
              <a:t> 내각</a:t>
            </a:r>
            <a:r>
              <a:rPr lang="en-US" altLang="ko-KR" sz="2400" dirty="0" smtClean="0"/>
              <a:t>(94.6~96.1)</a:t>
            </a:r>
            <a:endParaRPr lang="ko-KR" altLang="en-US" sz="2400" dirty="0"/>
          </a:p>
        </p:txBody>
      </p:sp>
      <p:sp>
        <p:nvSpPr>
          <p:cNvPr id="21" name="타원 20"/>
          <p:cNvSpPr/>
          <p:nvPr/>
        </p:nvSpPr>
        <p:spPr>
          <a:xfrm>
            <a:off x="571472" y="2214554"/>
            <a:ext cx="2143140" cy="10715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o-KR" altLang="en-US" dirty="0" smtClean="0"/>
              <a:t>사회당은</a:t>
            </a:r>
            <a:endParaRPr lang="ko-KR" altLang="en-US" dirty="0"/>
          </a:p>
        </p:txBody>
      </p:sp>
      <p:sp>
        <p:nvSpPr>
          <p:cNvPr id="22" name="오른쪽 화살표 21"/>
          <p:cNvSpPr/>
          <p:nvPr/>
        </p:nvSpPr>
        <p:spPr>
          <a:xfrm>
            <a:off x="2786050" y="2000240"/>
            <a:ext cx="3643338" cy="150019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o-KR" altLang="en-US" dirty="0" smtClean="0"/>
              <a:t>종전의 비무장</a:t>
            </a:r>
            <a:r>
              <a:rPr lang="en-US" altLang="ko-KR" dirty="0" smtClean="0"/>
              <a:t>, </a:t>
            </a:r>
            <a:r>
              <a:rPr lang="ko-KR" altLang="en-US" dirty="0" smtClean="0"/>
              <a:t>중립</a:t>
            </a:r>
            <a:r>
              <a:rPr lang="en-US" altLang="ko-KR" dirty="0" smtClean="0"/>
              <a:t>, </a:t>
            </a:r>
            <a:r>
              <a:rPr lang="ko-KR" altLang="en-US" dirty="0" smtClean="0"/>
              <a:t>미일안보조약폐기</a:t>
            </a:r>
            <a:r>
              <a:rPr lang="en-US" altLang="ko-KR" dirty="0" smtClean="0"/>
              <a:t>, </a:t>
            </a:r>
            <a:r>
              <a:rPr lang="ko-KR" altLang="en-US" dirty="0" smtClean="0"/>
              <a:t>자위대의 불법성 등의 기존노선을 수정</a:t>
            </a:r>
            <a:endParaRPr lang="ko-KR" altLang="en-US" dirty="0"/>
          </a:p>
        </p:txBody>
      </p:sp>
      <p:sp>
        <p:nvSpPr>
          <p:cNvPr id="23" name="직사각형 22"/>
          <p:cNvSpPr/>
          <p:nvPr/>
        </p:nvSpPr>
        <p:spPr>
          <a:xfrm>
            <a:off x="6500826" y="1928802"/>
            <a:ext cx="2500298" cy="164307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o-KR" altLang="en-US" dirty="0" smtClean="0"/>
              <a:t>연립정권으로 미일안보조약견지</a:t>
            </a:r>
            <a:r>
              <a:rPr lang="en-US" altLang="ko-KR" dirty="0" smtClean="0"/>
              <a:t>, </a:t>
            </a:r>
            <a:r>
              <a:rPr lang="ko-KR" altLang="en-US" dirty="0" smtClean="0"/>
              <a:t>자위대합헌이라는 안전보장정책으로 전환</a:t>
            </a:r>
            <a:endParaRPr lang="ko-KR" altLang="en-US" dirty="0"/>
          </a:p>
        </p:txBody>
      </p:sp>
      <p:sp>
        <p:nvSpPr>
          <p:cNvPr id="24" name="타원 23"/>
          <p:cNvSpPr/>
          <p:nvPr/>
        </p:nvSpPr>
        <p:spPr>
          <a:xfrm>
            <a:off x="571472" y="4429132"/>
            <a:ext cx="2143140" cy="1428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o-KR" altLang="en-US" dirty="0" smtClean="0"/>
              <a:t>자위대는</a:t>
            </a:r>
            <a:endParaRPr lang="ko-KR" altLang="en-US" dirty="0"/>
          </a:p>
        </p:txBody>
      </p:sp>
      <p:sp>
        <p:nvSpPr>
          <p:cNvPr id="25" name="직사각형 24"/>
          <p:cNvSpPr/>
          <p:nvPr/>
        </p:nvSpPr>
        <p:spPr>
          <a:xfrm>
            <a:off x="3000364" y="4500570"/>
            <a:ext cx="6000792" cy="9286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o-KR" altLang="en-US" dirty="0" smtClean="0"/>
              <a:t>소규모 침략이라도 독자적 대처를 포기하고 처음부터 미국과 협조한다는 방침으로 변경 및 집단적 </a:t>
            </a:r>
            <a:r>
              <a:rPr lang="ko-KR" altLang="en-US" dirty="0" err="1" smtClean="0"/>
              <a:t>자위권</a:t>
            </a:r>
            <a:r>
              <a:rPr lang="ko-KR" altLang="en-US" dirty="0" smtClean="0"/>
              <a:t> 인정</a:t>
            </a:r>
            <a:endParaRPr lang="ko-KR" altLang="en-US" dirty="0"/>
          </a:p>
        </p:txBody>
      </p:sp>
      <p:sp>
        <p:nvSpPr>
          <p:cNvPr id="26" name="직사각형 25"/>
          <p:cNvSpPr/>
          <p:nvPr/>
        </p:nvSpPr>
        <p:spPr>
          <a:xfrm>
            <a:off x="3000364" y="5572140"/>
            <a:ext cx="6000792"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o-KR" altLang="en-US" dirty="0" smtClean="0"/>
              <a:t>미일안전체제는 일본의 안전 및 일본주변지역의 평화와 안전을 위해 필요 불가결하다고 규정함</a:t>
            </a:r>
            <a:endParaRPr lang="ko-KR" altLang="en-US" dirty="0"/>
          </a:p>
        </p:txBody>
      </p:sp>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0032" y="0"/>
            <a:ext cx="85689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직사각형 2"/>
          <p:cNvSpPr/>
          <p:nvPr/>
        </p:nvSpPr>
        <p:spPr>
          <a:xfrm>
            <a:off x="570032" y="0"/>
            <a:ext cx="8573968" cy="6858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mtClean="0"/>
              <a:t>ㅇ</a:t>
            </a:r>
            <a:endParaRPr lang="ko-KR" altLang="en-US"/>
          </a:p>
        </p:txBody>
      </p:sp>
      <p:pic>
        <p:nvPicPr>
          <p:cNvPr id="12" name="그림 6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576" y="332656"/>
            <a:ext cx="864894" cy="814289"/>
          </a:xfrm>
          <a:prstGeom prst="rect">
            <a:avLst/>
          </a:prstGeom>
        </p:spPr>
      </p:pic>
      <p:grpSp>
        <p:nvGrpSpPr>
          <p:cNvPr id="4" name="Group 3"/>
          <p:cNvGrpSpPr/>
          <p:nvPr/>
        </p:nvGrpSpPr>
        <p:grpSpPr>
          <a:xfrm>
            <a:off x="1547664" y="478413"/>
            <a:ext cx="7220246" cy="620044"/>
            <a:chOff x="1547664" y="478413"/>
            <a:chExt cx="7220246" cy="620044"/>
          </a:xfrm>
        </p:grpSpPr>
        <p:sp>
          <p:nvSpPr>
            <p:cNvPr id="13" name="TextBox 12"/>
            <p:cNvSpPr txBox="1"/>
            <p:nvPr/>
          </p:nvSpPr>
          <p:spPr>
            <a:xfrm>
              <a:off x="1547664" y="478413"/>
              <a:ext cx="7220246" cy="584775"/>
            </a:xfrm>
            <a:prstGeom prst="rect">
              <a:avLst/>
            </a:prstGeom>
            <a:noFill/>
          </p:spPr>
          <p:txBody>
            <a:bodyPr wrap="none" rtlCol="0">
              <a:spAutoFit/>
            </a:bodyPr>
            <a:lstStyle/>
            <a:p>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국</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회</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개</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설</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조</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칙</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발</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표</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로 </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인</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한 </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다</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수 </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정</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당</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의</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출</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현</a:t>
              </a:r>
              <a:endParaRPr lang="ko-KR" altLang="en-US" sz="3200" b="1" dirty="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endParaRPr>
            </a:p>
          </p:txBody>
        </p:sp>
        <p:sp>
          <p:nvSpPr>
            <p:cNvPr id="9" name="직사각형 9"/>
            <p:cNvSpPr/>
            <p:nvPr/>
          </p:nvSpPr>
          <p:spPr>
            <a:xfrm rot="5400000">
              <a:off x="5125205" y="-2380787"/>
              <a:ext cx="45719" cy="691277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 name="TextBox 5"/>
          <p:cNvSpPr txBox="1"/>
          <p:nvPr/>
        </p:nvSpPr>
        <p:spPr>
          <a:xfrm>
            <a:off x="827584" y="1300698"/>
            <a:ext cx="8061822" cy="400110"/>
          </a:xfrm>
          <a:prstGeom prst="rect">
            <a:avLst/>
          </a:prstGeom>
          <a:noFill/>
        </p:spPr>
        <p:txBody>
          <a:bodyPr wrap="none" rtlCol="0">
            <a:spAutoFit/>
          </a:bodyPr>
          <a:lstStyle/>
          <a:p>
            <a:r>
              <a:rPr lang="ko-KR" altLang="en-US" sz="2000" dirty="0" smtClean="0">
                <a:latin typeface="나눔바른고딕" panose="020B0603020101020101" pitchFamily="50" charset="-127"/>
                <a:ea typeface="나눔바른고딕" panose="020B0603020101020101" pitchFamily="50" charset="-127"/>
              </a:rPr>
              <a:t>메이지정부의 수뇌부에서 분열되어 정부를 떠난 사람들은 </a:t>
            </a:r>
            <a:r>
              <a:rPr lang="en-US" altLang="ko-KR" sz="2000" dirty="0" smtClean="0">
                <a:latin typeface="나눔바른고딕" panose="020B0603020101020101" pitchFamily="50" charset="-127"/>
                <a:ea typeface="나눔바른고딕" panose="020B0603020101020101" pitchFamily="50" charset="-127"/>
              </a:rPr>
              <a:t>1874</a:t>
            </a:r>
            <a:r>
              <a:rPr lang="ko-KR" altLang="en-US" sz="2000" dirty="0" smtClean="0">
                <a:latin typeface="나눔바른고딕" panose="020B0603020101020101" pitchFamily="50" charset="-127"/>
                <a:ea typeface="나눔바른고딕" panose="020B0603020101020101" pitchFamily="50" charset="-127"/>
              </a:rPr>
              <a:t>년 입지사 창립</a:t>
            </a:r>
            <a:endParaRPr lang="ko-KR" altLang="en-US" sz="2000" dirty="0">
              <a:latin typeface="나눔바른고딕" panose="020B0603020101020101" pitchFamily="50" charset="-127"/>
              <a:ea typeface="나눔바른고딕" panose="020B0603020101020101" pitchFamily="50" charset="-127"/>
            </a:endParaRPr>
          </a:p>
        </p:txBody>
      </p:sp>
      <p:sp>
        <p:nvSpPr>
          <p:cNvPr id="11" name="TextBox 10"/>
          <p:cNvSpPr txBox="1"/>
          <p:nvPr/>
        </p:nvSpPr>
        <p:spPr>
          <a:xfrm>
            <a:off x="3262562" y="2668850"/>
            <a:ext cx="2821606" cy="400110"/>
          </a:xfrm>
          <a:prstGeom prst="rect">
            <a:avLst/>
          </a:prstGeom>
          <a:noFill/>
        </p:spPr>
        <p:txBody>
          <a:bodyPr wrap="none" rtlCol="0">
            <a:spAutoFit/>
          </a:bodyPr>
          <a:lstStyle/>
          <a:p>
            <a:r>
              <a:rPr lang="ko-KR" altLang="en-US" sz="2000" dirty="0" smtClean="0">
                <a:latin typeface="나눔바른고딕" panose="020B0603020101020101" pitchFamily="50" charset="-127"/>
                <a:ea typeface="나눔바른고딕" panose="020B0603020101020101" pitchFamily="50" charset="-127"/>
              </a:rPr>
              <a:t>자유민권운동이 다시 점화</a:t>
            </a:r>
            <a:endParaRPr lang="ko-KR" altLang="en-US" sz="2000" dirty="0">
              <a:latin typeface="나눔바른고딕" panose="020B0603020101020101" pitchFamily="50" charset="-127"/>
              <a:ea typeface="나눔바른고딕" panose="020B0603020101020101" pitchFamily="50" charset="-127"/>
            </a:endParaRPr>
          </a:p>
        </p:txBody>
      </p:sp>
      <p:sp>
        <p:nvSpPr>
          <p:cNvPr id="14" name="Striped Right Arrow 13"/>
          <p:cNvSpPr/>
          <p:nvPr/>
        </p:nvSpPr>
        <p:spPr>
          <a:xfrm rot="5400000">
            <a:off x="4265933" y="1943543"/>
            <a:ext cx="792088" cy="450634"/>
          </a:xfrm>
          <a:prstGeom prst="stripedRightArrow">
            <a:avLst>
              <a:gd name="adj1" fmla="val 50000"/>
              <a:gd name="adj2" fmla="val 70093"/>
            </a:avLst>
          </a:prstGeom>
          <a:gradFill>
            <a:gsLst>
              <a:gs pos="0">
                <a:srgbClr val="00B0F0"/>
              </a:gs>
              <a:gs pos="50000">
                <a:schemeClr val="bg1"/>
              </a:gs>
              <a:gs pos="97000">
                <a:srgbClr val="00B0F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3275856" y="4037002"/>
            <a:ext cx="2879314" cy="400110"/>
          </a:xfrm>
          <a:prstGeom prst="rect">
            <a:avLst/>
          </a:prstGeom>
          <a:noFill/>
        </p:spPr>
        <p:txBody>
          <a:bodyPr wrap="none" rtlCol="0">
            <a:spAutoFit/>
          </a:bodyPr>
          <a:lstStyle/>
          <a:p>
            <a:r>
              <a:rPr lang="ko-KR" altLang="en-US" sz="2000" dirty="0" smtClean="0">
                <a:latin typeface="나눔바른고딕" panose="020B0603020101020101" pitchFamily="50" charset="-127"/>
                <a:ea typeface="나눔바른고딕" panose="020B0603020101020101" pitchFamily="50" charset="-127"/>
              </a:rPr>
              <a:t>많은 정당이 창당되기 시작</a:t>
            </a:r>
            <a:endParaRPr lang="ko-KR" altLang="en-US" sz="2000" dirty="0">
              <a:latin typeface="나눔바른고딕" panose="020B0603020101020101" pitchFamily="50" charset="-127"/>
              <a:ea typeface="나눔바른고딕" panose="020B0603020101020101" pitchFamily="50" charset="-127"/>
            </a:endParaRPr>
          </a:p>
        </p:txBody>
      </p:sp>
      <p:sp>
        <p:nvSpPr>
          <p:cNvPr id="17" name="TextBox 16"/>
          <p:cNvSpPr txBox="1"/>
          <p:nvPr/>
        </p:nvSpPr>
        <p:spPr>
          <a:xfrm>
            <a:off x="1907704" y="4541058"/>
            <a:ext cx="5957080" cy="400110"/>
          </a:xfrm>
          <a:prstGeom prst="rect">
            <a:avLst/>
          </a:prstGeom>
          <a:noFill/>
        </p:spPr>
        <p:txBody>
          <a:bodyPr wrap="none" rtlCol="0">
            <a:spAutoFit/>
          </a:bodyPr>
          <a:lstStyle/>
          <a:p>
            <a:r>
              <a:rPr lang="ko-KR" altLang="en-US" sz="2000" dirty="0" smtClean="0">
                <a:latin typeface="나눔바른고딕" panose="020B0603020101020101" pitchFamily="50" charset="-127"/>
                <a:ea typeface="나눔바른고딕" panose="020B0603020101020101" pitchFamily="50" charset="-127"/>
              </a:rPr>
              <a:t>보수계 정당인 </a:t>
            </a:r>
            <a:r>
              <a:rPr lang="ko-KR" altLang="en-US" sz="2000" dirty="0">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자유당</a:t>
            </a:r>
            <a:r>
              <a:rPr lang="en-US" altLang="ko-KR" sz="2000" dirty="0" smtClean="0">
                <a:latin typeface="나눔바른고딕" panose="020B0603020101020101" pitchFamily="50" charset="-127"/>
                <a:ea typeface="나눔바른고딕" panose="020B0603020101020101" pitchFamily="50" charset="-127"/>
              </a:rPr>
              <a:t>, </a:t>
            </a:r>
            <a:r>
              <a:rPr lang="ko-KR" altLang="en-US" sz="2000" dirty="0" smtClean="0">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입헌개진당</a:t>
            </a:r>
            <a:r>
              <a:rPr lang="en-US" altLang="ko-KR" sz="2000" dirty="0" smtClean="0">
                <a:latin typeface="나눔바른고딕" panose="020B0603020101020101" pitchFamily="50" charset="-127"/>
                <a:ea typeface="나눔바른고딕" panose="020B0603020101020101" pitchFamily="50" charset="-127"/>
              </a:rPr>
              <a:t>, </a:t>
            </a:r>
            <a:r>
              <a:rPr lang="ko-KR" altLang="en-US" sz="2000" dirty="0" smtClean="0">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입헌제정당</a:t>
            </a:r>
            <a:r>
              <a:rPr lang="ko-KR" altLang="en-US" sz="2000" dirty="0" smtClean="0">
                <a:latin typeface="나눔바른고딕" panose="020B0603020101020101" pitchFamily="50" charset="-127"/>
                <a:ea typeface="나눔바른고딕" panose="020B0603020101020101" pitchFamily="50" charset="-127"/>
              </a:rPr>
              <a:t> 등이 창당</a:t>
            </a:r>
            <a:endParaRPr lang="ko-KR" altLang="en-US" sz="2000" dirty="0">
              <a:latin typeface="나눔바른고딕" panose="020B0603020101020101" pitchFamily="50" charset="-127"/>
              <a:ea typeface="나눔바른고딕" panose="020B0603020101020101" pitchFamily="50" charset="-127"/>
            </a:endParaRPr>
          </a:p>
        </p:txBody>
      </p:sp>
      <p:sp>
        <p:nvSpPr>
          <p:cNvPr id="18" name="TextBox 17"/>
          <p:cNvSpPr txBox="1"/>
          <p:nvPr/>
        </p:nvSpPr>
        <p:spPr>
          <a:xfrm>
            <a:off x="2932012" y="5981218"/>
            <a:ext cx="3567002" cy="400110"/>
          </a:xfrm>
          <a:prstGeom prst="rect">
            <a:avLst/>
          </a:prstGeom>
          <a:noFill/>
        </p:spPr>
        <p:txBody>
          <a:bodyPr wrap="none" rtlCol="0">
            <a:spAutoFit/>
          </a:bodyPr>
          <a:lstStyle/>
          <a:p>
            <a:r>
              <a:rPr lang="ko-KR" altLang="en-US" sz="2000" dirty="0" smtClean="0">
                <a:latin typeface="나눔바른고딕" panose="020B0603020101020101" pitchFamily="50" charset="-127"/>
                <a:ea typeface="나눔바른고딕" panose="020B0603020101020101" pitchFamily="50" charset="-127"/>
              </a:rPr>
              <a:t>혁신계 정당인 </a:t>
            </a:r>
            <a:r>
              <a:rPr lang="ko-KR" altLang="en-US" sz="2000" dirty="0" smtClean="0">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사회민주당</a:t>
            </a:r>
            <a:r>
              <a:rPr lang="ko-KR" altLang="en-US" sz="2000" dirty="0" smtClean="0">
                <a:latin typeface="나눔바른고딕" panose="020B0603020101020101" pitchFamily="50" charset="-127"/>
                <a:ea typeface="나눔바른고딕" panose="020B0603020101020101" pitchFamily="50" charset="-127"/>
              </a:rPr>
              <a:t>이 창당</a:t>
            </a:r>
            <a:endParaRPr lang="ko-KR" altLang="en-US" sz="2000" dirty="0">
              <a:latin typeface="나눔바른고딕" panose="020B0603020101020101" pitchFamily="50" charset="-127"/>
              <a:ea typeface="나눔바른고딕" panose="020B0603020101020101" pitchFamily="50" charset="-127"/>
            </a:endParaRPr>
          </a:p>
        </p:txBody>
      </p:sp>
      <p:sp>
        <p:nvSpPr>
          <p:cNvPr id="33" name="Striped Right Arrow 32"/>
          <p:cNvSpPr/>
          <p:nvPr/>
        </p:nvSpPr>
        <p:spPr>
          <a:xfrm rot="5400000">
            <a:off x="4265933" y="3311695"/>
            <a:ext cx="792088" cy="450634"/>
          </a:xfrm>
          <a:prstGeom prst="stripedRightArrow">
            <a:avLst>
              <a:gd name="adj1" fmla="val 50000"/>
              <a:gd name="adj2" fmla="val 70093"/>
            </a:avLst>
          </a:prstGeom>
          <a:gradFill>
            <a:gsLst>
              <a:gs pos="0">
                <a:srgbClr val="00B0F0"/>
              </a:gs>
              <a:gs pos="50000">
                <a:schemeClr val="bg1"/>
              </a:gs>
              <a:gs pos="97000">
                <a:srgbClr val="00B0F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Striped Right Arrow 33"/>
          <p:cNvSpPr/>
          <p:nvPr/>
        </p:nvSpPr>
        <p:spPr>
          <a:xfrm rot="5400000">
            <a:off x="4265933" y="5255911"/>
            <a:ext cx="792088" cy="450634"/>
          </a:xfrm>
          <a:prstGeom prst="stripedRightArrow">
            <a:avLst>
              <a:gd name="adj1" fmla="val 50000"/>
              <a:gd name="adj2" fmla="val 70093"/>
            </a:avLst>
          </a:prstGeom>
          <a:gradFill>
            <a:gsLst>
              <a:gs pos="0">
                <a:srgbClr val="00B0F0"/>
              </a:gs>
              <a:gs pos="50000">
                <a:schemeClr val="bg1"/>
              </a:gs>
              <a:gs pos="97000">
                <a:srgbClr val="00B0F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xmlns="" val="3323763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1" name="제목 10"/>
          <p:cNvSpPr>
            <a:spLocks noGrp="1"/>
          </p:cNvSpPr>
          <p:nvPr>
            <p:ph type="title"/>
          </p:nvPr>
        </p:nvSpPr>
        <p:spPr>
          <a:xfrm>
            <a:off x="457200" y="274638"/>
            <a:ext cx="8229600" cy="939784"/>
          </a:xfrm>
        </p:spPr>
        <p:txBody>
          <a:bodyPr>
            <a:normAutofit/>
          </a:bodyPr>
          <a:lstStyle/>
          <a:p>
            <a:r>
              <a:rPr lang="en-US" altLang="ko-KR" sz="2400" dirty="0" smtClean="0"/>
              <a:t>2.</a:t>
            </a:r>
            <a:r>
              <a:rPr lang="ko-KR" altLang="en-US" sz="2400" dirty="0" smtClean="0"/>
              <a:t>국제환경변화에 따른 역대내각의 방위정책</a:t>
            </a:r>
            <a:endParaRPr lang="ko-KR" altLang="en-US" sz="2400" dirty="0"/>
          </a:p>
        </p:txBody>
      </p:sp>
      <p:sp>
        <p:nvSpPr>
          <p:cNvPr id="15" name="TextBox 14"/>
          <p:cNvSpPr txBox="1"/>
          <p:nvPr/>
        </p:nvSpPr>
        <p:spPr>
          <a:xfrm>
            <a:off x="785786" y="1214422"/>
            <a:ext cx="8215370" cy="564356"/>
          </a:xfrm>
          <a:prstGeom prst="verticalScroll">
            <a:avLst/>
          </a:prstGeom>
          <a:noFill/>
        </p:spPr>
        <p:txBody>
          <a:bodyPr wrap="square" rtlCol="0">
            <a:spAutoFit/>
          </a:bodyPr>
          <a:lstStyle/>
          <a:p>
            <a:r>
              <a:rPr lang="en-US" altLang="ko-KR" sz="2400" dirty="0" smtClean="0"/>
              <a:t>(2)</a:t>
            </a:r>
            <a:r>
              <a:rPr lang="ko-KR" altLang="en-US" sz="2400" dirty="0" err="1" smtClean="0"/>
              <a:t>탈냉전기의</a:t>
            </a:r>
            <a:r>
              <a:rPr lang="ko-KR" altLang="en-US" sz="2400" dirty="0" smtClean="0"/>
              <a:t> 방위정책 ⑤</a:t>
            </a:r>
            <a:r>
              <a:rPr lang="ko-KR" altLang="en-US" sz="2400" dirty="0" err="1" smtClean="0"/>
              <a:t>하시모토</a:t>
            </a:r>
            <a:r>
              <a:rPr lang="ko-KR" altLang="en-US" sz="2400" dirty="0" smtClean="0"/>
              <a:t> 내각</a:t>
            </a:r>
            <a:r>
              <a:rPr lang="en-US" altLang="ko-KR" sz="2400" dirty="0" smtClean="0"/>
              <a:t>(96.1~98.7)</a:t>
            </a:r>
            <a:endParaRPr lang="ko-KR" altLang="en-US" sz="2400" dirty="0"/>
          </a:p>
        </p:txBody>
      </p:sp>
      <p:sp>
        <p:nvSpPr>
          <p:cNvPr id="19" name="대각선 방향의 모서리가 둥근 사각형 18"/>
          <p:cNvSpPr/>
          <p:nvPr/>
        </p:nvSpPr>
        <p:spPr>
          <a:xfrm>
            <a:off x="1071538" y="1857364"/>
            <a:ext cx="6286544" cy="1785950"/>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ko-KR" dirty="0" smtClean="0"/>
              <a:t>-1994</a:t>
            </a:r>
            <a:r>
              <a:rPr lang="ko-KR" altLang="en-US" dirty="0" smtClean="0"/>
              <a:t>년 </a:t>
            </a:r>
            <a:r>
              <a:rPr lang="en-US" altLang="ko-KR" dirty="0" smtClean="0"/>
              <a:t>4</a:t>
            </a:r>
            <a:r>
              <a:rPr lang="ko-KR" altLang="en-US" dirty="0" smtClean="0"/>
              <a:t>월 </a:t>
            </a:r>
            <a:r>
              <a:rPr lang="en-US" altLang="ko-KR" dirty="0" smtClean="0"/>
              <a:t>“</a:t>
            </a:r>
            <a:r>
              <a:rPr lang="ko-KR" altLang="en-US" dirty="0" err="1" smtClean="0"/>
              <a:t>미일신안보공동선언</a:t>
            </a:r>
            <a:r>
              <a:rPr lang="en-US" altLang="ko-KR" dirty="0" smtClean="0"/>
              <a:t>”</a:t>
            </a:r>
            <a:r>
              <a:rPr lang="ko-KR" altLang="en-US" dirty="0" smtClean="0"/>
              <a:t>을 통해 탈냉전시기의 미일안보조약이 유효하다는 것을 대내외에 확인</a:t>
            </a:r>
            <a:endParaRPr lang="en-US" altLang="ko-KR" dirty="0" smtClean="0"/>
          </a:p>
          <a:p>
            <a:r>
              <a:rPr lang="en-US" altLang="ko-KR" dirty="0" smtClean="0"/>
              <a:t>-1997</a:t>
            </a:r>
            <a:r>
              <a:rPr lang="ko-KR" altLang="en-US" dirty="0" smtClean="0"/>
              <a:t>년 </a:t>
            </a:r>
            <a:r>
              <a:rPr lang="en-US" altLang="ko-KR" dirty="0" smtClean="0"/>
              <a:t>9</a:t>
            </a:r>
            <a:r>
              <a:rPr lang="ko-KR" altLang="en-US" dirty="0" smtClean="0"/>
              <a:t>월 </a:t>
            </a:r>
            <a:r>
              <a:rPr lang="en-US" altLang="ko-KR" dirty="0" smtClean="0"/>
              <a:t>1978</a:t>
            </a:r>
            <a:r>
              <a:rPr lang="ko-KR" altLang="en-US" dirty="0" smtClean="0"/>
              <a:t>년 제정한 </a:t>
            </a:r>
            <a:r>
              <a:rPr lang="en-US" altLang="ko-KR" dirty="0" smtClean="0"/>
              <a:t>“</a:t>
            </a:r>
            <a:r>
              <a:rPr lang="ko-KR" altLang="en-US" dirty="0" smtClean="0"/>
              <a:t>미일방위협력지침</a:t>
            </a:r>
            <a:r>
              <a:rPr lang="en-US" altLang="ko-KR" dirty="0" smtClean="0"/>
              <a:t>(</a:t>
            </a:r>
            <a:r>
              <a:rPr lang="ko-KR" altLang="en-US" dirty="0" smtClean="0"/>
              <a:t>가이드라인</a:t>
            </a:r>
            <a:r>
              <a:rPr lang="en-US" altLang="ko-KR" dirty="0" smtClean="0"/>
              <a:t>)”</a:t>
            </a:r>
            <a:r>
              <a:rPr lang="ko-KR" altLang="en-US" dirty="0" smtClean="0"/>
              <a:t>을 개정</a:t>
            </a:r>
            <a:r>
              <a:rPr lang="en-US" altLang="ko-KR" dirty="0" smtClean="0"/>
              <a:t>, “</a:t>
            </a:r>
            <a:r>
              <a:rPr lang="ko-KR" altLang="en-US" dirty="0" err="1" smtClean="0"/>
              <a:t>미일신방위협력지침</a:t>
            </a:r>
            <a:r>
              <a:rPr lang="en-US" altLang="ko-KR" dirty="0" smtClean="0"/>
              <a:t>(</a:t>
            </a:r>
            <a:r>
              <a:rPr lang="ko-KR" altLang="en-US" dirty="0" err="1" smtClean="0"/>
              <a:t>신가이드라인</a:t>
            </a:r>
            <a:r>
              <a:rPr lang="en-US" altLang="ko-KR" dirty="0" smtClean="0"/>
              <a:t>)”</a:t>
            </a:r>
            <a:r>
              <a:rPr lang="ko-KR" altLang="en-US" dirty="0" smtClean="0"/>
              <a:t>을 제정</a:t>
            </a:r>
            <a:endParaRPr lang="ko-KR" altLang="en-US" dirty="0"/>
          </a:p>
        </p:txBody>
      </p:sp>
      <p:sp>
        <p:nvSpPr>
          <p:cNvPr id="20" name="아래쪽 화살표 19"/>
          <p:cNvSpPr/>
          <p:nvPr/>
        </p:nvSpPr>
        <p:spPr>
          <a:xfrm>
            <a:off x="3643306" y="3857628"/>
            <a:ext cx="785818" cy="50006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21" name="대각선 방향의 모서리가 둥근 사각형 20"/>
          <p:cNvSpPr/>
          <p:nvPr/>
        </p:nvSpPr>
        <p:spPr>
          <a:xfrm>
            <a:off x="1142976" y="4643446"/>
            <a:ext cx="6286544" cy="1857388"/>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dirty="0" smtClean="0"/>
              <a:t>신가이드 라인은 </a:t>
            </a:r>
            <a:r>
              <a:rPr lang="en-US" altLang="ko-KR" dirty="0" smtClean="0"/>
              <a:t>“</a:t>
            </a:r>
            <a:r>
              <a:rPr lang="ko-KR" altLang="en-US" dirty="0" smtClean="0"/>
              <a:t>평시의 협력</a:t>
            </a:r>
            <a:r>
              <a:rPr lang="en-US" altLang="ko-KR" dirty="0" smtClean="0"/>
              <a:t>, </a:t>
            </a:r>
            <a:r>
              <a:rPr lang="ko-KR" altLang="en-US" dirty="0" smtClean="0"/>
              <a:t>일본에 대한 무력공격이 감행될 때 대처행동</a:t>
            </a:r>
            <a:r>
              <a:rPr lang="en-US" altLang="ko-KR" dirty="0" smtClean="0"/>
              <a:t>, </a:t>
            </a:r>
            <a:r>
              <a:rPr lang="ko-KR" altLang="en-US" dirty="0" smtClean="0"/>
              <a:t>일본의 평화와 안전에 중요한 영향을 미칠 수 있는 주변사태에 대한 대응 협력 방위협력의 추진을 위한 계획</a:t>
            </a:r>
            <a:r>
              <a:rPr lang="en-US" altLang="ko-KR" dirty="0" smtClean="0"/>
              <a:t>”</a:t>
            </a:r>
            <a:r>
              <a:rPr lang="ko-KR" altLang="en-US" dirty="0" smtClean="0"/>
              <a:t>등을 주요 내용을 하고 있음</a:t>
            </a:r>
            <a:endParaRPr lang="ko-KR" altLang="en-US" dirty="0"/>
          </a:p>
        </p:txBody>
      </p:sp>
      <p:pic>
        <p:nvPicPr>
          <p:cNvPr id="22" name="그림 21" descr="하시모토.jpg"/>
          <p:cNvPicPr>
            <a:picLocks noChangeAspect="1"/>
          </p:cNvPicPr>
          <p:nvPr/>
        </p:nvPicPr>
        <p:blipFill>
          <a:blip r:embed="rId5"/>
          <a:stretch>
            <a:fillRect/>
          </a:stretch>
        </p:blipFill>
        <p:spPr>
          <a:xfrm>
            <a:off x="7429520" y="1785926"/>
            <a:ext cx="1714480" cy="2457450"/>
          </a:xfrm>
          <a:prstGeom prst="rect">
            <a:avLst/>
          </a:prstGeom>
        </p:spPr>
      </p:pic>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3" name="제목 12"/>
          <p:cNvSpPr>
            <a:spLocks noGrp="1"/>
          </p:cNvSpPr>
          <p:nvPr>
            <p:ph type="title"/>
          </p:nvPr>
        </p:nvSpPr>
        <p:spPr>
          <a:xfrm>
            <a:off x="457200" y="274638"/>
            <a:ext cx="8229600" cy="582594"/>
          </a:xfrm>
        </p:spPr>
        <p:txBody>
          <a:bodyPr>
            <a:normAutofit/>
          </a:bodyPr>
          <a:lstStyle/>
          <a:p>
            <a:r>
              <a:rPr lang="en-US" altLang="ko-KR" sz="2400" dirty="0" smtClean="0"/>
              <a:t>2.</a:t>
            </a:r>
            <a:r>
              <a:rPr lang="ko-KR" altLang="en-US" sz="2400" dirty="0" smtClean="0"/>
              <a:t>국제환경변화에 따른 역대내각의 방위정책</a:t>
            </a:r>
            <a:endParaRPr lang="ko-KR" altLang="en-US" sz="2400" dirty="0"/>
          </a:p>
        </p:txBody>
      </p:sp>
      <p:sp>
        <p:nvSpPr>
          <p:cNvPr id="14" name="TextBox 13"/>
          <p:cNvSpPr txBox="1"/>
          <p:nvPr/>
        </p:nvSpPr>
        <p:spPr>
          <a:xfrm>
            <a:off x="571472" y="1000108"/>
            <a:ext cx="7643866" cy="461665"/>
          </a:xfrm>
          <a:prstGeom prst="rect">
            <a:avLst/>
          </a:prstGeom>
          <a:noFill/>
        </p:spPr>
        <p:txBody>
          <a:bodyPr wrap="square" rtlCol="0">
            <a:spAutoFit/>
          </a:bodyPr>
          <a:lstStyle/>
          <a:p>
            <a:r>
              <a:rPr lang="en-US" altLang="ko-KR" sz="2400" dirty="0" smtClean="0"/>
              <a:t>(2)</a:t>
            </a:r>
            <a:r>
              <a:rPr lang="ko-KR" altLang="en-US" sz="2400" dirty="0" err="1" smtClean="0"/>
              <a:t>탈냉전기의</a:t>
            </a:r>
            <a:r>
              <a:rPr lang="ko-KR" altLang="en-US" sz="2400" dirty="0" smtClean="0"/>
              <a:t> 방위정책 ⑥</a:t>
            </a:r>
            <a:r>
              <a:rPr lang="ko-KR" altLang="en-US" sz="2400" dirty="0" err="1" smtClean="0"/>
              <a:t>오부치</a:t>
            </a:r>
            <a:r>
              <a:rPr lang="ko-KR" altLang="en-US" sz="2400" dirty="0" smtClean="0"/>
              <a:t> 내각</a:t>
            </a:r>
            <a:r>
              <a:rPr lang="en-US" altLang="ko-KR" sz="2400" dirty="0" smtClean="0"/>
              <a:t>(98.7~2000.4)</a:t>
            </a:r>
            <a:endParaRPr lang="ko-KR" altLang="en-US" sz="2400" dirty="0"/>
          </a:p>
        </p:txBody>
      </p:sp>
      <p:pic>
        <p:nvPicPr>
          <p:cNvPr id="19" name="그림 18" descr="오부치.jpg"/>
          <p:cNvPicPr>
            <a:picLocks noChangeAspect="1"/>
          </p:cNvPicPr>
          <p:nvPr/>
        </p:nvPicPr>
        <p:blipFill>
          <a:blip r:embed="rId5"/>
          <a:stretch>
            <a:fillRect/>
          </a:stretch>
        </p:blipFill>
        <p:spPr>
          <a:xfrm>
            <a:off x="1357290" y="1857364"/>
            <a:ext cx="2714644" cy="2928958"/>
          </a:xfrm>
          <a:prstGeom prst="rect">
            <a:avLst/>
          </a:prstGeom>
        </p:spPr>
      </p:pic>
      <p:sp>
        <p:nvSpPr>
          <p:cNvPr id="22" name="실행 단추: 동영상 21">
            <a:hlinkClick r:id="rId6" highlightClick="1"/>
          </p:cNvPr>
          <p:cNvSpPr/>
          <p:nvPr/>
        </p:nvSpPr>
        <p:spPr>
          <a:xfrm>
            <a:off x="3929058" y="5429264"/>
            <a:ext cx="1643074" cy="92869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그림 14" descr="광명성1호.jpg"/>
          <p:cNvPicPr>
            <a:picLocks noChangeAspect="1"/>
          </p:cNvPicPr>
          <p:nvPr/>
        </p:nvPicPr>
        <p:blipFill>
          <a:blip r:embed="rId7"/>
          <a:stretch>
            <a:fillRect/>
          </a:stretch>
        </p:blipFill>
        <p:spPr>
          <a:xfrm>
            <a:off x="5072066" y="2071678"/>
            <a:ext cx="3619500" cy="2638425"/>
          </a:xfrm>
          <a:prstGeom prst="rect">
            <a:avLst/>
          </a:prstGeom>
        </p:spPr>
      </p:pic>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실행 단추: 동영상 2">
            <a:hlinkClick r:id="" action="ppaction://noaction" highlightClick="1"/>
          </p:cNvPr>
          <p:cNvSpPr/>
          <p:nvPr/>
        </p:nvSpPr>
        <p:spPr>
          <a:xfrm>
            <a:off x="570032" y="121241"/>
            <a:ext cx="8573968" cy="6620126"/>
          </a:xfrm>
          <a:prstGeom prst="actionButtonMovi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1" name="제목 10"/>
          <p:cNvSpPr>
            <a:spLocks noGrp="1"/>
          </p:cNvSpPr>
          <p:nvPr>
            <p:ph type="title"/>
          </p:nvPr>
        </p:nvSpPr>
        <p:spPr/>
        <p:txBody>
          <a:bodyPr>
            <a:normAutofit/>
          </a:bodyPr>
          <a:lstStyle/>
          <a:p>
            <a:r>
              <a:rPr lang="en-US" altLang="ko-KR" sz="2400" dirty="0" smtClean="0"/>
              <a:t>3.</a:t>
            </a:r>
            <a:r>
              <a:rPr lang="ko-KR" altLang="en-US" sz="2400" dirty="0" smtClean="0"/>
              <a:t>일본의 군사대국화와 동북아질서의 전망</a:t>
            </a:r>
            <a:endParaRPr lang="ko-KR" altLang="en-US" sz="2400" dirty="0"/>
          </a:p>
        </p:txBody>
      </p:sp>
      <p:sp>
        <p:nvSpPr>
          <p:cNvPr id="13" name="TextBox 12"/>
          <p:cNvSpPr txBox="1"/>
          <p:nvPr/>
        </p:nvSpPr>
        <p:spPr>
          <a:xfrm>
            <a:off x="714348" y="1071546"/>
            <a:ext cx="7072362" cy="461665"/>
          </a:xfrm>
          <a:prstGeom prst="rect">
            <a:avLst/>
          </a:prstGeom>
          <a:noFill/>
        </p:spPr>
        <p:txBody>
          <a:bodyPr wrap="square" rtlCol="0">
            <a:spAutoFit/>
          </a:bodyPr>
          <a:lstStyle/>
          <a:p>
            <a:r>
              <a:rPr lang="ko-KR" altLang="en-US" sz="2400" dirty="0" smtClean="0"/>
              <a:t>일본의 군사력증강의 징후</a:t>
            </a:r>
            <a:endParaRPr lang="ko-KR" altLang="en-US" sz="2400" dirty="0"/>
          </a:p>
        </p:txBody>
      </p:sp>
      <p:pic>
        <p:nvPicPr>
          <p:cNvPr id="24" name="그림 23" descr="이지스함.jpg"/>
          <p:cNvPicPr>
            <a:picLocks noChangeAspect="1"/>
          </p:cNvPicPr>
          <p:nvPr/>
        </p:nvPicPr>
        <p:blipFill>
          <a:blip r:embed="rId5"/>
          <a:stretch>
            <a:fillRect/>
          </a:stretch>
        </p:blipFill>
        <p:spPr>
          <a:xfrm>
            <a:off x="714348" y="2000240"/>
            <a:ext cx="3929090" cy="3057530"/>
          </a:xfrm>
          <a:prstGeom prst="rect">
            <a:avLst/>
          </a:prstGeom>
        </p:spPr>
      </p:pic>
      <p:sp>
        <p:nvSpPr>
          <p:cNvPr id="26" name="TextBox 25"/>
          <p:cNvSpPr txBox="1"/>
          <p:nvPr/>
        </p:nvSpPr>
        <p:spPr>
          <a:xfrm>
            <a:off x="714348" y="5072074"/>
            <a:ext cx="3929090" cy="369332"/>
          </a:xfrm>
          <a:prstGeom prst="rect">
            <a:avLst/>
          </a:prstGeom>
          <a:noFill/>
        </p:spPr>
        <p:txBody>
          <a:bodyPr wrap="square" rtlCol="0">
            <a:spAutoFit/>
          </a:bodyPr>
          <a:lstStyle/>
          <a:p>
            <a:pPr algn="ctr"/>
            <a:r>
              <a:rPr lang="ko-KR" altLang="en-US" dirty="0" smtClean="0"/>
              <a:t>일본 </a:t>
            </a:r>
            <a:r>
              <a:rPr lang="ko-KR" altLang="en-US" dirty="0" err="1" smtClean="0"/>
              <a:t>이지스함</a:t>
            </a:r>
            <a:endParaRPr lang="ko-KR" altLang="en-US" dirty="0"/>
          </a:p>
        </p:txBody>
      </p:sp>
      <p:pic>
        <p:nvPicPr>
          <p:cNvPr id="19" name="그림 18" descr="10식전차.jpg"/>
          <p:cNvPicPr>
            <a:picLocks noChangeAspect="1"/>
          </p:cNvPicPr>
          <p:nvPr/>
        </p:nvPicPr>
        <p:blipFill>
          <a:blip r:embed="rId6"/>
          <a:stretch>
            <a:fillRect/>
          </a:stretch>
        </p:blipFill>
        <p:spPr>
          <a:xfrm>
            <a:off x="4786314" y="2000240"/>
            <a:ext cx="4214842" cy="3071834"/>
          </a:xfrm>
          <a:prstGeom prst="rect">
            <a:avLst/>
          </a:prstGeom>
        </p:spPr>
      </p:pic>
      <p:sp>
        <p:nvSpPr>
          <p:cNvPr id="21" name="TextBox 20"/>
          <p:cNvSpPr txBox="1"/>
          <p:nvPr/>
        </p:nvSpPr>
        <p:spPr>
          <a:xfrm>
            <a:off x="4857752" y="5072074"/>
            <a:ext cx="4071966" cy="646331"/>
          </a:xfrm>
          <a:prstGeom prst="rect">
            <a:avLst/>
          </a:prstGeom>
          <a:noFill/>
        </p:spPr>
        <p:txBody>
          <a:bodyPr wrap="square" rtlCol="0">
            <a:spAutoFit/>
          </a:bodyPr>
          <a:lstStyle/>
          <a:p>
            <a:r>
              <a:rPr lang="ko-KR" altLang="en-US" dirty="0" smtClean="0"/>
              <a:t>일본 주력전차로 </a:t>
            </a:r>
            <a:r>
              <a:rPr lang="ko-KR" altLang="en-US" dirty="0" err="1" smtClean="0"/>
              <a:t>등극하게될</a:t>
            </a:r>
            <a:r>
              <a:rPr lang="ko-KR" altLang="en-US" dirty="0" smtClean="0"/>
              <a:t> 중형 전차 </a:t>
            </a:r>
            <a:r>
              <a:rPr lang="en-US" altLang="ko-KR" dirty="0" smtClean="0"/>
              <a:t>Type-10, </a:t>
            </a:r>
            <a:r>
              <a:rPr lang="ko-KR" altLang="en-US" dirty="0" smtClean="0"/>
              <a:t>일명 </a:t>
            </a:r>
            <a:r>
              <a:rPr lang="en-US" altLang="ko-KR" dirty="0" smtClean="0"/>
              <a:t>10</a:t>
            </a:r>
            <a:r>
              <a:rPr lang="ko-KR" altLang="en-US" dirty="0" smtClean="0"/>
              <a:t>식 전차</a:t>
            </a:r>
            <a:endParaRPr lang="en-US" altLang="ko-KR" dirty="0" smtClean="0"/>
          </a:p>
        </p:txBody>
      </p:sp>
      <p:sp>
        <p:nvSpPr>
          <p:cNvPr id="20" name="실행 단추: 동영상 19">
            <a:hlinkClick r:id="rId7" highlightClick="1"/>
          </p:cNvPr>
          <p:cNvSpPr/>
          <p:nvPr/>
        </p:nvSpPr>
        <p:spPr>
          <a:xfrm>
            <a:off x="3643306" y="5786454"/>
            <a:ext cx="2214578" cy="71438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3649699" y="2839423"/>
            <a:ext cx="184731" cy="400110"/>
          </a:xfrm>
          <a:prstGeom prst="rect">
            <a:avLst/>
          </a:prstGeom>
          <a:noFill/>
        </p:spPr>
        <p:txBody>
          <a:bodyPr wrap="none" rtlCol="0">
            <a:spAutoFit/>
          </a:bodyPr>
          <a:lstStyle/>
          <a:p>
            <a:endParaRPr lang="ko-KR" altLang="en-US" sz="2000" b="1" spc="-150" dirty="0">
              <a:solidFill>
                <a:schemeClr val="tx1">
                  <a:lumMod val="75000"/>
                  <a:lumOff val="25000"/>
                </a:schemeClr>
              </a:solidFill>
              <a:latin typeface="나눔명조" pitchFamily="18" charset="-127"/>
              <a:ea typeface="나눔명조" pitchFamily="18" charset="-127"/>
            </a:endParaRPr>
          </a:p>
        </p:txBody>
      </p:sp>
      <p:sp>
        <p:nvSpPr>
          <p:cNvPr id="17" name="TextBox 16"/>
          <p:cNvSpPr txBox="1"/>
          <p:nvPr/>
        </p:nvSpPr>
        <p:spPr>
          <a:xfrm>
            <a:off x="2879699" y="3086806"/>
            <a:ext cx="184731" cy="584775"/>
          </a:xfrm>
          <a:prstGeom prst="rect">
            <a:avLst/>
          </a:prstGeom>
          <a:noFill/>
        </p:spPr>
        <p:txBody>
          <a:bodyPr wrap="none" rtlCol="0">
            <a:spAutoFit/>
          </a:bodyPr>
          <a:lstStyle/>
          <a:p>
            <a:endParaRPr lang="ko-KR" altLang="en-US" sz="3200" b="1" spc="-300" dirty="0">
              <a:latin typeface="나눔명조" pitchFamily="18" charset="-127"/>
              <a:ea typeface="나눔명조" pitchFamily="18" charset="-127"/>
            </a:endParaRPr>
          </a:p>
        </p:txBody>
      </p:sp>
      <p:sp>
        <p:nvSpPr>
          <p:cNvPr id="18" name="TextBox 17"/>
          <p:cNvSpPr txBox="1"/>
          <p:nvPr/>
        </p:nvSpPr>
        <p:spPr>
          <a:xfrm>
            <a:off x="3303378" y="3560669"/>
            <a:ext cx="184731" cy="307777"/>
          </a:xfrm>
          <a:prstGeom prst="rect">
            <a:avLst/>
          </a:prstGeom>
          <a:noFill/>
        </p:spPr>
        <p:txBody>
          <a:bodyPr wrap="none" rtlCol="0">
            <a:spAutoFit/>
          </a:bodyPr>
          <a:lstStyle/>
          <a:p>
            <a:endParaRPr lang="ko-KR" altLang="en-US" sz="1400" b="1" spc="-150" dirty="0">
              <a:solidFill>
                <a:schemeClr val="tx1">
                  <a:lumMod val="75000"/>
                  <a:lumOff val="25000"/>
                </a:schemeClr>
              </a:solidFill>
              <a:latin typeface="나눔명조" pitchFamily="18" charset="-127"/>
              <a:ea typeface="나눔명조" pitchFamily="18" charset="-127"/>
            </a:endParaRPr>
          </a:p>
        </p:txBody>
      </p:sp>
      <p:pic>
        <p:nvPicPr>
          <p:cNvPr id="69" name="그림 6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348" y="357166"/>
            <a:ext cx="864894" cy="814289"/>
          </a:xfrm>
          <a:prstGeom prst="rect">
            <a:avLst/>
          </a:prstGeom>
        </p:spPr>
      </p:pic>
      <p:sp>
        <p:nvSpPr>
          <p:cNvPr id="11" name="제목 10"/>
          <p:cNvSpPr>
            <a:spLocks noGrp="1"/>
          </p:cNvSpPr>
          <p:nvPr>
            <p:ph type="title"/>
          </p:nvPr>
        </p:nvSpPr>
        <p:spPr>
          <a:xfrm>
            <a:off x="357158" y="285728"/>
            <a:ext cx="8229600" cy="725470"/>
          </a:xfrm>
        </p:spPr>
        <p:txBody>
          <a:bodyPr>
            <a:normAutofit/>
          </a:bodyPr>
          <a:lstStyle/>
          <a:p>
            <a:r>
              <a:rPr lang="en-US" altLang="ko-KR" sz="2400" dirty="0" smtClean="0"/>
              <a:t>3.</a:t>
            </a:r>
            <a:r>
              <a:rPr lang="ko-KR" altLang="en-US" sz="2400" dirty="0" smtClean="0"/>
              <a:t>일본의 군사대국화와 동북아질서의 전망</a:t>
            </a:r>
            <a:endParaRPr lang="ko-KR" altLang="en-US" sz="2400" dirty="0"/>
          </a:p>
        </p:txBody>
      </p:sp>
      <p:sp>
        <p:nvSpPr>
          <p:cNvPr id="12" name="TextBox 11"/>
          <p:cNvSpPr txBox="1"/>
          <p:nvPr/>
        </p:nvSpPr>
        <p:spPr>
          <a:xfrm>
            <a:off x="714348" y="1142984"/>
            <a:ext cx="7429552" cy="461665"/>
          </a:xfrm>
          <a:prstGeom prst="rect">
            <a:avLst/>
          </a:prstGeom>
          <a:noFill/>
        </p:spPr>
        <p:txBody>
          <a:bodyPr wrap="square" rtlCol="0">
            <a:spAutoFit/>
          </a:bodyPr>
          <a:lstStyle/>
          <a:p>
            <a:r>
              <a:rPr lang="ko-KR" altLang="en-US" sz="2400" dirty="0" smtClean="0"/>
              <a:t>방위력 증강의 부정적인 면</a:t>
            </a:r>
            <a:endParaRPr lang="ko-KR" altLang="en-US" sz="2400" dirty="0"/>
          </a:p>
        </p:txBody>
      </p:sp>
      <p:pic>
        <p:nvPicPr>
          <p:cNvPr id="20" name="그림 19" descr="지대함 미사일.jpg"/>
          <p:cNvPicPr>
            <a:picLocks noChangeAspect="1"/>
          </p:cNvPicPr>
          <p:nvPr/>
        </p:nvPicPr>
        <p:blipFill>
          <a:blip r:embed="rId5"/>
          <a:stretch>
            <a:fillRect/>
          </a:stretch>
        </p:blipFill>
        <p:spPr>
          <a:xfrm>
            <a:off x="642910" y="2000240"/>
            <a:ext cx="4143404" cy="3505208"/>
          </a:xfrm>
          <a:prstGeom prst="rect">
            <a:avLst/>
          </a:prstGeom>
        </p:spPr>
      </p:pic>
      <p:pic>
        <p:nvPicPr>
          <p:cNvPr id="21" name="그림 20" descr="정보수집기.jpg"/>
          <p:cNvPicPr>
            <a:picLocks noChangeAspect="1"/>
          </p:cNvPicPr>
          <p:nvPr/>
        </p:nvPicPr>
        <p:blipFill>
          <a:blip r:embed="rId6"/>
          <a:stretch>
            <a:fillRect/>
          </a:stretch>
        </p:blipFill>
        <p:spPr>
          <a:xfrm>
            <a:off x="4929190" y="2000240"/>
            <a:ext cx="4000496" cy="3500462"/>
          </a:xfrm>
          <a:prstGeom prst="rect">
            <a:avLst/>
          </a:prstGeom>
        </p:spPr>
      </p:pic>
      <p:sp>
        <p:nvSpPr>
          <p:cNvPr id="22" name="TextBox 21"/>
          <p:cNvSpPr txBox="1"/>
          <p:nvPr/>
        </p:nvSpPr>
        <p:spPr>
          <a:xfrm>
            <a:off x="642910" y="5500702"/>
            <a:ext cx="4071966" cy="369332"/>
          </a:xfrm>
          <a:prstGeom prst="rect">
            <a:avLst/>
          </a:prstGeom>
          <a:noFill/>
        </p:spPr>
        <p:txBody>
          <a:bodyPr wrap="square" rtlCol="0">
            <a:spAutoFit/>
          </a:bodyPr>
          <a:lstStyle/>
          <a:p>
            <a:pPr algn="ctr"/>
            <a:r>
              <a:rPr lang="en-US" altLang="ko-KR" dirty="0" smtClean="0"/>
              <a:t>Type 88 </a:t>
            </a:r>
            <a:r>
              <a:rPr lang="ko-KR" altLang="en-US" dirty="0" smtClean="0"/>
              <a:t>지대함 미사일</a:t>
            </a:r>
            <a:endParaRPr lang="ko-KR" altLang="en-US" dirty="0"/>
          </a:p>
        </p:txBody>
      </p:sp>
      <p:sp>
        <p:nvSpPr>
          <p:cNvPr id="23" name="TextBox 22"/>
          <p:cNvSpPr txBox="1"/>
          <p:nvPr/>
        </p:nvSpPr>
        <p:spPr>
          <a:xfrm>
            <a:off x="4929190" y="5500702"/>
            <a:ext cx="4071966" cy="646331"/>
          </a:xfrm>
          <a:prstGeom prst="rect">
            <a:avLst/>
          </a:prstGeom>
          <a:noFill/>
        </p:spPr>
        <p:txBody>
          <a:bodyPr wrap="square" rtlCol="0">
            <a:spAutoFit/>
          </a:bodyPr>
          <a:lstStyle/>
          <a:p>
            <a:pPr algn="ctr"/>
            <a:r>
              <a:rPr lang="ko-KR" altLang="en-US" dirty="0" smtClean="0"/>
              <a:t>일본자위대의 또 다른 강점인 정보 </a:t>
            </a:r>
            <a:r>
              <a:rPr lang="ko-KR" altLang="en-US" dirty="0" err="1" smtClean="0"/>
              <a:t>수집기</a:t>
            </a:r>
            <a:r>
              <a:rPr lang="ko-KR" altLang="en-US" dirty="0" smtClean="0"/>
              <a:t> </a:t>
            </a:r>
            <a:r>
              <a:rPr lang="en-US" altLang="ko-KR" dirty="0" smtClean="0"/>
              <a:t>EP-3</a:t>
            </a:r>
            <a:r>
              <a:rPr lang="ko-KR" altLang="en-US" dirty="0" smtClean="0"/>
              <a:t>와 </a:t>
            </a:r>
            <a:r>
              <a:rPr lang="en-US" altLang="ko-KR" dirty="0" smtClean="0"/>
              <a:t>OP-3, UP-3D </a:t>
            </a:r>
            <a:r>
              <a:rPr lang="ko-KR" altLang="en-US" dirty="0" smtClean="0"/>
              <a:t>편대비행</a:t>
            </a:r>
            <a:endParaRPr lang="en-US" altLang="ko-KR" dirty="0" smtClean="0"/>
          </a:p>
        </p:txBody>
      </p:sp>
    </p:spTree>
    <p:extLst>
      <p:ext uri="{BB962C8B-B14F-4D97-AF65-F5344CB8AC3E}">
        <p14:creationId xmlns="" xmlns:p14="http://schemas.microsoft.com/office/powerpoint/2010/main" val="34101229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303"/>
            <a:ext cx="9144000" cy="6823822"/>
          </a:xfrm>
          <a:prstGeom prst="rect">
            <a:avLst/>
          </a:prstGeom>
        </p:spPr>
      </p:pic>
      <p:sp>
        <p:nvSpPr>
          <p:cNvPr id="4" name="TextBox 3"/>
          <p:cNvSpPr txBox="1"/>
          <p:nvPr/>
        </p:nvSpPr>
        <p:spPr>
          <a:xfrm>
            <a:off x="1631827" y="2093947"/>
            <a:ext cx="6540573" cy="830997"/>
          </a:xfrm>
          <a:prstGeom prst="rect">
            <a:avLst/>
          </a:prstGeom>
          <a:noFill/>
        </p:spPr>
        <p:txBody>
          <a:bodyPr wrap="none" rtlCol="0">
            <a:spAutoFit/>
          </a:bodyPr>
          <a:lstStyle/>
          <a:p>
            <a:r>
              <a:rPr lang="ko-KR" altLang="en-US" sz="4800" spc="-150" dirty="0" smtClean="0">
                <a:latin typeface="나눔바른고딕" panose="020B0603020101020101" pitchFamily="50" charset="-127"/>
                <a:ea typeface="나눔바른고딕" panose="020B0603020101020101" pitchFamily="50" charset="-127"/>
              </a:rPr>
              <a:t>이상 발표를 마치겠습니다</a:t>
            </a:r>
            <a:r>
              <a:rPr lang="en-US" altLang="ko-KR" sz="4800" b="1" spc="-150" dirty="0" smtClean="0">
                <a:latin typeface="나눔바른고딕" panose="020B0603020101020101" pitchFamily="50" charset="-127"/>
                <a:ea typeface="나눔바른고딕" panose="020B0603020101020101" pitchFamily="50" charset="-127"/>
              </a:rPr>
              <a:t>.</a:t>
            </a:r>
            <a:r>
              <a:rPr lang="ko-KR" altLang="en-US" sz="4800" b="1" spc="-150" dirty="0" smtClean="0">
                <a:latin typeface="나눔바른고딕" panose="020B0603020101020101" pitchFamily="50" charset="-127"/>
                <a:ea typeface="나눔바른고딕" panose="020B0603020101020101" pitchFamily="50" charset="-127"/>
              </a:rPr>
              <a:t> </a:t>
            </a:r>
            <a:endParaRPr lang="ko-KR" altLang="en-US" sz="4800" b="1" spc="-150" dirty="0">
              <a:latin typeface="나눔바른고딕" panose="020B0603020101020101" pitchFamily="50" charset="-127"/>
              <a:ea typeface="나눔바른고딕" panose="020B0603020101020101" pitchFamily="50" charset="-127"/>
            </a:endParaRPr>
          </a:p>
        </p:txBody>
      </p:sp>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3105091" y="4079635"/>
            <a:ext cx="2933816" cy="830997"/>
          </a:xfrm>
          <a:prstGeom prst="rect">
            <a:avLst/>
          </a:prstGeom>
          <a:noFill/>
        </p:spPr>
        <p:txBody>
          <a:bodyPr wrap="none" rtlCol="0">
            <a:spAutoFit/>
          </a:bodyPr>
          <a:lstStyle/>
          <a:p>
            <a:r>
              <a:rPr lang="ko-KR" altLang="en-US" sz="4800" dirty="0" smtClean="0">
                <a:latin typeface="나눔바른고딕" panose="020B0603020101020101" pitchFamily="50" charset="-127"/>
                <a:ea typeface="나눔바른고딕" panose="020B0603020101020101" pitchFamily="50" charset="-127"/>
              </a:rPr>
              <a:t>감사합니다</a:t>
            </a:r>
            <a:endParaRPr lang="ko-KR" altLang="en-US" sz="4800" dirty="0">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xmlns="" val="413126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0032" y="0"/>
            <a:ext cx="85689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직사각형 2"/>
          <p:cNvSpPr/>
          <p:nvPr/>
        </p:nvSpPr>
        <p:spPr>
          <a:xfrm>
            <a:off x="570032" y="0"/>
            <a:ext cx="8573968" cy="6858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t>ㅇ</a:t>
            </a:r>
            <a:endParaRPr lang="ko-KR" altLang="en-US" dirty="0"/>
          </a:p>
        </p:txBody>
      </p:sp>
      <p:sp>
        <p:nvSpPr>
          <p:cNvPr id="6"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6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576" y="332656"/>
            <a:ext cx="864894" cy="814289"/>
          </a:xfrm>
          <a:prstGeom prst="rect">
            <a:avLst/>
          </a:prstGeom>
        </p:spPr>
      </p:pic>
      <p:grpSp>
        <p:nvGrpSpPr>
          <p:cNvPr id="9" name="Group 8"/>
          <p:cNvGrpSpPr/>
          <p:nvPr/>
        </p:nvGrpSpPr>
        <p:grpSpPr>
          <a:xfrm>
            <a:off x="1547664" y="478413"/>
            <a:ext cx="5666936" cy="620046"/>
            <a:chOff x="1547664" y="478413"/>
            <a:chExt cx="5666936" cy="620046"/>
          </a:xfrm>
        </p:grpSpPr>
        <p:sp>
          <p:nvSpPr>
            <p:cNvPr id="10" name="TextBox 9"/>
            <p:cNvSpPr txBox="1"/>
            <p:nvPr/>
          </p:nvSpPr>
          <p:spPr>
            <a:xfrm>
              <a:off x="1547664" y="478413"/>
              <a:ext cx="5666936" cy="584775"/>
            </a:xfrm>
            <a:prstGeom prst="rect">
              <a:avLst/>
            </a:prstGeom>
            <a:noFill/>
          </p:spPr>
          <p:txBody>
            <a:bodyPr wrap="none" rtlCol="0">
              <a:spAutoFit/>
            </a:bodyPr>
            <a:lstStyle/>
            <a:p>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보</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수</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계 </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정</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당</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과</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혁</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신</a:t>
              </a:r>
              <a:r>
                <a:rPr lang="ko-KR" altLang="en-US" sz="3200" b="1" dirty="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계</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정</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당</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의</a:t>
              </a:r>
              <a:r>
                <a:rPr lang="ko-KR" altLang="en-US" sz="32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특</a:t>
              </a:r>
              <a:r>
                <a:rPr lang="ko-KR" altLang="en-US" sz="32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징</a:t>
              </a:r>
              <a:endParaRPr lang="ko-KR" altLang="en-US" sz="3200" b="1" dirty="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endParaRPr>
            </a:p>
          </p:txBody>
        </p:sp>
        <p:sp>
          <p:nvSpPr>
            <p:cNvPr id="11" name="직사각형 9"/>
            <p:cNvSpPr/>
            <p:nvPr/>
          </p:nvSpPr>
          <p:spPr>
            <a:xfrm rot="5400000">
              <a:off x="4369121" y="-1624701"/>
              <a:ext cx="45719" cy="5400602"/>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Rectangle 1"/>
          <p:cNvSpPr/>
          <p:nvPr/>
        </p:nvSpPr>
        <p:spPr>
          <a:xfrm>
            <a:off x="971600" y="2276872"/>
            <a:ext cx="3384376" cy="3456384"/>
          </a:xfrm>
          <a:prstGeom prst="rect">
            <a:avLst/>
          </a:prstGeom>
          <a:gradFill>
            <a:gsLst>
              <a:gs pos="0">
                <a:schemeClr val="accent5">
                  <a:lumMod val="40000"/>
                  <a:lumOff val="60000"/>
                </a:schemeClr>
              </a:gs>
              <a:gs pos="50000">
                <a:schemeClr val="bg1"/>
              </a:gs>
              <a:gs pos="97000">
                <a:schemeClr val="accent5">
                  <a:lumMod val="40000"/>
                  <a:lumOff val="6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Rounded Rectangle 2"/>
          <p:cNvSpPr/>
          <p:nvPr/>
        </p:nvSpPr>
        <p:spPr>
          <a:xfrm>
            <a:off x="1331640" y="1772816"/>
            <a:ext cx="2592288" cy="720080"/>
          </a:xfrm>
          <a:prstGeom prst="roundRect">
            <a:avLst/>
          </a:prstGeom>
          <a:gradFill>
            <a:gsLst>
              <a:gs pos="0">
                <a:srgbClr val="FBB7E8"/>
              </a:gs>
              <a:gs pos="50000">
                <a:schemeClr val="bg1"/>
              </a:gs>
              <a:gs pos="97000">
                <a:srgbClr val="FBB7E8"/>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dirty="0" smtClean="0">
                <a:solidFill>
                  <a:schemeClr val="tx1"/>
                </a:solidFill>
                <a:latin typeface="나눔바른고딕" panose="020B0603020101020101" pitchFamily="50" charset="-127"/>
                <a:ea typeface="나눔바른고딕" panose="020B0603020101020101" pitchFamily="50" charset="-127"/>
              </a:rPr>
              <a:t>보수계 정당</a:t>
            </a:r>
            <a:endParaRPr lang="ko-KR" altLang="en-US" sz="2000" dirty="0">
              <a:solidFill>
                <a:schemeClr val="tx1"/>
              </a:solidFill>
              <a:latin typeface="나눔바른고딕" panose="020B0603020101020101" pitchFamily="50" charset="-127"/>
              <a:ea typeface="나눔바른고딕" panose="020B0603020101020101" pitchFamily="50" charset="-127"/>
            </a:endParaRPr>
          </a:p>
        </p:txBody>
      </p:sp>
      <p:sp>
        <p:nvSpPr>
          <p:cNvPr id="14" name="Rectangle 13"/>
          <p:cNvSpPr/>
          <p:nvPr/>
        </p:nvSpPr>
        <p:spPr>
          <a:xfrm>
            <a:off x="5244320" y="2276872"/>
            <a:ext cx="3384376" cy="3456384"/>
          </a:xfrm>
          <a:prstGeom prst="rect">
            <a:avLst/>
          </a:prstGeom>
          <a:gradFill>
            <a:gsLst>
              <a:gs pos="0">
                <a:schemeClr val="accent5">
                  <a:lumMod val="40000"/>
                  <a:lumOff val="60000"/>
                </a:schemeClr>
              </a:gs>
              <a:gs pos="50000">
                <a:schemeClr val="bg1"/>
              </a:gs>
              <a:gs pos="97000">
                <a:schemeClr val="accent5">
                  <a:lumMod val="40000"/>
                  <a:lumOff val="6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ounded Rectangle 14"/>
          <p:cNvSpPr/>
          <p:nvPr/>
        </p:nvSpPr>
        <p:spPr>
          <a:xfrm>
            <a:off x="5604360" y="1772816"/>
            <a:ext cx="2592288" cy="720080"/>
          </a:xfrm>
          <a:prstGeom prst="roundRect">
            <a:avLst/>
          </a:prstGeom>
          <a:gradFill>
            <a:gsLst>
              <a:gs pos="0">
                <a:srgbClr val="FBB7E8"/>
              </a:gs>
              <a:gs pos="50000">
                <a:schemeClr val="bg1"/>
              </a:gs>
              <a:gs pos="97000">
                <a:srgbClr val="FBB7E8"/>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dirty="0" smtClean="0">
                <a:solidFill>
                  <a:schemeClr val="tx1"/>
                </a:solidFill>
                <a:latin typeface="나눔바른고딕" panose="020B0603020101020101" pitchFamily="50" charset="-127"/>
                <a:ea typeface="나눔바른고딕" panose="020B0603020101020101" pitchFamily="50" charset="-127"/>
              </a:rPr>
              <a:t>혁신계 정당</a:t>
            </a:r>
            <a:endParaRPr lang="ko-KR" altLang="en-US" sz="2000" dirty="0">
              <a:solidFill>
                <a:schemeClr val="tx1"/>
              </a:solidFill>
              <a:latin typeface="나눔바른고딕" panose="020B0603020101020101" pitchFamily="50" charset="-127"/>
              <a:ea typeface="나눔바른고딕" panose="020B0603020101020101" pitchFamily="50" charset="-127"/>
            </a:endParaRPr>
          </a:p>
        </p:txBody>
      </p:sp>
      <p:sp>
        <p:nvSpPr>
          <p:cNvPr id="16" name="TextBox 15"/>
          <p:cNvSpPr txBox="1"/>
          <p:nvPr/>
        </p:nvSpPr>
        <p:spPr>
          <a:xfrm>
            <a:off x="1043608" y="2782669"/>
            <a:ext cx="2836033" cy="646331"/>
          </a:xfrm>
          <a:prstGeom prst="rect">
            <a:avLst/>
          </a:prstGeom>
          <a:noFill/>
        </p:spPr>
        <p:txBody>
          <a:bodyPr wrap="none" rtlCol="0">
            <a:spAutoFit/>
          </a:bodyPr>
          <a:lstStyle/>
          <a:p>
            <a:r>
              <a:rPr lang="ko-KR" altLang="en-US" dirty="0" smtClean="0">
                <a:latin typeface="나눔바른고딕" panose="020B0603020101020101" pitchFamily="50" charset="-127"/>
                <a:ea typeface="나눔바른고딕" panose="020B0603020101020101" pitchFamily="50" charset="-127"/>
              </a:rPr>
              <a:t>자유당  </a:t>
            </a:r>
            <a:r>
              <a:rPr lang="en-US" altLang="ko-KR" dirty="0" smtClean="0">
                <a:latin typeface="나눔바른고딕" panose="020B0603020101020101" pitchFamily="50" charset="-127"/>
                <a:ea typeface="나눔바른고딕" panose="020B0603020101020101" pitchFamily="50" charset="-127"/>
              </a:rPr>
              <a:t>: </a:t>
            </a:r>
            <a:r>
              <a:rPr lang="ko-KR" altLang="en-US" dirty="0" smtClean="0">
                <a:latin typeface="나눔바른고딕" panose="020B0603020101020101" pitchFamily="50" charset="-127"/>
                <a:ea typeface="나눔바른고딕" panose="020B0603020101020101" pitchFamily="50" charset="-127"/>
              </a:rPr>
              <a:t>급진주의 성향을 띰</a:t>
            </a:r>
            <a:r>
              <a:rPr lang="en-US" altLang="ko-KR" dirty="0" smtClean="0">
                <a:latin typeface="나눔바른고딕" panose="020B0603020101020101" pitchFamily="50" charset="-127"/>
                <a:ea typeface="나눔바른고딕" panose="020B0603020101020101" pitchFamily="50" charset="-127"/>
              </a:rPr>
              <a:t>,</a:t>
            </a:r>
            <a:endParaRPr lang="en-US" altLang="ko-KR" dirty="0">
              <a:latin typeface="나눔바른고딕" panose="020B0603020101020101" pitchFamily="50" charset="-127"/>
              <a:ea typeface="나눔바른고딕" panose="020B0603020101020101" pitchFamily="50" charset="-127"/>
            </a:endParaRPr>
          </a:p>
          <a:p>
            <a:r>
              <a:rPr lang="ko-KR" altLang="en-US" dirty="0">
                <a:latin typeface="나눔바른고딕" panose="020B0603020101020101" pitchFamily="50" charset="-127"/>
                <a:ea typeface="나눔바른고딕" panose="020B0603020101020101" pitchFamily="50" charset="-127"/>
              </a:rPr>
              <a:t> </a:t>
            </a:r>
            <a:r>
              <a:rPr lang="ko-KR" altLang="en-US" dirty="0" smtClean="0">
                <a:latin typeface="나눔바른고딕" panose="020B0603020101020101" pitchFamily="50" charset="-127"/>
                <a:ea typeface="나눔바른고딕" panose="020B0603020101020101" pitchFamily="50" charset="-127"/>
              </a:rPr>
              <a:t>               자유민권운동 주장</a:t>
            </a:r>
            <a:endParaRPr lang="ko-KR" altLang="en-US" dirty="0">
              <a:latin typeface="나눔바른고딕" panose="020B0603020101020101" pitchFamily="50" charset="-127"/>
              <a:ea typeface="나눔바른고딕" panose="020B0603020101020101" pitchFamily="50" charset="-127"/>
            </a:endParaRPr>
          </a:p>
        </p:txBody>
      </p:sp>
      <p:sp>
        <p:nvSpPr>
          <p:cNvPr id="17" name="TextBox 16"/>
          <p:cNvSpPr txBox="1"/>
          <p:nvPr/>
        </p:nvSpPr>
        <p:spPr>
          <a:xfrm>
            <a:off x="1043608" y="3790781"/>
            <a:ext cx="3074881" cy="646331"/>
          </a:xfrm>
          <a:prstGeom prst="rect">
            <a:avLst/>
          </a:prstGeom>
          <a:noFill/>
        </p:spPr>
        <p:txBody>
          <a:bodyPr wrap="none" rtlCol="0">
            <a:spAutoFit/>
          </a:bodyPr>
          <a:lstStyle/>
          <a:p>
            <a:r>
              <a:rPr lang="ko-KR" altLang="en-US" dirty="0" smtClean="0">
                <a:latin typeface="나눔바른고딕" panose="020B0603020101020101" pitchFamily="50" charset="-127"/>
                <a:ea typeface="나눔바른고딕" panose="020B0603020101020101" pitchFamily="50" charset="-127"/>
              </a:rPr>
              <a:t>입헌개진당 </a:t>
            </a:r>
            <a:r>
              <a:rPr lang="en-US" altLang="ko-KR" dirty="0" smtClean="0">
                <a:latin typeface="나눔바른고딕" panose="020B0603020101020101" pitchFamily="50" charset="-127"/>
                <a:ea typeface="나눔바른고딕" panose="020B0603020101020101" pitchFamily="50" charset="-127"/>
              </a:rPr>
              <a:t>: </a:t>
            </a:r>
            <a:r>
              <a:rPr lang="ko-KR" altLang="en-US" dirty="0" smtClean="0">
                <a:latin typeface="나눔바른고딕" panose="020B0603020101020101" pitchFamily="50" charset="-127"/>
                <a:ea typeface="나눔바른고딕" panose="020B0603020101020101" pitchFamily="50" charset="-127"/>
              </a:rPr>
              <a:t>점진주의적인 성향</a:t>
            </a:r>
            <a:endParaRPr lang="en-US" altLang="ko-KR" dirty="0" smtClean="0">
              <a:latin typeface="나눔바른고딕" panose="020B0603020101020101" pitchFamily="50" charset="-127"/>
              <a:ea typeface="나눔바른고딕" panose="020B0603020101020101" pitchFamily="50" charset="-127"/>
            </a:endParaRPr>
          </a:p>
          <a:p>
            <a:r>
              <a:rPr lang="en-US" altLang="ko-KR" dirty="0">
                <a:latin typeface="나눔바른고딕" panose="020B0603020101020101" pitchFamily="50" charset="-127"/>
                <a:ea typeface="나눔바른고딕" panose="020B0603020101020101" pitchFamily="50" charset="-127"/>
              </a:rPr>
              <a:t> </a:t>
            </a:r>
            <a:r>
              <a:rPr lang="en-US" altLang="ko-KR" dirty="0" smtClean="0">
                <a:latin typeface="나눔바른고딕" panose="020B0603020101020101" pitchFamily="50" charset="-127"/>
                <a:ea typeface="나눔바른고딕" panose="020B0603020101020101" pitchFamily="50" charset="-127"/>
              </a:rPr>
              <a:t>                       </a:t>
            </a:r>
            <a:r>
              <a:rPr lang="ko-KR" altLang="en-US" dirty="0" smtClean="0">
                <a:latin typeface="나눔바른고딕" panose="020B0603020101020101" pitchFamily="50" charset="-127"/>
                <a:ea typeface="나눔바른고딕" panose="020B0603020101020101" pitchFamily="50" charset="-127"/>
              </a:rPr>
              <a:t>입헌정치 주장</a:t>
            </a:r>
            <a:endParaRPr lang="ko-KR" altLang="en-US" dirty="0">
              <a:latin typeface="나눔바른고딕" panose="020B0603020101020101" pitchFamily="50" charset="-127"/>
              <a:ea typeface="나눔바른고딕" panose="020B0603020101020101" pitchFamily="50" charset="-127"/>
            </a:endParaRPr>
          </a:p>
        </p:txBody>
      </p:sp>
      <p:sp>
        <p:nvSpPr>
          <p:cNvPr id="18" name="TextBox 17"/>
          <p:cNvSpPr txBox="1"/>
          <p:nvPr/>
        </p:nvSpPr>
        <p:spPr>
          <a:xfrm>
            <a:off x="1043608" y="4798893"/>
            <a:ext cx="3331361" cy="646331"/>
          </a:xfrm>
          <a:prstGeom prst="rect">
            <a:avLst/>
          </a:prstGeom>
          <a:noFill/>
        </p:spPr>
        <p:txBody>
          <a:bodyPr wrap="none" rtlCol="0">
            <a:spAutoFit/>
          </a:bodyPr>
          <a:lstStyle/>
          <a:p>
            <a:r>
              <a:rPr lang="ko-KR" altLang="en-US" dirty="0" smtClean="0">
                <a:latin typeface="나눔바른고딕" panose="020B0603020101020101" pitchFamily="50" charset="-127"/>
                <a:ea typeface="나눔바른고딕" panose="020B0603020101020101" pitchFamily="50" charset="-127"/>
              </a:rPr>
              <a:t>입헌제정당 </a:t>
            </a:r>
            <a:r>
              <a:rPr lang="en-US" altLang="ko-KR" dirty="0" smtClean="0">
                <a:latin typeface="나눔바른고딕" panose="020B0603020101020101" pitchFamily="50" charset="-127"/>
                <a:ea typeface="나눔바른고딕" panose="020B0603020101020101" pitchFamily="50" charset="-127"/>
              </a:rPr>
              <a:t>: </a:t>
            </a:r>
            <a:r>
              <a:rPr lang="ko-KR" altLang="en-US" dirty="0" smtClean="0">
                <a:latin typeface="나눔바른고딕" panose="020B0603020101020101" pitchFamily="50" charset="-127"/>
                <a:ea typeface="나눔바른고딕" panose="020B0603020101020101" pitchFamily="50" charset="-127"/>
              </a:rPr>
              <a:t>체제옹호를 의도하는 </a:t>
            </a:r>
            <a:endParaRPr lang="en-US" altLang="ko-KR" dirty="0" smtClean="0">
              <a:latin typeface="나눔바른고딕" panose="020B0603020101020101" pitchFamily="50" charset="-127"/>
              <a:ea typeface="나눔바른고딕" panose="020B0603020101020101" pitchFamily="50" charset="-127"/>
            </a:endParaRPr>
          </a:p>
          <a:p>
            <a:r>
              <a:rPr lang="en-US" altLang="ko-KR" dirty="0">
                <a:latin typeface="나눔바른고딕" panose="020B0603020101020101" pitchFamily="50" charset="-127"/>
                <a:ea typeface="나눔바른고딕" panose="020B0603020101020101" pitchFamily="50" charset="-127"/>
              </a:rPr>
              <a:t> </a:t>
            </a:r>
            <a:r>
              <a:rPr lang="en-US" altLang="ko-KR" dirty="0" smtClean="0">
                <a:latin typeface="나눔바른고딕" panose="020B0603020101020101" pitchFamily="50" charset="-127"/>
                <a:ea typeface="나눔바른고딕" panose="020B0603020101020101" pitchFamily="50" charset="-127"/>
              </a:rPr>
              <a:t>                      </a:t>
            </a:r>
            <a:r>
              <a:rPr lang="ko-KR" altLang="en-US" dirty="0" smtClean="0">
                <a:latin typeface="나눔바른고딕" panose="020B0603020101020101" pitchFamily="50" charset="-127"/>
                <a:ea typeface="나눔바른고딕" panose="020B0603020101020101" pitchFamily="50" charset="-127"/>
              </a:rPr>
              <a:t>보수층의 지지를 받음</a:t>
            </a:r>
            <a:endParaRPr lang="ko-KR" altLang="en-US" dirty="0">
              <a:latin typeface="나눔바른고딕" panose="020B0603020101020101" pitchFamily="50" charset="-127"/>
              <a:ea typeface="나눔바른고딕" panose="020B0603020101020101" pitchFamily="50" charset="-127"/>
            </a:endParaRPr>
          </a:p>
        </p:txBody>
      </p:sp>
      <p:sp>
        <p:nvSpPr>
          <p:cNvPr id="19" name="TextBox 18"/>
          <p:cNvSpPr txBox="1"/>
          <p:nvPr/>
        </p:nvSpPr>
        <p:spPr>
          <a:xfrm>
            <a:off x="5292080" y="3236783"/>
            <a:ext cx="3400290" cy="1200329"/>
          </a:xfrm>
          <a:prstGeom prst="rect">
            <a:avLst/>
          </a:prstGeom>
          <a:noFill/>
        </p:spPr>
        <p:txBody>
          <a:bodyPr wrap="none" rtlCol="0">
            <a:spAutoFit/>
          </a:bodyPr>
          <a:lstStyle/>
          <a:p>
            <a:r>
              <a:rPr lang="ko-KR" altLang="en-US" dirty="0" smtClean="0">
                <a:latin typeface="나눔바른고딕" panose="020B0603020101020101" pitchFamily="50" charset="-127"/>
                <a:ea typeface="나눔바른고딕" panose="020B0603020101020101" pitchFamily="50" charset="-127"/>
              </a:rPr>
              <a:t>사회민주당 </a:t>
            </a:r>
            <a:endParaRPr lang="en-US" altLang="ko-KR" dirty="0" smtClean="0">
              <a:latin typeface="나눔바른고딕" panose="020B0603020101020101" pitchFamily="50" charset="-127"/>
              <a:ea typeface="나눔바른고딕" panose="020B0603020101020101" pitchFamily="50" charset="-127"/>
            </a:endParaRPr>
          </a:p>
          <a:p>
            <a:r>
              <a:rPr lang="en-US" altLang="ko-KR" dirty="0" smtClean="0">
                <a:latin typeface="나눔바른고딕" panose="020B0603020101020101" pitchFamily="50" charset="-127"/>
                <a:ea typeface="나눔바른고딕" panose="020B0603020101020101" pitchFamily="50" charset="-127"/>
              </a:rPr>
              <a:t>: </a:t>
            </a:r>
            <a:r>
              <a:rPr lang="ko-KR" altLang="en-US" dirty="0" smtClean="0">
                <a:latin typeface="나눔바른고딕" panose="020B0603020101020101" pitchFamily="50" charset="-127"/>
                <a:ea typeface="나눔바른고딕" panose="020B0603020101020101" pitchFamily="50" charset="-127"/>
              </a:rPr>
              <a:t>인류동포주의</a:t>
            </a:r>
            <a:r>
              <a:rPr lang="en-US" altLang="ko-KR" dirty="0" smtClean="0">
                <a:latin typeface="나눔바른고딕" panose="020B0603020101020101" pitchFamily="50" charset="-127"/>
                <a:ea typeface="나눔바른고딕" panose="020B0603020101020101" pitchFamily="50" charset="-127"/>
              </a:rPr>
              <a:t>, </a:t>
            </a:r>
            <a:r>
              <a:rPr lang="ko-KR" altLang="en-US" dirty="0" smtClean="0">
                <a:latin typeface="나눔바른고딕" panose="020B0603020101020101" pitchFamily="50" charset="-127"/>
                <a:ea typeface="나눔바른고딕" panose="020B0603020101020101" pitchFamily="50" charset="-127"/>
              </a:rPr>
              <a:t>교통기관의 공유 등</a:t>
            </a:r>
            <a:endParaRPr lang="en-US" altLang="ko-KR" dirty="0" smtClean="0">
              <a:latin typeface="나눔바른고딕" panose="020B0603020101020101" pitchFamily="50" charset="-127"/>
              <a:ea typeface="나눔바른고딕" panose="020B0603020101020101" pitchFamily="50" charset="-127"/>
            </a:endParaRPr>
          </a:p>
          <a:p>
            <a:r>
              <a:rPr lang="ko-KR" altLang="en-US" dirty="0" smtClean="0">
                <a:latin typeface="나눔바른고딕" panose="020B0603020101020101" pitchFamily="50" charset="-127"/>
                <a:ea typeface="나눔바른고딕" panose="020B0603020101020101" pitchFamily="50" charset="-127"/>
              </a:rPr>
              <a:t>사회주의의 이상을 실행을 목표로</a:t>
            </a:r>
            <a:endParaRPr lang="en-US" altLang="ko-KR" dirty="0" smtClean="0">
              <a:latin typeface="나눔바른고딕" panose="020B0603020101020101" pitchFamily="50" charset="-127"/>
              <a:ea typeface="나눔바른고딕" panose="020B0603020101020101" pitchFamily="50" charset="-127"/>
            </a:endParaRPr>
          </a:p>
          <a:p>
            <a:r>
              <a:rPr lang="ko-KR" altLang="en-US" dirty="0" smtClean="0">
                <a:latin typeface="나눔바른고딕" panose="020B0603020101020101" pitchFamily="50" charset="-127"/>
                <a:ea typeface="나눔바른고딕" panose="020B0603020101020101" pitchFamily="50" charset="-127"/>
              </a:rPr>
              <a:t>기독교도가 중심이 되어 창당</a:t>
            </a:r>
            <a:endParaRPr lang="ko-KR" altLang="en-US" dirty="0">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xmlns="" val="759908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0032" y="0"/>
            <a:ext cx="85689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직사각형 2"/>
          <p:cNvSpPr/>
          <p:nvPr/>
        </p:nvSpPr>
        <p:spPr>
          <a:xfrm>
            <a:off x="570032" y="116632"/>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t>ㅇ</a:t>
            </a:r>
            <a:endParaRPr lang="ko-KR" altLang="en-US" dirty="0"/>
          </a:p>
        </p:txBody>
      </p:sp>
      <p:sp>
        <p:nvSpPr>
          <p:cNvPr id="6"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6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576" y="332656"/>
            <a:ext cx="864894" cy="814289"/>
          </a:xfrm>
          <a:prstGeom prst="rect">
            <a:avLst/>
          </a:prstGeom>
        </p:spPr>
      </p:pic>
      <p:grpSp>
        <p:nvGrpSpPr>
          <p:cNvPr id="9" name="Group 8"/>
          <p:cNvGrpSpPr/>
          <p:nvPr/>
        </p:nvGrpSpPr>
        <p:grpSpPr>
          <a:xfrm>
            <a:off x="1547664" y="478413"/>
            <a:ext cx="7088800" cy="646331"/>
            <a:chOff x="1547664" y="478413"/>
            <a:chExt cx="7088800" cy="646331"/>
          </a:xfrm>
        </p:grpSpPr>
        <p:sp>
          <p:nvSpPr>
            <p:cNvPr id="10" name="TextBox 9"/>
            <p:cNvSpPr txBox="1"/>
            <p:nvPr/>
          </p:nvSpPr>
          <p:spPr>
            <a:xfrm>
              <a:off x="1547664" y="478413"/>
              <a:ext cx="7088800" cy="646331"/>
            </a:xfrm>
            <a:prstGeom prst="rect">
              <a:avLst/>
            </a:prstGeom>
            <a:noFill/>
          </p:spPr>
          <p:txBody>
            <a:bodyPr wrap="none" rtlCol="0">
              <a:spAutoFit/>
            </a:bodyPr>
            <a:lstStyle/>
            <a:p>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다</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이</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쇼</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기</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의 </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본</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격</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적</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인 </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정</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당</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내</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각</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의</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 성</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립</a:t>
              </a:r>
              <a:endParaRPr lang="ko-KR" altLang="en-US" sz="3600" b="1" dirty="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endParaRPr>
            </a:p>
          </p:txBody>
        </p:sp>
        <p:sp>
          <p:nvSpPr>
            <p:cNvPr id="11" name="직사각형 9"/>
            <p:cNvSpPr/>
            <p:nvPr/>
          </p:nvSpPr>
          <p:spPr>
            <a:xfrm rot="5400000" flipH="1">
              <a:off x="5089200" y="-2344784"/>
              <a:ext cx="45719" cy="684076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Box 1"/>
          <p:cNvSpPr txBox="1"/>
          <p:nvPr/>
        </p:nvSpPr>
        <p:spPr>
          <a:xfrm>
            <a:off x="1043608" y="1804754"/>
            <a:ext cx="3716082" cy="400110"/>
          </a:xfrm>
          <a:prstGeom prst="rect">
            <a:avLst/>
          </a:prstGeom>
          <a:noFill/>
        </p:spPr>
        <p:txBody>
          <a:bodyPr wrap="none" rtlCol="0">
            <a:spAutoFit/>
          </a:bodyPr>
          <a:lstStyle/>
          <a:p>
            <a:r>
              <a:rPr lang="ko-KR" altLang="en-US" sz="2000" dirty="0" smtClean="0">
                <a:latin typeface="나눔바른고딕" panose="020B0603020101020101" pitchFamily="50" charset="-127"/>
                <a:ea typeface="나눔바른고딕" panose="020B0603020101020101" pitchFamily="50" charset="-127"/>
              </a:rPr>
              <a:t>입헌자유당</a:t>
            </a:r>
            <a:r>
              <a:rPr lang="en-US" altLang="ko-KR" sz="2000" dirty="0" smtClean="0">
                <a:latin typeface="나눔바른고딕" panose="020B0603020101020101" pitchFamily="50" charset="-127"/>
                <a:ea typeface="나눔바른고딕" panose="020B0603020101020101" pitchFamily="50" charset="-127"/>
              </a:rPr>
              <a:t>+</a:t>
            </a:r>
            <a:r>
              <a:rPr lang="ko-KR" altLang="en-US" sz="2000" dirty="0" smtClean="0">
                <a:latin typeface="나눔바른고딕" panose="020B0603020101020101" pitchFamily="50" charset="-127"/>
                <a:ea typeface="나눔바른고딕" panose="020B0603020101020101" pitchFamily="50" charset="-127"/>
              </a:rPr>
              <a:t>진보당 ⇒ 헌정당 결성</a:t>
            </a:r>
            <a:endParaRPr lang="ko-KR" altLang="en-US" sz="2000" dirty="0">
              <a:latin typeface="나눔바른고딕" panose="020B0603020101020101" pitchFamily="50" charset="-127"/>
              <a:ea typeface="나눔바른고딕" panose="020B0603020101020101" pitchFamily="50" charset="-127"/>
            </a:endParaRPr>
          </a:p>
        </p:txBody>
      </p:sp>
      <p:sp>
        <p:nvSpPr>
          <p:cNvPr id="3" name="Explosion 1 2"/>
          <p:cNvSpPr/>
          <p:nvPr/>
        </p:nvSpPr>
        <p:spPr>
          <a:xfrm>
            <a:off x="5940152" y="1146945"/>
            <a:ext cx="1728192" cy="1705991"/>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2007 w 21600"/>
              <a:gd name="connsiteY18" fmla="*/ 11908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800 w 21600"/>
              <a:gd name="connsiteY24" fmla="*/ 5800 h 21600"/>
              <a:gd name="connsiteX0" fmla="*/ 10932 w 21600"/>
              <a:gd name="connsiteY0" fmla="*/ 3665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102 w 21600"/>
              <a:gd name="connsiteY15" fmla="*/ 20286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055 w 21600"/>
              <a:gd name="connsiteY14" fmla="*/ 17629 h 21600"/>
              <a:gd name="connsiteX15" fmla="*/ 4102 w 21600"/>
              <a:gd name="connsiteY15" fmla="*/ 20286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796 w 21600"/>
              <a:gd name="connsiteY12" fmla="*/ 16803 h 21600"/>
              <a:gd name="connsiteX13" fmla="*/ 8485 w 21600"/>
              <a:gd name="connsiteY13" fmla="*/ 21600 h 21600"/>
              <a:gd name="connsiteX14" fmla="*/ 7055 w 21600"/>
              <a:gd name="connsiteY14" fmla="*/ 17629 h 21600"/>
              <a:gd name="connsiteX15" fmla="*/ 4102 w 21600"/>
              <a:gd name="connsiteY15" fmla="*/ 20286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680 w 21600"/>
              <a:gd name="connsiteY10" fmla="*/ 14991 h 21600"/>
              <a:gd name="connsiteX11" fmla="*/ 13247 w 21600"/>
              <a:gd name="connsiteY11" fmla="*/ 19737 h 21600"/>
              <a:gd name="connsiteX12" fmla="*/ 10796 w 21600"/>
              <a:gd name="connsiteY12" fmla="*/ 16803 h 21600"/>
              <a:gd name="connsiteX13" fmla="*/ 8485 w 21600"/>
              <a:gd name="connsiteY13" fmla="*/ 21600 h 21600"/>
              <a:gd name="connsiteX14" fmla="*/ 7055 w 21600"/>
              <a:gd name="connsiteY14" fmla="*/ 17629 h 21600"/>
              <a:gd name="connsiteX15" fmla="*/ 4102 w 21600"/>
              <a:gd name="connsiteY15" fmla="*/ 20286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7607 w 21600"/>
              <a:gd name="connsiteY6" fmla="*/ 10475 h 21600"/>
              <a:gd name="connsiteX7" fmla="*/ 21600 w 21600"/>
              <a:gd name="connsiteY7" fmla="*/ 13290 h 21600"/>
              <a:gd name="connsiteX8" fmla="*/ 18552 w 21600"/>
              <a:gd name="connsiteY8" fmla="*/ 13342 h 21600"/>
              <a:gd name="connsiteX9" fmla="*/ 18145 w 21600"/>
              <a:gd name="connsiteY9" fmla="*/ 18095 h 21600"/>
              <a:gd name="connsiteX10" fmla="*/ 14680 w 21600"/>
              <a:gd name="connsiteY10" fmla="*/ 14991 h 21600"/>
              <a:gd name="connsiteX11" fmla="*/ 13247 w 21600"/>
              <a:gd name="connsiteY11" fmla="*/ 19737 h 21600"/>
              <a:gd name="connsiteX12" fmla="*/ 10796 w 21600"/>
              <a:gd name="connsiteY12" fmla="*/ 16803 h 21600"/>
              <a:gd name="connsiteX13" fmla="*/ 8485 w 21600"/>
              <a:gd name="connsiteY13" fmla="*/ 21600 h 21600"/>
              <a:gd name="connsiteX14" fmla="*/ 7055 w 21600"/>
              <a:gd name="connsiteY14" fmla="*/ 17629 h 21600"/>
              <a:gd name="connsiteX15" fmla="*/ 4102 w 21600"/>
              <a:gd name="connsiteY15" fmla="*/ 20286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 name="connsiteX0" fmla="*/ 10932 w 21600"/>
              <a:gd name="connsiteY0" fmla="*/ 3665 h 21600"/>
              <a:gd name="connsiteX1" fmla="*/ 14522 w 21600"/>
              <a:gd name="connsiteY1" fmla="*/ 0 h 21600"/>
              <a:gd name="connsiteX2" fmla="*/ 14947 w 21600"/>
              <a:gd name="connsiteY2" fmla="*/ 4658 h 21600"/>
              <a:gd name="connsiteX3" fmla="*/ 18380 w 21600"/>
              <a:gd name="connsiteY3" fmla="*/ 4457 h 21600"/>
              <a:gd name="connsiteX4" fmla="*/ 18021 w 21600"/>
              <a:gd name="connsiteY4" fmla="*/ 7182 h 21600"/>
              <a:gd name="connsiteX5" fmla="*/ 21097 w 21600"/>
              <a:gd name="connsiteY5" fmla="*/ 8137 h 21600"/>
              <a:gd name="connsiteX6" fmla="*/ 18926 w 21600"/>
              <a:gd name="connsiteY6" fmla="*/ 10475 h 21600"/>
              <a:gd name="connsiteX7" fmla="*/ 21600 w 21600"/>
              <a:gd name="connsiteY7" fmla="*/ 13290 h 21600"/>
              <a:gd name="connsiteX8" fmla="*/ 18552 w 21600"/>
              <a:gd name="connsiteY8" fmla="*/ 13342 h 21600"/>
              <a:gd name="connsiteX9" fmla="*/ 18145 w 21600"/>
              <a:gd name="connsiteY9" fmla="*/ 18095 h 21600"/>
              <a:gd name="connsiteX10" fmla="*/ 14680 w 21600"/>
              <a:gd name="connsiteY10" fmla="*/ 14991 h 21600"/>
              <a:gd name="connsiteX11" fmla="*/ 13247 w 21600"/>
              <a:gd name="connsiteY11" fmla="*/ 19737 h 21600"/>
              <a:gd name="connsiteX12" fmla="*/ 10796 w 21600"/>
              <a:gd name="connsiteY12" fmla="*/ 16803 h 21600"/>
              <a:gd name="connsiteX13" fmla="*/ 8485 w 21600"/>
              <a:gd name="connsiteY13" fmla="*/ 21600 h 21600"/>
              <a:gd name="connsiteX14" fmla="*/ 7055 w 21600"/>
              <a:gd name="connsiteY14" fmla="*/ 17629 h 21600"/>
              <a:gd name="connsiteX15" fmla="*/ 4102 w 21600"/>
              <a:gd name="connsiteY15" fmla="*/ 20286 h 21600"/>
              <a:gd name="connsiteX16" fmla="*/ 4348 w 21600"/>
              <a:gd name="connsiteY16" fmla="*/ 15405 h 21600"/>
              <a:gd name="connsiteX17" fmla="*/ 135 w 21600"/>
              <a:gd name="connsiteY17" fmla="*/ 14587 h 21600"/>
              <a:gd name="connsiteX18" fmla="*/ 2007 w 21600"/>
              <a:gd name="connsiteY18" fmla="*/ 11908 h 21600"/>
              <a:gd name="connsiteX19" fmla="*/ 0 w 21600"/>
              <a:gd name="connsiteY19" fmla="*/ 8615 h 21600"/>
              <a:gd name="connsiteX20" fmla="*/ 2648 w 21600"/>
              <a:gd name="connsiteY20" fmla="*/ 6149 h 21600"/>
              <a:gd name="connsiteX21" fmla="*/ 370 w 21600"/>
              <a:gd name="connsiteY21" fmla="*/ 2295 h 21600"/>
              <a:gd name="connsiteX22" fmla="*/ 7180 w 21600"/>
              <a:gd name="connsiteY22" fmla="*/ 4985 h 21600"/>
              <a:gd name="connsiteX23" fmla="*/ 8352 w 21600"/>
              <a:gd name="connsiteY23" fmla="*/ 2295 h 21600"/>
              <a:gd name="connsiteX24" fmla="*/ 10932 w 21600"/>
              <a:gd name="connsiteY24" fmla="*/ 3665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00" h="21600">
                <a:moveTo>
                  <a:pt x="10932" y="3665"/>
                </a:moveTo>
                <a:lnTo>
                  <a:pt x="14522" y="0"/>
                </a:lnTo>
                <a:cubicBezTo>
                  <a:pt x="14400" y="1775"/>
                  <a:pt x="15069" y="2883"/>
                  <a:pt x="14947" y="4658"/>
                </a:cubicBezTo>
                <a:lnTo>
                  <a:pt x="18380" y="4457"/>
                </a:lnTo>
                <a:cubicBezTo>
                  <a:pt x="18260" y="5365"/>
                  <a:pt x="18141" y="6274"/>
                  <a:pt x="18021" y="7182"/>
                </a:cubicBezTo>
                <a:lnTo>
                  <a:pt x="21097" y="8137"/>
                </a:lnTo>
                <a:lnTo>
                  <a:pt x="18926" y="10475"/>
                </a:lnTo>
                <a:lnTo>
                  <a:pt x="21600" y="13290"/>
                </a:lnTo>
                <a:lnTo>
                  <a:pt x="18552" y="13342"/>
                </a:lnTo>
                <a:cubicBezTo>
                  <a:pt x="18416" y="14926"/>
                  <a:pt x="18281" y="16511"/>
                  <a:pt x="18145" y="18095"/>
                </a:cubicBezTo>
                <a:lnTo>
                  <a:pt x="14680" y="14991"/>
                </a:lnTo>
                <a:lnTo>
                  <a:pt x="13247" y="19737"/>
                </a:lnTo>
                <a:lnTo>
                  <a:pt x="10796" y="16803"/>
                </a:lnTo>
                <a:lnTo>
                  <a:pt x="8485" y="21600"/>
                </a:lnTo>
                <a:cubicBezTo>
                  <a:pt x="8228" y="19609"/>
                  <a:pt x="7312" y="19620"/>
                  <a:pt x="7055" y="17629"/>
                </a:cubicBezTo>
                <a:lnTo>
                  <a:pt x="4102" y="20286"/>
                </a:lnTo>
                <a:lnTo>
                  <a:pt x="4348" y="15405"/>
                </a:lnTo>
                <a:lnTo>
                  <a:pt x="135" y="14587"/>
                </a:lnTo>
                <a:lnTo>
                  <a:pt x="2007" y="11908"/>
                </a:lnTo>
                <a:lnTo>
                  <a:pt x="0" y="8615"/>
                </a:lnTo>
                <a:lnTo>
                  <a:pt x="2648" y="6149"/>
                </a:lnTo>
                <a:lnTo>
                  <a:pt x="370" y="2295"/>
                </a:lnTo>
                <a:lnTo>
                  <a:pt x="7180" y="4985"/>
                </a:lnTo>
                <a:lnTo>
                  <a:pt x="8352" y="2295"/>
                </a:lnTo>
                <a:lnTo>
                  <a:pt x="10932" y="3665"/>
                </a:lnTo>
                <a:close/>
              </a:path>
            </a:pathLst>
          </a:custGeom>
          <a:gradFill>
            <a:gsLst>
              <a:gs pos="0">
                <a:schemeClr val="accent5">
                  <a:lumMod val="40000"/>
                  <a:lumOff val="60000"/>
                </a:schemeClr>
              </a:gs>
              <a:gs pos="50000">
                <a:schemeClr val="bg1"/>
              </a:gs>
              <a:gs pos="97000">
                <a:schemeClr val="accent5">
                  <a:lumMod val="40000"/>
                  <a:lumOff val="6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dirty="0" smtClean="0">
                <a:solidFill>
                  <a:schemeClr val="tx1"/>
                </a:solidFill>
                <a:latin typeface="나눔바른고딕" panose="020B0603020101020101" pitchFamily="50" charset="-127"/>
                <a:ea typeface="나눔바른고딕" panose="020B0603020101020101" pitchFamily="50" charset="-127"/>
              </a:rPr>
              <a:t>일본최초의</a:t>
            </a:r>
            <a:endParaRPr lang="en-US" altLang="ko-KR" sz="2000" dirty="0" smtClean="0">
              <a:solidFill>
                <a:schemeClr val="tx1"/>
              </a:solidFill>
              <a:latin typeface="나눔바른고딕" panose="020B0603020101020101" pitchFamily="50" charset="-127"/>
              <a:ea typeface="나눔바른고딕" panose="020B0603020101020101" pitchFamily="50" charset="-127"/>
            </a:endParaRPr>
          </a:p>
          <a:p>
            <a:pPr algn="ctr"/>
            <a:r>
              <a:rPr lang="ko-KR" altLang="en-US" sz="2000" dirty="0" smtClean="0">
                <a:solidFill>
                  <a:schemeClr val="tx1"/>
                </a:solidFill>
                <a:latin typeface="나눔바른고딕" panose="020B0603020101020101" pitchFamily="50" charset="-127"/>
                <a:ea typeface="나눔바른고딕" panose="020B0603020101020101" pitchFamily="50" charset="-127"/>
              </a:rPr>
              <a:t>정당내각</a:t>
            </a:r>
            <a:endParaRPr lang="en-US" altLang="ko-KR" sz="2000" dirty="0" smtClean="0">
              <a:solidFill>
                <a:schemeClr val="tx1"/>
              </a:solidFill>
              <a:latin typeface="나눔바른고딕" panose="020B0603020101020101" pitchFamily="50" charset="-127"/>
              <a:ea typeface="나눔바른고딕" panose="020B0603020101020101" pitchFamily="50" charset="-127"/>
            </a:endParaRPr>
          </a:p>
          <a:p>
            <a:pPr algn="ctr"/>
            <a:r>
              <a:rPr lang="ko-KR" altLang="en-US" sz="2000" dirty="0" smtClean="0">
                <a:solidFill>
                  <a:schemeClr val="tx1"/>
                </a:solidFill>
                <a:latin typeface="나눔바른고딕" panose="020B0603020101020101" pitchFamily="50" charset="-127"/>
                <a:ea typeface="나눔바른고딕" panose="020B0603020101020101" pitchFamily="50" charset="-127"/>
              </a:rPr>
              <a:t>탄생</a:t>
            </a:r>
            <a:endParaRPr lang="ko-KR" altLang="en-US" sz="2000" dirty="0">
              <a:solidFill>
                <a:schemeClr val="tx1"/>
              </a:solidFill>
              <a:latin typeface="나눔바른고딕" panose="020B0603020101020101" pitchFamily="50" charset="-127"/>
              <a:ea typeface="나눔바른고딕" panose="020B0603020101020101" pitchFamily="50" charset="-127"/>
            </a:endParaRPr>
          </a:p>
        </p:txBody>
      </p:sp>
      <p:sp>
        <p:nvSpPr>
          <p:cNvPr id="12" name="Striped Right Arrow 6"/>
          <p:cNvSpPr/>
          <p:nvPr/>
        </p:nvSpPr>
        <p:spPr>
          <a:xfrm>
            <a:off x="4788024" y="1628800"/>
            <a:ext cx="1008112" cy="725816"/>
          </a:xfrm>
          <a:custGeom>
            <a:avLst/>
            <a:gdLst>
              <a:gd name="connsiteX0" fmla="*/ 0 w 3240360"/>
              <a:gd name="connsiteY0" fmla="*/ 450050 h 1800200"/>
              <a:gd name="connsiteX1" fmla="*/ 56256 w 3240360"/>
              <a:gd name="connsiteY1" fmla="*/ 450050 h 1800200"/>
              <a:gd name="connsiteX2" fmla="*/ 56256 w 3240360"/>
              <a:gd name="connsiteY2" fmla="*/ 1350150 h 1800200"/>
              <a:gd name="connsiteX3" fmla="*/ 0 w 3240360"/>
              <a:gd name="connsiteY3" fmla="*/ 1350150 h 1800200"/>
              <a:gd name="connsiteX4" fmla="*/ 0 w 3240360"/>
              <a:gd name="connsiteY4" fmla="*/ 450050 h 1800200"/>
              <a:gd name="connsiteX5" fmla="*/ 112513 w 3240360"/>
              <a:gd name="connsiteY5" fmla="*/ 450050 h 1800200"/>
              <a:gd name="connsiteX6" fmla="*/ 225025 w 3240360"/>
              <a:gd name="connsiteY6" fmla="*/ 450050 h 1800200"/>
              <a:gd name="connsiteX7" fmla="*/ 225025 w 3240360"/>
              <a:gd name="connsiteY7" fmla="*/ 1350150 h 1800200"/>
              <a:gd name="connsiteX8" fmla="*/ 112513 w 3240360"/>
              <a:gd name="connsiteY8" fmla="*/ 1350150 h 1800200"/>
              <a:gd name="connsiteX9" fmla="*/ 112513 w 3240360"/>
              <a:gd name="connsiteY9" fmla="*/ 450050 h 1800200"/>
              <a:gd name="connsiteX10" fmla="*/ 281281 w 3240360"/>
              <a:gd name="connsiteY10" fmla="*/ 450050 h 1800200"/>
              <a:gd name="connsiteX11" fmla="*/ 2340260 w 3240360"/>
              <a:gd name="connsiteY11" fmla="*/ 450050 h 1800200"/>
              <a:gd name="connsiteX12" fmla="*/ 2340260 w 3240360"/>
              <a:gd name="connsiteY12" fmla="*/ 0 h 1800200"/>
              <a:gd name="connsiteX13" fmla="*/ 3240360 w 3240360"/>
              <a:gd name="connsiteY13" fmla="*/ 900100 h 1800200"/>
              <a:gd name="connsiteX14" fmla="*/ 2340260 w 3240360"/>
              <a:gd name="connsiteY14" fmla="*/ 1800200 h 1800200"/>
              <a:gd name="connsiteX15" fmla="*/ 2340260 w 3240360"/>
              <a:gd name="connsiteY15" fmla="*/ 1350150 h 1800200"/>
              <a:gd name="connsiteX16" fmla="*/ 281281 w 3240360"/>
              <a:gd name="connsiteY16" fmla="*/ 1350150 h 1800200"/>
              <a:gd name="connsiteX17" fmla="*/ 281281 w 3240360"/>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40260 w 2932449"/>
              <a:gd name="connsiteY11" fmla="*/ 450050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40260 w 2932449"/>
              <a:gd name="connsiteY15" fmla="*/ 1350150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40260 w 2932449"/>
              <a:gd name="connsiteY11" fmla="*/ 450050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253017 w 2932449"/>
              <a:gd name="connsiteY7" fmla="*/ 135948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53017 w 2932449"/>
              <a:gd name="connsiteY6" fmla="*/ 478042 h 1800200"/>
              <a:gd name="connsiteX7" fmla="*/ 253017 w 2932449"/>
              <a:gd name="connsiteY7" fmla="*/ 135948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87157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87157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68496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68496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53017 w 2932449"/>
              <a:gd name="connsiteY6" fmla="*/ 478042 h 1800200"/>
              <a:gd name="connsiteX7" fmla="*/ 290340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90340 w 2932449"/>
              <a:gd name="connsiteY6" fmla="*/ 478042 h 1800200"/>
              <a:gd name="connsiteX7" fmla="*/ 290340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32449" h="1800200">
                <a:moveTo>
                  <a:pt x="0" y="450050"/>
                </a:moveTo>
                <a:lnTo>
                  <a:pt x="56256" y="450050"/>
                </a:lnTo>
                <a:lnTo>
                  <a:pt x="56256" y="1350150"/>
                </a:lnTo>
                <a:lnTo>
                  <a:pt x="0" y="1350150"/>
                </a:lnTo>
                <a:lnTo>
                  <a:pt x="0" y="450050"/>
                </a:lnTo>
                <a:close/>
                <a:moveTo>
                  <a:pt x="149835" y="450050"/>
                </a:moveTo>
                <a:lnTo>
                  <a:pt x="290340" y="478042"/>
                </a:lnTo>
                <a:lnTo>
                  <a:pt x="290340" y="1359480"/>
                </a:lnTo>
                <a:lnTo>
                  <a:pt x="168496" y="1350150"/>
                </a:lnTo>
                <a:lnTo>
                  <a:pt x="149835" y="450050"/>
                </a:lnTo>
                <a:close/>
                <a:moveTo>
                  <a:pt x="374587" y="450050"/>
                </a:moveTo>
                <a:lnTo>
                  <a:pt x="2358921" y="683315"/>
                </a:lnTo>
                <a:lnTo>
                  <a:pt x="2340260" y="0"/>
                </a:lnTo>
                <a:lnTo>
                  <a:pt x="2932449" y="853447"/>
                </a:lnTo>
                <a:lnTo>
                  <a:pt x="2340260" y="1800200"/>
                </a:lnTo>
                <a:lnTo>
                  <a:pt x="2396244" y="1042239"/>
                </a:lnTo>
                <a:lnTo>
                  <a:pt x="374587" y="1368811"/>
                </a:lnTo>
                <a:cubicBezTo>
                  <a:pt x="377697" y="1068778"/>
                  <a:pt x="371477" y="750083"/>
                  <a:pt x="374587" y="450050"/>
                </a:cubicBezTo>
                <a:close/>
              </a:path>
            </a:pathLst>
          </a:custGeom>
          <a:gradFill>
            <a:gsLst>
              <a:gs pos="33000">
                <a:srgbClr val="CC99FF"/>
              </a:gs>
              <a:gs pos="50000">
                <a:schemeClr val="bg1"/>
              </a:gs>
              <a:gs pos="68000">
                <a:srgbClr val="CC99FF"/>
              </a:gs>
            </a:gsLst>
            <a:lin ang="5400000" scaled="1"/>
          </a:gradFill>
          <a:ln w="127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p:nvSpPr>
        <p:spPr>
          <a:xfrm>
            <a:off x="1475656" y="3212976"/>
            <a:ext cx="6552728" cy="57606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smtClean="0">
                <a:solidFill>
                  <a:schemeClr val="tx1"/>
                </a:solidFill>
                <a:latin typeface="나눔바른고딕" panose="020B0603020101020101" pitchFamily="50" charset="-127"/>
                <a:ea typeface="나눔바른고딕" panose="020B0603020101020101" pitchFamily="50" charset="-127"/>
              </a:rPr>
              <a:t>1913</a:t>
            </a:r>
            <a:r>
              <a:rPr lang="ko-KR" altLang="en-US" sz="2000" dirty="0" smtClean="0">
                <a:solidFill>
                  <a:schemeClr val="tx1"/>
                </a:solidFill>
                <a:latin typeface="나눔바른고딕" panose="020B0603020101020101" pitchFamily="50" charset="-127"/>
                <a:ea typeface="나눔바른고딕" panose="020B0603020101020101" pitchFamily="50" charset="-127"/>
              </a:rPr>
              <a:t>년 동지회가 창당되면서 정당체제의 기초가 만들어짊</a:t>
            </a:r>
            <a:endParaRPr lang="ko-KR" altLang="en-US" sz="2000" dirty="0">
              <a:solidFill>
                <a:schemeClr val="tx1"/>
              </a:solidFill>
              <a:latin typeface="나눔바른고딕" panose="020B0603020101020101" pitchFamily="50" charset="-127"/>
              <a:ea typeface="나눔바른고딕" panose="020B0603020101020101" pitchFamily="50" charset="-127"/>
            </a:endParaRPr>
          </a:p>
        </p:txBody>
      </p:sp>
      <p:sp>
        <p:nvSpPr>
          <p:cNvPr id="14" name="Rectangle 13"/>
          <p:cNvSpPr/>
          <p:nvPr/>
        </p:nvSpPr>
        <p:spPr>
          <a:xfrm>
            <a:off x="1475656" y="3966755"/>
            <a:ext cx="6552728" cy="68638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dirty="0" smtClean="0">
                <a:solidFill>
                  <a:schemeClr val="tx1"/>
                </a:solidFill>
                <a:latin typeface="나눔바른고딕" panose="020B0603020101020101" pitchFamily="50" charset="-127"/>
                <a:ea typeface="나눔바른고딕" panose="020B0603020101020101" pitchFamily="50" charset="-127"/>
              </a:rPr>
              <a:t>자유당을 계승한 정우회 </a:t>
            </a:r>
            <a:r>
              <a:rPr lang="en-US" altLang="ko-KR" sz="2000" dirty="0" smtClean="0">
                <a:solidFill>
                  <a:schemeClr val="tx1"/>
                </a:solidFill>
                <a:latin typeface="나눔바른고딕" panose="020B0603020101020101" pitchFamily="50" charset="-127"/>
                <a:ea typeface="나눔바른고딕" panose="020B0603020101020101" pitchFamily="50" charset="-127"/>
              </a:rPr>
              <a:t>vs </a:t>
            </a:r>
            <a:r>
              <a:rPr lang="ko-KR" altLang="en-US" sz="2000" dirty="0" smtClean="0">
                <a:solidFill>
                  <a:schemeClr val="tx1"/>
                </a:solidFill>
                <a:latin typeface="나눔바른고딕" panose="020B0603020101020101" pitchFamily="50" charset="-127"/>
                <a:ea typeface="나눔바른고딕" panose="020B0603020101020101" pitchFamily="50" charset="-127"/>
              </a:rPr>
              <a:t>동지회를 계승한 헌정회 </a:t>
            </a:r>
            <a:r>
              <a:rPr lang="en-US" altLang="ko-KR" sz="2000" dirty="0" smtClean="0">
                <a:solidFill>
                  <a:schemeClr val="tx1"/>
                </a:solidFill>
                <a:latin typeface="나눔바른고딕" panose="020B0603020101020101" pitchFamily="50" charset="-127"/>
                <a:ea typeface="나눔바른고딕" panose="020B0603020101020101" pitchFamily="50" charset="-127"/>
              </a:rPr>
              <a:t>(1918~1932)</a:t>
            </a:r>
            <a:endParaRPr lang="ko-KR" altLang="en-US" sz="2000" dirty="0">
              <a:solidFill>
                <a:schemeClr val="tx1"/>
              </a:solidFill>
              <a:latin typeface="나눔바른고딕" panose="020B0603020101020101" pitchFamily="50" charset="-127"/>
              <a:ea typeface="나눔바른고딕" panose="020B0603020101020101" pitchFamily="50" charset="-127"/>
            </a:endParaRPr>
          </a:p>
        </p:txBody>
      </p:sp>
      <p:sp>
        <p:nvSpPr>
          <p:cNvPr id="15" name="Rectangle 14"/>
          <p:cNvSpPr/>
          <p:nvPr/>
        </p:nvSpPr>
        <p:spPr>
          <a:xfrm>
            <a:off x="1475656" y="4869160"/>
            <a:ext cx="6552728" cy="64807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smtClean="0">
                <a:solidFill>
                  <a:schemeClr val="tx1"/>
                </a:solidFill>
                <a:latin typeface="나눔바른고딕" panose="020B0603020101020101" pitchFamily="50" charset="-127"/>
                <a:ea typeface="나눔바른고딕" panose="020B0603020101020101" pitchFamily="50" charset="-127"/>
              </a:rPr>
              <a:t>1932</a:t>
            </a:r>
            <a:r>
              <a:rPr lang="ko-KR" altLang="en-US" sz="2000" dirty="0" smtClean="0">
                <a:solidFill>
                  <a:schemeClr val="tx1"/>
                </a:solidFill>
                <a:latin typeface="나눔바른고딕" panose="020B0603020101020101" pitchFamily="50" charset="-127"/>
                <a:ea typeface="나눔바른고딕" panose="020B0603020101020101" pitchFamily="50" charset="-127"/>
              </a:rPr>
              <a:t>년 이누즈카 츠요시는 청년장교에게 암살당함 </a:t>
            </a:r>
            <a:endParaRPr lang="en-US" altLang="ko-KR" sz="2000" dirty="0" smtClean="0">
              <a:solidFill>
                <a:schemeClr val="tx1"/>
              </a:solidFill>
              <a:latin typeface="나눔바른고딕" panose="020B0603020101020101" pitchFamily="50" charset="-127"/>
              <a:ea typeface="나눔바른고딕" panose="020B0603020101020101" pitchFamily="50" charset="-127"/>
            </a:endParaRPr>
          </a:p>
          <a:p>
            <a:pPr algn="ctr"/>
            <a:r>
              <a:rPr lang="ko-KR" altLang="en-US" sz="2000" dirty="0" smtClean="0">
                <a:solidFill>
                  <a:schemeClr val="tx1"/>
                </a:solidFill>
                <a:latin typeface="나눔바른고딕" panose="020B0603020101020101" pitchFamily="50" charset="-127"/>
                <a:ea typeface="나눔바른고딕" panose="020B0603020101020101" pitchFamily="50" charset="-127"/>
              </a:rPr>
              <a:t>⇒   대륙침략 본격화</a:t>
            </a:r>
            <a:endParaRPr lang="ko-KR" altLang="en-US" sz="2000" dirty="0">
              <a:solidFill>
                <a:schemeClr val="tx1"/>
              </a:solidFill>
              <a:latin typeface="나눔바른고딕" panose="020B0603020101020101" pitchFamily="50" charset="-127"/>
              <a:ea typeface="나눔바른고딕" panose="020B0603020101020101" pitchFamily="50" charset="-127"/>
            </a:endParaRPr>
          </a:p>
        </p:txBody>
      </p:sp>
      <p:sp>
        <p:nvSpPr>
          <p:cNvPr id="16" name="Rectangle 15"/>
          <p:cNvSpPr/>
          <p:nvPr/>
        </p:nvSpPr>
        <p:spPr>
          <a:xfrm>
            <a:off x="1475656" y="5733256"/>
            <a:ext cx="6552728" cy="64807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dirty="0" smtClean="0">
                <a:solidFill>
                  <a:schemeClr val="tx1"/>
                </a:solidFill>
                <a:latin typeface="나눔바른고딕" panose="020B0603020101020101" pitchFamily="50" charset="-127"/>
                <a:ea typeface="나눔바른고딕" panose="020B0603020101020101" pitchFamily="50" charset="-127"/>
              </a:rPr>
              <a:t>많은 새로운 정당들이 생성과 소멸을 계속해서 거듭</a:t>
            </a:r>
            <a:endParaRPr lang="en-US" altLang="ko-KR" sz="2000" dirty="0" smtClean="0">
              <a:solidFill>
                <a:schemeClr val="tx1"/>
              </a:solidFill>
              <a:latin typeface="나눔바른고딕" panose="020B0603020101020101" pitchFamily="50" charset="-127"/>
              <a:ea typeface="나눔바른고딕" panose="020B0603020101020101" pitchFamily="50" charset="-127"/>
            </a:endParaRPr>
          </a:p>
          <a:p>
            <a:pPr algn="ctr"/>
            <a:r>
              <a:rPr lang="ko-KR" altLang="en-US" sz="2000" dirty="0" smtClean="0">
                <a:solidFill>
                  <a:schemeClr val="tx1"/>
                </a:solidFill>
                <a:latin typeface="나눔바른고딕" panose="020B0603020101020101" pitchFamily="50" charset="-127"/>
                <a:ea typeface="나눔바른고딕" panose="020B0603020101020101" pitchFamily="50" charset="-127"/>
              </a:rPr>
              <a:t>⇒  군부내각으로 넘어갈 때 까지 여러번 정당내각 지속</a:t>
            </a:r>
            <a:endParaRPr lang="ko-KR" altLang="en-US" sz="2000" dirty="0">
              <a:solidFill>
                <a:schemeClr val="tx1"/>
              </a:solidFill>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xmlns="" val="83498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0032" y="0"/>
            <a:ext cx="85689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직사각형 2"/>
          <p:cNvSpPr/>
          <p:nvPr/>
        </p:nvSpPr>
        <p:spPr>
          <a:xfrm>
            <a:off x="570032" y="0"/>
            <a:ext cx="8573968" cy="680876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a:t>ㅁ</a:t>
            </a:r>
          </a:p>
        </p:txBody>
      </p:sp>
      <p:sp>
        <p:nvSpPr>
          <p:cNvPr id="6"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6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576" y="332656"/>
            <a:ext cx="864894" cy="814289"/>
          </a:xfrm>
          <a:prstGeom prst="rect">
            <a:avLst/>
          </a:prstGeom>
        </p:spPr>
      </p:pic>
      <p:grpSp>
        <p:nvGrpSpPr>
          <p:cNvPr id="9" name="Group 8"/>
          <p:cNvGrpSpPr/>
          <p:nvPr/>
        </p:nvGrpSpPr>
        <p:grpSpPr>
          <a:xfrm>
            <a:off x="1547664" y="478413"/>
            <a:ext cx="3894015" cy="646331"/>
            <a:chOff x="1547664" y="478413"/>
            <a:chExt cx="3894015" cy="646331"/>
          </a:xfrm>
        </p:grpSpPr>
        <p:sp>
          <p:nvSpPr>
            <p:cNvPr id="10" name="TextBox 9"/>
            <p:cNvSpPr txBox="1"/>
            <p:nvPr/>
          </p:nvSpPr>
          <p:spPr>
            <a:xfrm>
              <a:off x="1547664" y="478413"/>
              <a:ext cx="3894015" cy="646331"/>
            </a:xfrm>
            <a:prstGeom prst="rect">
              <a:avLst/>
            </a:prstGeom>
            <a:noFill/>
          </p:spPr>
          <p:txBody>
            <a:bodyPr wrap="none" rtlCol="0">
              <a:spAutoFit/>
            </a:bodyPr>
            <a:lstStyle/>
            <a:p>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국</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가</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총</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동</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원</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법</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이</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란</a:t>
              </a:r>
              <a:r>
                <a:rPr lang="en-US" altLang="ko-KR"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a:t>
              </a:r>
              <a:endParaRPr lang="ko-KR" altLang="en-US" sz="3600" b="1" dirty="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endParaRPr>
            </a:p>
          </p:txBody>
        </p:sp>
        <p:sp>
          <p:nvSpPr>
            <p:cNvPr id="11" name="직사각형 9"/>
            <p:cNvSpPr/>
            <p:nvPr/>
          </p:nvSpPr>
          <p:spPr>
            <a:xfrm rot="5400000">
              <a:off x="3361009" y="-616591"/>
              <a:ext cx="45719" cy="3384378"/>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Box 1"/>
          <p:cNvSpPr txBox="1"/>
          <p:nvPr/>
        </p:nvSpPr>
        <p:spPr>
          <a:xfrm>
            <a:off x="611560" y="1484784"/>
            <a:ext cx="2395207" cy="369332"/>
          </a:xfrm>
          <a:prstGeom prst="rect">
            <a:avLst/>
          </a:prstGeom>
          <a:noFill/>
        </p:spPr>
        <p:txBody>
          <a:bodyPr wrap="none" rtlCol="0">
            <a:spAutoFit/>
          </a:bodyPr>
          <a:lstStyle/>
          <a:p>
            <a:r>
              <a:rPr lang="ko-KR" altLang="en-US" dirty="0" smtClean="0">
                <a:latin typeface="나눔고딕" panose="020D0804000000000000" pitchFamily="50" charset="-127"/>
                <a:ea typeface="나눔고딕" panose="020D0804000000000000" pitchFamily="50" charset="-127"/>
              </a:rPr>
              <a:t>국가총동원법의 정의 </a:t>
            </a:r>
            <a:r>
              <a:rPr lang="en-US" altLang="ko-KR" dirty="0" smtClean="0">
                <a:latin typeface="나눔고딕" panose="020D0804000000000000" pitchFamily="50" charset="-127"/>
                <a:ea typeface="나눔고딕" panose="020D0804000000000000" pitchFamily="50" charset="-127"/>
              </a:rPr>
              <a:t>: </a:t>
            </a:r>
          </a:p>
        </p:txBody>
      </p:sp>
      <p:sp>
        <p:nvSpPr>
          <p:cNvPr id="3" name="TextBox 2"/>
          <p:cNvSpPr txBox="1"/>
          <p:nvPr/>
        </p:nvSpPr>
        <p:spPr>
          <a:xfrm>
            <a:off x="497376" y="3284984"/>
            <a:ext cx="1050288" cy="646331"/>
          </a:xfrm>
          <a:prstGeom prst="rect">
            <a:avLst/>
          </a:prstGeom>
          <a:noFill/>
        </p:spPr>
        <p:txBody>
          <a:bodyPr wrap="none" rtlCol="0">
            <a:spAutoFit/>
          </a:bodyPr>
          <a:lstStyle/>
          <a:p>
            <a:r>
              <a:rPr lang="ko-KR" altLang="en-US" dirty="0" smtClean="0">
                <a:latin typeface="나눔고딕" panose="020D0804000000000000" pitchFamily="50" charset="-127"/>
                <a:ea typeface="나눔고딕" panose="020D0804000000000000" pitchFamily="50" charset="-127"/>
              </a:rPr>
              <a:t>주요내용</a:t>
            </a:r>
            <a:endParaRPr lang="en-US" altLang="ko-KR" dirty="0" smtClean="0">
              <a:latin typeface="나눔고딕" panose="020D0804000000000000" pitchFamily="50" charset="-127"/>
              <a:ea typeface="나눔고딕" panose="020D0804000000000000" pitchFamily="50" charset="-127"/>
            </a:endParaRPr>
          </a:p>
          <a:p>
            <a:r>
              <a:rPr lang="en-US" altLang="ko-KR" dirty="0" smtClean="0">
                <a:latin typeface="나눔고딕" panose="020D0804000000000000" pitchFamily="50" charset="-127"/>
                <a:ea typeface="나눔고딕" panose="020D0804000000000000" pitchFamily="50" charset="-127"/>
              </a:rPr>
              <a:t>:</a:t>
            </a:r>
            <a:endParaRPr lang="en-US" altLang="ko-KR" sz="1600" dirty="0" smtClean="0">
              <a:latin typeface="나눔고딕" panose="020D0804000000000000" pitchFamily="50" charset="-127"/>
              <a:ea typeface="나눔고딕" panose="020D0804000000000000" pitchFamily="50" charset="-127"/>
            </a:endParaRPr>
          </a:p>
        </p:txBody>
      </p:sp>
      <p:sp>
        <p:nvSpPr>
          <p:cNvPr id="12" name="TextBox 11"/>
          <p:cNvSpPr txBox="1"/>
          <p:nvPr/>
        </p:nvSpPr>
        <p:spPr>
          <a:xfrm>
            <a:off x="508199" y="1796623"/>
            <a:ext cx="8528297" cy="1200329"/>
          </a:xfrm>
          <a:prstGeom prst="rect">
            <a:avLst/>
          </a:prstGeom>
          <a:noFill/>
        </p:spPr>
        <p:txBody>
          <a:bodyPr wrap="none" rtlCol="0">
            <a:spAutoFit/>
          </a:bodyPr>
          <a:lstStyle/>
          <a:p>
            <a:r>
              <a:rPr lang="ko-KR" altLang="ko-KR" dirty="0">
                <a:latin typeface="나눔고딕" panose="020D0804000000000000" pitchFamily="50" charset="-127"/>
                <a:ea typeface="나눔고딕" panose="020D0804000000000000" pitchFamily="50" charset="-127"/>
              </a:rPr>
              <a:t>일본 제국이 중일 전쟁을 일으킨 뒤, 전쟁에 수행하기 위해 </a:t>
            </a:r>
            <a:endParaRPr lang="en-US" altLang="ko-KR" dirty="0">
              <a:latin typeface="나눔고딕" panose="020D0804000000000000" pitchFamily="50" charset="-127"/>
              <a:ea typeface="나눔고딕" panose="020D0804000000000000" pitchFamily="50" charset="-127"/>
            </a:endParaRPr>
          </a:p>
          <a:p>
            <a:r>
              <a:rPr lang="ko-KR" altLang="ko-KR" dirty="0">
                <a:latin typeface="나눔고딕" panose="020D0804000000000000" pitchFamily="50" charset="-127"/>
                <a:ea typeface="나눔고딕" panose="020D0804000000000000" pitchFamily="50" charset="-127"/>
              </a:rPr>
              <a:t>한반도 내에서 노동력과 물자 등을 수탈한 뒤 이를 전쟁에 동원하여 수행한 전시 체제의</a:t>
            </a:r>
            <a:endParaRPr lang="en-US" altLang="ko-KR" dirty="0">
              <a:latin typeface="나눔고딕" panose="020D0804000000000000" pitchFamily="50" charset="-127"/>
              <a:ea typeface="나눔고딕" panose="020D0804000000000000" pitchFamily="50" charset="-127"/>
            </a:endParaRPr>
          </a:p>
          <a:p>
            <a:r>
              <a:rPr lang="ko-KR" altLang="en-US" dirty="0">
                <a:latin typeface="나눔고딕" panose="020D0804000000000000" pitchFamily="50" charset="-127"/>
                <a:ea typeface="나눔고딕" panose="020D0804000000000000" pitchFamily="50" charset="-127"/>
              </a:rPr>
              <a:t>법령</a:t>
            </a:r>
            <a:endParaRPr lang="en-US" altLang="ko-KR" dirty="0">
              <a:latin typeface="나눔고딕" panose="020D0804000000000000" pitchFamily="50" charset="-127"/>
              <a:ea typeface="나눔고딕" panose="020D0804000000000000" pitchFamily="50" charset="-127"/>
            </a:endParaRPr>
          </a:p>
          <a:p>
            <a:endParaRPr lang="ko-KR" altLang="en-US" dirty="0"/>
          </a:p>
        </p:txBody>
      </p:sp>
      <p:sp>
        <p:nvSpPr>
          <p:cNvPr id="13" name="TextBox 12"/>
          <p:cNvSpPr txBox="1"/>
          <p:nvPr/>
        </p:nvSpPr>
        <p:spPr>
          <a:xfrm>
            <a:off x="539552" y="3574757"/>
            <a:ext cx="8390438" cy="646331"/>
          </a:xfrm>
          <a:prstGeom prst="rect">
            <a:avLst/>
          </a:prstGeom>
          <a:noFill/>
        </p:spPr>
        <p:txBody>
          <a:bodyPr wrap="none" rtlCol="0">
            <a:spAutoFit/>
          </a:bodyPr>
          <a:lstStyle/>
          <a:p>
            <a:r>
              <a:rPr lang="ko-KR" altLang="en-US" dirty="0">
                <a:latin typeface="나눔바른고딕" panose="020B0603020101020101" pitchFamily="50" charset="-127"/>
                <a:ea typeface="나눔바른고딕" panose="020B0603020101020101" pitchFamily="50" charset="-127"/>
              </a:rPr>
              <a:t>제</a:t>
            </a:r>
            <a:r>
              <a:rPr lang="en-US" altLang="ko-KR" dirty="0">
                <a:latin typeface="나눔바른고딕" panose="020B0603020101020101" pitchFamily="50" charset="-127"/>
                <a:ea typeface="나눔바른고딕" panose="020B0603020101020101" pitchFamily="50" charset="-127"/>
              </a:rPr>
              <a:t>1</a:t>
            </a:r>
            <a:r>
              <a:rPr lang="ko-KR" altLang="en-US" dirty="0">
                <a:latin typeface="나눔바른고딕" panose="020B0603020101020101" pitchFamily="50" charset="-127"/>
                <a:ea typeface="나눔바른고딕" panose="020B0603020101020101" pitchFamily="50" charset="-127"/>
              </a:rPr>
              <a:t>조</a:t>
            </a:r>
            <a:r>
              <a:rPr lang="en-US" altLang="ko-KR" dirty="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전시에 국방목적을 달성하기 위해 국가의 전력을 가장 유효하게 </a:t>
            </a:r>
            <a:r>
              <a:rPr lang="ko-KR" altLang="en-US" dirty="0" smtClean="0">
                <a:latin typeface="나눔바른고딕" panose="020B0603020101020101" pitchFamily="50" charset="-127"/>
                <a:ea typeface="나눔바른고딕" panose="020B0603020101020101" pitchFamily="50" charset="-127"/>
              </a:rPr>
              <a:t>발휘하도록</a:t>
            </a:r>
            <a:r>
              <a:rPr lang="en-US" altLang="ko-KR" dirty="0">
                <a:latin typeface="나눔바른고딕" panose="020B0603020101020101" pitchFamily="50" charset="-127"/>
                <a:ea typeface="나눔바른고딕" panose="020B0603020101020101" pitchFamily="50" charset="-127"/>
              </a:rPr>
              <a:t> </a:t>
            </a:r>
            <a:r>
              <a:rPr lang="ko-KR" altLang="en-US" dirty="0" smtClean="0">
                <a:latin typeface="나눔바른고딕" panose="020B0603020101020101" pitchFamily="50" charset="-127"/>
                <a:ea typeface="나눔바른고딕" panose="020B0603020101020101" pitchFamily="50" charset="-127"/>
              </a:rPr>
              <a:t>인적 </a:t>
            </a:r>
            <a:r>
              <a:rPr lang="ko-KR" altLang="en-US" dirty="0">
                <a:latin typeface="나눔바른고딕" panose="020B0603020101020101" pitchFamily="50" charset="-127"/>
                <a:ea typeface="나눔바른고딕" panose="020B0603020101020101" pitchFamily="50" charset="-127"/>
              </a:rPr>
              <a:t>및 </a:t>
            </a:r>
            <a:endParaRPr lang="en-US" altLang="ko-KR" dirty="0" smtClean="0">
              <a:latin typeface="나눔바른고딕" panose="020B0603020101020101" pitchFamily="50" charset="-127"/>
              <a:ea typeface="나눔바른고딕" panose="020B0603020101020101" pitchFamily="50" charset="-127"/>
            </a:endParaRPr>
          </a:p>
          <a:p>
            <a:r>
              <a:rPr lang="ko-KR" altLang="en-US" dirty="0" smtClean="0">
                <a:latin typeface="나눔바른고딕" panose="020B0603020101020101" pitchFamily="50" charset="-127"/>
                <a:ea typeface="나눔바른고딕" panose="020B0603020101020101" pitchFamily="50" charset="-127"/>
              </a:rPr>
              <a:t>물적 자원을 </a:t>
            </a:r>
            <a:r>
              <a:rPr lang="ko-KR" altLang="en-US" dirty="0">
                <a:latin typeface="나눔바른고딕" panose="020B0603020101020101" pitchFamily="50" charset="-127"/>
                <a:ea typeface="나눔바른고딕" panose="020B0603020101020101" pitchFamily="50" charset="-127"/>
              </a:rPr>
              <a:t>운용하는 것을 말한다</a:t>
            </a:r>
            <a:r>
              <a:rPr lang="en-US" altLang="ko-KR" dirty="0">
                <a:latin typeface="나눔바른고딕" panose="020B0603020101020101" pitchFamily="50" charset="-127"/>
                <a:ea typeface="나눔바른고딕" panose="020B0603020101020101" pitchFamily="50" charset="-127"/>
              </a:rPr>
              <a:t>.</a:t>
            </a:r>
            <a:endParaRPr lang="ko-KR" altLang="en-US" dirty="0">
              <a:latin typeface="나눔바른고딕" panose="020B0603020101020101" pitchFamily="50" charset="-127"/>
              <a:ea typeface="나눔바른고딕" panose="020B0603020101020101" pitchFamily="50" charset="-127"/>
            </a:endParaRPr>
          </a:p>
        </p:txBody>
      </p:sp>
      <p:sp>
        <p:nvSpPr>
          <p:cNvPr id="14" name="TextBox 13"/>
          <p:cNvSpPr txBox="1"/>
          <p:nvPr/>
        </p:nvSpPr>
        <p:spPr>
          <a:xfrm>
            <a:off x="539552" y="4149080"/>
            <a:ext cx="6901248" cy="369332"/>
          </a:xfrm>
          <a:prstGeom prst="rect">
            <a:avLst/>
          </a:prstGeom>
          <a:noFill/>
        </p:spPr>
        <p:txBody>
          <a:bodyPr wrap="none" rtlCol="0">
            <a:spAutoFit/>
          </a:bodyPr>
          <a:lstStyle/>
          <a:p>
            <a:r>
              <a:rPr lang="ko-KR" altLang="en-US" dirty="0">
                <a:latin typeface="나눔바른고딕" panose="020B0603020101020101" pitchFamily="50" charset="-127"/>
                <a:ea typeface="나눔바른고딕" panose="020B0603020101020101" pitchFamily="50" charset="-127"/>
              </a:rPr>
              <a:t>제</a:t>
            </a:r>
            <a:r>
              <a:rPr lang="en-US" altLang="ko-KR" dirty="0">
                <a:latin typeface="나눔바른고딕" panose="020B0603020101020101" pitchFamily="50" charset="-127"/>
                <a:ea typeface="나눔바른고딕" panose="020B0603020101020101" pitchFamily="50" charset="-127"/>
              </a:rPr>
              <a:t>4</a:t>
            </a:r>
            <a:r>
              <a:rPr lang="ko-KR" altLang="en-US" dirty="0">
                <a:latin typeface="나눔바른고딕" panose="020B0603020101020101" pitchFamily="50" charset="-127"/>
                <a:ea typeface="나눔바른고딕" panose="020B0603020101020101" pitchFamily="50" charset="-127"/>
              </a:rPr>
              <a:t>조</a:t>
            </a:r>
            <a:r>
              <a:rPr lang="en-US" altLang="ko-KR" dirty="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정부는 </a:t>
            </a:r>
            <a:r>
              <a:rPr lang="en-US" altLang="ko-KR" dirty="0" smtClean="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제국신민을 징용하여 총동원 업무에 종사하게 할 수 있다</a:t>
            </a:r>
            <a:r>
              <a:rPr lang="en-US" altLang="ko-KR" dirty="0">
                <a:latin typeface="나눔바른고딕" panose="020B0603020101020101" pitchFamily="50" charset="-127"/>
                <a:ea typeface="나눔바른고딕" panose="020B0603020101020101" pitchFamily="50" charset="-127"/>
              </a:rPr>
              <a:t>. </a:t>
            </a:r>
            <a:endParaRPr lang="ko-KR" altLang="en-US" dirty="0">
              <a:latin typeface="나눔바른고딕" panose="020B0603020101020101" pitchFamily="50" charset="-127"/>
              <a:ea typeface="나눔바른고딕" panose="020B0603020101020101" pitchFamily="50" charset="-127"/>
            </a:endParaRPr>
          </a:p>
        </p:txBody>
      </p:sp>
      <p:sp>
        <p:nvSpPr>
          <p:cNvPr id="15" name="TextBox 14"/>
          <p:cNvSpPr txBox="1"/>
          <p:nvPr/>
        </p:nvSpPr>
        <p:spPr>
          <a:xfrm>
            <a:off x="539552" y="4438853"/>
            <a:ext cx="7555273" cy="923330"/>
          </a:xfrm>
          <a:prstGeom prst="rect">
            <a:avLst/>
          </a:prstGeom>
          <a:noFill/>
        </p:spPr>
        <p:txBody>
          <a:bodyPr wrap="none" rtlCol="0">
            <a:spAutoFit/>
          </a:bodyPr>
          <a:lstStyle/>
          <a:p>
            <a:r>
              <a:rPr lang="ko-KR" altLang="en-US" dirty="0">
                <a:latin typeface="나눔바른고딕" panose="020B0603020101020101" pitchFamily="50" charset="-127"/>
                <a:ea typeface="나눔바른고딕" panose="020B0603020101020101" pitchFamily="50" charset="-127"/>
              </a:rPr>
              <a:t>제</a:t>
            </a:r>
            <a:r>
              <a:rPr lang="en-US" altLang="ko-KR" dirty="0">
                <a:latin typeface="나눔바른고딕" panose="020B0603020101020101" pitchFamily="50" charset="-127"/>
                <a:ea typeface="나눔바른고딕" panose="020B0603020101020101" pitchFamily="50" charset="-127"/>
              </a:rPr>
              <a:t>7</a:t>
            </a:r>
            <a:r>
              <a:rPr lang="ko-KR" altLang="en-US" dirty="0">
                <a:latin typeface="나눔바른고딕" panose="020B0603020101020101" pitchFamily="50" charset="-127"/>
                <a:ea typeface="나눔바른고딕" panose="020B0603020101020101" pitchFamily="50" charset="-127"/>
              </a:rPr>
              <a:t>조</a:t>
            </a:r>
            <a:r>
              <a:rPr lang="en-US" altLang="ko-KR" dirty="0">
                <a:latin typeface="나눔바른고딕" panose="020B0603020101020101" pitchFamily="50" charset="-127"/>
                <a:ea typeface="나눔바른고딕" panose="020B0603020101020101" pitchFamily="50" charset="-127"/>
              </a:rPr>
              <a:t>: </a:t>
            </a:r>
            <a:r>
              <a:rPr lang="ko-KR" altLang="en-US" dirty="0" smtClean="0">
                <a:latin typeface="나눔바른고딕" panose="020B0603020101020101" pitchFamily="50" charset="-127"/>
                <a:ea typeface="나눔바른고딕" panose="020B0603020101020101" pitchFamily="50" charset="-127"/>
              </a:rPr>
              <a:t>정부는 </a:t>
            </a:r>
            <a:r>
              <a:rPr lang="en-US" altLang="ko-KR" dirty="0" smtClean="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노동쟁의의 예방 혹은 해결에 관하여 필요한 명령을 내리거나 </a:t>
            </a:r>
            <a:endParaRPr lang="en-US" altLang="ko-KR" dirty="0" smtClean="0">
              <a:latin typeface="나눔바른고딕" panose="020B0603020101020101" pitchFamily="50" charset="-127"/>
              <a:ea typeface="나눔바른고딕" panose="020B0603020101020101" pitchFamily="50" charset="-127"/>
            </a:endParaRPr>
          </a:p>
          <a:p>
            <a:r>
              <a:rPr lang="ko-KR" altLang="en-US" dirty="0" smtClean="0">
                <a:latin typeface="나눔바른고딕" panose="020B0603020101020101" pitchFamily="50" charset="-127"/>
                <a:ea typeface="나눔바른고딕" panose="020B0603020101020101" pitchFamily="50" charset="-127"/>
              </a:rPr>
              <a:t>작업소의 </a:t>
            </a:r>
            <a:r>
              <a:rPr lang="ko-KR" altLang="en-US" dirty="0">
                <a:latin typeface="나눔바른고딕" panose="020B0603020101020101" pitchFamily="50" charset="-127"/>
                <a:ea typeface="나눔바른고딕" panose="020B0603020101020101" pitchFamily="50" charset="-127"/>
              </a:rPr>
              <a:t>폐쇄</a:t>
            </a:r>
            <a:r>
              <a:rPr lang="en-US" altLang="ko-KR" dirty="0">
                <a:latin typeface="나눔바른고딕" panose="020B0603020101020101" pitchFamily="50" charset="-127"/>
                <a:ea typeface="나눔바른고딕" panose="020B0603020101020101" pitchFamily="50" charset="-127"/>
              </a:rPr>
              <a:t>, </a:t>
            </a:r>
            <a:r>
              <a:rPr lang="ko-KR" altLang="en-US" dirty="0" smtClean="0">
                <a:latin typeface="나눔바른고딕" panose="020B0603020101020101" pitchFamily="50" charset="-127"/>
                <a:ea typeface="나눔바른고딕" panose="020B0603020101020101" pitchFamily="50" charset="-127"/>
              </a:rPr>
              <a:t>작업 </a:t>
            </a:r>
            <a:r>
              <a:rPr lang="ko-KR" altLang="en-US" dirty="0">
                <a:latin typeface="나눔바른고딕" panose="020B0603020101020101" pitchFamily="50" charset="-127"/>
                <a:ea typeface="나눔바른고딕" panose="020B0603020101020101" pitchFamily="50" charset="-127"/>
              </a:rPr>
              <a:t>혹은 노무의 중지</a:t>
            </a:r>
            <a:r>
              <a:rPr lang="en-US" altLang="ko-KR" dirty="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기타의 노동 쟁의에 관한 행위의 제한 혹은 </a:t>
            </a:r>
            <a:endParaRPr lang="en-US" altLang="ko-KR" dirty="0" smtClean="0">
              <a:latin typeface="나눔바른고딕" panose="020B0603020101020101" pitchFamily="50" charset="-127"/>
              <a:ea typeface="나눔바른고딕" panose="020B0603020101020101" pitchFamily="50" charset="-127"/>
            </a:endParaRPr>
          </a:p>
          <a:p>
            <a:r>
              <a:rPr lang="ko-KR" altLang="en-US" dirty="0" smtClean="0">
                <a:latin typeface="나눔바른고딕" panose="020B0603020101020101" pitchFamily="50" charset="-127"/>
                <a:ea typeface="나눔바른고딕" panose="020B0603020101020101" pitchFamily="50" charset="-127"/>
              </a:rPr>
              <a:t>금지를 </a:t>
            </a:r>
            <a:r>
              <a:rPr lang="ko-KR" altLang="en-US" dirty="0">
                <a:latin typeface="나눔바른고딕" panose="020B0603020101020101" pitchFamily="50" charset="-127"/>
                <a:ea typeface="나눔바른고딕" panose="020B0603020101020101" pitchFamily="50" charset="-127"/>
              </a:rPr>
              <a:t>행할 수 있다</a:t>
            </a:r>
          </a:p>
        </p:txBody>
      </p:sp>
      <p:sp>
        <p:nvSpPr>
          <p:cNvPr id="16" name="TextBox 15"/>
          <p:cNvSpPr txBox="1"/>
          <p:nvPr/>
        </p:nvSpPr>
        <p:spPr>
          <a:xfrm>
            <a:off x="539552" y="5229200"/>
            <a:ext cx="8751114" cy="646331"/>
          </a:xfrm>
          <a:prstGeom prst="rect">
            <a:avLst/>
          </a:prstGeom>
          <a:noFill/>
        </p:spPr>
        <p:txBody>
          <a:bodyPr wrap="none" rtlCol="0">
            <a:spAutoFit/>
          </a:bodyPr>
          <a:lstStyle/>
          <a:p>
            <a:r>
              <a:rPr lang="ko-KR" altLang="en-US" dirty="0">
                <a:latin typeface="나눔바른고딕" panose="020B0603020101020101" pitchFamily="50" charset="-127"/>
                <a:ea typeface="나눔바른고딕" panose="020B0603020101020101" pitchFamily="50" charset="-127"/>
              </a:rPr>
              <a:t>제</a:t>
            </a:r>
            <a:r>
              <a:rPr lang="en-US" altLang="ko-KR" dirty="0">
                <a:latin typeface="나눔바른고딕" panose="020B0603020101020101" pitchFamily="50" charset="-127"/>
                <a:ea typeface="나눔바른고딕" panose="020B0603020101020101" pitchFamily="50" charset="-127"/>
              </a:rPr>
              <a:t>8</a:t>
            </a:r>
            <a:r>
              <a:rPr lang="ko-KR" altLang="en-US" dirty="0">
                <a:latin typeface="나눔바른고딕" panose="020B0603020101020101" pitchFamily="50" charset="-127"/>
                <a:ea typeface="나눔바른고딕" panose="020B0603020101020101" pitchFamily="50" charset="-127"/>
              </a:rPr>
              <a:t>조</a:t>
            </a:r>
            <a:r>
              <a:rPr lang="en-US" altLang="ko-KR" dirty="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정부는 </a:t>
            </a:r>
            <a:r>
              <a:rPr lang="en-US" altLang="ko-KR" dirty="0" smtClean="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물자의 생산</a:t>
            </a:r>
            <a:r>
              <a:rPr lang="en-US" altLang="ko-KR" dirty="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수리</a:t>
            </a:r>
            <a:r>
              <a:rPr lang="en-US" altLang="ko-KR" dirty="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배급</a:t>
            </a:r>
            <a:r>
              <a:rPr lang="en-US" altLang="ko-KR" dirty="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양도</a:t>
            </a:r>
            <a:r>
              <a:rPr lang="en-US" altLang="ko-KR" dirty="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기타의 처분</a:t>
            </a:r>
            <a:r>
              <a:rPr lang="en-US" altLang="ko-KR" dirty="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사용</a:t>
            </a:r>
            <a:r>
              <a:rPr lang="en-US" altLang="ko-KR" dirty="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소비</a:t>
            </a:r>
            <a:r>
              <a:rPr lang="en-US" altLang="ko-KR" dirty="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소지 및 </a:t>
            </a:r>
            <a:r>
              <a:rPr lang="ko-KR" altLang="en-US" dirty="0" smtClean="0">
                <a:latin typeface="나눔바른고딕" panose="020B0603020101020101" pitchFamily="50" charset="-127"/>
                <a:ea typeface="나눔바른고딕" panose="020B0603020101020101" pitchFamily="50" charset="-127"/>
              </a:rPr>
              <a:t>이동에 관하여</a:t>
            </a:r>
            <a:endParaRPr lang="en-US" altLang="ko-KR" dirty="0" smtClean="0">
              <a:latin typeface="나눔바른고딕" panose="020B0603020101020101" pitchFamily="50" charset="-127"/>
              <a:ea typeface="나눔바른고딕" panose="020B0603020101020101" pitchFamily="50" charset="-127"/>
            </a:endParaRPr>
          </a:p>
          <a:p>
            <a:r>
              <a:rPr lang="ko-KR" altLang="en-US" dirty="0" smtClean="0">
                <a:latin typeface="나눔바른고딕" panose="020B0603020101020101" pitchFamily="50" charset="-127"/>
                <a:ea typeface="나눔바른고딕" panose="020B0603020101020101" pitchFamily="50" charset="-127"/>
              </a:rPr>
              <a:t>필요한 </a:t>
            </a:r>
            <a:r>
              <a:rPr lang="ko-KR" altLang="en-US" dirty="0">
                <a:latin typeface="나눔바른고딕" panose="020B0603020101020101" pitchFamily="50" charset="-127"/>
                <a:ea typeface="나눔바른고딕" panose="020B0603020101020101" pitchFamily="50" charset="-127"/>
              </a:rPr>
              <a:t>명령을 내릴 수 있다</a:t>
            </a:r>
            <a:r>
              <a:rPr lang="en-US" altLang="ko-KR" dirty="0">
                <a:latin typeface="나눔바른고딕" panose="020B0603020101020101" pitchFamily="50" charset="-127"/>
                <a:ea typeface="나눔바른고딕" panose="020B0603020101020101" pitchFamily="50" charset="-127"/>
              </a:rPr>
              <a:t>.</a:t>
            </a:r>
            <a:endParaRPr lang="ko-KR" altLang="en-US" dirty="0">
              <a:latin typeface="나눔바른고딕" panose="020B0603020101020101" pitchFamily="50" charset="-127"/>
              <a:ea typeface="나눔바른고딕" panose="020B0603020101020101" pitchFamily="50" charset="-127"/>
            </a:endParaRPr>
          </a:p>
        </p:txBody>
      </p:sp>
      <p:sp>
        <p:nvSpPr>
          <p:cNvPr id="17" name="TextBox 16"/>
          <p:cNvSpPr txBox="1"/>
          <p:nvPr/>
        </p:nvSpPr>
        <p:spPr>
          <a:xfrm>
            <a:off x="467544" y="5733256"/>
            <a:ext cx="8799204" cy="646331"/>
          </a:xfrm>
          <a:prstGeom prst="rect">
            <a:avLst/>
          </a:prstGeom>
          <a:noFill/>
        </p:spPr>
        <p:txBody>
          <a:bodyPr wrap="none" rtlCol="0">
            <a:spAutoFit/>
          </a:bodyPr>
          <a:lstStyle/>
          <a:p>
            <a:r>
              <a:rPr lang="ko-KR" altLang="en-US" dirty="0">
                <a:latin typeface="나눔바른고딕" panose="020B0603020101020101" pitchFamily="50" charset="-127"/>
                <a:ea typeface="나눔바른고딕" panose="020B0603020101020101" pitchFamily="50" charset="-127"/>
              </a:rPr>
              <a:t>제</a:t>
            </a:r>
            <a:r>
              <a:rPr lang="en-US" altLang="ko-KR" dirty="0">
                <a:latin typeface="나눔바른고딕" panose="020B0603020101020101" pitchFamily="50" charset="-127"/>
                <a:ea typeface="나눔바른고딕" panose="020B0603020101020101" pitchFamily="50" charset="-127"/>
              </a:rPr>
              <a:t>20</a:t>
            </a:r>
            <a:r>
              <a:rPr lang="ko-KR" altLang="en-US" dirty="0">
                <a:latin typeface="나눔바른고딕" panose="020B0603020101020101" pitchFamily="50" charset="-127"/>
                <a:ea typeface="나눔바른고딕" panose="020B0603020101020101" pitchFamily="50" charset="-127"/>
              </a:rPr>
              <a:t>조</a:t>
            </a:r>
            <a:r>
              <a:rPr lang="en-US" altLang="ko-KR" dirty="0">
                <a:latin typeface="나눔바른고딕" panose="020B0603020101020101" pitchFamily="50" charset="-127"/>
                <a:ea typeface="나눔바른고딕" panose="020B0603020101020101" pitchFamily="50" charset="-127"/>
              </a:rPr>
              <a:t>: </a:t>
            </a:r>
            <a:r>
              <a:rPr lang="ko-KR" altLang="en-US" dirty="0">
                <a:latin typeface="나눔바른고딕" panose="020B0603020101020101" pitchFamily="50" charset="-127"/>
                <a:ea typeface="나눔바른고딕" panose="020B0603020101020101" pitchFamily="50" charset="-127"/>
              </a:rPr>
              <a:t>정부는 전시에 국가총동원상 필요할 때는 칙령이 정하는 바에 따라 신문지</a:t>
            </a:r>
            <a:r>
              <a:rPr lang="en-US" altLang="ko-KR" dirty="0">
                <a:latin typeface="나눔바른고딕" panose="020B0603020101020101" pitchFamily="50" charset="-127"/>
                <a:ea typeface="나눔바른고딕" panose="020B0603020101020101" pitchFamily="50" charset="-127"/>
              </a:rPr>
              <a:t>, </a:t>
            </a:r>
            <a:r>
              <a:rPr lang="ko-KR" altLang="en-US" dirty="0" smtClean="0">
                <a:latin typeface="나눔바른고딕" panose="020B0603020101020101" pitchFamily="50" charset="-127"/>
                <a:ea typeface="나눔바른고딕" panose="020B0603020101020101" pitchFamily="50" charset="-127"/>
              </a:rPr>
              <a:t>기타 출판물</a:t>
            </a:r>
            <a:endParaRPr lang="en-US" altLang="ko-KR" dirty="0" smtClean="0">
              <a:latin typeface="나눔바른고딕" panose="020B0603020101020101" pitchFamily="50" charset="-127"/>
              <a:ea typeface="나눔바른고딕" panose="020B0603020101020101" pitchFamily="50" charset="-127"/>
            </a:endParaRPr>
          </a:p>
          <a:p>
            <a:r>
              <a:rPr lang="ko-KR" altLang="en-US" dirty="0" smtClean="0">
                <a:latin typeface="나눔바른고딕" panose="020B0603020101020101" pitchFamily="50" charset="-127"/>
                <a:ea typeface="나눔바른고딕" panose="020B0603020101020101" pitchFamily="50" charset="-127"/>
              </a:rPr>
              <a:t>의 게재에 </a:t>
            </a:r>
            <a:r>
              <a:rPr lang="ko-KR" altLang="en-US" dirty="0">
                <a:latin typeface="나눔바른고딕" panose="020B0603020101020101" pitchFamily="50" charset="-127"/>
                <a:ea typeface="나눔바른고딕" panose="020B0603020101020101" pitchFamily="50" charset="-127"/>
              </a:rPr>
              <a:t>대하여 제한 또는 금지를 행할 수 있다</a:t>
            </a:r>
            <a:r>
              <a:rPr lang="en-US" altLang="ko-KR" dirty="0">
                <a:latin typeface="나눔바른고딕" panose="020B0603020101020101" pitchFamily="50" charset="-127"/>
                <a:ea typeface="나눔바른고딕" panose="020B0603020101020101" pitchFamily="50" charset="-127"/>
              </a:rPr>
              <a:t>.</a:t>
            </a:r>
            <a:endParaRPr lang="ko-KR" altLang="en-US" dirty="0">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xmlns="" val="314539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3"/>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1" dur="1000" fill="hold"/>
                                        <p:tgtEl>
                                          <p:spTgt spid="14"/>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3" dur="1000" fill="hold"/>
                                        <p:tgtEl>
                                          <p:spTgt spid="15"/>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65" dur="1000" fill="hold"/>
                                        <p:tgtEl>
                                          <p:spTgt spid="16"/>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77" dur="1000" fill="hold"/>
                                        <p:tgtEl>
                                          <p:spTgt spid="17"/>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0032" y="0"/>
            <a:ext cx="85689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직사각형 2"/>
          <p:cNvSpPr/>
          <p:nvPr/>
        </p:nvSpPr>
        <p:spPr>
          <a:xfrm>
            <a:off x="570032" y="116632"/>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6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576" y="332656"/>
            <a:ext cx="864894" cy="814289"/>
          </a:xfrm>
          <a:prstGeom prst="rect">
            <a:avLst/>
          </a:prstGeom>
        </p:spPr>
      </p:pic>
      <p:grpSp>
        <p:nvGrpSpPr>
          <p:cNvPr id="9" name="Group 8"/>
          <p:cNvGrpSpPr/>
          <p:nvPr/>
        </p:nvGrpSpPr>
        <p:grpSpPr>
          <a:xfrm>
            <a:off x="1547664" y="478413"/>
            <a:ext cx="7088800" cy="646331"/>
            <a:chOff x="1547664" y="478413"/>
            <a:chExt cx="7088800" cy="646331"/>
          </a:xfrm>
        </p:grpSpPr>
        <p:sp>
          <p:nvSpPr>
            <p:cNvPr id="10" name="TextBox 9"/>
            <p:cNvSpPr txBox="1"/>
            <p:nvPr/>
          </p:nvSpPr>
          <p:spPr>
            <a:xfrm>
              <a:off x="1547664" y="478413"/>
              <a:ext cx="7088800" cy="646331"/>
            </a:xfrm>
            <a:prstGeom prst="rect">
              <a:avLst/>
            </a:prstGeom>
            <a:noFill/>
          </p:spPr>
          <p:txBody>
            <a:bodyPr wrap="none" rtlCol="0">
              <a:spAutoFit/>
            </a:bodyPr>
            <a:lstStyle/>
            <a:p>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국</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가</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총</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동</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원</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법</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에 </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의</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한 </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정</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당</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정</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치</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의 </a:t>
              </a:r>
              <a:r>
                <a:rPr lang="ko-KR" altLang="en-US" sz="3600" b="1" dirty="0" smtClean="0">
                  <a:solidFill>
                    <a:srgbClr val="FF99CC"/>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붕</a:t>
              </a:r>
              <a:r>
                <a:rPr lang="ko-KR" altLang="en-US" sz="3600" b="1" dirty="0" smtClean="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괴</a:t>
              </a:r>
              <a:endParaRPr lang="ko-KR" altLang="en-US" sz="3600" b="1" dirty="0">
                <a:solidFill>
                  <a:schemeClr val="bg1"/>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endParaRPr>
            </a:p>
          </p:txBody>
        </p:sp>
        <p:sp>
          <p:nvSpPr>
            <p:cNvPr id="11" name="직사각형 9"/>
            <p:cNvSpPr/>
            <p:nvPr/>
          </p:nvSpPr>
          <p:spPr>
            <a:xfrm rot="5400000">
              <a:off x="5053197" y="-2308780"/>
              <a:ext cx="45719" cy="6768754"/>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Rectangle 1"/>
          <p:cNvSpPr/>
          <p:nvPr/>
        </p:nvSpPr>
        <p:spPr>
          <a:xfrm>
            <a:off x="755576" y="1412776"/>
            <a:ext cx="5832648" cy="720080"/>
          </a:xfrm>
          <a:prstGeom prst="rect">
            <a:avLst/>
          </a:prstGeom>
          <a:solidFill>
            <a:schemeClr val="bg1"/>
          </a:solidFill>
          <a:ln w="1270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나눔고딕" panose="020D0804000000000000" pitchFamily="50" charset="-127"/>
                <a:ea typeface="나눔고딕" panose="020D0804000000000000" pitchFamily="50" charset="-127"/>
              </a:rPr>
              <a:t>1938</a:t>
            </a:r>
            <a:r>
              <a:rPr lang="ko-KR" altLang="en-US" dirty="0" smtClean="0">
                <a:solidFill>
                  <a:schemeClr val="tx1"/>
                </a:solidFill>
                <a:latin typeface="나눔고딕" panose="020D0804000000000000" pitchFamily="50" charset="-127"/>
                <a:ea typeface="나눔고딕" panose="020D0804000000000000" pitchFamily="50" charset="-127"/>
              </a:rPr>
              <a:t>년 </a:t>
            </a:r>
            <a:r>
              <a:rPr lang="ko-KR" altLang="en-US" sz="2400" dirty="0" smtClean="0">
                <a:solidFill>
                  <a:srgbClr val="FF0000"/>
                </a:solidFill>
                <a:effectLst>
                  <a:outerShdw blurRad="38100" dist="38100" dir="2700000" algn="tl">
                    <a:srgbClr val="000000">
                      <a:alpha val="43137"/>
                    </a:srgbClr>
                  </a:outerShdw>
                </a:effectLst>
                <a:latin typeface="나눔고딕" panose="020D0804000000000000" pitchFamily="50" charset="-127"/>
                <a:ea typeface="나눔고딕" panose="020D0804000000000000" pitchFamily="50" charset="-127"/>
              </a:rPr>
              <a:t>국가총동원법이 제정</a:t>
            </a:r>
            <a:r>
              <a:rPr lang="ko-KR" altLang="en-US" dirty="0" smtClean="0">
                <a:solidFill>
                  <a:schemeClr val="tx1"/>
                </a:solidFill>
                <a:latin typeface="나눔고딕" panose="020D0804000000000000" pitchFamily="50" charset="-127"/>
                <a:ea typeface="나눔고딕" panose="020D0804000000000000" pitchFamily="50" charset="-127"/>
              </a:rPr>
              <a:t>됨</a:t>
            </a:r>
            <a:endParaRPr lang="ko-KR" altLang="en-US" dirty="0">
              <a:solidFill>
                <a:schemeClr val="tx1"/>
              </a:solidFill>
              <a:latin typeface="나눔고딕" panose="020D0804000000000000" pitchFamily="50" charset="-127"/>
              <a:ea typeface="나눔고딕" panose="020D0804000000000000" pitchFamily="50" charset="-127"/>
            </a:endParaRPr>
          </a:p>
        </p:txBody>
      </p:sp>
      <p:sp>
        <p:nvSpPr>
          <p:cNvPr id="12" name="Striped Right Arrow 6"/>
          <p:cNvSpPr/>
          <p:nvPr/>
        </p:nvSpPr>
        <p:spPr>
          <a:xfrm>
            <a:off x="3347864" y="2415152"/>
            <a:ext cx="1008112" cy="725816"/>
          </a:xfrm>
          <a:custGeom>
            <a:avLst/>
            <a:gdLst>
              <a:gd name="connsiteX0" fmla="*/ 0 w 3240360"/>
              <a:gd name="connsiteY0" fmla="*/ 450050 h 1800200"/>
              <a:gd name="connsiteX1" fmla="*/ 56256 w 3240360"/>
              <a:gd name="connsiteY1" fmla="*/ 450050 h 1800200"/>
              <a:gd name="connsiteX2" fmla="*/ 56256 w 3240360"/>
              <a:gd name="connsiteY2" fmla="*/ 1350150 h 1800200"/>
              <a:gd name="connsiteX3" fmla="*/ 0 w 3240360"/>
              <a:gd name="connsiteY3" fmla="*/ 1350150 h 1800200"/>
              <a:gd name="connsiteX4" fmla="*/ 0 w 3240360"/>
              <a:gd name="connsiteY4" fmla="*/ 450050 h 1800200"/>
              <a:gd name="connsiteX5" fmla="*/ 112513 w 3240360"/>
              <a:gd name="connsiteY5" fmla="*/ 450050 h 1800200"/>
              <a:gd name="connsiteX6" fmla="*/ 225025 w 3240360"/>
              <a:gd name="connsiteY6" fmla="*/ 450050 h 1800200"/>
              <a:gd name="connsiteX7" fmla="*/ 225025 w 3240360"/>
              <a:gd name="connsiteY7" fmla="*/ 1350150 h 1800200"/>
              <a:gd name="connsiteX8" fmla="*/ 112513 w 3240360"/>
              <a:gd name="connsiteY8" fmla="*/ 1350150 h 1800200"/>
              <a:gd name="connsiteX9" fmla="*/ 112513 w 3240360"/>
              <a:gd name="connsiteY9" fmla="*/ 450050 h 1800200"/>
              <a:gd name="connsiteX10" fmla="*/ 281281 w 3240360"/>
              <a:gd name="connsiteY10" fmla="*/ 450050 h 1800200"/>
              <a:gd name="connsiteX11" fmla="*/ 2340260 w 3240360"/>
              <a:gd name="connsiteY11" fmla="*/ 450050 h 1800200"/>
              <a:gd name="connsiteX12" fmla="*/ 2340260 w 3240360"/>
              <a:gd name="connsiteY12" fmla="*/ 0 h 1800200"/>
              <a:gd name="connsiteX13" fmla="*/ 3240360 w 3240360"/>
              <a:gd name="connsiteY13" fmla="*/ 900100 h 1800200"/>
              <a:gd name="connsiteX14" fmla="*/ 2340260 w 3240360"/>
              <a:gd name="connsiteY14" fmla="*/ 1800200 h 1800200"/>
              <a:gd name="connsiteX15" fmla="*/ 2340260 w 3240360"/>
              <a:gd name="connsiteY15" fmla="*/ 1350150 h 1800200"/>
              <a:gd name="connsiteX16" fmla="*/ 281281 w 3240360"/>
              <a:gd name="connsiteY16" fmla="*/ 1350150 h 1800200"/>
              <a:gd name="connsiteX17" fmla="*/ 281281 w 3240360"/>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40260 w 2932449"/>
              <a:gd name="connsiteY11" fmla="*/ 450050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40260 w 2932449"/>
              <a:gd name="connsiteY15" fmla="*/ 1350150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40260 w 2932449"/>
              <a:gd name="connsiteY11" fmla="*/ 450050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281281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281281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281281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225025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25025 w 2932449"/>
              <a:gd name="connsiteY6" fmla="*/ 450050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65256 w 2932449"/>
              <a:gd name="connsiteY16" fmla="*/ 1350150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318331 w 2932449"/>
              <a:gd name="connsiteY7" fmla="*/ 135015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318331 w 2932449"/>
              <a:gd name="connsiteY6" fmla="*/ 468711 h 1800200"/>
              <a:gd name="connsiteX7" fmla="*/ 253017 w 2932449"/>
              <a:gd name="connsiteY7" fmla="*/ 135948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53017 w 2932449"/>
              <a:gd name="connsiteY6" fmla="*/ 478042 h 1800200"/>
              <a:gd name="connsiteX7" fmla="*/ 253017 w 2932449"/>
              <a:gd name="connsiteY7" fmla="*/ 1359480 h 1800200"/>
              <a:gd name="connsiteX8" fmla="*/ 112513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12513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12513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87157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87157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68496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68496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53017 w 2932449"/>
              <a:gd name="connsiteY6" fmla="*/ 478042 h 1800200"/>
              <a:gd name="connsiteX7" fmla="*/ 253017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53017 w 2932449"/>
              <a:gd name="connsiteY6" fmla="*/ 478042 h 1800200"/>
              <a:gd name="connsiteX7" fmla="*/ 290340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 name="connsiteX0" fmla="*/ 0 w 2932449"/>
              <a:gd name="connsiteY0" fmla="*/ 450050 h 1800200"/>
              <a:gd name="connsiteX1" fmla="*/ 56256 w 2932449"/>
              <a:gd name="connsiteY1" fmla="*/ 450050 h 1800200"/>
              <a:gd name="connsiteX2" fmla="*/ 56256 w 2932449"/>
              <a:gd name="connsiteY2" fmla="*/ 1350150 h 1800200"/>
              <a:gd name="connsiteX3" fmla="*/ 0 w 2932449"/>
              <a:gd name="connsiteY3" fmla="*/ 1350150 h 1800200"/>
              <a:gd name="connsiteX4" fmla="*/ 0 w 2932449"/>
              <a:gd name="connsiteY4" fmla="*/ 450050 h 1800200"/>
              <a:gd name="connsiteX5" fmla="*/ 149835 w 2932449"/>
              <a:gd name="connsiteY5" fmla="*/ 450050 h 1800200"/>
              <a:gd name="connsiteX6" fmla="*/ 290340 w 2932449"/>
              <a:gd name="connsiteY6" fmla="*/ 478042 h 1800200"/>
              <a:gd name="connsiteX7" fmla="*/ 290340 w 2932449"/>
              <a:gd name="connsiteY7" fmla="*/ 1359480 h 1800200"/>
              <a:gd name="connsiteX8" fmla="*/ 168496 w 2932449"/>
              <a:gd name="connsiteY8" fmla="*/ 1350150 h 1800200"/>
              <a:gd name="connsiteX9" fmla="*/ 149835 w 2932449"/>
              <a:gd name="connsiteY9" fmla="*/ 450050 h 1800200"/>
              <a:gd name="connsiteX10" fmla="*/ 374587 w 2932449"/>
              <a:gd name="connsiteY10" fmla="*/ 450050 h 1800200"/>
              <a:gd name="connsiteX11" fmla="*/ 2358921 w 2932449"/>
              <a:gd name="connsiteY11" fmla="*/ 683315 h 1800200"/>
              <a:gd name="connsiteX12" fmla="*/ 2340260 w 2932449"/>
              <a:gd name="connsiteY12" fmla="*/ 0 h 1800200"/>
              <a:gd name="connsiteX13" fmla="*/ 2932449 w 2932449"/>
              <a:gd name="connsiteY13" fmla="*/ 853447 h 1800200"/>
              <a:gd name="connsiteX14" fmla="*/ 2340260 w 2932449"/>
              <a:gd name="connsiteY14" fmla="*/ 1800200 h 1800200"/>
              <a:gd name="connsiteX15" fmla="*/ 2396244 w 2932449"/>
              <a:gd name="connsiteY15" fmla="*/ 1042239 h 1800200"/>
              <a:gd name="connsiteX16" fmla="*/ 374587 w 2932449"/>
              <a:gd name="connsiteY16" fmla="*/ 1368811 h 1800200"/>
              <a:gd name="connsiteX17" fmla="*/ 374587 w 2932449"/>
              <a:gd name="connsiteY17" fmla="*/ 45005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32449" h="1800200">
                <a:moveTo>
                  <a:pt x="0" y="450050"/>
                </a:moveTo>
                <a:lnTo>
                  <a:pt x="56256" y="450050"/>
                </a:lnTo>
                <a:lnTo>
                  <a:pt x="56256" y="1350150"/>
                </a:lnTo>
                <a:lnTo>
                  <a:pt x="0" y="1350150"/>
                </a:lnTo>
                <a:lnTo>
                  <a:pt x="0" y="450050"/>
                </a:lnTo>
                <a:close/>
                <a:moveTo>
                  <a:pt x="149835" y="450050"/>
                </a:moveTo>
                <a:lnTo>
                  <a:pt x="290340" y="478042"/>
                </a:lnTo>
                <a:lnTo>
                  <a:pt x="290340" y="1359480"/>
                </a:lnTo>
                <a:lnTo>
                  <a:pt x="168496" y="1350150"/>
                </a:lnTo>
                <a:lnTo>
                  <a:pt x="149835" y="450050"/>
                </a:lnTo>
                <a:close/>
                <a:moveTo>
                  <a:pt x="374587" y="450050"/>
                </a:moveTo>
                <a:lnTo>
                  <a:pt x="2358921" y="683315"/>
                </a:lnTo>
                <a:lnTo>
                  <a:pt x="2340260" y="0"/>
                </a:lnTo>
                <a:lnTo>
                  <a:pt x="2932449" y="853447"/>
                </a:lnTo>
                <a:lnTo>
                  <a:pt x="2340260" y="1800200"/>
                </a:lnTo>
                <a:lnTo>
                  <a:pt x="2396244" y="1042239"/>
                </a:lnTo>
                <a:lnTo>
                  <a:pt x="374587" y="1368811"/>
                </a:lnTo>
                <a:cubicBezTo>
                  <a:pt x="377697" y="1068778"/>
                  <a:pt x="371477" y="750083"/>
                  <a:pt x="374587" y="450050"/>
                </a:cubicBezTo>
                <a:close/>
              </a:path>
            </a:pathLst>
          </a:custGeom>
          <a:gradFill>
            <a:gsLst>
              <a:gs pos="33000">
                <a:srgbClr val="CC99FF"/>
              </a:gs>
              <a:gs pos="50000">
                <a:schemeClr val="bg1"/>
              </a:gs>
              <a:gs pos="68000">
                <a:srgbClr val="CC99FF"/>
              </a:gs>
            </a:gsLst>
            <a:lin ang="5400000" scaled="1"/>
          </a:gradFill>
          <a:ln w="127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p:nvSpPr>
        <p:spPr>
          <a:xfrm>
            <a:off x="4757544" y="2420888"/>
            <a:ext cx="4062928" cy="720080"/>
          </a:xfrm>
          <a:prstGeom prst="rect">
            <a:avLst/>
          </a:prstGeom>
          <a:solidFill>
            <a:schemeClr val="bg1"/>
          </a:solidFill>
          <a:ln w="1270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나눔고딕" panose="020D0804000000000000" pitchFamily="50" charset="-127"/>
                <a:ea typeface="나눔고딕" panose="020D0804000000000000" pitchFamily="50" charset="-127"/>
              </a:rPr>
              <a:t>정당은 대정익찬회로 통일되면서 해산됨</a:t>
            </a:r>
            <a:endParaRPr lang="ko-KR" altLang="en-US" dirty="0">
              <a:solidFill>
                <a:schemeClr val="tx1"/>
              </a:solidFill>
              <a:latin typeface="나눔고딕" panose="020D0804000000000000" pitchFamily="50" charset="-127"/>
              <a:ea typeface="나눔고딕" panose="020D0804000000000000" pitchFamily="50" charset="-127"/>
            </a:endParaRPr>
          </a:p>
        </p:txBody>
      </p:sp>
      <p:sp>
        <p:nvSpPr>
          <p:cNvPr id="3" name="Curved Right Arrow 2"/>
          <p:cNvSpPr/>
          <p:nvPr/>
        </p:nvSpPr>
        <p:spPr>
          <a:xfrm>
            <a:off x="755576" y="2852936"/>
            <a:ext cx="648072" cy="1296144"/>
          </a:xfrm>
          <a:prstGeom prst="curvedRightArrow">
            <a:avLst>
              <a:gd name="adj1" fmla="val 25000"/>
              <a:gd name="adj2" fmla="val 75703"/>
              <a:gd name="adj3" fmla="val 40300"/>
            </a:avLst>
          </a:prstGeom>
          <a:gradFill>
            <a:gsLst>
              <a:gs pos="0">
                <a:srgbClr val="00B0F0"/>
              </a:gs>
              <a:gs pos="50000">
                <a:schemeClr val="bg1"/>
              </a:gs>
              <a:gs pos="100000">
                <a:srgbClr val="00B0F0"/>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1691679" y="3645024"/>
            <a:ext cx="7128793" cy="648072"/>
          </a:xfrm>
          <a:prstGeom prst="rect">
            <a:avLst/>
          </a:prstGeom>
          <a:solidFill>
            <a:schemeClr val="bg1"/>
          </a:solidFill>
          <a:ln w="12700">
            <a:solidFill>
              <a:srgbClr val="FF7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나눔고딕" panose="020D0804000000000000" pitchFamily="50" charset="-127"/>
                <a:ea typeface="나눔고딕" panose="020D0804000000000000" pitchFamily="50" charset="-127"/>
              </a:rPr>
              <a:t>보수계정당은 해산 이후 대정익찬회</a:t>
            </a:r>
            <a:r>
              <a:rPr lang="en-US" altLang="ko-KR" dirty="0" smtClean="0">
                <a:solidFill>
                  <a:schemeClr val="tx1"/>
                </a:solidFill>
                <a:latin typeface="나눔고딕" panose="020D0804000000000000" pitchFamily="50" charset="-127"/>
                <a:ea typeface="나눔고딕" panose="020D0804000000000000" pitchFamily="50" charset="-127"/>
              </a:rPr>
              <a:t>, </a:t>
            </a:r>
            <a:r>
              <a:rPr lang="ko-KR" altLang="en-US" dirty="0" smtClean="0">
                <a:solidFill>
                  <a:schemeClr val="tx1"/>
                </a:solidFill>
                <a:latin typeface="나눔고딕" panose="020D0804000000000000" pitchFamily="50" charset="-127"/>
                <a:ea typeface="나눔고딕" panose="020D0804000000000000" pitchFamily="50" charset="-127"/>
              </a:rPr>
              <a:t>익찬의원동맹 등으로 통합</a:t>
            </a:r>
            <a:endParaRPr lang="ko-KR" altLang="en-US" dirty="0">
              <a:solidFill>
                <a:schemeClr val="tx1"/>
              </a:solidFill>
              <a:latin typeface="나눔고딕" panose="020D0804000000000000" pitchFamily="50" charset="-127"/>
              <a:ea typeface="나눔고딕" panose="020D0804000000000000" pitchFamily="50" charset="-127"/>
            </a:endParaRPr>
          </a:p>
        </p:txBody>
      </p:sp>
      <p:sp>
        <p:nvSpPr>
          <p:cNvPr id="15" name="Notched Right Arrow 14"/>
          <p:cNvSpPr/>
          <p:nvPr/>
        </p:nvSpPr>
        <p:spPr>
          <a:xfrm>
            <a:off x="611560" y="4437112"/>
            <a:ext cx="1008112" cy="432048"/>
          </a:xfrm>
          <a:prstGeom prst="notchedRightArrow">
            <a:avLst>
              <a:gd name="adj1" fmla="val 50000"/>
              <a:gd name="adj2" fmla="val 84424"/>
            </a:avLst>
          </a:prstGeom>
          <a:gradFill>
            <a:gsLst>
              <a:gs pos="33000">
                <a:srgbClr val="CC99FF"/>
              </a:gs>
              <a:gs pos="50000">
                <a:schemeClr val="bg1"/>
              </a:gs>
              <a:gs pos="68000">
                <a:srgbClr val="CC99FF"/>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p:nvSpPr>
        <p:spPr>
          <a:xfrm>
            <a:off x="1691679" y="4407425"/>
            <a:ext cx="7344817" cy="461735"/>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b="1" dirty="0" smtClean="0">
                <a:solidFill>
                  <a:srgbClr val="002060"/>
                </a:solidFill>
                <a:latin typeface="나눔고딕" panose="020D0804000000000000" pitchFamily="50" charset="-127"/>
                <a:ea typeface="나눔고딕" panose="020D0804000000000000" pitchFamily="50" charset="-127"/>
              </a:rPr>
              <a:t>입헌정우회</a:t>
            </a:r>
            <a:r>
              <a:rPr lang="ko-KR" altLang="en-US" sz="1600" dirty="0" smtClean="0">
                <a:solidFill>
                  <a:schemeClr val="tx1"/>
                </a:solidFill>
                <a:latin typeface="나눔고딕" panose="020D0804000000000000" pitchFamily="50" charset="-127"/>
                <a:ea typeface="나눔고딕" panose="020D0804000000000000" pitchFamily="50" charset="-127"/>
              </a:rPr>
              <a:t>는 이누카이 수상을 암살한 </a:t>
            </a:r>
            <a:r>
              <a:rPr lang="en-US" altLang="ko-KR" sz="1600" dirty="0" smtClean="0">
                <a:solidFill>
                  <a:schemeClr val="tx1"/>
                </a:solidFill>
                <a:latin typeface="나눔고딕" panose="020D0804000000000000" pitchFamily="50" charset="-127"/>
                <a:ea typeface="나눔고딕" panose="020D0804000000000000" pitchFamily="50" charset="-127"/>
              </a:rPr>
              <a:t>5.15</a:t>
            </a:r>
            <a:r>
              <a:rPr lang="ko-KR" altLang="en-US" sz="1600" dirty="0" smtClean="0">
                <a:solidFill>
                  <a:schemeClr val="tx1"/>
                </a:solidFill>
                <a:latin typeface="나눔고딕" panose="020D0804000000000000" pitchFamily="50" charset="-127"/>
                <a:ea typeface="나눔고딕" panose="020D0804000000000000" pitchFamily="50" charset="-127"/>
              </a:rPr>
              <a:t>사건을 계기로 군부의 압력으로 쇠퇴</a:t>
            </a:r>
            <a:endParaRPr lang="en-US" altLang="ko-KR" sz="1600" dirty="0" smtClean="0">
              <a:solidFill>
                <a:schemeClr val="tx1"/>
              </a:solidFill>
              <a:latin typeface="나눔고딕" panose="020D0804000000000000" pitchFamily="50" charset="-127"/>
              <a:ea typeface="나눔고딕" panose="020D0804000000000000" pitchFamily="50" charset="-127"/>
            </a:endParaRPr>
          </a:p>
        </p:txBody>
      </p:sp>
      <p:sp>
        <p:nvSpPr>
          <p:cNvPr id="17" name="Rectangle 16"/>
          <p:cNvSpPr/>
          <p:nvPr/>
        </p:nvSpPr>
        <p:spPr>
          <a:xfrm>
            <a:off x="1691679" y="4930242"/>
            <a:ext cx="7344817" cy="442974"/>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b="1" smtClean="0">
                <a:solidFill>
                  <a:srgbClr val="002060"/>
                </a:solidFill>
                <a:latin typeface="나눔고딕" panose="020D0804000000000000" pitchFamily="50" charset="-127"/>
                <a:ea typeface="나눔고딕" panose="020D0804000000000000" pitchFamily="50" charset="-127"/>
              </a:rPr>
              <a:t>입헌민정당</a:t>
            </a:r>
            <a:r>
              <a:rPr lang="ko-KR" altLang="en-US" sz="1600" smtClean="0">
                <a:solidFill>
                  <a:schemeClr val="tx1"/>
                </a:solidFill>
                <a:latin typeface="나눔고딕" panose="020D0804000000000000" pitchFamily="50" charset="-127"/>
                <a:ea typeface="나눔고딕" panose="020D0804000000000000" pitchFamily="50" charset="-127"/>
              </a:rPr>
              <a:t>은 내외로부터 신뢰를 잃어 결국 당을 해체하고 대정익찬회에 합류</a:t>
            </a:r>
            <a:endParaRPr lang="en-US" altLang="ko-KR" sz="1600" dirty="0" smtClean="0">
              <a:solidFill>
                <a:schemeClr val="tx1"/>
              </a:solidFill>
              <a:latin typeface="나눔고딕" panose="020D0804000000000000" pitchFamily="50" charset="-127"/>
              <a:ea typeface="나눔고딕" panose="020D0804000000000000" pitchFamily="50" charset="-127"/>
            </a:endParaRPr>
          </a:p>
        </p:txBody>
      </p:sp>
      <p:sp>
        <p:nvSpPr>
          <p:cNvPr id="18" name="Rectangle 17"/>
          <p:cNvSpPr/>
          <p:nvPr/>
        </p:nvSpPr>
        <p:spPr>
          <a:xfrm>
            <a:off x="1691679" y="5434298"/>
            <a:ext cx="7344817" cy="442974"/>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b="1" dirty="0" smtClean="0">
                <a:solidFill>
                  <a:srgbClr val="002060"/>
                </a:solidFill>
                <a:latin typeface="나눔고딕" panose="020D0804000000000000" pitchFamily="50" charset="-127"/>
                <a:ea typeface="나눔고딕" panose="020D0804000000000000" pitchFamily="50" charset="-127"/>
              </a:rPr>
              <a:t>국민동맹</a:t>
            </a:r>
            <a:r>
              <a:rPr lang="ko-KR" altLang="en-US" sz="1600" dirty="0" smtClean="0">
                <a:solidFill>
                  <a:schemeClr val="tx1"/>
                </a:solidFill>
                <a:latin typeface="나눔고딕" panose="020D0804000000000000" pitchFamily="50" charset="-127"/>
                <a:ea typeface="나눔고딕" panose="020D0804000000000000" pitchFamily="50" charset="-127"/>
              </a:rPr>
              <a:t>은 등당동반회 결성</a:t>
            </a:r>
            <a:r>
              <a:rPr lang="en-US" altLang="ko-KR" sz="1600" dirty="0" smtClean="0">
                <a:solidFill>
                  <a:schemeClr val="tx1"/>
                </a:solidFill>
                <a:latin typeface="나눔고딕" panose="020D0804000000000000" pitchFamily="50" charset="-127"/>
                <a:ea typeface="나눔고딕" panose="020D0804000000000000" pitchFamily="50" charset="-127"/>
              </a:rPr>
              <a:t>, </a:t>
            </a:r>
            <a:r>
              <a:rPr lang="ko-KR" altLang="en-US" sz="1600" dirty="0" smtClean="0">
                <a:solidFill>
                  <a:schemeClr val="tx1"/>
                </a:solidFill>
                <a:latin typeface="나눔고딕" panose="020D0804000000000000" pitchFamily="50" charset="-127"/>
                <a:ea typeface="나눔고딕" panose="020D0804000000000000" pitchFamily="50" charset="-127"/>
              </a:rPr>
              <a:t>성하민정당에 복당 </a:t>
            </a:r>
            <a:r>
              <a:rPr lang="ko-KR" altLang="en-US" sz="1600" dirty="0">
                <a:solidFill>
                  <a:schemeClr val="tx1"/>
                </a:solidFill>
                <a:latin typeface="나눔고딕" panose="020D0804000000000000" pitchFamily="50" charset="-127"/>
                <a:ea typeface="나눔고딕" panose="020D0804000000000000" pitchFamily="50" charset="-127"/>
              </a:rPr>
              <a:t>→ 당세 </a:t>
            </a:r>
            <a:r>
              <a:rPr lang="ko-KR" altLang="en-US" sz="1600" dirty="0" smtClean="0">
                <a:solidFill>
                  <a:schemeClr val="tx1"/>
                </a:solidFill>
                <a:latin typeface="나눔고딕" panose="020D0804000000000000" pitchFamily="50" charset="-127"/>
                <a:ea typeface="나눔고딕" panose="020D0804000000000000" pitchFamily="50" charset="-127"/>
              </a:rPr>
              <a:t>약화</a:t>
            </a:r>
            <a:r>
              <a:rPr lang="en-US" altLang="ko-KR" sz="1600" dirty="0" smtClean="0">
                <a:solidFill>
                  <a:schemeClr val="tx1"/>
                </a:solidFill>
                <a:latin typeface="나눔고딕" panose="020D0804000000000000" pitchFamily="50" charset="-127"/>
                <a:ea typeface="나눔고딕" panose="020D0804000000000000" pitchFamily="50" charset="-127"/>
              </a:rPr>
              <a:t> </a:t>
            </a:r>
            <a:r>
              <a:rPr lang="ko-KR" altLang="en-US" sz="1600" dirty="0">
                <a:solidFill>
                  <a:schemeClr val="tx1"/>
                </a:solidFill>
                <a:latin typeface="나눔고딕" panose="020D0804000000000000" pitchFamily="50" charset="-127"/>
                <a:ea typeface="나눔고딕" panose="020D0804000000000000" pitchFamily="50" charset="-127"/>
              </a:rPr>
              <a:t>→ 소수정당으로 추락 </a:t>
            </a:r>
          </a:p>
        </p:txBody>
      </p:sp>
      <p:sp>
        <p:nvSpPr>
          <p:cNvPr id="19" name="Rectangle 18"/>
          <p:cNvSpPr/>
          <p:nvPr/>
        </p:nvSpPr>
        <p:spPr>
          <a:xfrm>
            <a:off x="1691679" y="5958168"/>
            <a:ext cx="7344817" cy="567175"/>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b="1" dirty="0" smtClean="0">
                <a:solidFill>
                  <a:srgbClr val="002060"/>
                </a:solidFill>
                <a:latin typeface="나눔고딕" panose="020D0804000000000000" pitchFamily="50" charset="-127"/>
                <a:ea typeface="나눔고딕" panose="020D0804000000000000" pitchFamily="50" charset="-127"/>
              </a:rPr>
              <a:t>동방회</a:t>
            </a:r>
            <a:r>
              <a:rPr lang="ko-KR" altLang="en-US" sz="1600" dirty="0">
                <a:solidFill>
                  <a:schemeClr val="tx1"/>
                </a:solidFill>
                <a:latin typeface="나눔고딕" panose="020D0804000000000000" pitchFamily="50" charset="-127"/>
                <a:ea typeface="나눔고딕" panose="020D0804000000000000" pitchFamily="50" charset="-127"/>
              </a:rPr>
              <a:t>는</a:t>
            </a:r>
            <a:r>
              <a:rPr lang="ko-KR" altLang="en-US" sz="1600" dirty="0" smtClean="0">
                <a:solidFill>
                  <a:schemeClr val="tx1"/>
                </a:solidFill>
                <a:latin typeface="나눔고딕" panose="020D0804000000000000" pitchFamily="50" charset="-127"/>
                <a:ea typeface="나눔고딕" panose="020D0804000000000000" pitchFamily="50" charset="-127"/>
              </a:rPr>
              <a:t> </a:t>
            </a:r>
            <a:r>
              <a:rPr lang="en-US" altLang="ko-KR" sz="1600" dirty="0" smtClean="0">
                <a:solidFill>
                  <a:schemeClr val="tx1"/>
                </a:solidFill>
                <a:latin typeface="나눔고딕" panose="020D0804000000000000" pitchFamily="50" charset="-127"/>
                <a:ea typeface="나눔고딕" panose="020D0804000000000000" pitchFamily="50" charset="-127"/>
              </a:rPr>
              <a:t>1940</a:t>
            </a:r>
            <a:r>
              <a:rPr lang="ko-KR" altLang="en-US" sz="1600" dirty="0" smtClean="0">
                <a:solidFill>
                  <a:schemeClr val="tx1"/>
                </a:solidFill>
                <a:latin typeface="나눔고딕" panose="020D0804000000000000" pitchFamily="50" charset="-127"/>
                <a:ea typeface="나눔고딕" panose="020D0804000000000000" pitchFamily="50" charset="-127"/>
              </a:rPr>
              <a:t>년 국민의 통제와 강력한 정치체제를 목적으로 하고 있던 </a:t>
            </a:r>
            <a:endParaRPr lang="en-US" altLang="ko-KR" sz="1600" dirty="0" smtClean="0">
              <a:solidFill>
                <a:schemeClr val="tx1"/>
              </a:solidFill>
              <a:latin typeface="나눔고딕" panose="020D0804000000000000" pitchFamily="50" charset="-127"/>
              <a:ea typeface="나눔고딕" panose="020D0804000000000000" pitchFamily="50" charset="-127"/>
            </a:endParaRPr>
          </a:p>
          <a:p>
            <a:pPr algn="ctr"/>
            <a:r>
              <a:rPr lang="ko-KR" altLang="en-US" sz="1600" dirty="0" smtClean="0">
                <a:solidFill>
                  <a:schemeClr val="tx1"/>
                </a:solidFill>
                <a:latin typeface="나눔고딕" panose="020D0804000000000000" pitchFamily="50" charset="-127"/>
                <a:ea typeface="나눔고딕" panose="020D0804000000000000" pitchFamily="50" charset="-127"/>
              </a:rPr>
              <a:t>대정익찬회에게 강제로 합류</a:t>
            </a:r>
            <a:endParaRPr lang="ko-KR" altLang="en-US" sz="1600" dirty="0">
              <a:solidFill>
                <a:schemeClr val="tx1"/>
              </a:solidFill>
              <a:latin typeface="나눔고딕" panose="020D0804000000000000" pitchFamily="50" charset="-127"/>
              <a:ea typeface="나눔고딕" panose="020D0804000000000000" pitchFamily="50" charset="-127"/>
            </a:endParaRPr>
          </a:p>
        </p:txBody>
      </p:sp>
    </p:spTree>
    <p:extLst>
      <p:ext uri="{BB962C8B-B14F-4D97-AF65-F5344CB8AC3E}">
        <p14:creationId xmlns:p14="http://schemas.microsoft.com/office/powerpoint/2010/main" xmlns="" val="36535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
                                        </p:tgtEl>
                                        <p:attrNameLst>
                                          <p:attrName>ppt_y</p:attrName>
                                        </p:attrNameLst>
                                      </p:cBhvr>
                                      <p:tavLst>
                                        <p:tav tm="0">
                                          <p:val>
                                            <p:strVal val="#ppt_y"/>
                                          </p:val>
                                        </p:tav>
                                        <p:tav tm="100000">
                                          <p:val>
                                            <p:strVal val="#ppt_y"/>
                                          </p:val>
                                        </p:tav>
                                      </p:tavLst>
                                    </p:anim>
                                    <p:anim calcmode="lin" valueType="num">
                                      <p:cBhvr>
                                        <p:cTn id="3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esuyong\AppData\Local\Microsoft\Windows\Temporary Internet Files\Content.IE5\EO89RN9V\MP90042215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0032" y="0"/>
            <a:ext cx="85689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직사각형 7"/>
          <p:cNvSpPr/>
          <p:nvPr/>
        </p:nvSpPr>
        <p:spPr>
          <a:xfrm rot="5400000">
            <a:off x="4512531" y="2228836"/>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rot="5400000">
            <a:off x="4512531" y="-4510228"/>
            <a:ext cx="118937" cy="9144000"/>
          </a:xfrm>
          <a:prstGeom prst="rect">
            <a:avLst/>
          </a:prstGeom>
          <a:solidFill>
            <a:srgbClr val="FF7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570032" y="121241"/>
            <a:ext cx="8573968" cy="66201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9" name="그림 6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14348" y="257257"/>
            <a:ext cx="864894" cy="814289"/>
          </a:xfrm>
          <a:prstGeom prst="rect">
            <a:avLst/>
          </a:prstGeom>
        </p:spPr>
      </p:pic>
      <p:sp>
        <p:nvSpPr>
          <p:cNvPr id="16" name="내용 개체 틀 2"/>
          <p:cNvSpPr txBox="1">
            <a:spLocks/>
          </p:cNvSpPr>
          <p:nvPr/>
        </p:nvSpPr>
        <p:spPr>
          <a:xfrm>
            <a:off x="785786" y="428604"/>
            <a:ext cx="4229072" cy="571504"/>
          </a:xfrm>
          <a:prstGeom prst="rect">
            <a:avLst/>
          </a:prstGeom>
        </p:spPr>
        <p:txBody>
          <a:bodyPr vert="horz" lIns="91440" tIns="45720" rIns="91440" bIns="45720" rtlCol="0" anchor="ctr">
            <a:noAutofit/>
          </a:bodyPr>
          <a:lstStyle/>
          <a:p>
            <a:pPr algn="ctr">
              <a:spcBef>
                <a:spcPct val="0"/>
              </a:spcBef>
            </a:pPr>
            <a:r>
              <a:rPr kumimoji="0" lang="ko-KR" altLang="en-US" sz="2400" b="0" i="0" u="none" strike="noStrike" kern="1200" cap="none" spc="0" normalizeH="0" baseline="0" noProof="0" dirty="0" smtClean="0">
                <a:ln>
                  <a:noFill/>
                </a:ln>
                <a:solidFill>
                  <a:srgbClr val="002060"/>
                </a:solidFill>
                <a:effectLst/>
                <a:uLnTx/>
                <a:uFillTx/>
                <a:latin typeface="HY강M" pitchFamily="18" charset="-127"/>
                <a:ea typeface="HY강M" pitchFamily="18" charset="-127"/>
                <a:cs typeface="+mj-cs"/>
              </a:rPr>
              <a:t>일본의 보수계 정당</a:t>
            </a:r>
            <a:r>
              <a:rPr lang="ko-KR" altLang="en-US" sz="2400" dirty="0" smtClean="0"/>
              <a:t> </a:t>
            </a:r>
          </a:p>
        </p:txBody>
      </p:sp>
      <p:sp>
        <p:nvSpPr>
          <p:cNvPr id="29" name="오각형 28"/>
          <p:cNvSpPr/>
          <p:nvPr/>
        </p:nvSpPr>
        <p:spPr>
          <a:xfrm>
            <a:off x="857224" y="5929330"/>
            <a:ext cx="6715172" cy="571504"/>
          </a:xfrm>
          <a:prstGeom prst="homePlate">
            <a:avLst/>
          </a:prstGeom>
          <a:solidFill>
            <a:srgbClr val="00206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ko-KR" sz="2000" dirty="0" smtClean="0"/>
              <a:t>50</a:t>
            </a:r>
            <a:r>
              <a:rPr lang="ko-KR" altLang="en-US" sz="2000" dirty="0" smtClean="0"/>
              <a:t>여 년간 일본의 정권을 장악</a:t>
            </a:r>
            <a:endParaRPr lang="ko-KR" altLang="en-US" sz="2000" dirty="0"/>
          </a:p>
        </p:txBody>
      </p:sp>
      <p:sp>
        <p:nvSpPr>
          <p:cNvPr id="38" name="세로로 말린 두루마리 모양 37"/>
          <p:cNvSpPr/>
          <p:nvPr/>
        </p:nvSpPr>
        <p:spPr>
          <a:xfrm>
            <a:off x="714348" y="1214422"/>
            <a:ext cx="1214446" cy="1714512"/>
          </a:xfrm>
          <a:prstGeom prst="verticalScroll">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rPr>
              <a:t>일</a:t>
            </a:r>
            <a:endParaRPr lang="en-US" altLang="ko-KR" dirty="0" smtClean="0">
              <a:solidFill>
                <a:schemeClr val="tx1"/>
              </a:solidFill>
            </a:endParaRPr>
          </a:p>
          <a:p>
            <a:pPr algn="ctr"/>
            <a:r>
              <a:rPr lang="ko-KR" altLang="en-US" dirty="0" smtClean="0">
                <a:solidFill>
                  <a:schemeClr val="tx1"/>
                </a:solidFill>
              </a:rPr>
              <a:t>본</a:t>
            </a:r>
            <a:endParaRPr lang="en-US" altLang="ko-KR" dirty="0" smtClean="0">
              <a:solidFill>
                <a:schemeClr val="tx1"/>
              </a:solidFill>
            </a:endParaRPr>
          </a:p>
          <a:p>
            <a:pPr algn="ctr"/>
            <a:r>
              <a:rPr lang="ko-KR" altLang="en-US" dirty="0" smtClean="0">
                <a:solidFill>
                  <a:schemeClr val="tx1"/>
                </a:solidFill>
              </a:rPr>
              <a:t>자</a:t>
            </a:r>
            <a:endParaRPr lang="en-US" altLang="ko-KR" dirty="0" smtClean="0">
              <a:solidFill>
                <a:schemeClr val="tx1"/>
              </a:solidFill>
            </a:endParaRPr>
          </a:p>
          <a:p>
            <a:pPr algn="ctr"/>
            <a:r>
              <a:rPr lang="ko-KR" altLang="en-US" dirty="0" smtClean="0">
                <a:solidFill>
                  <a:schemeClr val="tx1"/>
                </a:solidFill>
              </a:rPr>
              <a:t>유</a:t>
            </a:r>
            <a:endParaRPr lang="en-US" altLang="ko-KR" dirty="0" smtClean="0">
              <a:solidFill>
                <a:schemeClr val="tx1"/>
              </a:solidFill>
            </a:endParaRPr>
          </a:p>
          <a:p>
            <a:pPr algn="ctr"/>
            <a:r>
              <a:rPr lang="ko-KR" altLang="en-US" dirty="0" smtClean="0">
                <a:solidFill>
                  <a:schemeClr val="tx1"/>
                </a:solidFill>
              </a:rPr>
              <a:t>당</a:t>
            </a:r>
            <a:endParaRPr lang="ko-KR" altLang="en-US" dirty="0">
              <a:solidFill>
                <a:schemeClr val="tx1"/>
              </a:solidFill>
            </a:endParaRPr>
          </a:p>
        </p:txBody>
      </p:sp>
      <p:sp>
        <p:nvSpPr>
          <p:cNvPr id="39" name="줄무늬가 있는 오른쪽 화살표 38"/>
          <p:cNvSpPr/>
          <p:nvPr/>
        </p:nvSpPr>
        <p:spPr>
          <a:xfrm>
            <a:off x="2214546" y="1142984"/>
            <a:ext cx="4714908" cy="2143140"/>
          </a:xfrm>
          <a:prstGeom prst="stripedRightArrow">
            <a:avLst>
              <a:gd name="adj1" fmla="val 49111"/>
              <a:gd name="adj2" fmla="val 50444"/>
            </a:avLst>
          </a:prstGeom>
          <a:gradFill>
            <a:gsLst>
              <a:gs pos="0">
                <a:srgbClr val="FF0000"/>
              </a:gs>
              <a:gs pos="50000">
                <a:schemeClr val="bg1"/>
              </a:gs>
              <a:gs pos="100000">
                <a:srgbClr val="FF0000"/>
              </a:gs>
            </a:gsLst>
            <a:lin ang="10800000" scaled="1"/>
          </a:gradFill>
          <a:ln w="1270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solidFill>
                  <a:schemeClr val="tx1"/>
                </a:solidFill>
              </a:rPr>
              <a:t>하토야마</a:t>
            </a:r>
            <a:r>
              <a:rPr lang="ko-KR" altLang="en-US" dirty="0" smtClean="0">
                <a:solidFill>
                  <a:schemeClr val="tx1"/>
                </a:solidFill>
              </a:rPr>
              <a:t> </a:t>
            </a:r>
            <a:r>
              <a:rPr lang="ko-KR" altLang="en-US" dirty="0" err="1" smtClean="0">
                <a:solidFill>
                  <a:schemeClr val="tx1"/>
                </a:solidFill>
              </a:rPr>
              <a:t>이치로를</a:t>
            </a:r>
            <a:r>
              <a:rPr lang="ko-KR" altLang="en-US" dirty="0" smtClean="0">
                <a:solidFill>
                  <a:schemeClr val="tx1"/>
                </a:solidFill>
              </a:rPr>
              <a:t> 중심으로 </a:t>
            </a:r>
            <a:endParaRPr lang="en-US" altLang="ko-KR" dirty="0" smtClean="0">
              <a:solidFill>
                <a:schemeClr val="tx1"/>
              </a:solidFill>
            </a:endParaRPr>
          </a:p>
          <a:p>
            <a:pPr algn="ctr"/>
            <a:r>
              <a:rPr lang="ko-KR" altLang="en-US" dirty="0" smtClean="0">
                <a:solidFill>
                  <a:schemeClr val="tx1"/>
                </a:solidFill>
              </a:rPr>
              <a:t>결성한 정당</a:t>
            </a:r>
            <a:endParaRPr lang="ko-KR" altLang="en-US" dirty="0">
              <a:solidFill>
                <a:schemeClr val="tx1"/>
              </a:solidFill>
            </a:endParaRPr>
          </a:p>
        </p:txBody>
      </p:sp>
      <p:sp>
        <p:nvSpPr>
          <p:cNvPr id="40" name="세로로 말린 두루마리 모양 39"/>
          <p:cNvSpPr/>
          <p:nvPr/>
        </p:nvSpPr>
        <p:spPr>
          <a:xfrm>
            <a:off x="714348" y="3643314"/>
            <a:ext cx="1214446" cy="1714512"/>
          </a:xfrm>
          <a:prstGeom prst="verticalScroll">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rPr>
              <a:t>일</a:t>
            </a:r>
            <a:endParaRPr lang="en-US" altLang="ko-KR" dirty="0" smtClean="0">
              <a:solidFill>
                <a:schemeClr val="tx1"/>
              </a:solidFill>
            </a:endParaRPr>
          </a:p>
          <a:p>
            <a:pPr algn="ctr"/>
            <a:r>
              <a:rPr lang="ko-KR" altLang="en-US" dirty="0" smtClean="0">
                <a:solidFill>
                  <a:schemeClr val="tx1"/>
                </a:solidFill>
              </a:rPr>
              <a:t>본</a:t>
            </a:r>
            <a:endParaRPr lang="en-US" altLang="ko-KR" dirty="0" smtClean="0">
              <a:solidFill>
                <a:schemeClr val="tx1"/>
              </a:solidFill>
            </a:endParaRPr>
          </a:p>
          <a:p>
            <a:pPr algn="ctr"/>
            <a:r>
              <a:rPr lang="ko-KR" altLang="en-US" dirty="0" smtClean="0">
                <a:solidFill>
                  <a:schemeClr val="tx1"/>
                </a:solidFill>
              </a:rPr>
              <a:t>민</a:t>
            </a:r>
            <a:endParaRPr lang="en-US" altLang="ko-KR" dirty="0" smtClean="0">
              <a:solidFill>
                <a:schemeClr val="tx1"/>
              </a:solidFill>
            </a:endParaRPr>
          </a:p>
          <a:p>
            <a:pPr algn="ctr"/>
            <a:r>
              <a:rPr lang="ko-KR" altLang="en-US" dirty="0" smtClean="0">
                <a:solidFill>
                  <a:schemeClr val="tx1"/>
                </a:solidFill>
              </a:rPr>
              <a:t>주</a:t>
            </a:r>
            <a:endParaRPr lang="en-US" altLang="ko-KR" dirty="0" smtClean="0">
              <a:solidFill>
                <a:schemeClr val="tx1"/>
              </a:solidFill>
            </a:endParaRPr>
          </a:p>
          <a:p>
            <a:pPr algn="ctr"/>
            <a:r>
              <a:rPr lang="ko-KR" altLang="en-US" dirty="0" smtClean="0">
                <a:solidFill>
                  <a:schemeClr val="tx1"/>
                </a:solidFill>
              </a:rPr>
              <a:t>당</a:t>
            </a:r>
            <a:endParaRPr lang="ko-KR" altLang="en-US" dirty="0">
              <a:solidFill>
                <a:schemeClr val="tx1"/>
              </a:solidFill>
            </a:endParaRPr>
          </a:p>
        </p:txBody>
      </p:sp>
      <p:sp>
        <p:nvSpPr>
          <p:cNvPr id="44" name="포인트가 16개인 별 43"/>
          <p:cNvSpPr/>
          <p:nvPr/>
        </p:nvSpPr>
        <p:spPr>
          <a:xfrm>
            <a:off x="6643670" y="2000240"/>
            <a:ext cx="2500330" cy="2928958"/>
          </a:xfrm>
          <a:prstGeom prst="star16">
            <a:avLst/>
          </a:prstGeom>
          <a:blipFill>
            <a:blip r:embed="rId4"/>
            <a:tile tx="0" ty="0" sx="100000" sy="100000" flip="none" algn="tl"/>
          </a:blipFill>
          <a:ln>
            <a:solidFill>
              <a:srgbClr val="002060"/>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휴먼엑스포" pitchFamily="18" charset="-127"/>
                <a:ea typeface="휴먼엑스포" pitchFamily="18" charset="-127"/>
              </a:rPr>
              <a:t>자유민주당</a:t>
            </a:r>
            <a:endParaRPr lang="ko-KR" altLang="en-US" dirty="0">
              <a:solidFill>
                <a:schemeClr val="tx1"/>
              </a:solidFill>
              <a:latin typeface="휴먼엑스포" pitchFamily="18" charset="-127"/>
              <a:ea typeface="휴먼엑스포" pitchFamily="18" charset="-127"/>
            </a:endParaRPr>
          </a:p>
        </p:txBody>
      </p:sp>
      <p:sp>
        <p:nvSpPr>
          <p:cNvPr id="45" name="줄무늬가 있는 오른쪽 화살표 44"/>
          <p:cNvSpPr/>
          <p:nvPr/>
        </p:nvSpPr>
        <p:spPr>
          <a:xfrm>
            <a:off x="2214546" y="3500438"/>
            <a:ext cx="4714908" cy="2143140"/>
          </a:xfrm>
          <a:prstGeom prst="stripedRightArrow">
            <a:avLst>
              <a:gd name="adj1" fmla="val 49111"/>
              <a:gd name="adj2" fmla="val 50444"/>
            </a:avLst>
          </a:prstGeom>
          <a:gradFill>
            <a:gsLst>
              <a:gs pos="0">
                <a:srgbClr val="FF0000"/>
              </a:gs>
              <a:gs pos="50000">
                <a:schemeClr val="bg1"/>
              </a:gs>
              <a:gs pos="100000">
                <a:srgbClr val="FF0000"/>
              </a:gs>
            </a:gsLst>
            <a:lin ang="10800000" scaled="1"/>
          </a:gradFill>
          <a:ln w="1270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rPr>
              <a:t>자유당을 탈당한 의원과 함께 </a:t>
            </a:r>
            <a:endParaRPr lang="en-US" altLang="ko-KR" dirty="0" smtClean="0">
              <a:solidFill>
                <a:schemeClr val="tx1"/>
              </a:solidFill>
            </a:endParaRPr>
          </a:p>
          <a:p>
            <a:pPr algn="ctr"/>
            <a:r>
              <a:rPr lang="ko-KR" altLang="en-US" dirty="0" err="1" smtClean="0">
                <a:solidFill>
                  <a:schemeClr val="tx1"/>
                </a:solidFill>
              </a:rPr>
              <a:t>하도야마를</a:t>
            </a:r>
            <a:r>
              <a:rPr lang="ko-KR" altLang="en-US" dirty="0" smtClean="0">
                <a:solidFill>
                  <a:schemeClr val="tx1"/>
                </a:solidFill>
              </a:rPr>
              <a:t> 총재로 일본민주당을 결성</a:t>
            </a:r>
            <a:endParaRPr lang="ko-KR" altLang="en-US" dirty="0">
              <a:solidFill>
                <a:schemeClr val="tx1"/>
              </a:solidFill>
            </a:endParaRPr>
          </a:p>
        </p:txBody>
      </p:sp>
    </p:spTree>
    <p:extLst>
      <p:ext uri="{BB962C8B-B14F-4D97-AF65-F5344CB8AC3E}">
        <p14:creationId xmlns="" xmlns:p14="http://schemas.microsoft.com/office/powerpoint/2010/main" val="341012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 calcmode="lin" valueType="num">
                                      <p:cBhvr>
                                        <p:cTn id="9" dur="500" fill="hold"/>
                                        <p:tgtEl>
                                          <p:spTgt spid="44"/>
                                        </p:tgtEl>
                                        <p:attrNameLst>
                                          <p:attrName>style.rotation</p:attrName>
                                        </p:attrNameLst>
                                      </p:cBhvr>
                                      <p:tavLst>
                                        <p:tav tm="0">
                                          <p:val>
                                            <p:fltVal val="360"/>
                                          </p:val>
                                        </p:tav>
                                        <p:tav tm="100000">
                                          <p:val>
                                            <p:fltVal val="0"/>
                                          </p:val>
                                        </p:tav>
                                      </p:tavLst>
                                    </p:anim>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4" grpId="0" animBg="1"/>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1261</TotalTime>
  <Words>2875</Words>
  <Application>Microsoft Office PowerPoint</Application>
  <PresentationFormat>화면 슬라이드 쇼(4:3)</PresentationFormat>
  <Paragraphs>421</Paragraphs>
  <Slides>44</Slides>
  <Notes>24</Notes>
  <HiddenSlides>0</HiddenSlides>
  <MMClips>0</MMClips>
  <ScaleCrop>false</ScaleCrop>
  <HeadingPairs>
    <vt:vector size="4" baseType="variant">
      <vt:variant>
        <vt:lpstr>테마</vt:lpstr>
      </vt:variant>
      <vt:variant>
        <vt:i4>1</vt:i4>
      </vt:variant>
      <vt:variant>
        <vt:lpstr>슬라이드 제목</vt:lpstr>
      </vt:variant>
      <vt:variant>
        <vt:i4>44</vt:i4>
      </vt:variant>
    </vt:vector>
  </HeadingPairs>
  <TitlesOfParts>
    <vt:vector size="45" baseType="lpstr">
      <vt:lpstr>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일본의 군사력증강</vt:lpstr>
      <vt:lpstr>1) 전후 실질적인 군사대국화</vt:lpstr>
      <vt:lpstr>군사대국화 움직임이?</vt:lpstr>
      <vt:lpstr>2) 일본헌법9조 개정 현실화</vt:lpstr>
      <vt:lpstr>3) 군사안보의 독립화 의지</vt:lpstr>
      <vt:lpstr>4, 5) 국제사회 및 동북아질서</vt:lpstr>
      <vt:lpstr>2.국제환경변화에 따른 역대내각의 방위정책</vt:lpstr>
      <vt:lpstr>2.국제환경변화에 따른 역대내각의 방위정책</vt:lpstr>
      <vt:lpstr>2.국제환경변화에 따른 역대내각의 방위정책</vt:lpstr>
      <vt:lpstr>2.국제환경변화에 따른 역대내각의 방위정책</vt:lpstr>
      <vt:lpstr>2.국제환경변환에 따른 역대내각의 방위정책 </vt:lpstr>
      <vt:lpstr>2.국제환경변화에 따른 역대내각의 방위정책</vt:lpstr>
      <vt:lpstr>2.국제환경변화에 따른 역대내각의 방위정책</vt:lpstr>
      <vt:lpstr>슬라이드 37</vt:lpstr>
      <vt:lpstr>2.국제환경변화에 따른 역대내각의 방위정책</vt:lpstr>
      <vt:lpstr>2.국제환경변화에 따른 역대내각의 방위정책</vt:lpstr>
      <vt:lpstr>2.국제환경변화에 따른 역대내각의 방위정책</vt:lpstr>
      <vt:lpstr>2.국제환경변화에 따른 역대내각의 방위정책</vt:lpstr>
      <vt:lpstr>3.일본의 군사대국화와 동북아질서의 전망</vt:lpstr>
      <vt:lpstr>3.일본의 군사대국화와 동북아질서의 전망</vt:lpstr>
      <vt:lpstr>슬라이드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baesuyong</dc:creator>
  <cp:lastModifiedBy>user1</cp:lastModifiedBy>
  <cp:revision>76</cp:revision>
  <dcterms:created xsi:type="dcterms:W3CDTF">2014-02-15T14:16:43Z</dcterms:created>
  <dcterms:modified xsi:type="dcterms:W3CDTF">2014-03-30T06:00:05Z</dcterms:modified>
</cp:coreProperties>
</file>