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activeX/activeX1.xml" ContentType="application/vnd.ms-office.activeX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5" r:id="rId69"/>
    <p:sldId id="326" r:id="rId70"/>
    <p:sldId id="327" r:id="rId71"/>
    <p:sldId id="328" r:id="rId72"/>
    <p:sldId id="329" r:id="rId73"/>
    <p:sldId id="330" r:id="rId74"/>
    <p:sldId id="332" r:id="rId75"/>
    <p:sldId id="331" r:id="rId7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7C80"/>
    <a:srgbClr val="CC0099"/>
    <a:srgbClr val="62FA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ABDE2-20E6-442E-9984-0A7002D71FE6}" type="doc">
      <dgm:prSet loTypeId="urn:microsoft.com/office/officeart/2005/8/layout/matrix3" loCatId="matrix" qsTypeId="urn:microsoft.com/office/officeart/2005/8/quickstyle/simple4" qsCatId="simple" csTypeId="urn:microsoft.com/office/officeart/2005/8/colors/accent5_5" csCatId="accent5" phldr="1"/>
      <dgm:spPr/>
      <dgm:t>
        <a:bodyPr/>
        <a:lstStyle/>
        <a:p>
          <a:pPr latinLnBrk="1"/>
          <a:endParaRPr lang="ko-KR" altLang="en-US"/>
        </a:p>
      </dgm:t>
    </dgm:pt>
    <dgm:pt modelId="{7825ACC5-844C-4EBD-9CF3-BB96634C439C}">
      <dgm:prSet phldrT="[텍스트]"/>
      <dgm:spPr/>
      <dgm:t>
        <a:bodyPr/>
        <a:lstStyle/>
        <a:p>
          <a:pPr latinLnBrk="1"/>
          <a:r>
            <a:rPr lang="ko-KR" altLang="en-US" dirty="0" smtClean="0"/>
            <a:t>쌀을 주식</a:t>
          </a:r>
          <a:endParaRPr lang="ko-KR" altLang="en-US" dirty="0"/>
        </a:p>
      </dgm:t>
    </dgm:pt>
    <dgm:pt modelId="{C42402AD-801A-4037-994D-7A2435138429}" type="parTrans" cxnId="{27F0D05E-5541-4DFF-9E77-7B0992E5D71A}">
      <dgm:prSet/>
      <dgm:spPr/>
      <dgm:t>
        <a:bodyPr/>
        <a:lstStyle/>
        <a:p>
          <a:pPr latinLnBrk="1"/>
          <a:endParaRPr lang="ko-KR" altLang="en-US"/>
        </a:p>
      </dgm:t>
    </dgm:pt>
    <dgm:pt modelId="{4D29F504-EBCD-4EB7-80AE-8DC7FE30ED1B}" type="sibTrans" cxnId="{27F0D05E-5541-4DFF-9E77-7B0992E5D71A}">
      <dgm:prSet/>
      <dgm:spPr/>
      <dgm:t>
        <a:bodyPr/>
        <a:lstStyle/>
        <a:p>
          <a:pPr latinLnBrk="1"/>
          <a:endParaRPr lang="ko-KR" altLang="en-US"/>
        </a:p>
      </dgm:t>
    </dgm:pt>
    <dgm:pt modelId="{3ECA6FC8-2DD3-477C-A527-67869AD28563}">
      <dgm:prSet phldrT="[텍스트]"/>
      <dgm:spPr/>
      <dgm:t>
        <a:bodyPr/>
        <a:lstStyle/>
        <a:p>
          <a:pPr latinLnBrk="1"/>
          <a:r>
            <a:rPr lang="ko-KR" altLang="en-US" dirty="0" smtClean="0"/>
            <a:t>젓가락을 사용</a:t>
          </a:r>
          <a:endParaRPr lang="ko-KR" altLang="en-US" dirty="0"/>
        </a:p>
      </dgm:t>
    </dgm:pt>
    <dgm:pt modelId="{7D3D5C79-89ED-485C-97F3-019E6B381DF9}" type="parTrans" cxnId="{D328C094-8572-4D7C-8B03-54AAF94C2565}">
      <dgm:prSet/>
      <dgm:spPr/>
      <dgm:t>
        <a:bodyPr/>
        <a:lstStyle/>
        <a:p>
          <a:pPr latinLnBrk="1"/>
          <a:endParaRPr lang="ko-KR" altLang="en-US"/>
        </a:p>
      </dgm:t>
    </dgm:pt>
    <dgm:pt modelId="{02E91FD1-9203-47C3-B132-33156F61191A}" type="sibTrans" cxnId="{D328C094-8572-4D7C-8B03-54AAF94C2565}">
      <dgm:prSet/>
      <dgm:spPr/>
      <dgm:t>
        <a:bodyPr/>
        <a:lstStyle/>
        <a:p>
          <a:pPr latinLnBrk="1"/>
          <a:endParaRPr lang="ko-KR" altLang="en-US"/>
        </a:p>
      </dgm:t>
    </dgm:pt>
    <dgm:pt modelId="{B7987FA5-3308-411A-A6B5-70BF781DC497}">
      <dgm:prSet phldrT="[텍스트]"/>
      <dgm:spPr/>
      <dgm:t>
        <a:bodyPr/>
        <a:lstStyle/>
        <a:p>
          <a:pPr latinLnBrk="1"/>
          <a:r>
            <a:rPr lang="ko-KR" altLang="en-US" dirty="0" smtClean="0"/>
            <a:t>발효식품이 있음</a:t>
          </a:r>
          <a:endParaRPr lang="ko-KR" altLang="en-US" dirty="0"/>
        </a:p>
      </dgm:t>
    </dgm:pt>
    <dgm:pt modelId="{3C7DFA5D-364C-4D84-A3AC-2A7D65A1CEFC}" type="parTrans" cxnId="{7F95B805-07F5-4730-A91A-7DA9AC52F5F9}">
      <dgm:prSet/>
      <dgm:spPr/>
      <dgm:t>
        <a:bodyPr/>
        <a:lstStyle/>
        <a:p>
          <a:pPr latinLnBrk="1"/>
          <a:endParaRPr lang="ko-KR" altLang="en-US"/>
        </a:p>
      </dgm:t>
    </dgm:pt>
    <dgm:pt modelId="{68302E93-1E29-4B84-B837-BD7549379688}" type="sibTrans" cxnId="{7F95B805-07F5-4730-A91A-7DA9AC52F5F9}">
      <dgm:prSet/>
      <dgm:spPr/>
      <dgm:t>
        <a:bodyPr/>
        <a:lstStyle/>
        <a:p>
          <a:pPr latinLnBrk="1"/>
          <a:endParaRPr lang="ko-KR" altLang="en-US"/>
        </a:p>
      </dgm:t>
    </dgm:pt>
    <dgm:pt modelId="{C74D6A24-B243-4A8F-BE68-A71868FE00BF}">
      <dgm:prSet phldrT="[텍스트]"/>
      <dgm:spPr/>
      <dgm:t>
        <a:bodyPr/>
        <a:lstStyle/>
        <a:p>
          <a:pPr latinLnBrk="1"/>
          <a:r>
            <a:rPr lang="ko-KR" altLang="en-US" dirty="0" smtClean="0"/>
            <a:t>곡물</a:t>
          </a:r>
          <a:r>
            <a:rPr lang="en-US" altLang="ko-KR" dirty="0" smtClean="0"/>
            <a:t>,</a:t>
          </a:r>
          <a:r>
            <a:rPr lang="ko-KR" altLang="en-US" dirty="0" smtClean="0"/>
            <a:t>육 고기</a:t>
          </a:r>
          <a:r>
            <a:rPr lang="en-US" altLang="ko-KR" dirty="0" smtClean="0"/>
            <a:t>,</a:t>
          </a:r>
          <a:r>
            <a:rPr lang="ko-KR" altLang="en-US" dirty="0" smtClean="0"/>
            <a:t>물고기를 골고루 즐김</a:t>
          </a:r>
          <a:endParaRPr lang="ko-KR" altLang="en-US" dirty="0"/>
        </a:p>
      </dgm:t>
    </dgm:pt>
    <dgm:pt modelId="{5B6EF9B4-8BE4-47BE-A3DD-A0A931281264}" type="parTrans" cxnId="{16A954B9-7812-4046-A413-13DF439B96A4}">
      <dgm:prSet/>
      <dgm:spPr/>
      <dgm:t>
        <a:bodyPr/>
        <a:lstStyle/>
        <a:p>
          <a:pPr latinLnBrk="1"/>
          <a:endParaRPr lang="ko-KR" altLang="en-US"/>
        </a:p>
      </dgm:t>
    </dgm:pt>
    <dgm:pt modelId="{DB32C43E-154F-4577-8D96-6F01610578E8}" type="sibTrans" cxnId="{16A954B9-7812-4046-A413-13DF439B96A4}">
      <dgm:prSet/>
      <dgm:spPr/>
      <dgm:t>
        <a:bodyPr/>
        <a:lstStyle/>
        <a:p>
          <a:pPr latinLnBrk="1"/>
          <a:endParaRPr lang="ko-KR" altLang="en-US"/>
        </a:p>
      </dgm:t>
    </dgm:pt>
    <dgm:pt modelId="{814C0E0D-7CF0-43FF-8C11-7B20CC4A4FD0}" type="pres">
      <dgm:prSet presAssocID="{30DABDE2-20E6-442E-9984-0A7002D71FE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7151713-ED7D-444A-8706-DF7A589CDF16}" type="pres">
      <dgm:prSet presAssocID="{30DABDE2-20E6-442E-9984-0A7002D71FE6}" presName="diamond" presStyleLbl="bgShp" presStyleIdx="0" presStyleCnt="1" custLinFactNeighborX="182" custLinFactNeighborY="18267"/>
      <dgm:spPr/>
    </dgm:pt>
    <dgm:pt modelId="{E242A110-07C7-4837-9AFC-A7FEDFE09469}" type="pres">
      <dgm:prSet presAssocID="{30DABDE2-20E6-442E-9984-0A7002D71FE6}" presName="quad1" presStyleLbl="node1" presStyleIdx="0" presStyleCnt="4" custScaleX="164817" custLinFactNeighborX="-25431" custLinFactNeighborY="11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D84BCCD-5C1C-48C0-AF8C-A200922D6CF3}" type="pres">
      <dgm:prSet presAssocID="{30DABDE2-20E6-442E-9984-0A7002D71FE6}" presName="quad2" presStyleLbl="node1" presStyleIdx="1" presStyleCnt="4" custScaleX="165284" custLinFactNeighborX="45944" custLinFactNeighborY="11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34F5FA-E1DE-4D9F-87A8-517C8CC396F2}" type="pres">
      <dgm:prSet presAssocID="{30DABDE2-20E6-442E-9984-0A7002D71FE6}" presName="quad3" presStyleLbl="node1" presStyleIdx="2" presStyleCnt="4" custScaleX="163993" custLinFactNeighborX="-25843" custLinFactNeighborY="84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BAE7763-39E9-4265-AE68-FB06002F1635}" type="pres">
      <dgm:prSet presAssocID="{30DABDE2-20E6-442E-9984-0A7002D71FE6}" presName="quad4" presStyleLbl="node1" presStyleIdx="3" presStyleCnt="4" custScaleX="163993" custLinFactNeighborX="41041" custLinFactNeighborY="84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C20DDD3-E8E5-4FB4-869C-0678EADEA346}" type="presOf" srcId="{7825ACC5-844C-4EBD-9CF3-BB96634C439C}" destId="{E242A110-07C7-4837-9AFC-A7FEDFE09469}" srcOrd="0" destOrd="0" presId="urn:microsoft.com/office/officeart/2005/8/layout/matrix3"/>
    <dgm:cxn modelId="{1FB4D7C6-7678-45D4-A7AE-A026CC9649BB}" type="presOf" srcId="{C74D6A24-B243-4A8F-BE68-A71868FE00BF}" destId="{9BAE7763-39E9-4265-AE68-FB06002F1635}" srcOrd="0" destOrd="0" presId="urn:microsoft.com/office/officeart/2005/8/layout/matrix3"/>
    <dgm:cxn modelId="{9B3D2DF8-FA25-41DA-9D65-69D19E8DCFDB}" type="presOf" srcId="{B7987FA5-3308-411A-A6B5-70BF781DC497}" destId="{FB34F5FA-E1DE-4D9F-87A8-517C8CC396F2}" srcOrd="0" destOrd="0" presId="urn:microsoft.com/office/officeart/2005/8/layout/matrix3"/>
    <dgm:cxn modelId="{7F95B805-07F5-4730-A91A-7DA9AC52F5F9}" srcId="{30DABDE2-20E6-442E-9984-0A7002D71FE6}" destId="{B7987FA5-3308-411A-A6B5-70BF781DC497}" srcOrd="2" destOrd="0" parTransId="{3C7DFA5D-364C-4D84-A3AC-2A7D65A1CEFC}" sibTransId="{68302E93-1E29-4B84-B837-BD7549379688}"/>
    <dgm:cxn modelId="{3D3740EB-9EA9-4139-9651-50B83D1AF339}" type="presOf" srcId="{3ECA6FC8-2DD3-477C-A527-67869AD28563}" destId="{AD84BCCD-5C1C-48C0-AF8C-A200922D6CF3}" srcOrd="0" destOrd="0" presId="urn:microsoft.com/office/officeart/2005/8/layout/matrix3"/>
    <dgm:cxn modelId="{D328C094-8572-4D7C-8B03-54AAF94C2565}" srcId="{30DABDE2-20E6-442E-9984-0A7002D71FE6}" destId="{3ECA6FC8-2DD3-477C-A527-67869AD28563}" srcOrd="1" destOrd="0" parTransId="{7D3D5C79-89ED-485C-97F3-019E6B381DF9}" sibTransId="{02E91FD1-9203-47C3-B132-33156F61191A}"/>
    <dgm:cxn modelId="{27F0D05E-5541-4DFF-9E77-7B0992E5D71A}" srcId="{30DABDE2-20E6-442E-9984-0A7002D71FE6}" destId="{7825ACC5-844C-4EBD-9CF3-BB96634C439C}" srcOrd="0" destOrd="0" parTransId="{C42402AD-801A-4037-994D-7A2435138429}" sibTransId="{4D29F504-EBCD-4EB7-80AE-8DC7FE30ED1B}"/>
    <dgm:cxn modelId="{16A954B9-7812-4046-A413-13DF439B96A4}" srcId="{30DABDE2-20E6-442E-9984-0A7002D71FE6}" destId="{C74D6A24-B243-4A8F-BE68-A71868FE00BF}" srcOrd="3" destOrd="0" parTransId="{5B6EF9B4-8BE4-47BE-A3DD-A0A931281264}" sibTransId="{DB32C43E-154F-4577-8D96-6F01610578E8}"/>
    <dgm:cxn modelId="{3772528C-C360-4FC9-A26E-D06A7DF7B38E}" type="presOf" srcId="{30DABDE2-20E6-442E-9984-0A7002D71FE6}" destId="{814C0E0D-7CF0-43FF-8C11-7B20CC4A4FD0}" srcOrd="0" destOrd="0" presId="urn:microsoft.com/office/officeart/2005/8/layout/matrix3"/>
    <dgm:cxn modelId="{E5F69617-DC20-4EAF-8F84-E9E2E48196A6}" type="presParOf" srcId="{814C0E0D-7CF0-43FF-8C11-7B20CC4A4FD0}" destId="{77151713-ED7D-444A-8706-DF7A589CDF16}" srcOrd="0" destOrd="0" presId="urn:microsoft.com/office/officeart/2005/8/layout/matrix3"/>
    <dgm:cxn modelId="{B04F176E-1B0C-4BA2-96C0-036DD595F6B4}" type="presParOf" srcId="{814C0E0D-7CF0-43FF-8C11-7B20CC4A4FD0}" destId="{E242A110-07C7-4837-9AFC-A7FEDFE09469}" srcOrd="1" destOrd="0" presId="urn:microsoft.com/office/officeart/2005/8/layout/matrix3"/>
    <dgm:cxn modelId="{10788B6B-02BC-4F27-A610-A7EBD6B4D738}" type="presParOf" srcId="{814C0E0D-7CF0-43FF-8C11-7B20CC4A4FD0}" destId="{AD84BCCD-5C1C-48C0-AF8C-A200922D6CF3}" srcOrd="2" destOrd="0" presId="urn:microsoft.com/office/officeart/2005/8/layout/matrix3"/>
    <dgm:cxn modelId="{710FC5BC-F1D4-4C2B-B0C2-A36203F07A1E}" type="presParOf" srcId="{814C0E0D-7CF0-43FF-8C11-7B20CC4A4FD0}" destId="{FB34F5FA-E1DE-4D9F-87A8-517C8CC396F2}" srcOrd="3" destOrd="0" presId="urn:microsoft.com/office/officeart/2005/8/layout/matrix3"/>
    <dgm:cxn modelId="{100912C9-9CFA-46F9-8EFA-F57921C9A284}" type="presParOf" srcId="{814C0E0D-7CF0-43FF-8C11-7B20CC4A4FD0}" destId="{9BAE7763-39E9-4265-AE68-FB06002F163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51713-ED7D-444A-8706-DF7A589CDF16}">
      <dsp:nvSpPr>
        <dsp:cNvPr id="0" name=""/>
        <dsp:cNvSpPr/>
      </dsp:nvSpPr>
      <dsp:spPr>
        <a:xfrm>
          <a:off x="1438189" y="0"/>
          <a:ext cx="4336256" cy="4336256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2700" dir="5400000" algn="tl" rotWithShape="0">
            <a:srgbClr val="EBE9ED">
              <a:alpha val="2745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19200000"/>
          </a:lightRig>
        </a:scene3d>
        <a:sp3d prstMaterial="matte">
          <a:bevelT h="88900"/>
          <a:contourClr>
            <a:schemeClr val="accent5">
              <a:tint val="4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42A110-07C7-4837-9AFC-A7FEDFE09469}">
      <dsp:nvSpPr>
        <dsp:cNvPr id="0" name=""/>
        <dsp:cNvSpPr/>
      </dsp:nvSpPr>
      <dsp:spPr>
        <a:xfrm>
          <a:off x="864095" y="432051"/>
          <a:ext cx="2787285" cy="169113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95000"/>
                <a:shade val="100000"/>
                <a:hueMod val="100000"/>
                <a:satMod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  <a:ln>
          <a:noFill/>
        </a:ln>
        <a:effectLst>
          <a:outerShdw blurRad="12700" dir="5400000" algn="tl" rotWithShape="0">
            <a:srgbClr val="EBE9ED">
              <a:alpha val="2745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19200000"/>
          </a:lightRig>
        </a:scene3d>
        <a:sp3d prstMaterial="matte">
          <a:bevelT h="88900"/>
          <a:contourClr>
            <a:schemeClr val="accent5">
              <a:alpha val="9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900" kern="1200" dirty="0" smtClean="0"/>
            <a:t>쌀을 주식</a:t>
          </a:r>
          <a:endParaRPr lang="ko-KR" altLang="en-US" sz="2900" kern="1200" dirty="0"/>
        </a:p>
      </dsp:txBody>
      <dsp:txXfrm>
        <a:off x="946650" y="514606"/>
        <a:ext cx="2622175" cy="1526029"/>
      </dsp:txXfrm>
    </dsp:sp>
    <dsp:sp modelId="{AD84BCCD-5C1C-48C0-AF8C-A200922D6CF3}">
      <dsp:nvSpPr>
        <dsp:cNvPr id="0" name=""/>
        <dsp:cNvSpPr/>
      </dsp:nvSpPr>
      <dsp:spPr>
        <a:xfrm>
          <a:off x="3888424" y="432051"/>
          <a:ext cx="2795183" cy="169113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3333"/>
                <a:tint val="95000"/>
                <a:shade val="100000"/>
                <a:hueMod val="100000"/>
                <a:satMod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3333"/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  <a:ln>
          <a:noFill/>
        </a:ln>
        <a:effectLst>
          <a:outerShdw blurRad="12700" dir="5400000" algn="tl" rotWithShape="0">
            <a:srgbClr val="EBE9ED">
              <a:alpha val="2745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19200000"/>
          </a:lightRig>
        </a:scene3d>
        <a:sp3d prstMaterial="matte">
          <a:bevelT h="88900"/>
          <a:contourClr>
            <a:schemeClr val="accent5">
              <a:alpha val="90000"/>
              <a:hueOff val="0"/>
              <a:satOff val="0"/>
              <a:lumOff val="0"/>
              <a:alphaOff val="-13333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900" kern="1200" dirty="0" smtClean="0"/>
            <a:t>젓가락을 사용</a:t>
          </a:r>
          <a:endParaRPr lang="ko-KR" altLang="en-US" sz="2900" kern="1200" dirty="0"/>
        </a:p>
      </dsp:txBody>
      <dsp:txXfrm>
        <a:off x="3970979" y="514606"/>
        <a:ext cx="2630073" cy="1526029"/>
      </dsp:txXfrm>
    </dsp:sp>
    <dsp:sp modelId="{FB34F5FA-E1DE-4D9F-87A8-517C8CC396F2}">
      <dsp:nvSpPr>
        <dsp:cNvPr id="0" name=""/>
        <dsp:cNvSpPr/>
      </dsp:nvSpPr>
      <dsp:spPr>
        <a:xfrm>
          <a:off x="864095" y="2376259"/>
          <a:ext cx="2773350" cy="169113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6667"/>
                <a:tint val="95000"/>
                <a:shade val="100000"/>
                <a:hueMod val="100000"/>
                <a:satMod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6667"/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  <a:ln>
          <a:noFill/>
        </a:ln>
        <a:effectLst>
          <a:outerShdw blurRad="12700" dir="5400000" algn="tl" rotWithShape="0">
            <a:srgbClr val="EBE9ED">
              <a:alpha val="2745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19200000"/>
          </a:lightRig>
        </a:scene3d>
        <a:sp3d prstMaterial="matte">
          <a:bevelT h="88900"/>
          <a:contourClr>
            <a:schemeClr val="accent5">
              <a:alpha val="90000"/>
              <a:hueOff val="0"/>
              <a:satOff val="0"/>
              <a:lumOff val="0"/>
              <a:alphaOff val="-26667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900" kern="1200" dirty="0" smtClean="0"/>
            <a:t>발효식품이 있음</a:t>
          </a:r>
          <a:endParaRPr lang="ko-KR" altLang="en-US" sz="2900" kern="1200" dirty="0"/>
        </a:p>
      </dsp:txBody>
      <dsp:txXfrm>
        <a:off x="946650" y="2458814"/>
        <a:ext cx="2608240" cy="1526029"/>
      </dsp:txXfrm>
    </dsp:sp>
    <dsp:sp modelId="{9BAE7763-39E9-4265-AE68-FB06002F1635}">
      <dsp:nvSpPr>
        <dsp:cNvPr id="0" name=""/>
        <dsp:cNvSpPr/>
      </dsp:nvSpPr>
      <dsp:spPr>
        <a:xfrm>
          <a:off x="3816424" y="2376259"/>
          <a:ext cx="2773350" cy="169113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95000"/>
                <a:shade val="100000"/>
                <a:hueMod val="100000"/>
                <a:satMod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  <a:ln>
          <a:noFill/>
        </a:ln>
        <a:effectLst>
          <a:outerShdw blurRad="12700" dir="5400000" algn="tl" rotWithShape="0">
            <a:srgbClr val="EBE9ED">
              <a:alpha val="2745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19200000"/>
          </a:lightRig>
        </a:scene3d>
        <a:sp3d prstMaterial="matte">
          <a:bevelT h="88900"/>
          <a:contourClr>
            <a:schemeClr val="accent5">
              <a:alpha val="90000"/>
              <a:hueOff val="0"/>
              <a:satOff val="0"/>
              <a:lumOff val="0"/>
              <a:alphaOff val="-4000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900" kern="1200" dirty="0" smtClean="0"/>
            <a:t>곡물</a:t>
          </a:r>
          <a:r>
            <a:rPr lang="en-US" altLang="ko-KR" sz="2900" kern="1200" dirty="0" smtClean="0"/>
            <a:t>,</a:t>
          </a:r>
          <a:r>
            <a:rPr lang="ko-KR" altLang="en-US" sz="2900" kern="1200" dirty="0" smtClean="0"/>
            <a:t>육 고기</a:t>
          </a:r>
          <a:r>
            <a:rPr lang="en-US" altLang="ko-KR" sz="2900" kern="1200" dirty="0" smtClean="0"/>
            <a:t>,</a:t>
          </a:r>
          <a:r>
            <a:rPr lang="ko-KR" altLang="en-US" sz="2900" kern="1200" dirty="0" smtClean="0"/>
            <a:t>물고기를 골고루 즐김</a:t>
          </a:r>
          <a:endParaRPr lang="ko-KR" altLang="en-US" sz="2900" kern="1200" dirty="0"/>
        </a:p>
      </dsp:txBody>
      <dsp:txXfrm>
        <a:off x="3898979" y="2458814"/>
        <a:ext cx="2608240" cy="1526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284DC-8194-4037-B633-FB3B03874F1F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F5BA3-DDBB-4AE5-A8AD-0FB361B38D2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2809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2DFA4-BAEF-4AA2-9779-5437052B6B98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4243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28596" y="6"/>
            <a:ext cx="8286808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4348" y="2143116"/>
            <a:ext cx="7643866" cy="150019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85786" y="3786190"/>
            <a:ext cx="7500990" cy="85725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b"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00175"/>
            <a:ext cx="8229600" cy="4625989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455646" y="1428736"/>
            <a:ext cx="8215370" cy="1588"/>
          </a:xfrm>
          <a:prstGeom prst="line">
            <a:avLst/>
          </a:prstGeom>
          <a:noFill/>
          <a:ln w="28575" cap="sq" cmpd="sng" algn="ctr">
            <a:solidFill>
              <a:srgbClr val="E49458"/>
            </a:solidFill>
            <a:prstDash val="solid"/>
          </a:ln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rgbClr val="E49458">
                <a:tint val="100000"/>
                <a:shade val="100000"/>
                <a:hueMod val="100000"/>
                <a:satMod val="100000"/>
              </a:srgbClr>
            </a:contourClr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643834" y="-15949"/>
            <a:ext cx="1500166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643834" y="285728"/>
            <a:ext cx="1214446" cy="6286546"/>
          </a:xfrm>
          <a:noFill/>
        </p:spPr>
        <p:txBody>
          <a:bodyPr vert="eaVert" anchor="b"/>
          <a:lstStyle>
            <a:lvl1pPr algn="ctr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571481"/>
            <a:ext cx="7115196" cy="5715044"/>
          </a:xfr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"/>
            <a:ext cx="28572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buFont typeface="Wingdings"/>
              <a:buChar char=""/>
              <a:defRPr/>
            </a:lvl1pPr>
            <a:lvl2pPr>
              <a:buSzPct val="120000"/>
              <a:defRPr/>
            </a:lvl2pPr>
            <a:lvl3pPr>
              <a:buSzPct val="120000"/>
              <a:defRPr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475" y="285728"/>
            <a:ext cx="8554805" cy="939784"/>
          </a:xfrm>
        </p:spPr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9"/>
            <a:ext cx="456478" cy="6857999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071810"/>
            <a:ext cx="7715304" cy="1504952"/>
          </a:xfrm>
        </p:spPr>
        <p:txBody>
          <a:bodyPr anchor="ctr"/>
          <a:lstStyle>
            <a:lvl1pPr algn="l">
              <a:defRPr sz="4000" b="0" cap="all"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4500570"/>
            <a:ext cx="7715304" cy="1643064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500034" y="4429132"/>
            <a:ext cx="771530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날짜 개체 틀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285728"/>
            <a:ext cx="9144032" cy="114301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 bwMode="invGray">
          <a:xfrm>
            <a:off x="785782" y="1643050"/>
            <a:ext cx="3786218" cy="4429156"/>
          </a:xfrm>
          <a:prstGeom prst="roundRect">
            <a:avLst>
              <a:gd name="adj" fmla="val 5345"/>
            </a:avLst>
          </a:prstGeom>
          <a:solidFill>
            <a:schemeClr val="tx2">
              <a:tint val="50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 bwMode="invGray">
          <a:xfrm>
            <a:off x="4714876" y="1643050"/>
            <a:ext cx="3785616" cy="4429156"/>
          </a:xfrm>
          <a:prstGeom prst="roundRect">
            <a:avLst>
              <a:gd name="adj" fmla="val 6980"/>
            </a:avLst>
          </a:prstGeom>
          <a:solidFill>
            <a:schemeClr val="tx2">
              <a:tint val="75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내용 개체 틀 9"/>
          <p:cNvSpPr>
            <a:spLocks noGrp="1"/>
          </p:cNvSpPr>
          <p:nvPr>
            <p:ph sz="half" idx="2"/>
          </p:nvPr>
        </p:nvSpPr>
        <p:spPr bwMode="invGray">
          <a:xfrm>
            <a:off x="500038" y="1500174"/>
            <a:ext cx="4000529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1">
                  <a:shade val="75000"/>
                  <a:alpha val="50000"/>
                </a:schemeClr>
              </a:gs>
              <a:gs pos="100000">
                <a:schemeClr val="accent1">
                  <a:shade val="75000"/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 bwMode="ltGray">
          <a:xfrm>
            <a:off x="500038" y="5429264"/>
            <a:ext cx="4005072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2" name="내용 개체 틀 11"/>
          <p:cNvSpPr>
            <a:spLocks noGrp="1"/>
          </p:cNvSpPr>
          <p:nvPr>
            <p:ph sz="half" idx="4"/>
          </p:nvPr>
        </p:nvSpPr>
        <p:spPr bwMode="invGray">
          <a:xfrm>
            <a:off x="4716932" y="1500174"/>
            <a:ext cx="4000529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2">
                  <a:shade val="75000"/>
                  <a:alpha val="50000"/>
                </a:schemeClr>
              </a:gs>
              <a:gs pos="100000">
                <a:schemeClr val="accent2"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 bwMode="ltGray">
          <a:xfrm>
            <a:off x="4714876" y="5429264"/>
            <a:ext cx="4000528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0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859915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28596" y="6"/>
            <a:ext cx="8286808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 bwMode="invGray">
          <a:xfrm>
            <a:off x="285720" y="263808"/>
            <a:ext cx="8858280" cy="664862"/>
          </a:xfrm>
          <a:prstGeom prst="rect">
            <a:avLst/>
          </a:prstGeom>
          <a:solidFill>
            <a:schemeClr val="tx1">
              <a:tint val="95000"/>
              <a:alpha val="69804"/>
            </a:scheme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 bwMode="invGray">
          <a:xfrm>
            <a:off x="500034" y="285728"/>
            <a:ext cx="8143932" cy="642942"/>
          </a:xfrm>
          <a:noFill/>
        </p:spPr>
        <p:txBody>
          <a:bodyPr anchor="b">
            <a:noAutofit/>
          </a:bodyPr>
          <a:lstStyle>
            <a:lvl1pPr algn="l">
              <a:defRPr sz="2800" b="1">
                <a:ln w="9525" cmpd="sng">
                  <a:noFill/>
                </a:ln>
                <a:solidFill>
                  <a:schemeClr val="bg1"/>
                </a:solidFill>
                <a:effectLst>
                  <a:outerShdw blurRad="44450" dist="25400" dir="2700000" algn="tl" rotWithShape="0">
                    <a:schemeClr val="tx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1006230"/>
            <a:ext cx="2214578" cy="53517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내용 개체 틀 14"/>
          <p:cNvSpPr>
            <a:spLocks noGrp="1"/>
          </p:cNvSpPr>
          <p:nvPr>
            <p:ph sz="quarter" idx="1"/>
          </p:nvPr>
        </p:nvSpPr>
        <p:spPr>
          <a:xfrm>
            <a:off x="2786064" y="1000108"/>
            <a:ext cx="5857875" cy="535783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3571876"/>
            <a:ext cx="9144000" cy="3286126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571876"/>
            <a:ext cx="3286148" cy="113824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4714884"/>
            <a:ext cx="3286148" cy="11430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572272"/>
            <a:ext cx="2895600" cy="2977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idx="1"/>
          </p:nvPr>
        </p:nvSpPr>
        <p:spPr>
          <a:xfrm>
            <a:off x="4000496" y="1071546"/>
            <a:ext cx="4214842" cy="4714908"/>
          </a:xfrm>
          <a:solidFill>
            <a:schemeClr val="tx2"/>
          </a:solidFill>
          <a:ln w="152400" cap="rnd">
            <a:solidFill>
              <a:srgbClr val="FFFFFF"/>
            </a:soli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10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tint val="10000"/>
                  </a:schemeClr>
                </a:solidFill>
                <a:effectLst>
                  <a:outerShdw blurRad="50800" dist="50800" dir="5400000" algn="tl" rotWithShape="0">
                    <a:srgbClr val="000000">
                      <a:alpha val="58000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2380"/>
            <a:ext cx="9144000" cy="283348"/>
          </a:xfrm>
          <a:prstGeom prst="rect">
            <a:avLst/>
          </a:prstGeom>
          <a:solidFill>
            <a:schemeClr val="accent4"/>
          </a:solidFill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12353" y="274638"/>
            <a:ext cx="8545927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72272"/>
            <a:ext cx="2133600" cy="285752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BACBCE8-3DFC-44AF-A1AD-E20CC6994879}" type="datetimeFigureOut">
              <a:rPr lang="ko-KR" altLang="en-US" smtClean="0"/>
              <a:pPr/>
              <a:t>2015-03-31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72272"/>
            <a:ext cx="2895600" cy="285752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72272"/>
            <a:ext cx="2133600" cy="285752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923F27A-8579-4A70-9CDA-9CC56DDD5F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0" kern="1200" spc="100" dirty="0">
          <a:ln w="18000">
            <a:noFill/>
            <a:prstDash val="solid"/>
          </a:ln>
          <a:solidFill>
            <a:schemeClr val="tx1"/>
          </a:solidFill>
          <a:effectLst>
            <a:outerShdw blurRad="44450" dist="25400" dir="2700000" algn="tl" rotWithShape="0">
              <a:schemeClr val="bg1">
                <a:alpha val="51000"/>
              </a:scheme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Font typeface="Arial"/>
        <a:buChar char="•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terms.naver.com/entry.nhn?docId=1529260&amp;cid=42995&amp;categoryId=42995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988840"/>
            <a:ext cx="3143250" cy="2095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4603379"/>
            <a:ext cx="520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solidFill>
                  <a:schemeClr val="bg1"/>
                </a:solidFill>
                <a:latin typeface="a영고딕B" pitchFamily="18" charset="-127"/>
                <a:ea typeface="a영고딕B" pitchFamily="18" charset="-127"/>
              </a:rPr>
              <a:t>일본전통문화</a:t>
            </a:r>
            <a:r>
              <a:rPr lang="en-US" altLang="ko-KR" sz="3600" dirty="0" smtClean="0">
                <a:solidFill>
                  <a:schemeClr val="bg1"/>
                </a:solidFill>
                <a:latin typeface="a영고딕B" pitchFamily="18" charset="-127"/>
                <a:ea typeface="a영고딕B" pitchFamily="18" charset="-127"/>
              </a:rPr>
              <a:t>-</a:t>
            </a:r>
            <a:r>
              <a:rPr lang="ko-KR" altLang="en-US" sz="3600" dirty="0" smtClean="0">
                <a:solidFill>
                  <a:schemeClr val="bg1"/>
                </a:solidFill>
                <a:latin typeface="a영고딕B" pitchFamily="18" charset="-127"/>
                <a:ea typeface="a영고딕B" pitchFamily="18" charset="-127"/>
              </a:rPr>
              <a:t>書道</a:t>
            </a:r>
            <a:r>
              <a:rPr lang="en-US" altLang="ko-KR" sz="3600" dirty="0" smtClean="0">
                <a:solidFill>
                  <a:schemeClr val="bg1"/>
                </a:solidFill>
                <a:latin typeface="a영고딕B" pitchFamily="18" charset="-127"/>
                <a:ea typeface="a영고딕B" pitchFamily="18" charset="-127"/>
              </a:rPr>
              <a:t>(</a:t>
            </a:r>
            <a:r>
              <a:rPr lang="ko-KR" altLang="en-US" sz="3600" dirty="0" smtClean="0">
                <a:solidFill>
                  <a:schemeClr val="bg1"/>
                </a:solidFill>
                <a:latin typeface="a영고딕B" pitchFamily="18" charset="-127"/>
                <a:ea typeface="a영고딕B" pitchFamily="18" charset="-127"/>
              </a:rPr>
              <a:t>서도</a:t>
            </a:r>
            <a:r>
              <a:rPr lang="en-US" altLang="ko-KR" sz="3600" dirty="0" smtClean="0">
                <a:solidFill>
                  <a:schemeClr val="bg1"/>
                </a:solidFill>
                <a:latin typeface="a영고딕B" pitchFamily="18" charset="-127"/>
                <a:ea typeface="a영고딕B" pitchFamily="18" charset="-127"/>
              </a:rPr>
              <a:t>) </a:t>
            </a:r>
            <a:endParaRPr lang="ko-KR" altLang="en-US" sz="3600" dirty="0">
              <a:solidFill>
                <a:schemeClr val="bg1"/>
              </a:solidFill>
              <a:latin typeface="a영고딕B" pitchFamily="18" charset="-127"/>
              <a:ea typeface="a영고딕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73831"/>
            <a:ext cx="4690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a영고딕E" pitchFamily="18" charset="-127"/>
                <a:ea typeface="a영고딕E" pitchFamily="18" charset="-127"/>
              </a:rPr>
              <a:t>일본문화의 이해 화</a:t>
            </a:r>
            <a:r>
              <a:rPr lang="en-US" altLang="ko-KR" sz="2400" b="1" dirty="0" smtClean="0">
                <a:solidFill>
                  <a:schemeClr val="bg1"/>
                </a:solidFill>
                <a:latin typeface="a영고딕E" pitchFamily="18" charset="-127"/>
                <a:ea typeface="a영고딕E" pitchFamily="18" charset="-127"/>
              </a:rPr>
              <a:t>8, </a:t>
            </a:r>
            <a:r>
              <a:rPr lang="ko-KR" altLang="en-US" sz="2400" b="1" dirty="0" smtClean="0">
                <a:solidFill>
                  <a:schemeClr val="bg1"/>
                </a:solidFill>
                <a:latin typeface="a영고딕E" pitchFamily="18" charset="-127"/>
                <a:ea typeface="a영고딕E" pitchFamily="18" charset="-127"/>
              </a:rPr>
              <a:t>수</a:t>
            </a:r>
            <a:r>
              <a:rPr lang="en-US" altLang="ko-KR" sz="2400" b="1" dirty="0" smtClean="0">
                <a:solidFill>
                  <a:schemeClr val="bg1"/>
                </a:solidFill>
                <a:latin typeface="a영고딕E" pitchFamily="18" charset="-127"/>
                <a:ea typeface="a영고딕E" pitchFamily="18" charset="-127"/>
              </a:rPr>
              <a:t>2,3 -1</a:t>
            </a:r>
            <a:r>
              <a:rPr lang="ko-KR" altLang="en-US" sz="2400" b="1" dirty="0" smtClean="0">
                <a:solidFill>
                  <a:schemeClr val="bg1"/>
                </a:solidFill>
                <a:latin typeface="a영고딕E" pitchFamily="18" charset="-127"/>
                <a:ea typeface="a영고딕E" pitchFamily="18" charset="-127"/>
              </a:rPr>
              <a:t>조</a:t>
            </a:r>
            <a:endParaRPr lang="ko-KR" altLang="en-US" sz="2400" b="1" dirty="0">
              <a:solidFill>
                <a:schemeClr val="bg1"/>
              </a:solidFill>
              <a:latin typeface="a영고딕E" pitchFamily="18" charset="-127"/>
              <a:ea typeface="a영고딕E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5966261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영고딕M" pitchFamily="18" charset="-127"/>
                <a:ea typeface="a영고딕M" pitchFamily="18" charset="-127"/>
              </a:rPr>
              <a:t>21218977 </a:t>
            </a:r>
            <a:r>
              <a:rPr lang="ko-KR" altLang="en-US" sz="2400" b="1" dirty="0" smtClean="0">
                <a:solidFill>
                  <a:schemeClr val="bg1"/>
                </a:solidFill>
                <a:latin typeface="a영고딕M" pitchFamily="18" charset="-127"/>
                <a:ea typeface="a영고딕M" pitchFamily="18" charset="-127"/>
              </a:rPr>
              <a:t>허진희</a:t>
            </a:r>
            <a:endParaRPr lang="ko-KR" altLang="en-US" sz="2400" b="1" dirty="0">
              <a:solidFill>
                <a:schemeClr val="bg1"/>
              </a:solidFill>
              <a:latin typeface="a영고딕M" pitchFamily="18" charset="-127"/>
              <a:ea typeface="a영고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5238" y="652336"/>
            <a:ext cx="3999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영고딕E" pitchFamily="18" charset="-127"/>
                <a:ea typeface="a영고딕E" pitchFamily="18" charset="-127"/>
              </a:rPr>
              <a:t>03. </a:t>
            </a:r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일본 실생활 서도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313" y="1727230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ko-KR" altLang="en-US" sz="2800" dirty="0" smtClean="0">
                <a:latin typeface="a영고딕M" pitchFamily="18" charset="-127"/>
                <a:ea typeface="a영고딕M" pitchFamily="18" charset="-127"/>
              </a:rPr>
              <a:t>관혼상</a:t>
            </a:r>
            <a:r>
              <a:rPr lang="ko-KR" altLang="en-US" sz="2800" dirty="0">
                <a:latin typeface="a영고딕M" pitchFamily="18" charset="-127"/>
                <a:ea typeface="a영고딕M" pitchFamily="18" charset="-127"/>
              </a:rPr>
              <a:t>제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019" y="5764614"/>
            <a:ext cx="843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    “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결혼이나 출산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,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입학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,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졸업 등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,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사람들과의 왕래에 쓰이는 돈을 포장하는 경우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” 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238" y="2420888"/>
            <a:ext cx="1766803" cy="23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2041" y="2420888"/>
            <a:ext cx="1572088" cy="23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7468" y="2419752"/>
            <a:ext cx="1628668" cy="23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0888"/>
            <a:ext cx="1800200" cy="23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꺾인 연결선 6"/>
          <p:cNvCxnSpPr/>
          <p:nvPr/>
        </p:nvCxnSpPr>
        <p:spPr>
          <a:xfrm rot="16200000" flipH="1">
            <a:off x="1542613" y="4382144"/>
            <a:ext cx="289576" cy="111650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81635" y="479560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결혼식</a:t>
            </a:r>
            <a:endParaRPr lang="ko-KR" altLang="en-US" dirty="0"/>
          </a:p>
        </p:txBody>
      </p:sp>
      <p:cxnSp>
        <p:nvCxnSpPr>
          <p:cNvPr id="17" name="꺾인 연결선 16"/>
          <p:cNvCxnSpPr/>
          <p:nvPr/>
        </p:nvCxnSpPr>
        <p:spPr>
          <a:xfrm rot="16200000" flipH="1">
            <a:off x="3458022" y="4382144"/>
            <a:ext cx="289576" cy="111650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꺾인 연결선 17"/>
          <p:cNvCxnSpPr/>
          <p:nvPr/>
        </p:nvCxnSpPr>
        <p:spPr>
          <a:xfrm rot="16200000" flipH="1">
            <a:off x="5319516" y="4389756"/>
            <a:ext cx="289576" cy="111650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꺾인 연결선 18"/>
          <p:cNvCxnSpPr/>
          <p:nvPr/>
        </p:nvCxnSpPr>
        <p:spPr>
          <a:xfrm rot="16200000" flipH="1">
            <a:off x="7118590" y="4389756"/>
            <a:ext cx="289576" cy="111650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64228" y="480321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장례식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99456" y="480353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/>
              <a:t>생일축하</a:t>
            </a:r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876256" y="479824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/>
              <a:t>문안인사</a:t>
            </a:r>
            <a:endParaRPr lang="ko-KR" altLang="en-US"/>
          </a:p>
        </p:txBody>
      </p:sp>
      <p:sp>
        <p:nvSpPr>
          <p:cNvPr id="20" name="오른쪽 화살표 19"/>
          <p:cNvSpPr/>
          <p:nvPr/>
        </p:nvSpPr>
        <p:spPr>
          <a:xfrm>
            <a:off x="312488" y="5803127"/>
            <a:ext cx="310111" cy="3052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xmlns="" val="341431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  <p:bldP spid="10" grpId="0"/>
      <p:bldP spid="12" grpId="0"/>
      <p:bldP spid="13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5238" y="652336"/>
            <a:ext cx="3999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영고딕E" pitchFamily="18" charset="-127"/>
                <a:ea typeface="a영고딕E" pitchFamily="18" charset="-127"/>
              </a:rPr>
              <a:t>03. </a:t>
            </a:r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일본 실생활 서도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313" y="1727230"/>
            <a:ext cx="1507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ko-KR" altLang="en-US" sz="2800" dirty="0" smtClean="0">
                <a:latin typeface="a영고딕M" pitchFamily="18" charset="-127"/>
                <a:ea typeface="a영고딕M" pitchFamily="18" charset="-127"/>
              </a:rPr>
              <a:t>소책자</a:t>
            </a:r>
            <a:endParaRPr lang="ko-KR" altLang="en-US" sz="2800" dirty="0">
              <a:latin typeface="a영고딕M" pitchFamily="18" charset="-127"/>
              <a:ea typeface="a영고딕M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8049" y="5579948"/>
            <a:ext cx="7119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   서도를 소책자를 보고 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“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누구나 쉽게 따라 할 수 있도록 만들어짐</a:t>
            </a:r>
            <a:r>
              <a:rPr lang="en-US" altLang="ko-KR" dirty="0" smtClean="0"/>
              <a:t>” </a:t>
            </a:r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650" y="2420888"/>
            <a:ext cx="2520280" cy="285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8930" y="2420888"/>
            <a:ext cx="2181182" cy="285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20888"/>
            <a:ext cx="2304256" cy="285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오른쪽 화살표 8"/>
          <p:cNvSpPr/>
          <p:nvPr/>
        </p:nvSpPr>
        <p:spPr>
          <a:xfrm>
            <a:off x="808049" y="5630743"/>
            <a:ext cx="310111" cy="3052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xmlns="" val="140825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5238" y="652336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영고딕E" pitchFamily="18" charset="-127"/>
                <a:ea typeface="a영고딕E" pitchFamily="18" charset="-127"/>
              </a:rPr>
              <a:t>04. </a:t>
            </a:r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결론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313" y="1727230"/>
            <a:ext cx="3060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latin typeface="a영고딕M" pitchFamily="18" charset="-127"/>
                <a:ea typeface="a영고딕M" pitchFamily="18" charset="-127"/>
              </a:rPr>
              <a:t>일본의 서도는 </a:t>
            </a:r>
            <a:endParaRPr lang="en-US" altLang="ko-KR" sz="2000" b="1" dirty="0" smtClean="0">
              <a:latin typeface="a영고딕M" pitchFamily="18" charset="-127"/>
              <a:ea typeface="a영고딕M" pitchFamily="18" charset="-127"/>
            </a:endParaRPr>
          </a:p>
          <a:p>
            <a:r>
              <a:rPr lang="ko-KR" altLang="en-US" sz="2000" b="1" dirty="0" smtClean="0">
                <a:latin typeface="a영고딕M" pitchFamily="18" charset="-127"/>
                <a:ea typeface="a영고딕M" pitchFamily="18" charset="-127"/>
              </a:rPr>
              <a:t>실생활과 잘 어우러져 있음</a:t>
            </a:r>
            <a:endParaRPr lang="ko-KR" altLang="en-US" sz="2000" b="1" dirty="0">
              <a:latin typeface="a영고딕M" pitchFamily="18" charset="-127"/>
              <a:ea typeface="a영고딕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3760836" y="1822031"/>
            <a:ext cx="792088" cy="51828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004048" y="1727230"/>
            <a:ext cx="2425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C00000"/>
                </a:solidFill>
              </a:rPr>
              <a:t>한국은 실생활에서 </a:t>
            </a:r>
            <a:endParaRPr lang="en-US" altLang="ko-KR" b="1" dirty="0" smtClean="0">
              <a:solidFill>
                <a:srgbClr val="C00000"/>
              </a:solidFill>
            </a:endParaRPr>
          </a:p>
          <a:p>
            <a:r>
              <a:rPr lang="ko-KR" altLang="en-US" b="1" dirty="0" smtClean="0">
                <a:solidFill>
                  <a:srgbClr val="C00000"/>
                </a:solidFill>
              </a:rPr>
              <a:t>서도를 보기가 어려움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5" y="3183759"/>
            <a:ext cx="49984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일본은 전통문화를 현대사회와 잘 어울리게</a:t>
            </a:r>
            <a:endParaRPr lang="en-US" altLang="ko-KR" b="1" dirty="0" smtClean="0">
              <a:latin typeface="a영고딕M" pitchFamily="18" charset="-127"/>
              <a:ea typeface="a영고딕M" pitchFamily="18" charset="-127"/>
            </a:endParaRPr>
          </a:p>
          <a:p>
            <a:r>
              <a:rPr lang="en-US" altLang="ko-KR" b="1" dirty="0">
                <a:latin typeface="a영고딕M" pitchFamily="18" charset="-127"/>
                <a:ea typeface="a영고딕M" pitchFamily="18" charset="-127"/>
              </a:rPr>
              <a:t>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보존→우리나라도 </a:t>
            </a:r>
            <a:r>
              <a:rPr lang="ko-KR" altLang="en-US" sz="2400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전통문화</a:t>
            </a:r>
            <a:r>
              <a:rPr lang="ko-KR" altLang="en-US" sz="2400" b="1" dirty="0" smtClean="0">
                <a:latin typeface="a영고딕M" pitchFamily="18" charset="-127"/>
                <a:ea typeface="a영고딕M" pitchFamily="18" charset="-127"/>
              </a:rPr>
              <a:t>를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 실생활에 </a:t>
            </a:r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어울</a:t>
            </a:r>
            <a:endParaRPr lang="en-US" altLang="ko-KR" b="1" dirty="0" smtClean="0">
              <a:latin typeface="a영고딕M" pitchFamily="18" charset="-127"/>
              <a:ea typeface="a영고딕M" pitchFamily="18" charset="-127"/>
            </a:endParaRPr>
          </a:p>
          <a:p>
            <a:r>
              <a:rPr lang="en-US" altLang="ko-KR" b="1" dirty="0">
                <a:latin typeface="a영고딕M" pitchFamily="18" charset="-127"/>
                <a:ea typeface="a영고딕M" pitchFamily="18" charset="-127"/>
              </a:rPr>
              <a:t> 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        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리게 하는 것이 중요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!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8222" y="3127044"/>
            <a:ext cx="3752832" cy="33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0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5238" y="652336"/>
            <a:ext cx="17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참고자료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120" y="1916832"/>
            <a:ext cx="836915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학술논문</a:t>
            </a: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a영고딕M" pitchFamily="18" charset="-127"/>
              <a:ea typeface="a영고딕M" pitchFamily="18" charset="-127"/>
            </a:endParaRPr>
          </a:p>
          <a:p>
            <a:r>
              <a:rPr lang="ko-KR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키와치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 토시지</a:t>
            </a: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, 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일본 </a:t>
            </a: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‘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서도</a:t>
            </a: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’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의 참 의미</a:t>
            </a: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a영고딕M" pitchFamily="18" charset="-127"/>
              <a:ea typeface="a영고딕M" pitchFamily="18" charset="-127"/>
            </a:endParaRPr>
          </a:p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이두희</a:t>
            </a: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, 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생활 속에 활용되는 일본의 서도 문화</a:t>
            </a: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a영고딕M" pitchFamily="18" charset="-127"/>
              <a:ea typeface="a영고딕M" pitchFamily="18" charset="-127"/>
            </a:endParaRPr>
          </a:p>
          <a:p>
            <a:endParaRPr lang="en-US" altLang="ko-KR" b="1" dirty="0">
              <a:solidFill>
                <a:schemeClr val="tx1">
                  <a:lumMod val="85000"/>
                  <a:lumOff val="15000"/>
                </a:schemeClr>
              </a:solidFill>
              <a:latin typeface="a영고딕M" pitchFamily="18" charset="-127"/>
              <a:ea typeface="a영고딕M" pitchFamily="18" charset="-127"/>
            </a:endParaRPr>
          </a:p>
          <a:p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a영고딕M" pitchFamily="18" charset="-127"/>
              <a:ea typeface="a영고딕M" pitchFamily="18" charset="-127"/>
            </a:endParaRPr>
          </a:p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홈페이지</a:t>
            </a:r>
            <a:endParaRPr lang="en-US" altLang="ko-KR" b="1" dirty="0">
              <a:solidFill>
                <a:schemeClr val="tx1">
                  <a:lumMod val="85000"/>
                  <a:lumOff val="15000"/>
                </a:schemeClr>
              </a:solidFill>
              <a:latin typeface="a영고딕M" pitchFamily="18" charset="-127"/>
              <a:ea typeface="a영고딕M" pitchFamily="18" charset="-127"/>
            </a:endParaRPr>
          </a:p>
          <a:p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  <a:hlinkClick r:id="rId2"/>
              </a:rPr>
              <a:t>http://terms.naver.com/entry.nhn?docId=1529260&amp;cid=42995&amp;categoryId</a:t>
            </a:r>
          </a:p>
          <a:p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  <a:hlinkClick r:id="rId2"/>
              </a:rPr>
              <a:t>=42995</a:t>
            </a: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a영고딕M" pitchFamily="18" charset="-127"/>
              <a:ea typeface="a영고딕M" pitchFamily="18" charset="-127"/>
            </a:endParaRPr>
          </a:p>
          <a:p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a영고딕M" pitchFamily="18" charset="-127"/>
              <a:ea typeface="a영고딕M" pitchFamily="18" charset="-127"/>
            </a:endParaRPr>
          </a:p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동영상</a:t>
            </a: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a영고딕M" pitchFamily="18" charset="-127"/>
              <a:ea typeface="a영고딕M" pitchFamily="18" charset="-127"/>
            </a:endParaRPr>
          </a:p>
          <a:p>
            <a:r>
              <a:rPr lang="ko-KR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유튜브</a:t>
            </a: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영고딕M" pitchFamily="18" charset="-127"/>
                <a:ea typeface="a영고딕M" pitchFamily="18" charset="-127"/>
              </a:rPr>
              <a:t>-Japanese calligraphy lesson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a영고딕M" pitchFamily="18" charset="-127"/>
              <a:ea typeface="a영고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43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1484784"/>
            <a:ext cx="489654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2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>
                <a:solidFill>
                  <a:srgbClr val="FFFFFF"/>
                </a:solidFill>
              </a:rPr>
              <a:t>이케바나</a:t>
            </a:r>
            <a:r>
              <a:rPr lang="ja-JP" altLang="en-US" b="1" dirty="0">
                <a:solidFill>
                  <a:srgbClr val="FFFFFF"/>
                </a:solidFill>
                <a:effectLst/>
              </a:rPr>
              <a:t>いけば</a:t>
            </a:r>
            <a:r>
              <a:rPr lang="ja-JP" altLang="en-US" b="1" dirty="0" smtClean="0">
                <a:solidFill>
                  <a:srgbClr val="FFFFFF"/>
                </a:solidFill>
                <a:effectLst/>
              </a:rPr>
              <a:t>な</a:t>
            </a:r>
            <a:r>
              <a:rPr lang="en-US" altLang="ja-JP" b="1" dirty="0" smtClean="0">
                <a:solidFill>
                  <a:srgbClr val="FFFFFF"/>
                </a:solidFill>
                <a:effectLst/>
              </a:rPr>
              <a:t/>
            </a:r>
            <a:br>
              <a:rPr lang="en-US" altLang="ja-JP" b="1" dirty="0" smtClean="0">
                <a:solidFill>
                  <a:srgbClr val="FFFFFF"/>
                </a:solidFill>
                <a:effectLst/>
              </a:rPr>
            </a:br>
            <a:r>
              <a:rPr lang="ja-JP" altLang="ko-KR" b="1" i="1" dirty="0">
                <a:solidFill>
                  <a:srgbClr val="FFFFFF"/>
                </a:solidFill>
              </a:rPr>
              <a:t>生(け)花</a:t>
            </a: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838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r>
              <a:rPr lang="en-US" altLang="ja-JP" b="1" dirty="0">
                <a:solidFill>
                  <a:srgbClr val="FFFFFF"/>
                </a:solidFill>
                <a:effectLst/>
              </a:rPr>
              <a:t>1. </a:t>
            </a:r>
            <a:r>
              <a:rPr lang="ko-KR" altLang="en-US" b="1" dirty="0" err="1">
                <a:solidFill>
                  <a:srgbClr val="FFFFFF"/>
                </a:solidFill>
                <a:effectLst/>
              </a:rPr>
              <a:t>이케바나</a:t>
            </a:r>
            <a:r>
              <a:rPr lang="ja-JP" altLang="en-US" b="1" dirty="0">
                <a:solidFill>
                  <a:srgbClr val="FFFFFF"/>
                </a:solidFill>
                <a:effectLst/>
              </a:rPr>
              <a:t>いけばな</a:t>
            </a:r>
            <a:endParaRPr lang="ko-KR" altLang="en-US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539552" y="1124744"/>
            <a:ext cx="3672408" cy="14401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いけばな란 꽃꽂이를 뜻하는</a:t>
            </a:r>
            <a:endParaRPr lang="en-US" altLang="ko-KR" dirty="0" smtClean="0">
              <a:solidFill>
                <a:srgbClr val="FFFFFF"/>
              </a:solidFill>
            </a:endParaRPr>
          </a:p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일본 전통예술의 하나</a:t>
            </a: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25348" y="3068960"/>
            <a:ext cx="3672408" cy="14401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나뭇가지</a:t>
            </a:r>
            <a:r>
              <a:rPr lang="en-US" altLang="ko-KR" dirty="0" smtClean="0">
                <a:solidFill>
                  <a:srgbClr val="FFFFFF"/>
                </a:solidFill>
              </a:rPr>
              <a:t>·</a:t>
            </a:r>
            <a:r>
              <a:rPr lang="ko-KR" altLang="en-US" dirty="0" smtClean="0">
                <a:solidFill>
                  <a:srgbClr val="FFFFFF"/>
                </a:solidFill>
              </a:rPr>
              <a:t>풀</a:t>
            </a:r>
            <a:r>
              <a:rPr lang="en-US" altLang="ko-KR" dirty="0" smtClean="0">
                <a:solidFill>
                  <a:srgbClr val="FFFFFF"/>
                </a:solidFill>
              </a:rPr>
              <a:t>·</a:t>
            </a:r>
            <a:r>
              <a:rPr lang="ko-KR" altLang="en-US" dirty="0" smtClean="0">
                <a:solidFill>
                  <a:srgbClr val="FFFFFF"/>
                </a:solidFill>
              </a:rPr>
              <a:t>잎사귀</a:t>
            </a:r>
            <a:r>
              <a:rPr lang="en-US" altLang="ko-KR" dirty="0" smtClean="0">
                <a:solidFill>
                  <a:srgbClr val="FFFFFF"/>
                </a:solidFill>
              </a:rPr>
              <a:t>·</a:t>
            </a:r>
            <a:r>
              <a:rPr lang="ko-KR" altLang="en-US" dirty="0" smtClean="0">
                <a:solidFill>
                  <a:srgbClr val="FFFFFF"/>
                </a:solidFill>
              </a:rPr>
              <a:t>꽃 등의</a:t>
            </a:r>
            <a:endParaRPr lang="en-US" altLang="ko-KR" dirty="0" smtClean="0">
              <a:solidFill>
                <a:srgbClr val="FFFFFF"/>
              </a:solidFill>
            </a:endParaRPr>
          </a:p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화재</a:t>
            </a:r>
            <a:r>
              <a:rPr lang="en-US" altLang="ko-KR" dirty="0" smtClean="0">
                <a:solidFill>
                  <a:srgbClr val="FFFFFF"/>
                </a:solidFill>
              </a:rPr>
              <a:t>(</a:t>
            </a:r>
            <a:r>
              <a:rPr lang="ko-KR" altLang="en-US" dirty="0" smtClean="0">
                <a:solidFill>
                  <a:srgbClr val="FFFFFF"/>
                </a:solidFill>
              </a:rPr>
              <a:t>花材</a:t>
            </a:r>
            <a:r>
              <a:rPr lang="en-US" altLang="ko-KR" dirty="0" smtClean="0">
                <a:solidFill>
                  <a:srgbClr val="FFFFFF"/>
                </a:solidFill>
              </a:rPr>
              <a:t>)</a:t>
            </a:r>
            <a:r>
              <a:rPr lang="ko-KR" altLang="en-US" dirty="0" smtClean="0">
                <a:solidFill>
                  <a:srgbClr val="FFFFFF"/>
                </a:solidFill>
              </a:rPr>
              <a:t>로</a:t>
            </a:r>
            <a:r>
              <a:rPr lang="en-US" altLang="ko-KR" dirty="0">
                <a:solidFill>
                  <a:srgbClr val="FFFFFF"/>
                </a:solidFill>
              </a:rPr>
              <a:t> </a:t>
            </a:r>
            <a:r>
              <a:rPr lang="ko-KR" altLang="en-US" dirty="0" smtClean="0">
                <a:solidFill>
                  <a:srgbClr val="FFFFFF"/>
                </a:solidFill>
              </a:rPr>
              <a:t>화기</a:t>
            </a:r>
            <a:r>
              <a:rPr lang="en-US" altLang="ko-KR" dirty="0" smtClean="0">
                <a:solidFill>
                  <a:srgbClr val="FFFFFF"/>
                </a:solidFill>
              </a:rPr>
              <a:t>(</a:t>
            </a:r>
            <a:r>
              <a:rPr lang="ko-KR" altLang="en-US" dirty="0" smtClean="0">
                <a:solidFill>
                  <a:srgbClr val="FFFFFF"/>
                </a:solidFill>
              </a:rPr>
              <a:t>花器</a:t>
            </a:r>
            <a:r>
              <a:rPr lang="en-US" altLang="ko-KR" dirty="0" smtClean="0">
                <a:solidFill>
                  <a:srgbClr val="FFFFFF"/>
                </a:solidFill>
              </a:rPr>
              <a:t>)</a:t>
            </a:r>
            <a:r>
              <a:rPr lang="ko-KR" altLang="en-US" dirty="0" smtClean="0">
                <a:solidFill>
                  <a:srgbClr val="FFFFFF"/>
                </a:solidFill>
              </a:rPr>
              <a:t>에</a:t>
            </a:r>
            <a:endParaRPr lang="en-US" altLang="ko-KR" dirty="0" smtClean="0">
              <a:solidFill>
                <a:srgbClr val="FFFFFF"/>
              </a:solidFill>
            </a:endParaRPr>
          </a:p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장식한 꽃꽂이</a:t>
            </a: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818373" y="4941168"/>
            <a:ext cx="3672408" cy="14401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수많은 유파</a:t>
            </a:r>
            <a:endParaRPr lang="en-US" altLang="ko-KR" dirty="0" smtClean="0">
              <a:solidFill>
                <a:srgbClr val="FFFFFF"/>
              </a:solidFill>
            </a:endParaRPr>
          </a:p>
          <a:p>
            <a:pPr algn="ctr"/>
            <a:r>
              <a:rPr lang="ko-KR" altLang="en-US" dirty="0" err="1" smtClean="0">
                <a:solidFill>
                  <a:srgbClr val="FFFFFF"/>
                </a:solidFill>
              </a:rPr>
              <a:t>이에모토제도</a:t>
            </a:r>
            <a:r>
              <a:rPr lang="en-US" altLang="ko-KR" dirty="0" smtClean="0">
                <a:solidFill>
                  <a:srgbClr val="FFFFFF"/>
                </a:solidFill>
              </a:rPr>
              <a:t>(</a:t>
            </a:r>
            <a:r>
              <a:rPr lang="ko-KR" altLang="en-US" dirty="0" err="1" smtClean="0">
                <a:solidFill>
                  <a:srgbClr val="FFFFFF"/>
                </a:solidFill>
              </a:rPr>
              <a:t>家元制度</a:t>
            </a:r>
            <a:r>
              <a:rPr lang="en-US" altLang="ko-KR" dirty="0" smtClean="0">
                <a:solidFill>
                  <a:srgbClr val="FFFFFF"/>
                </a:solidFill>
              </a:rPr>
              <a:t>)</a:t>
            </a: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818373" y="3068960"/>
            <a:ext cx="3672408" cy="14401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접대예술</a:t>
            </a:r>
            <a:r>
              <a:rPr lang="en-US" altLang="ko-KR" dirty="0" smtClean="0">
                <a:solidFill>
                  <a:srgbClr val="FFFFFF"/>
                </a:solidFill>
              </a:rPr>
              <a:t>, </a:t>
            </a:r>
            <a:r>
              <a:rPr lang="ko-KR" altLang="en-US" dirty="0" smtClean="0">
                <a:solidFill>
                  <a:srgbClr val="FFFFFF"/>
                </a:solidFill>
              </a:rPr>
              <a:t>생활예술</a:t>
            </a:r>
            <a:endParaRPr lang="en-US" altLang="ko-KR" dirty="0" smtClean="0">
              <a:solidFill>
                <a:srgbClr val="FFFFFF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39552" y="4941168"/>
            <a:ext cx="3672408" cy="14401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꽃을 꽂는 기법</a:t>
            </a:r>
            <a:endParaRPr lang="en-US" altLang="ko-KR" dirty="0" smtClean="0">
              <a:solidFill>
                <a:srgbClr val="FFFFFF"/>
              </a:solidFill>
            </a:endParaRPr>
          </a:p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꽃꽂이를</a:t>
            </a:r>
            <a:r>
              <a:rPr lang="en-US" altLang="ko-KR" dirty="0" smtClean="0">
                <a:solidFill>
                  <a:srgbClr val="FFFFFF"/>
                </a:solidFill>
              </a:rPr>
              <a:t> </a:t>
            </a:r>
            <a:r>
              <a:rPr lang="ko-KR" altLang="en-US" dirty="0" smtClean="0">
                <a:solidFill>
                  <a:srgbClr val="FFFFFF"/>
                </a:solidFill>
              </a:rPr>
              <a:t>감상하는 행위 전반</a:t>
            </a: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813593" y="1101481"/>
            <a:ext cx="3672408" cy="14401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srgbClr val="FFFFFF"/>
                </a:solidFill>
              </a:rPr>
              <a:t>카도오</a:t>
            </a:r>
            <a:r>
              <a:rPr lang="en-US" altLang="ko-KR" dirty="0" smtClean="0">
                <a:solidFill>
                  <a:srgbClr val="FFFFFF"/>
                </a:solidFill>
              </a:rPr>
              <a:t>(</a:t>
            </a:r>
            <a:r>
              <a:rPr lang="ko-KR" altLang="en-US" dirty="0" smtClean="0">
                <a:solidFill>
                  <a:srgbClr val="FFFFFF"/>
                </a:solidFill>
              </a:rPr>
              <a:t>花道</a:t>
            </a:r>
            <a:r>
              <a:rPr lang="en-US" altLang="ko-KR" dirty="0" smtClean="0">
                <a:solidFill>
                  <a:srgbClr val="FFFFFF"/>
                </a:solidFill>
              </a:rPr>
              <a:t>, </a:t>
            </a:r>
            <a:r>
              <a:rPr lang="ko-KR" altLang="en-US" dirty="0" smtClean="0">
                <a:solidFill>
                  <a:srgbClr val="FFFFFF"/>
                </a:solidFill>
              </a:rPr>
              <a:t>かどう</a:t>
            </a:r>
            <a:r>
              <a:rPr lang="en-US" altLang="ko-KR" dirty="0" smtClean="0">
                <a:solidFill>
                  <a:srgbClr val="FFFFFF"/>
                </a:solidFill>
              </a:rPr>
              <a:t>)</a:t>
            </a:r>
          </a:p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화도</a:t>
            </a:r>
            <a:endParaRPr lang="en-US" altLang="ko-KR" dirty="0" smtClean="0">
              <a:solidFill>
                <a:srgbClr val="FFFFFF"/>
              </a:solidFill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2267744" y="2435785"/>
            <a:ext cx="4536504" cy="270650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</a:rPr>
              <a:t>시대에 따라 </a:t>
            </a:r>
            <a:endParaRPr lang="en-US" altLang="ko-KR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</a:rPr>
              <a:t>그 명칭과 양식이 변화</a:t>
            </a:r>
            <a:endParaRPr lang="ko-KR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8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2. </a:t>
            </a:r>
            <a:r>
              <a:rPr lang="ko-KR" altLang="en-US" sz="3200" dirty="0" err="1" smtClean="0"/>
              <a:t>이케바나의</a:t>
            </a:r>
            <a:r>
              <a:rPr lang="ko-KR" altLang="en-US" sz="3200" dirty="0" smtClean="0"/>
              <a:t> 역사와 종류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395536" y="764704"/>
            <a:ext cx="288032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FFFFFF"/>
                </a:solidFill>
              </a:rPr>
              <a:t>신에게 바치는 꽃</a:t>
            </a:r>
            <a:endParaRPr lang="ko-KR" altLang="en-US" dirty="0">
              <a:solidFill>
                <a:srgbClr val="FFFFFF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1543" y="1490007"/>
            <a:ext cx="3391272" cy="22322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490007"/>
            <a:ext cx="3317354" cy="22027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1543" y="3933056"/>
            <a:ext cx="3391272" cy="259228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933056"/>
            <a:ext cx="3317354" cy="2592288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2627784" y="3068960"/>
            <a:ext cx="4104456" cy="1872208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일본의 </a:t>
            </a:r>
            <a:r>
              <a:rPr lang="ko-KR" altLang="en-US" dirty="0">
                <a:solidFill>
                  <a:schemeClr val="tx1"/>
                </a:solidFill>
              </a:rPr>
              <a:t>민속신앙에서부터 </a:t>
            </a:r>
            <a:r>
              <a:rPr lang="ko-KR" altLang="en-US" dirty="0" smtClean="0">
                <a:solidFill>
                  <a:schemeClr val="tx1"/>
                </a:solidFill>
              </a:rPr>
              <a:t>출발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endParaRPr lang="ko-KR" altLang="en-US" dirty="0">
              <a:solidFill>
                <a:schemeClr val="tx1"/>
              </a:solidFill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</a:rPr>
              <a:t>나라 </a:t>
            </a:r>
            <a:r>
              <a:rPr lang="ko-KR" altLang="en-US" dirty="0" smtClean="0">
                <a:solidFill>
                  <a:schemeClr val="tx1"/>
                </a:solidFill>
              </a:rPr>
              <a:t>시대</a:t>
            </a:r>
            <a:r>
              <a:rPr lang="ko-KR" altLang="en-US" dirty="0">
                <a:solidFill>
                  <a:schemeClr val="tx1"/>
                </a:solidFill>
              </a:rPr>
              <a:t>에</a:t>
            </a:r>
            <a:r>
              <a:rPr lang="en-US" altLang="ko-KR" dirty="0" smtClean="0">
                <a:solidFill>
                  <a:schemeClr val="tx1"/>
                </a:solidFill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</a:rPr>
              <a:t>중국에서 건너온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불교의 공화</a:t>
            </a:r>
            <a:r>
              <a:rPr lang="en-US" altLang="ko-KR" dirty="0" smtClean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供花</a:t>
            </a:r>
            <a:r>
              <a:rPr lang="en-US" altLang="ko-KR" dirty="0">
                <a:solidFill>
                  <a:schemeClr val="tx1"/>
                </a:solidFill>
              </a:rPr>
              <a:t>) </a:t>
            </a:r>
            <a:r>
              <a:rPr lang="ko-KR" altLang="en-US" dirty="0" smtClean="0">
                <a:solidFill>
                  <a:schemeClr val="tx1"/>
                </a:solidFill>
              </a:rPr>
              <a:t>의례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endParaRPr lang="ko-KR" altLang="en-US" dirty="0">
              <a:solidFill>
                <a:schemeClr val="tx1"/>
              </a:solidFill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</a:rPr>
              <a:t>당시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꽃은 </a:t>
            </a:r>
            <a:r>
              <a:rPr lang="ko-KR" altLang="en-US" dirty="0" smtClean="0">
                <a:solidFill>
                  <a:schemeClr val="tx1"/>
                </a:solidFill>
              </a:rPr>
              <a:t>종교적인 </a:t>
            </a:r>
            <a:r>
              <a:rPr lang="ko-KR" altLang="en-US" dirty="0">
                <a:solidFill>
                  <a:schemeClr val="tx1"/>
                </a:solidFill>
              </a:rPr>
              <a:t>의미가 강했다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8787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052736"/>
            <a:ext cx="8704528" cy="5616624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467545" y="332656"/>
            <a:ext cx="295232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srgbClr val="FFFFFF"/>
                </a:solidFill>
              </a:rPr>
              <a:t>헤이안</a:t>
            </a:r>
            <a:r>
              <a:rPr lang="ko-KR" altLang="en-US" dirty="0" smtClean="0">
                <a:solidFill>
                  <a:srgbClr val="FFFFFF"/>
                </a:solidFill>
              </a:rPr>
              <a:t> 시대</a:t>
            </a:r>
            <a:r>
              <a:rPr lang="en-US" altLang="ko-KR" dirty="0" smtClean="0">
                <a:solidFill>
                  <a:srgbClr val="FFFFFF"/>
                </a:solidFill>
              </a:rPr>
              <a:t>, </a:t>
            </a:r>
            <a:r>
              <a:rPr lang="ko-KR" altLang="en-US" dirty="0" smtClean="0">
                <a:solidFill>
                  <a:srgbClr val="FFFFFF"/>
                </a:solidFill>
              </a:rPr>
              <a:t>꽃을 즐기다</a:t>
            </a:r>
            <a:r>
              <a:rPr lang="en-US" altLang="ko-KR" dirty="0" smtClean="0">
                <a:solidFill>
                  <a:srgbClr val="FFFFFF"/>
                </a:solidFill>
              </a:rPr>
              <a:t>.</a:t>
            </a: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67545" y="3068960"/>
            <a:ext cx="7920880" cy="1152128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ko-KR" altLang="en-US" dirty="0">
                <a:solidFill>
                  <a:schemeClr val="tx1"/>
                </a:solidFill>
              </a:rPr>
              <a:t>중국 송나라에서 </a:t>
            </a:r>
            <a:r>
              <a:rPr lang="ko-KR" altLang="en-US" dirty="0" smtClean="0">
                <a:solidFill>
                  <a:schemeClr val="tx1"/>
                </a:solidFill>
              </a:rPr>
              <a:t>원예기술이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</a:rPr>
              <a:t>수입되어 </a:t>
            </a:r>
            <a:r>
              <a:rPr lang="ko-KR" altLang="en-US" dirty="0">
                <a:solidFill>
                  <a:schemeClr val="tx1"/>
                </a:solidFill>
              </a:rPr>
              <a:t>귀족들의 </a:t>
            </a:r>
            <a:r>
              <a:rPr lang="ko-KR" altLang="en-US" dirty="0" smtClean="0">
                <a:solidFill>
                  <a:schemeClr val="tx1"/>
                </a:solidFill>
              </a:rPr>
              <a:t>저택에서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fontAlgn="base"/>
            <a:r>
              <a:rPr lang="ko-KR" altLang="en-US" dirty="0" smtClean="0">
                <a:solidFill>
                  <a:schemeClr val="tx1"/>
                </a:solidFill>
              </a:rPr>
              <a:t>꽃 가꾸기를 </a:t>
            </a:r>
            <a:r>
              <a:rPr lang="ko-KR" altLang="en-US" dirty="0">
                <a:solidFill>
                  <a:schemeClr val="tx1"/>
                </a:solidFill>
              </a:rPr>
              <a:t>취미로 하는 일이 유행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467544" y="1484784"/>
            <a:ext cx="7920880" cy="1152128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ko-KR" altLang="en-US" dirty="0" err="1" smtClean="0">
                <a:solidFill>
                  <a:schemeClr val="tx1"/>
                </a:solidFill>
              </a:rPr>
              <a:t>하나아와세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花合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</a:p>
          <a:p>
            <a:pPr fontAlgn="base"/>
            <a:r>
              <a:rPr lang="en-US" altLang="ko-KR" dirty="0" smtClean="0">
                <a:solidFill>
                  <a:schemeClr val="tx1"/>
                </a:solidFill>
              </a:rPr>
              <a:t>      : </a:t>
            </a:r>
            <a:r>
              <a:rPr lang="ko-KR" altLang="en-US" dirty="0" smtClean="0">
                <a:solidFill>
                  <a:schemeClr val="tx1"/>
                </a:solidFill>
              </a:rPr>
              <a:t>자기가 </a:t>
            </a:r>
            <a:r>
              <a:rPr lang="ko-KR" altLang="en-US" dirty="0">
                <a:solidFill>
                  <a:schemeClr val="tx1"/>
                </a:solidFill>
              </a:rPr>
              <a:t>가꾼 꽃의 </a:t>
            </a:r>
            <a:r>
              <a:rPr lang="ko-KR" altLang="en-US" dirty="0" smtClean="0">
                <a:solidFill>
                  <a:schemeClr val="tx1"/>
                </a:solidFill>
              </a:rPr>
              <a:t>아름다움이나</a:t>
            </a:r>
            <a:r>
              <a:rPr lang="en-US" altLang="ko-KR" dirty="0" smtClean="0">
                <a:solidFill>
                  <a:schemeClr val="tx1"/>
                </a:solidFill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</a:rPr>
              <a:t>진귀함을 </a:t>
            </a:r>
            <a:r>
              <a:rPr lang="ko-KR" altLang="en-US" dirty="0">
                <a:solidFill>
                  <a:schemeClr val="tx1"/>
                </a:solidFill>
              </a:rPr>
              <a:t>서로 겨루는 </a:t>
            </a:r>
            <a:r>
              <a:rPr lang="ko-KR" altLang="en-US" dirty="0" smtClean="0">
                <a:solidFill>
                  <a:schemeClr val="tx1"/>
                </a:solidFill>
              </a:rPr>
              <a:t>놀이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603785" y="4611808"/>
            <a:ext cx="3784640" cy="1152128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dirty="0">
                <a:solidFill>
                  <a:schemeClr val="tx1"/>
                </a:solidFill>
              </a:rPr>
              <a:t>아름다움을 즐기는 </a:t>
            </a:r>
            <a:r>
              <a:rPr lang="ko-KR" altLang="en-US" dirty="0" smtClean="0">
                <a:solidFill>
                  <a:schemeClr val="tx1"/>
                </a:solidFill>
              </a:rPr>
              <a:t>대상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 fontAlgn="base"/>
            <a:r>
              <a:rPr lang="ko-KR" altLang="en-US" dirty="0" smtClean="0">
                <a:solidFill>
                  <a:schemeClr val="tx1"/>
                </a:solidFill>
              </a:rPr>
              <a:t>또는 </a:t>
            </a:r>
            <a:r>
              <a:rPr lang="ko-KR" altLang="en-US" dirty="0">
                <a:solidFill>
                  <a:schemeClr val="tx1"/>
                </a:solidFill>
              </a:rPr>
              <a:t>가공하는 과정을 즐기는 대상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467545" y="4611808"/>
            <a:ext cx="3600400" cy="1152128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dirty="0">
                <a:solidFill>
                  <a:schemeClr val="tx1"/>
                </a:solidFill>
              </a:rPr>
              <a:t>신앙의 의미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종교성</a:t>
            </a:r>
          </a:p>
        </p:txBody>
      </p:sp>
      <p:sp>
        <p:nvSpPr>
          <p:cNvPr id="13" name="오른쪽 화살표 12"/>
          <p:cNvSpPr/>
          <p:nvPr/>
        </p:nvSpPr>
        <p:spPr>
          <a:xfrm>
            <a:off x="3851920" y="4869160"/>
            <a:ext cx="864096" cy="57606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1862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395536" y="332656"/>
            <a:ext cx="453650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ko-KR" altLang="en-US" b="1" dirty="0" err="1" smtClean="0"/>
              <a:t>무로마치</a:t>
            </a:r>
            <a:r>
              <a:rPr lang="ko-KR" altLang="en-US" b="1" dirty="0" smtClean="0"/>
              <a:t> 시대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릿카</a:t>
            </a:r>
            <a:r>
              <a:rPr lang="en-US" altLang="ko-KR" b="1" dirty="0"/>
              <a:t>(</a:t>
            </a:r>
            <a:r>
              <a:rPr lang="ko-KR" altLang="en-US" b="1" dirty="0" err="1"/>
              <a:t>立花</a:t>
            </a:r>
            <a:r>
              <a:rPr lang="en-US" altLang="ko-KR" b="1" dirty="0"/>
              <a:t>)</a:t>
            </a:r>
            <a:r>
              <a:rPr lang="ko-KR" altLang="en-US" b="1" dirty="0"/>
              <a:t>의 시작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515" y="809625"/>
            <a:ext cx="3936078" cy="377150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1590" y="809625"/>
            <a:ext cx="4698664" cy="3771503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365515" y="4581128"/>
            <a:ext cx="2088232" cy="194421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쇼잉즈쿠리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書院造</a:t>
            </a:r>
            <a:endParaRPr lang="en-US" altLang="ko-KR" dirty="0"/>
          </a:p>
          <a:p>
            <a:pPr algn="ctr"/>
            <a:r>
              <a:rPr lang="ko-KR" altLang="en-US" dirty="0" smtClean="0"/>
              <a:t>건축 양식</a:t>
            </a:r>
            <a:endParaRPr lang="en-US" altLang="ko-KR" dirty="0" smtClean="0"/>
          </a:p>
          <a:p>
            <a:pPr algn="ctr"/>
            <a:endParaRPr lang="en-US" altLang="ko-KR" dirty="0" smtClean="0"/>
          </a:p>
          <a:p>
            <a:pPr algn="ctr"/>
            <a:r>
              <a:rPr lang="ko-KR" altLang="en-US" dirty="0" err="1"/>
              <a:t>도코노마</a:t>
            </a:r>
            <a:r>
              <a:rPr lang="en-US" altLang="ko-KR" dirty="0"/>
              <a:t>(</a:t>
            </a:r>
            <a:r>
              <a:rPr lang="ko-KR" altLang="en-US" dirty="0"/>
              <a:t>床の間</a:t>
            </a:r>
            <a:r>
              <a:rPr lang="en-US" altLang="ko-KR" dirty="0"/>
              <a:t>)</a:t>
            </a:r>
            <a:r>
              <a:rPr lang="ko-KR" altLang="en-US" dirty="0"/>
              <a:t>를 </a:t>
            </a:r>
            <a:r>
              <a:rPr lang="ko-KR" altLang="en-US" dirty="0" smtClean="0"/>
              <a:t>장식</a:t>
            </a:r>
            <a:endParaRPr lang="en-US" altLang="ko-KR" dirty="0" smtClean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2555776" y="4590814"/>
            <a:ext cx="2088232" cy="194421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칠석날 어전에 꽃을 헌상</a:t>
            </a:r>
            <a:endParaRPr lang="en-US" altLang="ko-KR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4748673" y="4590814"/>
            <a:ext cx="2088232" cy="194421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꽃꽂이에 대한 전문가가 출현</a:t>
            </a:r>
            <a:endParaRPr lang="en-US" altLang="ko-KR" dirty="0"/>
          </a:p>
          <a:p>
            <a:pPr algn="ctr"/>
            <a:endParaRPr lang="ko-KR" altLang="en-US" dirty="0"/>
          </a:p>
          <a:p>
            <a:pPr algn="ctr"/>
            <a:r>
              <a:rPr lang="ko-KR" altLang="en-US" dirty="0"/>
              <a:t>일정한 양식을 </a:t>
            </a:r>
            <a:r>
              <a:rPr lang="ko-KR" altLang="en-US" dirty="0" smtClean="0"/>
              <a:t>설정</a:t>
            </a:r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948264" y="4590814"/>
            <a:ext cx="2088232" cy="194421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dirty="0"/>
              <a:t>꽃나무를 그대로 세운다는 뜻</a:t>
            </a:r>
            <a:endParaRPr lang="en-US" altLang="ko-KR" dirty="0"/>
          </a:p>
          <a:p>
            <a:pPr algn="ctr" fontAlgn="base"/>
            <a:endParaRPr lang="en-US" altLang="ko-KR" dirty="0" smtClean="0"/>
          </a:p>
          <a:p>
            <a:pPr algn="ctr" fontAlgn="base"/>
            <a:r>
              <a:rPr lang="ko-KR" altLang="en-US" dirty="0" smtClean="0"/>
              <a:t>주로 </a:t>
            </a:r>
            <a:r>
              <a:rPr lang="ko-KR" altLang="en-US" dirty="0"/>
              <a:t>소나무</a:t>
            </a:r>
            <a:r>
              <a:rPr lang="en-US" altLang="ko-KR" dirty="0"/>
              <a:t>, </a:t>
            </a:r>
            <a:r>
              <a:rPr lang="ko-KR" altLang="en-US" dirty="0"/>
              <a:t>대나무 등 곧게 뻗은 소재를 </a:t>
            </a:r>
            <a:r>
              <a:rPr lang="ko-KR" altLang="en-US" dirty="0" smtClean="0"/>
              <a:t>사용</a:t>
            </a:r>
            <a:endParaRPr lang="en-US" altLang="ko-KR" dirty="0" smtClean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288" y="1340768"/>
            <a:ext cx="4699000" cy="35179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299493"/>
            <a:ext cx="22193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373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7904" y="548679"/>
            <a:ext cx="1547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[Index]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영고딕B" pitchFamily="18" charset="-127"/>
              <a:ea typeface="a영고딕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1516142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제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1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장        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01. 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일본 서도의 역사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a영고딕B" pitchFamily="18" charset="-127"/>
              <a:ea typeface="a영고딕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2804587"/>
            <a:ext cx="3858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제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2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장       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02. 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서도의 작품감상방법</a:t>
            </a:r>
            <a:endPara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a영고딕B" pitchFamily="18" charset="-127"/>
              <a:ea typeface="a영고딕B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            03. 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일본 실생활 서도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a영고딕B" pitchFamily="18" charset="-127"/>
              <a:ea typeface="a영고딕B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4646" y="4365104"/>
            <a:ext cx="263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제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3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장      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04. 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결론</a:t>
            </a:r>
            <a:endPara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a영고딕B" pitchFamily="18" charset="-127"/>
              <a:ea typeface="a영고딕B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           05. 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영고딕B" pitchFamily="18" charset="-127"/>
                <a:ea typeface="a영고딕B" pitchFamily="18" charset="-127"/>
              </a:rPr>
              <a:t>참고자료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a영고딕B" pitchFamily="18" charset="-127"/>
              <a:ea typeface="a영고딕B" pitchFamily="18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3275856" y="2060848"/>
            <a:ext cx="0" cy="595948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  <a:headEnd w="lg" len="med"/>
            <a:tail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3275856" y="3450918"/>
            <a:ext cx="0" cy="59594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049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67545" y="332656"/>
            <a:ext cx="295232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rgbClr val="FFFFFF"/>
                </a:solidFill>
              </a:rPr>
              <a:t>나게이레</a:t>
            </a:r>
            <a:r>
              <a:rPr lang="en-US" altLang="ko-KR" b="1" dirty="0">
                <a:solidFill>
                  <a:srgbClr val="FFFFFF"/>
                </a:solidFill>
              </a:rPr>
              <a:t>(</a:t>
            </a:r>
            <a:r>
              <a:rPr lang="ko-KR" altLang="en-US" b="1" dirty="0">
                <a:solidFill>
                  <a:srgbClr val="FFFFFF"/>
                </a:solidFill>
              </a:rPr>
              <a:t>投入</a:t>
            </a:r>
            <a:r>
              <a:rPr lang="ja-JP" altLang="en-US" b="1" dirty="0">
                <a:solidFill>
                  <a:srgbClr val="FFFFFF"/>
                </a:solidFill>
              </a:rPr>
              <a:t>れ</a:t>
            </a:r>
            <a:r>
              <a:rPr lang="en-US" altLang="ja-JP" b="1" dirty="0" smtClean="0">
                <a:solidFill>
                  <a:srgbClr val="FFFFFF"/>
                </a:solidFill>
              </a:rPr>
              <a:t>)</a:t>
            </a:r>
            <a:endParaRPr lang="ja-JP" altLang="en-US" b="1" dirty="0">
              <a:solidFill>
                <a:srgbClr val="FFFFFF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2448" y="1196752"/>
            <a:ext cx="2952328" cy="283656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1196752"/>
            <a:ext cx="2448272" cy="2836566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258925" y="4164546"/>
            <a:ext cx="2736304" cy="244827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err="1"/>
              <a:t>릿카의</a:t>
            </a:r>
            <a:r>
              <a:rPr lang="ko-KR" altLang="en-US" b="1" dirty="0"/>
              <a:t> 화려함에 대한 반작용에서 </a:t>
            </a:r>
            <a:r>
              <a:rPr lang="ko-KR" altLang="en-US" b="1" dirty="0" smtClean="0"/>
              <a:t>나온</a:t>
            </a:r>
            <a:endParaRPr lang="en-US" altLang="ko-KR" b="1" dirty="0" smtClean="0"/>
          </a:p>
          <a:p>
            <a:pPr algn="ctr"/>
            <a:r>
              <a:rPr lang="ko-KR" altLang="en-US" b="1" dirty="0" err="1" smtClean="0"/>
              <a:t>나게이레</a:t>
            </a:r>
            <a:r>
              <a:rPr lang="en-US" altLang="ko-KR" b="1" dirty="0"/>
              <a:t>(</a:t>
            </a:r>
            <a:r>
              <a:rPr lang="ko-KR" altLang="en-US" b="1" dirty="0"/>
              <a:t>投入れ</a:t>
            </a:r>
            <a:r>
              <a:rPr lang="en-US" altLang="ko-KR" b="1" dirty="0" smtClean="0"/>
              <a:t>)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598" y="1196751"/>
            <a:ext cx="3960784" cy="2793767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3211253" y="4161403"/>
            <a:ext cx="2736304" cy="244827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나게なげ</a:t>
            </a:r>
            <a:r>
              <a:rPr lang="en-US" altLang="ko-KR" b="1" dirty="0"/>
              <a:t>(</a:t>
            </a:r>
            <a:r>
              <a:rPr lang="ko-KR" altLang="en-US" b="1" dirty="0"/>
              <a:t>投げ</a:t>
            </a:r>
            <a:r>
              <a:rPr lang="en-US" altLang="ko-KR" b="1" dirty="0"/>
              <a:t>) </a:t>
            </a:r>
            <a:endParaRPr lang="en-US" altLang="ko-KR" b="1" dirty="0" smtClean="0"/>
          </a:p>
          <a:p>
            <a:pPr algn="ctr"/>
            <a:r>
              <a:rPr lang="en-US" altLang="ko-KR" b="1" dirty="0" smtClean="0"/>
              <a:t>: </a:t>
            </a:r>
            <a:r>
              <a:rPr lang="ko-KR" altLang="en-US" b="1" dirty="0"/>
              <a:t>건성으로 하다</a:t>
            </a:r>
            <a:r>
              <a:rPr lang="en-US" altLang="ko-KR" b="1" dirty="0"/>
              <a:t>, </a:t>
            </a:r>
            <a:r>
              <a:rPr lang="ko-KR" altLang="en-US" b="1" dirty="0" smtClean="0"/>
              <a:t>정성 들여 </a:t>
            </a:r>
            <a:r>
              <a:rPr lang="ko-KR" altLang="en-US" b="1" dirty="0"/>
              <a:t>하지 않는다</a:t>
            </a:r>
          </a:p>
          <a:p>
            <a:pPr algn="ctr"/>
            <a:endParaRPr lang="en-US" altLang="ko-KR" b="1" dirty="0" smtClean="0"/>
          </a:p>
          <a:p>
            <a:pPr algn="ctr"/>
            <a:r>
              <a:rPr lang="ko-KR" altLang="en-US" b="1" dirty="0" err="1" smtClean="0"/>
              <a:t>이레入</a:t>
            </a:r>
            <a:r>
              <a:rPr lang="ko-KR" altLang="en-US" b="1" dirty="0" smtClean="0"/>
              <a:t>れ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넣다</a:t>
            </a:r>
            <a:r>
              <a:rPr lang="en-US" altLang="ko-KR" b="1" dirty="0"/>
              <a:t>, </a:t>
            </a:r>
            <a:r>
              <a:rPr lang="ko-KR" altLang="en-US" b="1" dirty="0" smtClean="0"/>
              <a:t>꽂다</a:t>
            </a:r>
            <a:endParaRPr lang="ko-KR" altLang="en-US" b="1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163581" y="4182954"/>
            <a:ext cx="2736304" cy="244827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b="1" dirty="0" smtClean="0"/>
              <a:t>다실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茶室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의 </a:t>
            </a:r>
            <a:r>
              <a:rPr lang="ko-KR" altLang="en-US" b="1" dirty="0" err="1"/>
              <a:t>이케바나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75136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5" y="332656"/>
            <a:ext cx="295232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ko-KR" altLang="en-US" b="1" dirty="0" err="1"/>
              <a:t>세이카</a:t>
            </a:r>
            <a:r>
              <a:rPr lang="en-US" altLang="ko-KR" b="1" dirty="0"/>
              <a:t>(</a:t>
            </a:r>
            <a:r>
              <a:rPr lang="ko-KR" altLang="en-US" b="1" dirty="0"/>
              <a:t>生花</a:t>
            </a:r>
            <a:r>
              <a:rPr lang="en-US" altLang="ko-KR" b="1" dirty="0"/>
              <a:t>)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3008" y="980728"/>
            <a:ext cx="6534150" cy="29718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467545" y="4165206"/>
            <a:ext cx="2664296" cy="244827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너무 형식이 빈약하다고 </a:t>
            </a:r>
            <a:r>
              <a:rPr lang="ko-KR" altLang="en-US" dirty="0" err="1"/>
              <a:t>비판받는</a:t>
            </a:r>
            <a:r>
              <a:rPr lang="ko-KR" altLang="en-US" dirty="0"/>
              <a:t> </a:t>
            </a:r>
            <a:r>
              <a:rPr lang="ko-KR" altLang="en-US" dirty="0" err="1" smtClean="0"/>
              <a:t>나게이레를</a:t>
            </a:r>
            <a:r>
              <a:rPr lang="ko-KR" altLang="en-US" dirty="0" smtClean="0"/>
              <a:t> 대신하여 나타난 양식</a:t>
            </a:r>
            <a:endParaRPr lang="ko-KR" altLang="en-US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3347864" y="4165206"/>
            <a:ext cx="2664296" cy="244827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dirty="0" err="1" smtClean="0"/>
              <a:t>릿카보다는</a:t>
            </a:r>
            <a:endParaRPr lang="en-US" altLang="ko-KR" dirty="0"/>
          </a:p>
          <a:p>
            <a:pPr algn="ctr" fontAlgn="base"/>
            <a:r>
              <a:rPr lang="ko-KR" altLang="en-US" dirty="0" smtClean="0"/>
              <a:t>형식이 </a:t>
            </a:r>
            <a:r>
              <a:rPr lang="ko-KR" altLang="en-US" dirty="0" err="1"/>
              <a:t>간략</a:t>
            </a:r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6228184" y="4145734"/>
            <a:ext cx="2664296" cy="244827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dirty="0"/>
              <a:t>유교사상이 </a:t>
            </a:r>
            <a:r>
              <a:rPr lang="ko-KR" altLang="en-US" dirty="0" smtClean="0"/>
              <a:t>채용</a:t>
            </a:r>
            <a:endParaRPr lang="en-US" altLang="ko-KR" dirty="0" smtClean="0"/>
          </a:p>
          <a:p>
            <a:pPr algn="ctr" fontAlgn="base"/>
            <a:r>
              <a:rPr lang="ko-KR" altLang="en-US" dirty="0" smtClean="0"/>
              <a:t>천</a:t>
            </a:r>
            <a:r>
              <a:rPr lang="en-US" altLang="ko-KR" dirty="0"/>
              <a:t>·</a:t>
            </a:r>
            <a:r>
              <a:rPr lang="ko-KR" altLang="en-US" dirty="0"/>
              <a:t>지</a:t>
            </a:r>
            <a:r>
              <a:rPr lang="en-US" altLang="ko-KR" dirty="0"/>
              <a:t>·</a:t>
            </a:r>
            <a:r>
              <a:rPr lang="ko-KR" altLang="en-US" dirty="0"/>
              <a:t>인</a:t>
            </a:r>
            <a:r>
              <a:rPr lang="en-US" altLang="ko-KR" dirty="0"/>
              <a:t>(</a:t>
            </a:r>
            <a:r>
              <a:rPr lang="ko-KR" altLang="en-US" dirty="0"/>
              <a:t>天</a:t>
            </a:r>
            <a:r>
              <a:rPr lang="en-US" altLang="ko-KR" dirty="0"/>
              <a:t>·</a:t>
            </a:r>
            <a:r>
              <a:rPr lang="ko-KR" altLang="en-US" dirty="0"/>
              <a:t>地</a:t>
            </a:r>
            <a:r>
              <a:rPr lang="en-US" altLang="ko-KR" dirty="0"/>
              <a:t>·</a:t>
            </a:r>
            <a:r>
              <a:rPr lang="ko-KR" altLang="en-US" dirty="0"/>
              <a:t>人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039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4" y="332656"/>
            <a:ext cx="3672407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ko-KR" altLang="en-US" b="1" dirty="0" smtClean="0"/>
              <a:t>메이지 유신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모리바나</a:t>
            </a:r>
            <a:r>
              <a:rPr lang="en-US" altLang="ko-KR" b="1" dirty="0"/>
              <a:t>(</a:t>
            </a:r>
            <a:r>
              <a:rPr lang="ko-KR" altLang="en-US" b="1" dirty="0"/>
              <a:t>盛花</a:t>
            </a:r>
            <a:r>
              <a:rPr lang="en-US" altLang="ko-KR" b="1" dirty="0"/>
              <a:t>)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933884"/>
            <a:ext cx="2808312" cy="389473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940191"/>
            <a:ext cx="2592288" cy="3888432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323528" y="4828623"/>
            <a:ext cx="4176464" cy="184073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오하라</a:t>
            </a:r>
            <a:r>
              <a:rPr lang="ko-KR" altLang="en-US" dirty="0"/>
              <a:t> 운신</a:t>
            </a:r>
            <a:r>
              <a:rPr lang="en-US" altLang="ko-KR" dirty="0"/>
              <a:t>(</a:t>
            </a:r>
            <a:r>
              <a:rPr lang="ko-KR" altLang="en-US" dirty="0" err="1"/>
              <a:t>小原雲心</a:t>
            </a:r>
            <a:r>
              <a:rPr lang="en-US" altLang="ko-KR" dirty="0" smtClean="0"/>
              <a:t>)</a:t>
            </a:r>
          </a:p>
          <a:p>
            <a:pPr algn="ctr"/>
            <a:endParaRPr lang="en-US" altLang="ko-KR" dirty="0" smtClean="0"/>
          </a:p>
          <a:p>
            <a:pPr algn="ctr"/>
            <a:r>
              <a:rPr lang="ko-KR" altLang="en-US" dirty="0" smtClean="0"/>
              <a:t>서양 </a:t>
            </a:r>
            <a:r>
              <a:rPr lang="ko-KR" altLang="en-US" dirty="0"/>
              <a:t>꽃을 도입하여 색채가 풍부한 새로운 </a:t>
            </a:r>
            <a:r>
              <a:rPr lang="ko-KR" altLang="en-US" dirty="0" err="1"/>
              <a:t>이케바나를</a:t>
            </a:r>
            <a:r>
              <a:rPr lang="ko-KR" altLang="en-US" dirty="0"/>
              <a:t> </a:t>
            </a:r>
            <a:r>
              <a:rPr lang="ko-KR" altLang="en-US" dirty="0" smtClean="0"/>
              <a:t>시도</a:t>
            </a:r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4639664" y="4828623"/>
            <a:ext cx="4176464" cy="184073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dirty="0"/>
              <a:t>사실적이고 서경적인 풍경</a:t>
            </a:r>
          </a:p>
        </p:txBody>
      </p:sp>
    </p:spTree>
    <p:extLst>
      <p:ext uri="{BB962C8B-B14F-4D97-AF65-F5344CB8AC3E}">
        <p14:creationId xmlns:p14="http://schemas.microsoft.com/office/powerpoint/2010/main" xmlns="" val="28154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4" y="332656"/>
            <a:ext cx="3168351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b="1" dirty="0" smtClean="0"/>
              <a:t>1920</a:t>
            </a:r>
            <a:r>
              <a:rPr lang="ko-KR" altLang="en-US" b="1" dirty="0" smtClean="0"/>
              <a:t>년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지유바나</a:t>
            </a:r>
            <a:r>
              <a:rPr lang="en-US" altLang="ko-KR" b="1" dirty="0"/>
              <a:t>(</a:t>
            </a:r>
            <a:r>
              <a:rPr lang="ko-KR" altLang="en-US" b="1" dirty="0"/>
              <a:t>自由花</a:t>
            </a:r>
            <a:r>
              <a:rPr lang="en-US" altLang="ko-KR" b="1" dirty="0"/>
              <a:t>)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323528" y="908720"/>
            <a:ext cx="8476715" cy="2791157"/>
            <a:chOff x="127733" y="1116580"/>
            <a:chExt cx="8772295" cy="2888484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7733" y="1124744"/>
              <a:ext cx="3631952" cy="2880320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65815" y="1124744"/>
              <a:ext cx="2160240" cy="2880320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08103" y="1116580"/>
              <a:ext cx="3391925" cy="2888484"/>
            </a:xfrm>
            <a:prstGeom prst="rect">
              <a:avLst/>
            </a:prstGeom>
          </p:spPr>
        </p:pic>
      </p:grpSp>
      <p:sp>
        <p:nvSpPr>
          <p:cNvPr id="7" name="모서리가 둥근 직사각형 6"/>
          <p:cNvSpPr/>
          <p:nvPr/>
        </p:nvSpPr>
        <p:spPr>
          <a:xfrm>
            <a:off x="467544" y="3933056"/>
            <a:ext cx="2664296" cy="244827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근대의식에 바탕을 둔 창조적인 </a:t>
            </a:r>
            <a:r>
              <a:rPr lang="ko-KR" altLang="en-US" dirty="0" err="1" smtClean="0"/>
              <a:t>이케바나</a:t>
            </a:r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dirty="0" err="1" smtClean="0"/>
              <a:t>이케바나의</a:t>
            </a:r>
            <a:r>
              <a:rPr lang="ko-KR" altLang="en-US" dirty="0" smtClean="0"/>
              <a:t> 자유화</a:t>
            </a:r>
            <a:endParaRPr lang="ko-KR" altLang="en-US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3284240" y="3933056"/>
            <a:ext cx="2664296" cy="244827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dirty="0" err="1"/>
              <a:t>야마네</a:t>
            </a:r>
            <a:r>
              <a:rPr lang="ko-KR" altLang="en-US" dirty="0"/>
              <a:t> </a:t>
            </a:r>
            <a:r>
              <a:rPr lang="ko-KR" altLang="en-US" dirty="0" err="1" smtClean="0"/>
              <a:t>스이도</a:t>
            </a:r>
            <a:endParaRPr lang="en-US" altLang="ko-KR" dirty="0" smtClean="0"/>
          </a:p>
          <a:p>
            <a:pPr algn="ctr" fontAlgn="base"/>
            <a:r>
              <a:rPr lang="en-US" altLang="ko-KR" dirty="0" smtClean="0"/>
              <a:t>(</a:t>
            </a:r>
            <a:r>
              <a:rPr lang="ko-KR" altLang="en-US" dirty="0" err="1"/>
              <a:t>山根翠堂</a:t>
            </a:r>
            <a:r>
              <a:rPr lang="en-US" altLang="ko-KR" dirty="0" smtClean="0"/>
              <a:t>)</a:t>
            </a:r>
          </a:p>
          <a:p>
            <a:pPr algn="ctr" fontAlgn="base"/>
            <a:r>
              <a:rPr lang="en-US" altLang="ko-KR" dirty="0" smtClean="0"/>
              <a:t>1927</a:t>
            </a:r>
            <a:r>
              <a:rPr lang="ko-KR" altLang="en-US" dirty="0" smtClean="0"/>
              <a:t>년</a:t>
            </a:r>
            <a:endParaRPr lang="en-US" altLang="ko-KR" dirty="0" smtClean="0"/>
          </a:p>
          <a:p>
            <a:pPr algn="ctr" fontAlgn="base"/>
            <a:r>
              <a:rPr lang="ko-KR" altLang="en-US" dirty="0" smtClean="0"/>
              <a:t>신세이류</a:t>
            </a:r>
            <a:r>
              <a:rPr lang="en-US" altLang="ko-KR" dirty="0"/>
              <a:t>(</a:t>
            </a:r>
            <a:r>
              <a:rPr lang="ko-KR" altLang="en-US" dirty="0" err="1"/>
              <a:t>真生流</a:t>
            </a:r>
            <a:r>
              <a:rPr lang="en-US" altLang="ko-KR" dirty="0" smtClean="0"/>
              <a:t>)</a:t>
            </a:r>
            <a:r>
              <a:rPr lang="ko-KR" altLang="en-US" dirty="0" smtClean="0"/>
              <a:t>창시</a:t>
            </a:r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6104636" y="3933056"/>
            <a:ext cx="2664296" cy="244827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dirty="0"/>
              <a:t>‘신흥 </a:t>
            </a:r>
            <a:r>
              <a:rPr lang="ko-KR" altLang="en-US" dirty="0" err="1"/>
              <a:t>이케바나</a:t>
            </a:r>
            <a:r>
              <a:rPr lang="ko-KR" altLang="en-US" dirty="0"/>
              <a:t> 선언</a:t>
            </a:r>
            <a:r>
              <a:rPr lang="ko-KR" altLang="en-US" dirty="0" smtClean="0"/>
              <a:t>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9751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4" y="332656"/>
            <a:ext cx="3168351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ko-KR" altLang="en-US" dirty="0" smtClean="0"/>
              <a:t>전쟁 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전위 </a:t>
            </a:r>
            <a:r>
              <a:rPr lang="ko-KR" altLang="en-US" dirty="0" err="1" smtClean="0"/>
              <a:t>이케바나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908720"/>
            <a:ext cx="6912768" cy="3595083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755576" y="4503803"/>
            <a:ext cx="2376264" cy="230425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제</a:t>
            </a:r>
            <a:r>
              <a:rPr lang="en-US" altLang="ko-KR" dirty="0" smtClean="0"/>
              <a:t>2</a:t>
            </a:r>
            <a:r>
              <a:rPr lang="ko-KR" altLang="en-US" dirty="0" smtClean="0"/>
              <a:t>차 세계대전 이후 일본 전통에 대한 비판</a:t>
            </a:r>
            <a:endParaRPr lang="en-US" altLang="ko-KR" dirty="0" smtClean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3419872" y="4517943"/>
            <a:ext cx="2376264" cy="230425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근대조형</a:t>
            </a:r>
            <a:endParaRPr lang="en-US" altLang="ko-KR" dirty="0"/>
          </a:p>
          <a:p>
            <a:pPr algn="ctr"/>
            <a:r>
              <a:rPr lang="en-US" altLang="ko-KR" dirty="0" smtClean="0"/>
              <a:t>(</a:t>
            </a:r>
            <a:r>
              <a:rPr lang="ko-KR" altLang="en-US" dirty="0"/>
              <a:t>近代造形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6084168" y="4517943"/>
            <a:ext cx="2304256" cy="230425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꽃 이외의 이질적 소재 활용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xmlns="" val="23775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4" y="305626"/>
            <a:ext cx="3168351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ko-KR" altLang="en-US" dirty="0" smtClean="0"/>
              <a:t>현대의 </a:t>
            </a:r>
            <a:r>
              <a:rPr lang="ko-KR" altLang="en-US" dirty="0" err="1" smtClean="0"/>
              <a:t>이케바나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560648" y="1268760"/>
            <a:ext cx="7848872" cy="720080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누구나 배울 수 있는 생활예술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571703" y="4293096"/>
            <a:ext cx="7848872" cy="720080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국가에서부터의 적극적인 홍보 및 문화정책</a:t>
            </a:r>
            <a:endParaRPr lang="ko-KR" altLang="en-US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560648" y="2276872"/>
            <a:ext cx="7848872" cy="720080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이에모토</a:t>
            </a:r>
            <a:r>
              <a:rPr lang="en-US" altLang="ko-KR" dirty="0"/>
              <a:t>(</a:t>
            </a:r>
            <a:r>
              <a:rPr lang="ko-KR" altLang="en-US" dirty="0" err="1"/>
              <a:t>家元制度</a:t>
            </a:r>
            <a:r>
              <a:rPr lang="en-US" altLang="ko-KR" dirty="0" smtClean="0"/>
              <a:t>)</a:t>
            </a:r>
            <a:r>
              <a:rPr lang="ko-KR" altLang="en-US" dirty="0" smtClean="0"/>
              <a:t> 제도로 지켜나가는 전통예술</a:t>
            </a:r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560648" y="3284984"/>
            <a:ext cx="7848872" cy="720080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현존하는 </a:t>
            </a:r>
            <a:r>
              <a:rPr lang="en-US" altLang="ko-KR" dirty="0" smtClean="0"/>
              <a:t>2,000</a:t>
            </a:r>
            <a:r>
              <a:rPr lang="ko-KR" altLang="en-US" dirty="0" smtClean="0"/>
              <a:t>가지의 유파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流派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585700" y="5301208"/>
            <a:ext cx="7848872" cy="1152128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이케바나에</a:t>
            </a:r>
            <a:r>
              <a:rPr lang="ko-KR" altLang="en-US" dirty="0"/>
              <a:t> 관련되어 있는 인구는 </a:t>
            </a:r>
            <a:r>
              <a:rPr lang="en-US" altLang="ko-KR" dirty="0"/>
              <a:t>1,000</a:t>
            </a:r>
            <a:r>
              <a:rPr lang="ko-KR" altLang="en-US" dirty="0"/>
              <a:t>만에서 </a:t>
            </a:r>
            <a:r>
              <a:rPr lang="en-US" altLang="ko-KR" dirty="0"/>
              <a:t>1,500</a:t>
            </a:r>
            <a:r>
              <a:rPr lang="ko-KR" altLang="en-US" dirty="0"/>
              <a:t>만 </a:t>
            </a:r>
            <a:r>
              <a:rPr lang="ko-KR" altLang="en-US" dirty="0" smtClean="0"/>
              <a:t>명</a:t>
            </a:r>
            <a:endParaRPr lang="en-US" altLang="ko-KR" dirty="0" smtClean="0"/>
          </a:p>
          <a:p>
            <a:pPr algn="ctr"/>
            <a:r>
              <a:rPr lang="ko-KR" altLang="en-US" dirty="0" err="1" smtClean="0"/>
              <a:t>이케바나의</a:t>
            </a:r>
            <a:r>
              <a:rPr lang="ko-KR" altLang="en-US" dirty="0" smtClean="0"/>
              <a:t> 대중화</a:t>
            </a:r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755576" y="1095386"/>
            <a:ext cx="8124928" cy="5089838"/>
            <a:chOff x="467544" y="980728"/>
            <a:chExt cx="8396150" cy="525974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7544" y="980728"/>
              <a:ext cx="5616624" cy="5081444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07904" y="3233665"/>
              <a:ext cx="5155790" cy="3006807"/>
            </a:xfrm>
            <a:prstGeom prst="rect">
              <a:avLst/>
            </a:prstGeom>
          </p:spPr>
        </p:pic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8188" y="340413"/>
            <a:ext cx="532209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57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일본의 다도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altLang="en-US" dirty="0" smtClean="0"/>
              <a:t>학과</a:t>
            </a:r>
            <a:r>
              <a:rPr lang="en-US" altLang="ko-KR" dirty="0" smtClean="0"/>
              <a:t>: </a:t>
            </a:r>
            <a:r>
              <a:rPr lang="ko-KR" altLang="en-US" dirty="0" smtClean="0"/>
              <a:t>멀티미디어</a:t>
            </a:r>
            <a:endParaRPr lang="en-US" altLang="ko-KR" dirty="0" smtClean="0"/>
          </a:p>
          <a:p>
            <a:r>
              <a:rPr lang="ko-KR" altLang="en-US" dirty="0" smtClean="0"/>
              <a:t>학번</a:t>
            </a:r>
            <a:r>
              <a:rPr lang="en-US" altLang="ko-KR" dirty="0" smtClean="0"/>
              <a:t>:21034180</a:t>
            </a:r>
          </a:p>
          <a:p>
            <a:r>
              <a:rPr lang="ko-KR" altLang="en-US" dirty="0" smtClean="0"/>
              <a:t>이름</a:t>
            </a:r>
            <a:r>
              <a:rPr lang="en-US" altLang="ko-KR" smtClean="0"/>
              <a:t>:</a:t>
            </a:r>
            <a:r>
              <a:rPr lang="ko-KR" altLang="en-US" smtClean="0"/>
              <a:t>채 </a:t>
            </a:r>
            <a:r>
              <a:rPr lang="ko-KR" altLang="en-US" dirty="0" smtClean="0"/>
              <a:t>현 석</a:t>
            </a:r>
            <a:endParaRPr lang="ko-KR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일본인에게 다도란 무엇인가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일본 다도의 정신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시대별 다도문화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 다사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茶事</a:t>
            </a:r>
            <a:r>
              <a:rPr lang="en-US" altLang="ko-KR" sz="2800" dirty="0" smtClean="0"/>
              <a:t>)</a:t>
            </a:r>
            <a:r>
              <a:rPr lang="ko-KR" altLang="en-US" sz="2800" dirty="0" smtClean="0"/>
              <a:t/>
            </a:r>
            <a:br>
              <a:rPr lang="ko-KR" altLang="en-US" sz="2800" dirty="0" smtClean="0"/>
            </a:b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 차</a:t>
            </a:r>
            <a:endParaRPr lang="ko-KR" altLang="en-US" dirty="0"/>
          </a:p>
        </p:txBody>
      </p:sp>
      <p:pic>
        <p:nvPicPr>
          <p:cNvPr id="4" name="그림 3" descr="그림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708920"/>
            <a:ext cx="4454769" cy="334107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800" dirty="0" smtClean="0"/>
              <a:t>일본인들은 차라는 맛있는 음료를 마시는 과정에서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단지 그 맛을 음미하는데 그치지 않고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여러 사람이 모여 차를 달여서 마시는 순서와 차를 접대하는 방식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다도구의</a:t>
            </a:r>
            <a:r>
              <a:rPr lang="ko-KR" altLang="en-US" sz="1800" dirty="0" smtClean="0"/>
              <a:t> 제작양식 등을 일정하게 정하고 각 단계에 의미를 부여 하였다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이와 같이 다실을 꾸미고 </a:t>
            </a:r>
            <a:r>
              <a:rPr lang="ko-KR" altLang="en-US" sz="1800" dirty="0" err="1" smtClean="0"/>
              <a:t>다도구를</a:t>
            </a:r>
            <a:r>
              <a:rPr lang="ko-KR" altLang="en-US" sz="1800" dirty="0" smtClean="0"/>
              <a:t> 준비하여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다실에서 차를 마시고 이야기를 나누며 즐기는 전체 과정의 양식을 통틀어 다도라고 한다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이는 공동 음식의례의 일종이라 할 수 있는 전통예능의 한가지이다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다도는 </a:t>
            </a:r>
            <a:r>
              <a:rPr lang="ko-KR" altLang="en-US" sz="1800" dirty="0" err="1" smtClean="0"/>
              <a:t>자노유</a:t>
            </a:r>
            <a:r>
              <a:rPr lang="en-US" altLang="ko-KR" sz="1800" dirty="0" smtClean="0"/>
              <a:t>[</a:t>
            </a:r>
            <a:r>
              <a:rPr lang="ko-KR" altLang="en-US" sz="1800" dirty="0" smtClean="0"/>
              <a:t>茶</a:t>
            </a:r>
            <a:r>
              <a:rPr lang="ja-JP" altLang="en-US" sz="1800" dirty="0" smtClean="0"/>
              <a:t>の</a:t>
            </a:r>
            <a:r>
              <a:rPr lang="ko-KR" altLang="en-US" sz="1800" dirty="0" smtClean="0"/>
              <a:t>湯</a:t>
            </a:r>
            <a:r>
              <a:rPr lang="en-US" altLang="ko-KR" sz="1800" dirty="0" smtClean="0"/>
              <a:t>]</a:t>
            </a:r>
            <a:r>
              <a:rPr lang="ko-KR" altLang="en-US" sz="1800" dirty="0" smtClean="0"/>
              <a:t>라고도 하는데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다실과 </a:t>
            </a:r>
            <a:r>
              <a:rPr lang="ko-KR" altLang="en-US" sz="1800" dirty="0" err="1" smtClean="0"/>
              <a:t>다도구</a:t>
            </a:r>
            <a:r>
              <a:rPr lang="ko-KR" altLang="en-US" sz="1800" dirty="0" smtClean="0"/>
              <a:t> 등의  물질적인 요소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차를 마시는 방법에 관한 행위적인 요소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다도에 관련된 미의식이라는 정신적인 요소 등으로 구성되어 있다</a:t>
            </a:r>
            <a:r>
              <a:rPr lang="en-US" altLang="ko-KR" sz="1800" dirty="0" smtClean="0"/>
              <a:t>.</a:t>
            </a:r>
          </a:p>
          <a:p>
            <a:endParaRPr lang="ko-KR" altLang="en-US" sz="18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dirty="0" smtClean="0"/>
              <a:t>일본인에게 다도란 무엇인가</a:t>
            </a:r>
            <a:r>
              <a:rPr lang="en-US" altLang="ko-KR" sz="3600" dirty="0" smtClean="0"/>
              <a:t>?</a:t>
            </a:r>
            <a:endParaRPr lang="ko-KR" altLang="en-US" sz="3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ko-KR" sz="1800" dirty="0" smtClean="0"/>
              <a:t> </a:t>
            </a:r>
            <a:r>
              <a:rPr lang="ko-KR" altLang="en-US" sz="1800" dirty="0" smtClean="0"/>
              <a:t>특히 다도의 오랜 역사나 개성 있는 </a:t>
            </a:r>
            <a:r>
              <a:rPr lang="ko-KR" altLang="en-US" sz="1800" dirty="0" err="1" smtClean="0"/>
              <a:t>다인의</a:t>
            </a:r>
            <a:r>
              <a:rPr lang="ko-KR" altLang="en-US" sz="1800" dirty="0" smtClean="0"/>
              <a:t> 이야기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다도의 수련과정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미학적 </a:t>
            </a:r>
            <a:r>
              <a:rPr lang="ko-KR" altLang="en-US" sz="1800" dirty="0" err="1" smtClean="0"/>
              <a:t>측면등은</a:t>
            </a:r>
            <a:r>
              <a:rPr lang="ko-KR" altLang="en-US" sz="1800" dirty="0" smtClean="0"/>
              <a:t> 현대인을 매료시키는 흥미로운 테마가 된다</a:t>
            </a:r>
            <a:r>
              <a:rPr lang="en-US" altLang="ko-KR" sz="1800" dirty="0" smtClean="0"/>
              <a:t>.</a:t>
            </a:r>
          </a:p>
          <a:p>
            <a:pPr>
              <a:buNone/>
            </a:pPr>
            <a:r>
              <a:rPr lang="en-US" altLang="ko-KR" sz="1800" dirty="0" smtClean="0"/>
              <a:t>    </a:t>
            </a:r>
          </a:p>
          <a:p>
            <a:pPr>
              <a:buNone/>
            </a:pPr>
            <a:r>
              <a:rPr lang="en-US" altLang="ko-KR" sz="1800" dirty="0" smtClean="0"/>
              <a:t>    </a:t>
            </a:r>
            <a:r>
              <a:rPr lang="ko-KR" altLang="en-US" sz="1800" dirty="0" smtClean="0"/>
              <a:t>다도에 관련된 흥미로운 테마는 전통문화를 현대화하는 </a:t>
            </a:r>
            <a:r>
              <a:rPr lang="ko-KR" altLang="en-US" sz="1800" dirty="0" err="1" smtClean="0"/>
              <a:t>문화콘텐츠로서의</a:t>
            </a:r>
            <a:r>
              <a:rPr lang="ko-KR" altLang="en-US" sz="1800" dirty="0" smtClean="0"/>
              <a:t> 의미를 지니며</a:t>
            </a:r>
            <a:endParaRPr lang="en-US" altLang="ko-KR" sz="1800" dirty="0" smtClean="0"/>
          </a:p>
          <a:p>
            <a:pPr>
              <a:buNone/>
            </a:pPr>
            <a:r>
              <a:rPr lang="en-US" altLang="ko-KR" sz="1800" dirty="0" smtClean="0"/>
              <a:t>    </a:t>
            </a:r>
            <a:r>
              <a:rPr lang="ko-KR" altLang="en-US" sz="1800" dirty="0" smtClean="0"/>
              <a:t>영화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드라마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만화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게임 등으로 재창조되며 대중적인 인기를 얻기도 한다</a:t>
            </a:r>
            <a:r>
              <a:rPr lang="en-US" altLang="ko-KR" sz="1800" dirty="0" smtClean="0"/>
              <a:t>.</a:t>
            </a:r>
          </a:p>
          <a:p>
            <a:r>
              <a:rPr lang="ko-KR" altLang="en-US" sz="1800" dirty="0" smtClean="0"/>
              <a:t> </a:t>
            </a:r>
            <a:endParaRPr lang="en-US" altLang="ko-KR" sz="1800" dirty="0" smtClean="0"/>
          </a:p>
          <a:p>
            <a:r>
              <a:rPr lang="ko-KR" altLang="en-US" sz="1800" dirty="0" smtClean="0"/>
              <a:t>오늘날에도 취미나 혹은 수양을 위하여 많은 사람들이 다도를 배우고 있다</a:t>
            </a:r>
            <a:r>
              <a:rPr lang="en-US" altLang="ko-KR" sz="1800" dirty="0" smtClean="0"/>
              <a:t>.</a:t>
            </a:r>
          </a:p>
          <a:p>
            <a:r>
              <a:rPr lang="ko-KR" altLang="en-US" sz="1800" dirty="0" smtClean="0"/>
              <a:t>특히 일본문화를 외국인에게 소개하고자 할 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외형적인 면은 물론 정신적인 면에서도 일본적인 색채가 강하다는 이유로 다도를 체험하게 하는 경우가 많다</a:t>
            </a:r>
            <a:r>
              <a:rPr lang="en-US" altLang="ko-KR" sz="1800" dirty="0" smtClean="0"/>
              <a:t>.</a:t>
            </a:r>
          </a:p>
          <a:p>
            <a:r>
              <a:rPr lang="ko-KR" altLang="en-US" sz="1800" dirty="0" smtClean="0"/>
              <a:t>다도에 필요한 여러 가지 도구는 실용적인 수요뿐만 아니라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예술적 가치를 높이 평가하여 소장하려는 경우도 많아 산업적인 측면에도 기여하고 있다</a:t>
            </a:r>
            <a:r>
              <a:rPr lang="en-US" altLang="ko-KR" sz="1800" dirty="0" smtClean="0"/>
              <a:t>.</a:t>
            </a:r>
            <a:r>
              <a:rPr lang="ko-KR" altLang="en-US" sz="1800" dirty="0" smtClean="0"/>
              <a:t> </a:t>
            </a:r>
            <a:endParaRPr lang="ko-KR" altLang="en-US" sz="18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652336"/>
            <a:ext cx="3148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영고딕E" pitchFamily="18" charset="-127"/>
                <a:ea typeface="a영고딕E" pitchFamily="18" charset="-127"/>
              </a:rPr>
              <a:t>01. </a:t>
            </a:r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서도의 역사 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3386" y="1916832"/>
            <a:ext cx="6112950" cy="2160240"/>
          </a:xfrm>
          <a:prstGeom prst="rect">
            <a:avLst/>
          </a:prstGeom>
        </p:spPr>
      </p:pic>
      <p:cxnSp>
        <p:nvCxnSpPr>
          <p:cNvPr id="16" name="꺾인 연결선 15"/>
          <p:cNvCxnSpPr/>
          <p:nvPr/>
        </p:nvCxnSpPr>
        <p:spPr>
          <a:xfrm>
            <a:off x="5004048" y="4077072"/>
            <a:ext cx="2852703" cy="432048"/>
          </a:xfrm>
          <a:prstGeom prst="bentConnector3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74066" y="4077072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한자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,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가나문자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  <p:cxnSp>
        <p:nvCxnSpPr>
          <p:cNvPr id="22" name="꺾인 연결선 21"/>
          <p:cNvCxnSpPr/>
          <p:nvPr/>
        </p:nvCxnSpPr>
        <p:spPr>
          <a:xfrm rot="10800000" flipV="1">
            <a:off x="1259632" y="4077072"/>
            <a:ext cx="3096344" cy="1080120"/>
          </a:xfrm>
          <a:prstGeom prst="bentConnector3">
            <a:avLst>
              <a:gd name="adj1" fmla="val 27738"/>
            </a:avLst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83386" y="4686232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일본의 조형예술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086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b="1" dirty="0" smtClean="0"/>
              <a:t>  </a:t>
            </a:r>
            <a:endParaRPr lang="ko-KR" altLang="en-US" b="1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타원 3"/>
          <p:cNvSpPr/>
          <p:nvPr/>
        </p:nvSpPr>
        <p:spPr>
          <a:xfrm>
            <a:off x="251520" y="1700808"/>
            <a:ext cx="2088232" cy="19442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/>
              <a:t>여는 장소</a:t>
            </a:r>
            <a:endParaRPr lang="ko-KR" altLang="en-US" sz="3200" b="1" dirty="0"/>
          </a:p>
        </p:txBody>
      </p:sp>
      <p:sp>
        <p:nvSpPr>
          <p:cNvPr id="6" name="타원 5"/>
          <p:cNvSpPr/>
          <p:nvPr/>
        </p:nvSpPr>
        <p:spPr>
          <a:xfrm>
            <a:off x="3203848" y="1772816"/>
            <a:ext cx="2088232" cy="19442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/>
              <a:t>만든  시간</a:t>
            </a:r>
            <a:endParaRPr lang="ko-KR" altLang="en-US" sz="3200" b="1" dirty="0"/>
          </a:p>
        </p:txBody>
      </p:sp>
      <p:sp>
        <p:nvSpPr>
          <p:cNvPr id="8" name="타원 7"/>
          <p:cNvSpPr/>
          <p:nvPr/>
        </p:nvSpPr>
        <p:spPr>
          <a:xfrm>
            <a:off x="6516216" y="1700808"/>
            <a:ext cx="2088232" cy="19442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/>
              <a:t>예의 절차 </a:t>
            </a:r>
            <a:endParaRPr lang="ko-KR" altLang="en-US" sz="3200" b="1" dirty="0"/>
          </a:p>
        </p:txBody>
      </p:sp>
      <p:sp>
        <p:nvSpPr>
          <p:cNvPr id="16" name="직사각형 15"/>
          <p:cNvSpPr/>
          <p:nvPr/>
        </p:nvSpPr>
        <p:spPr>
          <a:xfrm>
            <a:off x="2915816" y="3933056"/>
            <a:ext cx="1656184" cy="13681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다 도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덧셈 기호 17"/>
          <p:cNvSpPr/>
          <p:nvPr/>
        </p:nvSpPr>
        <p:spPr>
          <a:xfrm>
            <a:off x="2411760" y="2348880"/>
            <a:ext cx="720080" cy="936104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0" name="덧셈 기호 19"/>
          <p:cNvSpPr/>
          <p:nvPr/>
        </p:nvSpPr>
        <p:spPr>
          <a:xfrm>
            <a:off x="5508104" y="2204864"/>
            <a:ext cx="720080" cy="936104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1" name="등호 20"/>
          <p:cNvSpPr/>
          <p:nvPr/>
        </p:nvSpPr>
        <p:spPr>
          <a:xfrm>
            <a:off x="755576" y="4077072"/>
            <a:ext cx="1512168" cy="1296144"/>
          </a:xfrm>
          <a:prstGeom prst="mathEqual">
            <a:avLst>
              <a:gd name="adj1" fmla="val 23520"/>
              <a:gd name="adj2" fmla="val 7729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1800" dirty="0" err="1" smtClean="0"/>
              <a:t>초암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草庵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에서의 차는 무엇보다 불교 수행의 마음을 중심에 두고 차 수행을 하여 깨달음을 열어가는 것이다</a:t>
            </a:r>
            <a:r>
              <a:rPr lang="en-US" altLang="ko-KR" sz="1800" dirty="0" smtClean="0"/>
              <a:t>.</a:t>
            </a:r>
          </a:p>
          <a:p>
            <a:pPr>
              <a:buNone/>
            </a:pPr>
            <a:r>
              <a:rPr lang="en-US" altLang="ko-KR" sz="1800" dirty="0" smtClean="0"/>
              <a:t>   </a:t>
            </a:r>
            <a:r>
              <a:rPr lang="ko-KR" altLang="en-US" sz="1800" dirty="0" smtClean="0"/>
              <a:t>집을 호화롭게 하고 진수성찬을 즐기는 것은 속세의 일이다</a:t>
            </a:r>
            <a:r>
              <a:rPr lang="en-US" altLang="ko-KR" sz="1800" dirty="0" smtClean="0"/>
              <a:t>.</a:t>
            </a:r>
          </a:p>
          <a:p>
            <a:pPr>
              <a:buNone/>
            </a:pPr>
            <a:r>
              <a:rPr lang="ko-KR" altLang="en-US" sz="1800" dirty="0" smtClean="0"/>
              <a:t>집은 비가 새지 않을 정도면 되고 식사는 허기를 달랠 정도면 충분하다</a:t>
            </a:r>
            <a:r>
              <a:rPr lang="en-US" altLang="ko-KR" sz="1800" dirty="0" smtClean="0"/>
              <a:t>. </a:t>
            </a:r>
          </a:p>
          <a:p>
            <a:pPr>
              <a:buNone/>
            </a:pPr>
            <a:r>
              <a:rPr lang="ko-KR" altLang="en-US" sz="1800" dirty="0" smtClean="0"/>
              <a:t>이런 마음가짐이 부처님의 가르침이며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동시에 </a:t>
            </a:r>
            <a:r>
              <a:rPr lang="ko-KR" altLang="en-US" sz="1800" dirty="0" err="1" smtClean="0"/>
              <a:t>와비차</a:t>
            </a:r>
            <a:r>
              <a:rPr lang="en-US" altLang="ko-KR" sz="1800" dirty="0" smtClean="0"/>
              <a:t>(</a:t>
            </a:r>
            <a:r>
              <a:rPr lang="ja-JP" altLang="ko-KR" sz="1800" dirty="0" smtClean="0"/>
              <a:t>佗び茶</a:t>
            </a:r>
            <a:r>
              <a:rPr lang="en-US" altLang="ja-JP" sz="1800" dirty="0" smtClean="0"/>
              <a:t>)</a:t>
            </a:r>
            <a:r>
              <a:rPr lang="ko-KR" altLang="en-US" sz="1800" dirty="0" smtClean="0"/>
              <a:t>본래의 의미이기도 하다</a:t>
            </a:r>
            <a:r>
              <a:rPr lang="en-US" altLang="ko-KR" sz="1800" dirty="0" smtClean="0"/>
              <a:t>.</a:t>
            </a:r>
          </a:p>
          <a:p>
            <a:pPr>
              <a:buNone/>
            </a:pPr>
            <a:r>
              <a:rPr lang="ko-KR" altLang="en-US" sz="1800" dirty="0" smtClean="0"/>
              <a:t>스스로 물을 길어다 숯불을 피워 찻물을 끓이고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차를 내어 부처님께 공양하고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다른 사람에게도 차를 내고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자기도 마신다</a:t>
            </a:r>
            <a:r>
              <a:rPr lang="en-US" altLang="ko-KR" sz="1800" dirty="0" smtClean="0"/>
              <a:t>.</a:t>
            </a:r>
          </a:p>
          <a:p>
            <a:pPr>
              <a:buNone/>
            </a:pPr>
            <a:r>
              <a:rPr lang="ko-KR" altLang="en-US" sz="1800" dirty="0" smtClean="0"/>
              <a:t>또 꽃을 꽂고 향을 피우는 일도 모두 승려의 수행을 따라 우리가 배워야 할 것들이다</a:t>
            </a:r>
            <a:r>
              <a:rPr lang="en-US" altLang="ko-KR" sz="1800" dirty="0" smtClean="0"/>
              <a:t>.</a:t>
            </a:r>
          </a:p>
          <a:p>
            <a:pPr>
              <a:buNone/>
            </a:pPr>
            <a:r>
              <a:rPr lang="ko-KR" altLang="en-US" sz="1800" dirty="0" smtClean="0"/>
              <a:t>소박한 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진실한 마음을 담아 나누는 차야말로 진정한 다도에 부합되는 차이고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선 수행을 하듯 차 수행을 해야 다선일미의 경지에 도달할 수 있다는 가르침이겠다</a:t>
            </a:r>
            <a:r>
              <a:rPr lang="en-US" altLang="ko-KR" sz="1800" dirty="0" smtClean="0"/>
              <a:t>.</a:t>
            </a:r>
          </a:p>
          <a:p>
            <a:endParaRPr lang="ko-KR" altLang="en-US" sz="20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 다도의 정신</a:t>
            </a:r>
            <a:endParaRPr lang="ko-KR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ko-KR" altLang="en-US" sz="1800" dirty="0" smtClean="0"/>
              <a:t>나라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奈良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시대 </a:t>
            </a:r>
            <a:r>
              <a:rPr lang="en-US" altLang="ko-KR" sz="1800" dirty="0" smtClean="0"/>
              <a:t>(8</a:t>
            </a:r>
            <a:r>
              <a:rPr lang="ko-KR" altLang="en-US" sz="1800" dirty="0" smtClean="0"/>
              <a:t>세기</a:t>
            </a:r>
            <a:r>
              <a:rPr lang="en-US" altLang="ko-KR" sz="1800" dirty="0" smtClean="0"/>
              <a:t>)</a:t>
            </a:r>
            <a:endParaRPr lang="ko-KR" altLang="en-US" sz="1800" dirty="0" smtClean="0"/>
          </a:p>
          <a:p>
            <a:pPr fontAlgn="base"/>
            <a:endParaRPr lang="en-US" altLang="ko-KR" sz="1800" dirty="0" smtClean="0"/>
          </a:p>
          <a:p>
            <a:pPr fontAlgn="base"/>
            <a:r>
              <a:rPr lang="ko-KR" altLang="en-US" sz="1800" dirty="0" smtClean="0"/>
              <a:t>일본에서는 나라시대</a:t>
            </a:r>
            <a:r>
              <a:rPr lang="en-US" altLang="ko-KR" sz="1800" dirty="0" smtClean="0"/>
              <a:t>(710~784</a:t>
            </a:r>
            <a:r>
              <a:rPr lang="ko-KR" altLang="en-US" sz="1800" dirty="0" smtClean="0"/>
              <a:t>년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에 견당사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遣唐使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들에 의해서 중국 당나라에서 유행했던 차 문화가 전파 되었다</a:t>
            </a:r>
            <a:r>
              <a:rPr lang="en-US" altLang="ko-KR" sz="1800" dirty="0" smtClean="0"/>
              <a:t>.</a:t>
            </a:r>
            <a:endParaRPr lang="ko-KR" altLang="en-US" sz="1800" dirty="0" smtClean="0"/>
          </a:p>
          <a:p>
            <a:pPr fontAlgn="base"/>
            <a:endParaRPr lang="en-US" altLang="ko-KR" sz="1800" dirty="0" smtClean="0"/>
          </a:p>
          <a:p>
            <a:pPr fontAlgn="base"/>
            <a:r>
              <a:rPr lang="ko-KR" altLang="en-US" sz="1800" dirty="0" smtClean="0"/>
              <a:t>나라 시대에는 </a:t>
            </a:r>
            <a:r>
              <a:rPr lang="ko-KR" altLang="en-US" sz="1800" dirty="0" err="1" smtClean="0"/>
              <a:t>쇼무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聖武</a:t>
            </a:r>
            <a:r>
              <a:rPr lang="en-US" altLang="ko-KR" sz="1800" dirty="0" smtClean="0"/>
              <a:t>) </a:t>
            </a:r>
            <a:r>
              <a:rPr lang="ko-KR" altLang="en-US" sz="1800" dirty="0" smtClean="0"/>
              <a:t>천황</a:t>
            </a:r>
            <a:r>
              <a:rPr lang="en-US" altLang="ko-KR" sz="1800" dirty="0" smtClean="0"/>
              <a:t>(729)</a:t>
            </a:r>
            <a:r>
              <a:rPr lang="ko-KR" altLang="en-US" sz="1800" dirty="0" smtClean="0"/>
              <a:t>이 궁중에서 주관하는 음차문화인 행다 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行茶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라는 의례문화가 이행되었고 </a:t>
            </a:r>
          </a:p>
          <a:p>
            <a:pPr fontAlgn="base"/>
            <a:endParaRPr lang="en-US" altLang="ko-KR" sz="1800" dirty="0" smtClean="0"/>
          </a:p>
          <a:p>
            <a:pPr fontAlgn="base"/>
            <a:r>
              <a:rPr lang="ko-KR" altLang="en-US" sz="1800" dirty="0" err="1" smtClean="0"/>
              <a:t>쇼무</a:t>
            </a:r>
            <a:r>
              <a:rPr lang="ko-KR" altLang="en-US" sz="1800" dirty="0" smtClean="0"/>
              <a:t> 천황은 봄과 가을 두 차례 백 명의 승려를 초대하여 나라의 화평함을 기원하는 의식을 마친 뒤 승려들과 함께 차를 마시던 행사가 이루어졌었다</a:t>
            </a:r>
            <a:r>
              <a:rPr lang="en-US" altLang="ko-KR" sz="1800" dirty="0" smtClean="0"/>
              <a:t>.</a:t>
            </a:r>
            <a:endParaRPr lang="ko-KR" altLang="en-US" sz="1800" dirty="0" smtClean="0"/>
          </a:p>
          <a:p>
            <a:pPr fontAlgn="base"/>
            <a:endParaRPr lang="en-US" altLang="ko-KR" sz="1800" dirty="0" smtClean="0"/>
          </a:p>
          <a:p>
            <a:pPr fontAlgn="base"/>
            <a:r>
              <a:rPr lang="ko-KR" altLang="en-US" sz="1800" dirty="0" smtClean="0"/>
              <a:t>나라 시대에는 대중에게 음차문화는 형성 되지 않았으나 궁중의 의례 형태로서 차를 마실 거리로 사용했다는 것을 알 수 있다</a:t>
            </a:r>
            <a:r>
              <a:rPr lang="en-US" altLang="ko-KR" sz="1800" dirty="0" smtClean="0"/>
              <a:t>.</a:t>
            </a:r>
            <a:endParaRPr lang="ko-KR" altLang="en-US" sz="1800" dirty="0" smtClean="0"/>
          </a:p>
          <a:p>
            <a:endParaRPr lang="ko-KR" altLang="en-US" sz="1800" dirty="0" smtClean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시대별 다도의 문화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ko-KR" altLang="en-US" sz="1900" dirty="0" err="1" smtClean="0"/>
              <a:t>헤이안</a:t>
            </a:r>
            <a:r>
              <a:rPr lang="en-US" altLang="ko-KR" sz="1900" dirty="0" smtClean="0"/>
              <a:t>(</a:t>
            </a:r>
            <a:r>
              <a:rPr lang="ko-KR" altLang="en-US" sz="1900" dirty="0" smtClean="0"/>
              <a:t>平安</a:t>
            </a:r>
            <a:r>
              <a:rPr lang="en-US" altLang="ko-KR" sz="1900" dirty="0" smtClean="0"/>
              <a:t>) </a:t>
            </a:r>
            <a:r>
              <a:rPr lang="ko-KR" altLang="en-US" sz="1900" dirty="0" smtClean="0"/>
              <a:t>시대</a:t>
            </a:r>
            <a:r>
              <a:rPr lang="en-US" altLang="ko-KR" sz="1900" dirty="0" smtClean="0"/>
              <a:t>(9~12</a:t>
            </a:r>
            <a:r>
              <a:rPr lang="ko-KR" altLang="en-US" sz="1900" dirty="0" smtClean="0"/>
              <a:t>세기</a:t>
            </a:r>
            <a:r>
              <a:rPr lang="en-US" altLang="ko-KR" sz="1900" dirty="0" smtClean="0"/>
              <a:t>)</a:t>
            </a:r>
            <a:endParaRPr lang="ko-KR" altLang="en-US" sz="1900" dirty="0" smtClean="0"/>
          </a:p>
          <a:p>
            <a:pPr fontAlgn="base"/>
            <a:endParaRPr lang="en-US" altLang="ko-KR" sz="1900" dirty="0" smtClean="0"/>
          </a:p>
          <a:p>
            <a:pPr fontAlgn="base"/>
            <a:r>
              <a:rPr lang="ko-KR" altLang="en-US" sz="1900" dirty="0" err="1" smtClean="0"/>
              <a:t>헤이안</a:t>
            </a:r>
            <a:r>
              <a:rPr lang="ko-KR" altLang="en-US" sz="1900" dirty="0" smtClean="0"/>
              <a:t> 시대에는 일본의 많은 귀족들이 중국문화를 동경했고 당나라 문화를 생활 속에 도입하여 즐기고자 하였다</a:t>
            </a:r>
            <a:r>
              <a:rPr lang="en-US" altLang="ko-KR" sz="1900" dirty="0" smtClean="0"/>
              <a:t>.</a:t>
            </a:r>
            <a:endParaRPr lang="ko-KR" altLang="en-US" sz="1900" dirty="0" smtClean="0"/>
          </a:p>
          <a:p>
            <a:pPr fontAlgn="base"/>
            <a:endParaRPr lang="en-US" altLang="ko-KR" sz="1900" dirty="0" smtClean="0"/>
          </a:p>
          <a:p>
            <a:pPr fontAlgn="base"/>
            <a:r>
              <a:rPr lang="ko-KR" altLang="en-US" sz="1900" dirty="0" smtClean="0"/>
              <a:t>차에 대한 공식기록이 등장하고 차나무가 일본에 처음 이식된 것 또한 </a:t>
            </a:r>
            <a:r>
              <a:rPr lang="ko-KR" altLang="en-US" sz="1900" dirty="0" err="1" smtClean="0"/>
              <a:t>헤이</a:t>
            </a:r>
            <a:r>
              <a:rPr lang="ko-KR" altLang="en-US" sz="1900" dirty="0" smtClean="0"/>
              <a:t> 안 시대이다</a:t>
            </a:r>
            <a:r>
              <a:rPr lang="en-US" altLang="ko-KR" sz="1900" dirty="0" smtClean="0"/>
              <a:t>.</a:t>
            </a:r>
            <a:endParaRPr lang="ko-KR" altLang="en-US" sz="1900" dirty="0" smtClean="0"/>
          </a:p>
          <a:p>
            <a:pPr fontAlgn="base"/>
            <a:endParaRPr lang="en-US" altLang="ko-KR" sz="1900" dirty="0" smtClean="0"/>
          </a:p>
          <a:p>
            <a:pPr fontAlgn="base"/>
            <a:r>
              <a:rPr lang="ko-KR" altLang="en-US" sz="1900" dirty="0" smtClean="0"/>
              <a:t>일본후기</a:t>
            </a:r>
            <a:r>
              <a:rPr lang="en-US" altLang="ko-KR" sz="1900" dirty="0" smtClean="0"/>
              <a:t>(</a:t>
            </a:r>
            <a:r>
              <a:rPr lang="ko-KR" altLang="en-US" sz="1900" dirty="0" smtClean="0"/>
              <a:t>日本後紀</a:t>
            </a:r>
            <a:r>
              <a:rPr lang="en-US" altLang="ko-KR" sz="1900" dirty="0" smtClean="0"/>
              <a:t>)</a:t>
            </a:r>
            <a:r>
              <a:rPr lang="ko-KR" altLang="en-US" sz="1900" dirty="0" smtClean="0"/>
              <a:t>를 보면 </a:t>
            </a:r>
            <a:r>
              <a:rPr lang="en-US" altLang="ko-KR" sz="1900" dirty="0" smtClean="0"/>
              <a:t>815</a:t>
            </a:r>
            <a:r>
              <a:rPr lang="ko-KR" altLang="en-US" sz="1900" dirty="0" smtClean="0"/>
              <a:t>년 </a:t>
            </a:r>
            <a:r>
              <a:rPr lang="ko-KR" altLang="en-US" sz="1900" dirty="0" err="1" smtClean="0"/>
              <a:t>에이츄</a:t>
            </a:r>
            <a:r>
              <a:rPr lang="ko-KR" altLang="en-US" sz="1900" dirty="0" smtClean="0"/>
              <a:t> 선사가 차를 달여 천황에게 올렸다는 기록이 있다</a:t>
            </a:r>
            <a:r>
              <a:rPr lang="en-US" altLang="ko-KR" sz="1900" dirty="0" smtClean="0"/>
              <a:t>.</a:t>
            </a:r>
            <a:endParaRPr lang="ko-KR" altLang="en-US" sz="1900" dirty="0" smtClean="0"/>
          </a:p>
          <a:p>
            <a:pPr fontAlgn="base"/>
            <a:endParaRPr lang="en-US" altLang="ko-KR" sz="1900" dirty="0" smtClean="0"/>
          </a:p>
          <a:p>
            <a:pPr fontAlgn="base"/>
            <a:r>
              <a:rPr lang="ko-KR" altLang="en-US" sz="1900" dirty="0" err="1" smtClean="0"/>
              <a:t>에이츄는</a:t>
            </a:r>
            <a:r>
              <a:rPr lang="ko-KR" altLang="en-US" sz="1900" dirty="0" smtClean="0"/>
              <a:t> </a:t>
            </a:r>
            <a:r>
              <a:rPr lang="ko-KR" altLang="en-US" sz="1900" dirty="0" err="1" smtClean="0"/>
              <a:t>견당사로서</a:t>
            </a:r>
            <a:r>
              <a:rPr lang="ko-KR" altLang="en-US" sz="1900" dirty="0" smtClean="0"/>
              <a:t> </a:t>
            </a:r>
            <a:r>
              <a:rPr lang="en-US" altLang="ko-KR" sz="1900" dirty="0" smtClean="0"/>
              <a:t>30</a:t>
            </a:r>
            <a:r>
              <a:rPr lang="ko-KR" altLang="en-US" sz="1900" dirty="0" smtClean="0"/>
              <a:t>년간 당나라에 머무르면 차를 접하고</a:t>
            </a:r>
            <a:r>
              <a:rPr lang="en-US" altLang="ko-KR" sz="1900" dirty="0" smtClean="0"/>
              <a:t>, 805</a:t>
            </a:r>
            <a:r>
              <a:rPr lang="ko-KR" altLang="en-US" sz="1900" dirty="0" smtClean="0"/>
              <a:t>년 돌아오는 길에 </a:t>
            </a:r>
            <a:r>
              <a:rPr lang="ko-KR" altLang="en-US" sz="1900" dirty="0" err="1" smtClean="0"/>
              <a:t>차씨를</a:t>
            </a:r>
            <a:r>
              <a:rPr lang="ko-KR" altLang="en-US" sz="1900" dirty="0" smtClean="0"/>
              <a:t> 가져와 </a:t>
            </a:r>
            <a:r>
              <a:rPr lang="ko-KR" altLang="en-US" sz="1900" dirty="0" err="1" smtClean="0"/>
              <a:t>사카모토에</a:t>
            </a:r>
            <a:r>
              <a:rPr lang="ko-KR" altLang="en-US" sz="1900" dirty="0" smtClean="0"/>
              <a:t> 심었다고 한다</a:t>
            </a:r>
            <a:r>
              <a:rPr lang="en-US" altLang="ko-KR" sz="1900" dirty="0" smtClean="0"/>
              <a:t>.</a:t>
            </a:r>
            <a:endParaRPr lang="ko-KR" altLang="en-US" sz="1900" dirty="0" smtClean="0"/>
          </a:p>
          <a:p>
            <a:pPr fontAlgn="base"/>
            <a:endParaRPr lang="en-US" altLang="ko-KR" sz="1900" dirty="0" smtClean="0"/>
          </a:p>
          <a:p>
            <a:pPr fontAlgn="base"/>
            <a:r>
              <a:rPr lang="ko-KR" altLang="en-US" sz="1900" dirty="0" smtClean="0"/>
              <a:t>차나무 일부가 </a:t>
            </a:r>
            <a:r>
              <a:rPr lang="ko-KR" altLang="en-US" sz="1900" dirty="0" err="1" smtClean="0"/>
              <a:t>사카모토에</a:t>
            </a:r>
            <a:r>
              <a:rPr lang="ko-KR" altLang="en-US" sz="1900" dirty="0" smtClean="0"/>
              <a:t> 남아 천연기념물로 지정되어있다</a:t>
            </a:r>
            <a:r>
              <a:rPr lang="en-US" altLang="ko-KR" sz="1900" dirty="0" smtClean="0"/>
              <a:t>.</a:t>
            </a:r>
            <a:endParaRPr lang="ko-KR" altLang="en-US" sz="1900" dirty="0" smtClean="0"/>
          </a:p>
          <a:p>
            <a:endParaRPr lang="ko-KR" altLang="en-US" sz="2800" dirty="0" smtClean="0"/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ko-KR" altLang="en-US" sz="1800" dirty="0" err="1" smtClean="0"/>
              <a:t>가마쿠라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鎌倉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시대 </a:t>
            </a:r>
            <a:r>
              <a:rPr lang="en-US" altLang="ko-KR" sz="1800" dirty="0" smtClean="0"/>
              <a:t>(13~14</a:t>
            </a:r>
            <a:r>
              <a:rPr lang="ko-KR" altLang="en-US" sz="1800" dirty="0" smtClean="0"/>
              <a:t>세기</a:t>
            </a:r>
            <a:r>
              <a:rPr lang="en-US" altLang="ko-KR" sz="1800" dirty="0" smtClean="0"/>
              <a:t>) </a:t>
            </a:r>
            <a:endParaRPr lang="ko-KR" altLang="en-US" sz="1800" dirty="0" smtClean="0"/>
          </a:p>
          <a:p>
            <a:pPr fontAlgn="base"/>
            <a:endParaRPr lang="en-US" altLang="ko-KR" sz="1800" dirty="0" smtClean="0"/>
          </a:p>
          <a:p>
            <a:pPr fontAlgn="base"/>
            <a:r>
              <a:rPr lang="ko-KR" altLang="en-US" sz="1800" dirty="0" err="1" smtClean="0"/>
              <a:t>가마쿠라</a:t>
            </a:r>
            <a:r>
              <a:rPr lang="ko-KR" altLang="en-US" sz="1800" dirty="0" smtClean="0"/>
              <a:t> 시대의 차문화 발전은 </a:t>
            </a:r>
            <a:r>
              <a:rPr lang="en-US" altLang="ko-KR" sz="1800" dirty="0" smtClean="0"/>
              <a:t>1211</a:t>
            </a:r>
            <a:r>
              <a:rPr lang="ko-KR" altLang="en-US" sz="1800" dirty="0" smtClean="0"/>
              <a:t>년 일본 최초의 차 관련 문헌인 </a:t>
            </a:r>
            <a:r>
              <a:rPr lang="en-US" altLang="ko-KR" sz="1800" dirty="0" smtClean="0"/>
              <a:t>[</a:t>
            </a:r>
            <a:r>
              <a:rPr lang="ko-KR" altLang="en-US" sz="1800" dirty="0" err="1" smtClean="0"/>
              <a:t>끽다양생기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喫茶養生記</a:t>
            </a:r>
            <a:r>
              <a:rPr lang="en-US" altLang="ko-KR" sz="1800" dirty="0" smtClean="0"/>
              <a:t>)]</a:t>
            </a:r>
            <a:r>
              <a:rPr lang="ko-KR" altLang="en-US" sz="1800" dirty="0" smtClean="0"/>
              <a:t>를 쓴 </a:t>
            </a:r>
            <a:r>
              <a:rPr lang="ko-KR" altLang="en-US" sz="1800" dirty="0" err="1" smtClean="0"/>
              <a:t>에이사이</a:t>
            </a:r>
            <a:r>
              <a:rPr lang="en-US" altLang="ko-KR" sz="1800" dirty="0" smtClean="0"/>
              <a:t>[(</a:t>
            </a:r>
            <a:r>
              <a:rPr lang="ko-KR" altLang="en-US" sz="1800" dirty="0" smtClean="0"/>
              <a:t>榮 西</a:t>
            </a:r>
            <a:r>
              <a:rPr lang="en-US" altLang="ko-KR" sz="1800" dirty="0" smtClean="0"/>
              <a:t>)1141~1215]</a:t>
            </a:r>
            <a:r>
              <a:rPr lang="ko-KR" altLang="en-US" sz="1800" dirty="0" smtClean="0"/>
              <a:t>선사의 공헌이 크다</a:t>
            </a:r>
            <a:r>
              <a:rPr lang="en-US" altLang="ko-KR" sz="1800" dirty="0" smtClean="0"/>
              <a:t>.</a:t>
            </a:r>
            <a:endParaRPr lang="ko-KR" altLang="en-US" sz="1800" dirty="0" smtClean="0"/>
          </a:p>
          <a:p>
            <a:pPr fontAlgn="base"/>
            <a:endParaRPr lang="en-US" altLang="ko-KR" sz="1800" dirty="0" smtClean="0"/>
          </a:p>
          <a:p>
            <a:pPr fontAlgn="base"/>
            <a:r>
              <a:rPr lang="ko-KR" altLang="en-US" sz="1800" dirty="0" err="1" smtClean="0"/>
              <a:t>에이사이는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1168</a:t>
            </a:r>
            <a:r>
              <a:rPr lang="ko-KR" altLang="en-US" sz="1800" dirty="0" smtClean="0"/>
              <a:t>년과</a:t>
            </a:r>
            <a:r>
              <a:rPr lang="en-US" altLang="ko-KR" sz="1800" dirty="0" smtClean="0"/>
              <a:t>1169</a:t>
            </a:r>
            <a:r>
              <a:rPr lang="ko-KR" altLang="en-US" sz="1800" dirty="0" smtClean="0"/>
              <a:t>년 두 차례에 걸쳐 중국에 가서 선종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禪宗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과 함께 중국 송나라의 다법을 일본에 전하게 되고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차 문화가 일상 속으로 확산될 수 있도록 차 문헌을 저술하여 차의 유용함을 전파한 </a:t>
            </a:r>
            <a:r>
              <a:rPr lang="ko-KR" altLang="en-US" sz="1800" dirty="0" err="1" smtClean="0"/>
              <a:t>에이사이는</a:t>
            </a:r>
            <a:r>
              <a:rPr lang="ko-KR" altLang="en-US" sz="1800" dirty="0" smtClean="0"/>
              <a:t> 차가 지닌 약용 </a:t>
            </a:r>
          </a:p>
          <a:p>
            <a:pPr fontAlgn="base"/>
            <a:endParaRPr lang="en-US" altLang="ko-KR" sz="1800" dirty="0" smtClean="0"/>
          </a:p>
          <a:p>
            <a:pPr fontAlgn="base"/>
            <a:r>
              <a:rPr lang="ko-KR" altLang="en-US" sz="1800" dirty="0" smtClean="0"/>
              <a:t>효능을 강조한 </a:t>
            </a:r>
            <a:r>
              <a:rPr lang="en-US" altLang="ko-KR" sz="1800" dirty="0" smtClean="0"/>
              <a:t>[</a:t>
            </a:r>
            <a:r>
              <a:rPr lang="ko-KR" altLang="en-US" sz="1800" dirty="0" err="1" smtClean="0"/>
              <a:t>끽다양생기</a:t>
            </a:r>
            <a:r>
              <a:rPr lang="en-US" altLang="ko-KR" sz="1800" dirty="0" smtClean="0"/>
              <a:t>]</a:t>
            </a:r>
            <a:r>
              <a:rPr lang="ko-KR" altLang="en-US" sz="1800" dirty="0" smtClean="0"/>
              <a:t>에서 차는 양생의 선약이고 차를 마시는 것은 생명을 연장하는 일로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차를 섭취하는 사람은 장수한다고 설명하였다</a:t>
            </a:r>
            <a:r>
              <a:rPr lang="en-US" altLang="ko-KR" sz="1800" dirty="0" smtClean="0"/>
              <a:t>.</a:t>
            </a:r>
            <a:endParaRPr lang="ko-KR" altLang="en-US" sz="1800" dirty="0" smtClean="0"/>
          </a:p>
          <a:p>
            <a:pPr fontAlgn="base"/>
            <a:endParaRPr lang="en-US" altLang="ko-KR" sz="1800" dirty="0" smtClean="0"/>
          </a:p>
          <a:p>
            <a:pPr fontAlgn="base"/>
            <a:r>
              <a:rPr lang="ko-KR" altLang="en-US" sz="1800" dirty="0" err="1" smtClean="0"/>
              <a:t>에이사이는</a:t>
            </a:r>
            <a:r>
              <a:rPr lang="ko-KR" altLang="en-US" sz="1800" dirty="0" smtClean="0"/>
              <a:t> 묘에</a:t>
            </a:r>
            <a:r>
              <a:rPr lang="en-US" altLang="ko-KR" sz="1800" dirty="0" smtClean="0"/>
              <a:t>[(</a:t>
            </a:r>
            <a:r>
              <a:rPr lang="ko-KR" altLang="en-US" sz="1800" dirty="0" smtClean="0"/>
              <a:t>明惠</a:t>
            </a:r>
            <a:r>
              <a:rPr lang="en-US" altLang="ko-KR" sz="1800" dirty="0" smtClean="0"/>
              <a:t>),1173~1232]</a:t>
            </a:r>
            <a:r>
              <a:rPr lang="ko-KR" altLang="en-US" sz="1800" dirty="0" smtClean="0"/>
              <a:t>선사에게 차나무 씨앗을 주어 </a:t>
            </a:r>
            <a:r>
              <a:rPr lang="ko-KR" altLang="en-US" sz="1800" dirty="0" err="1" smtClean="0"/>
              <a:t>교토</a:t>
            </a:r>
            <a:r>
              <a:rPr lang="ko-KR" altLang="en-US" sz="1800" dirty="0" smtClean="0"/>
              <a:t> 북쪽의 </a:t>
            </a:r>
            <a:r>
              <a:rPr lang="ko-KR" altLang="en-US" sz="1800" dirty="0" err="1" smtClean="0"/>
              <a:t>고잔사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高山寺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가 위치한 도가노오 분지에 심도록 하였는데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여기서 자란 차를 </a:t>
            </a:r>
            <a:r>
              <a:rPr lang="ko-KR" altLang="en-US" sz="1800" dirty="0" err="1" smtClean="0"/>
              <a:t>도가노오차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拇尾茶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 라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하며 이 차가 차츰 퍼져 우지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宇治</a:t>
            </a:r>
            <a:r>
              <a:rPr lang="en-US" altLang="ko-KR" sz="1800" dirty="0" smtClean="0"/>
              <a:t>) </a:t>
            </a:r>
            <a:r>
              <a:rPr lang="ko-KR" altLang="en-US" sz="1800" dirty="0" smtClean="0"/>
              <a:t>지역에서도 차가 지배 되었다</a:t>
            </a:r>
            <a:r>
              <a:rPr lang="en-US" altLang="ko-KR" sz="1800" dirty="0" smtClean="0"/>
              <a:t>.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1800" dirty="0" smtClean="0"/>
              <a:t>우지에서 생산되는 차는 </a:t>
            </a:r>
            <a:r>
              <a:rPr lang="ko-KR" altLang="en-US" sz="1800" dirty="0" err="1" smtClean="0"/>
              <a:t>도가노우의</a:t>
            </a:r>
            <a:r>
              <a:rPr lang="ko-KR" altLang="en-US" sz="1800" dirty="0" smtClean="0"/>
              <a:t> 차보다 못하지만 매우 좋은 차라는 평가를 받았고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오늘날에도 </a:t>
            </a:r>
            <a:r>
              <a:rPr lang="ko-KR" altLang="en-US" sz="1800" dirty="0" err="1" smtClean="0"/>
              <a:t>명차로</a:t>
            </a:r>
            <a:r>
              <a:rPr lang="ko-KR" altLang="en-US" sz="1800" dirty="0" smtClean="0"/>
              <a:t> 인정 받고 있다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err="1" smtClean="0"/>
              <a:t>도가노우에서</a:t>
            </a:r>
            <a:r>
              <a:rPr lang="ko-KR" altLang="en-US" sz="1800" dirty="0" smtClean="0"/>
              <a:t> 생산되는 차는 </a:t>
            </a:r>
            <a:r>
              <a:rPr lang="ko-KR" altLang="en-US" sz="1800" dirty="0" err="1" smtClean="0"/>
              <a:t>본차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本茶</a:t>
            </a:r>
            <a:r>
              <a:rPr lang="en-US" altLang="ko-KR" sz="1800" dirty="0" smtClean="0"/>
              <a:t>), </a:t>
            </a:r>
            <a:r>
              <a:rPr lang="ko-KR" altLang="en-US" sz="1800" dirty="0" smtClean="0"/>
              <a:t>그 외 지역에서 생산되는 차는 </a:t>
            </a:r>
            <a:r>
              <a:rPr lang="ko-KR" altLang="en-US" sz="1800" dirty="0" err="1" smtClean="0"/>
              <a:t>비차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非茶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로 구분 된다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err="1" smtClean="0"/>
              <a:t>가마쿠라</a:t>
            </a:r>
            <a:r>
              <a:rPr lang="ko-KR" altLang="en-US" sz="1800" dirty="0" smtClean="0"/>
              <a:t> 시대 말기에는 </a:t>
            </a:r>
            <a:r>
              <a:rPr lang="ko-KR" altLang="en-US" sz="1800" dirty="0" err="1" smtClean="0"/>
              <a:t>투차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鬪茶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라는 게임이 성행 하였다</a:t>
            </a:r>
            <a:r>
              <a:rPr lang="en-US" altLang="ko-KR" sz="1800" dirty="0" smtClean="0"/>
              <a:t>.</a:t>
            </a:r>
          </a:p>
          <a:p>
            <a:r>
              <a:rPr lang="ko-KR" altLang="en-US" sz="1800" dirty="0" smtClean="0"/>
              <a:t>이 </a:t>
            </a:r>
            <a:r>
              <a:rPr lang="ko-KR" altLang="en-US" sz="1800" dirty="0" err="1" smtClean="0"/>
              <a:t>투차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鬪茶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는 산지가 다른 여러 종류의 차를 마신다음 그것이 </a:t>
            </a:r>
            <a:r>
              <a:rPr lang="ko-KR" altLang="en-US" sz="1800" dirty="0" err="1" smtClean="0"/>
              <a:t>본차인지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비차인지</a:t>
            </a:r>
            <a:r>
              <a:rPr lang="ko-KR" altLang="en-US" sz="1800" dirty="0" smtClean="0"/>
              <a:t> 맞히는 게임이다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err="1" smtClean="0"/>
              <a:t>에이사이는</a:t>
            </a:r>
            <a:r>
              <a:rPr lang="ko-KR" altLang="en-US" sz="1800" dirty="0" smtClean="0"/>
              <a:t> 일본 차문화 형성에 많은 영향을 끼쳤고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그가 전한 차 마시는 풍습은 사찰은 물론 무가사회와 서민들 사이에도 널리 보급 되었다</a:t>
            </a:r>
            <a:r>
              <a:rPr lang="en-US" altLang="ko-KR" sz="1800" dirty="0" smtClean="0"/>
              <a:t>.</a:t>
            </a:r>
            <a:endParaRPr lang="ko-KR" altLang="en-US" sz="1800" dirty="0" smtClean="0"/>
          </a:p>
          <a:p>
            <a:endParaRPr lang="ko-KR" altLang="en-US" sz="1800" dirty="0" smtClean="0"/>
          </a:p>
          <a:p>
            <a:endParaRPr lang="ko-KR" altLang="en-US" sz="1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ko-KR" altLang="en-US" sz="1800" dirty="0" err="1" smtClean="0"/>
              <a:t>무로마치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室町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 시대</a:t>
            </a:r>
            <a:r>
              <a:rPr lang="en-US" altLang="ko-KR" sz="1800" dirty="0" smtClean="0"/>
              <a:t>(15~16</a:t>
            </a:r>
            <a:r>
              <a:rPr lang="ko-KR" altLang="en-US" sz="1800" dirty="0" smtClean="0"/>
              <a:t>세기</a:t>
            </a:r>
            <a:r>
              <a:rPr lang="en-US" altLang="ko-KR" sz="1800" dirty="0" smtClean="0"/>
              <a:t>)</a:t>
            </a:r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음차풍습은 선승에서 점차 무가계급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武家階級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으로 확대되어 </a:t>
            </a:r>
            <a:r>
              <a:rPr lang="ko-KR" altLang="en-US" sz="1800" dirty="0" err="1" smtClean="0"/>
              <a:t>무로마치</a:t>
            </a:r>
            <a:r>
              <a:rPr lang="ko-KR" altLang="en-US" sz="1800" dirty="0" smtClean="0"/>
              <a:t> 시대 초기에는 일반인 사이에서도 유행하게 되었다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en-US" altLang="ko-KR" sz="1800" dirty="0" smtClean="0"/>
              <a:t>15</a:t>
            </a:r>
            <a:r>
              <a:rPr lang="ko-KR" altLang="en-US" sz="1800" dirty="0" smtClean="0"/>
              <a:t>세기 후반 성립된 </a:t>
            </a:r>
            <a:r>
              <a:rPr lang="ko-KR" altLang="en-US" sz="1800" dirty="0" err="1" smtClean="0"/>
              <a:t>히가시야마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東山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문화는 귀족과 무사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선승을 중심으로 발전되었는데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이 문화의 바탕에는 무로막치부와 선승이 중심이 된다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동산시대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東山時代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가 되면서 투차는 쇠퇴해지고 </a:t>
            </a:r>
            <a:r>
              <a:rPr lang="ko-KR" altLang="en-US" sz="1800" dirty="0" err="1" smtClean="0"/>
              <a:t>서원차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書院茶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라고 하는 새로운 </a:t>
            </a:r>
            <a:endParaRPr lang="en-US" altLang="ko-KR" sz="1800" dirty="0" smtClean="0"/>
          </a:p>
          <a:p>
            <a:r>
              <a:rPr lang="ko-KR" altLang="en-US" sz="1800" dirty="0" smtClean="0"/>
              <a:t>차문화가 탄생된다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err="1" smtClean="0"/>
              <a:t>서원차는</a:t>
            </a:r>
            <a:r>
              <a:rPr lang="ko-KR" altLang="en-US" sz="1800" dirty="0" smtClean="0"/>
              <a:t> 사찰의 음차풍습의 영향아래 성립되어 불전의 장엄한 장식을 취하며 일본의 정식 다도에서 사용하는 탁자인 다이스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台子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를 사용하여 예법을 행하는데 격식과 법도가 복잡한 차이다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err="1" smtClean="0"/>
              <a:t>서원차의</a:t>
            </a:r>
            <a:r>
              <a:rPr lang="ko-KR" altLang="en-US" sz="1800" dirty="0" smtClean="0"/>
              <a:t> 장식은 화려하고 장엄한 중국풍으로 부를 과시하고 온갖 중국 물품 및 </a:t>
            </a:r>
            <a:r>
              <a:rPr lang="ko-KR" altLang="en-US" sz="1800" dirty="0" err="1" smtClean="0"/>
              <a:t>다구를</a:t>
            </a:r>
            <a:r>
              <a:rPr lang="ko-KR" altLang="en-US" sz="1800" dirty="0" smtClean="0"/>
              <a:t> 사용하여 사치스러운 장식을 세련되게 표현한 특징을 지니고 있다</a:t>
            </a:r>
            <a:r>
              <a:rPr lang="en-US" altLang="ko-KR" sz="1800" dirty="0" smtClean="0"/>
              <a:t>.</a:t>
            </a:r>
            <a:r>
              <a:rPr lang="ko-KR" altLang="en-US" sz="1800" dirty="0" smtClean="0"/>
              <a:t> </a:t>
            </a:r>
          </a:p>
          <a:p>
            <a:endParaRPr lang="ko-KR" altLang="en-US" sz="1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1800" dirty="0" smtClean="0"/>
              <a:t>사규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四規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와 화경청적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和敬淸寂</a:t>
            </a:r>
            <a:r>
              <a:rPr lang="en-US" altLang="ko-KR" sz="1800" dirty="0" smtClean="0"/>
              <a:t>)</a:t>
            </a:r>
            <a:endParaRPr lang="ko-KR" altLang="en-US" sz="1800" dirty="0" smtClean="0"/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사규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다도의 정신을 대표하는 </a:t>
            </a:r>
            <a:r>
              <a:rPr lang="en-US" altLang="ko-KR" sz="1800" dirty="0" smtClean="0"/>
              <a:t>4</a:t>
            </a:r>
            <a:r>
              <a:rPr lang="ko-KR" altLang="en-US" sz="1800" dirty="0" smtClean="0"/>
              <a:t>가지 규범</a:t>
            </a:r>
            <a:endParaRPr lang="en-US" altLang="ko-KR" sz="1800" dirty="0" smtClean="0"/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화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평화와 조화의 화이며 인사의 예를 갖추고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서로 배려하고 존중하는 마음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경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상대를 존중하고 존경함으로써 양보하는 마음이 생기고 조용한 마음을 가질 수 있다</a:t>
            </a:r>
            <a:r>
              <a:rPr lang="en-US" altLang="ko-KR" sz="1800" dirty="0" smtClean="0"/>
              <a:t>.</a:t>
            </a:r>
            <a:endParaRPr lang="ko-KR" altLang="en-US" sz="1800" dirty="0" smtClean="0"/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청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문자 그대로 맑고 깨끗함을 의미한다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적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자기를 알고 만족하는 마음을 의미 </a:t>
            </a:r>
            <a:r>
              <a:rPr lang="en-US" altLang="ko-KR" sz="1800" dirty="0" smtClean="0"/>
              <a:t>/ </a:t>
            </a:r>
            <a:r>
              <a:rPr lang="ko-KR" altLang="en-US" sz="1800" dirty="0" smtClean="0"/>
              <a:t>정직하고 조심스럽고 거만하지 않은 모습</a:t>
            </a:r>
            <a:endParaRPr lang="ko-KR" altLang="en-US" sz="1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불교문화</a:t>
            </a:r>
            <a:endParaRPr lang="ko-KR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그림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4454769" cy="3341077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다도의 모습</a:t>
            </a:r>
            <a:endParaRPr lang="ko-KR" altLang="en-US" dirty="0"/>
          </a:p>
        </p:txBody>
      </p:sp>
      <p:pic>
        <p:nvPicPr>
          <p:cNvPr id="5" name="그림 4" descr="그림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700808"/>
            <a:ext cx="3622431" cy="495886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ko-KR" altLang="en-US" sz="1800" dirty="0" smtClean="0"/>
              <a:t>다사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茶事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는 식사와 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다과와 차가 모두 포함되므로 이에 수반되는 절차와 단계가 상당히 복잡하다</a:t>
            </a:r>
            <a:r>
              <a:rPr lang="en-US" altLang="ko-KR" sz="1800" dirty="0" smtClean="0"/>
              <a:t>.</a:t>
            </a:r>
          </a:p>
          <a:p>
            <a:pPr>
              <a:buNone/>
            </a:pPr>
            <a:endParaRPr lang="en-US" altLang="ko-KR" sz="1800" dirty="0" smtClean="0"/>
          </a:p>
          <a:p>
            <a:pPr>
              <a:buNone/>
            </a:pPr>
            <a:endParaRPr lang="en-US" altLang="ko-KR" sz="1800" dirty="0" smtClean="0"/>
          </a:p>
          <a:p>
            <a:pPr>
              <a:buNone/>
            </a:pPr>
            <a:r>
              <a:rPr lang="ko-KR" altLang="en-US" sz="1800" dirty="0" smtClean="0"/>
              <a:t>정식 </a:t>
            </a:r>
            <a:r>
              <a:rPr lang="ko-KR" altLang="en-US" sz="1800" dirty="0" err="1" smtClean="0"/>
              <a:t>차회인</a:t>
            </a:r>
            <a:r>
              <a:rPr lang="ko-KR" altLang="en-US" sz="1800" dirty="0" smtClean="0"/>
              <a:t> 다사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茶事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가 진행되기 위해서는 우선 일정한 숫자의 손님이 초대되어야 하고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주제가 있어야 한다</a:t>
            </a:r>
            <a:r>
              <a:rPr lang="en-US" altLang="ko-KR" sz="1800" dirty="0" smtClean="0"/>
              <a:t>.</a:t>
            </a:r>
          </a:p>
          <a:p>
            <a:pPr>
              <a:buNone/>
            </a:pPr>
            <a:endParaRPr lang="en-US" altLang="ko-KR" sz="1800" dirty="0" smtClean="0"/>
          </a:p>
          <a:p>
            <a:pPr>
              <a:buNone/>
            </a:pPr>
            <a:endParaRPr lang="en-US" altLang="ko-KR" sz="1800" dirty="0" smtClean="0"/>
          </a:p>
          <a:p>
            <a:pPr>
              <a:buNone/>
            </a:pPr>
            <a:r>
              <a:rPr lang="ko-KR" altLang="en-US" sz="1800" dirty="0" smtClean="0"/>
              <a:t>시작 시간이 정확히 정해져 있으며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다사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茶事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는 대개 </a:t>
            </a:r>
            <a:r>
              <a:rPr lang="en-US" altLang="ko-KR" sz="1800" dirty="0" smtClean="0"/>
              <a:t>4</a:t>
            </a:r>
            <a:r>
              <a:rPr lang="ko-KR" altLang="en-US" sz="1800" dirty="0" smtClean="0"/>
              <a:t>시간 정도 진행되는 것이 일반적이다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endParaRPr lang="ko-KR" altLang="en-US" sz="1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 다사</a:t>
            </a:r>
            <a:r>
              <a:rPr lang="en-US" altLang="ko-KR" sz="4400" dirty="0" smtClean="0"/>
              <a:t>(</a:t>
            </a:r>
            <a:r>
              <a:rPr lang="ko-KR" altLang="en-US" sz="4400" dirty="0" smtClean="0"/>
              <a:t>茶事</a:t>
            </a:r>
            <a:r>
              <a:rPr lang="en-US" altLang="ko-KR" sz="4400" dirty="0" smtClean="0"/>
              <a:t>) </a:t>
            </a:r>
            <a:r>
              <a:rPr lang="ko-KR" altLang="en-US" sz="4400" dirty="0" err="1" smtClean="0"/>
              <a:t>차회</a:t>
            </a:r>
            <a:r>
              <a:rPr lang="en-US" altLang="ko-KR" sz="4400" dirty="0" smtClean="0"/>
              <a:t> (</a:t>
            </a:r>
            <a:r>
              <a:rPr lang="ko-KR" altLang="en-US" sz="4400" dirty="0" err="1" smtClean="0"/>
              <a:t>茶會</a:t>
            </a:r>
            <a:r>
              <a:rPr lang="en-US" altLang="ko-KR" sz="4400" dirty="0" smtClean="0"/>
              <a:t>) </a:t>
            </a:r>
            <a:r>
              <a:rPr lang="ko-KR" altLang="en-US" sz="4400" dirty="0" smtClean="0"/>
              <a:t/>
            </a:r>
            <a:br>
              <a:rPr lang="ko-KR" altLang="en-US" sz="4400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532142" y="1960527"/>
            <a:ext cx="3198791" cy="2736304"/>
          </a:xfrm>
          <a:prstGeom prst="round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5238" y="652336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영고딕E" pitchFamily="18" charset="-127"/>
                <a:ea typeface="a영고딕E" pitchFamily="18" charset="-127"/>
              </a:rPr>
              <a:t>01. </a:t>
            </a:r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서도의 역사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86803" y="2051009"/>
            <a:ext cx="3103754" cy="4320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과거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995936" y="3086363"/>
            <a:ext cx="978408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61343" y="2653594"/>
            <a:ext cx="30219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중국의 서도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가</a:t>
            </a:r>
            <a:r>
              <a:rPr lang="ko-KR" altLang="en-US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전해져서 </a:t>
            </a:r>
            <a:endParaRPr lang="en-US" altLang="ko-KR" b="1" dirty="0" smtClean="0">
              <a:latin typeface="a영고딕M" pitchFamily="18" charset="-127"/>
              <a:ea typeface="a영고딕M" pitchFamily="18" charset="-127"/>
            </a:endParaRPr>
          </a:p>
          <a:p>
            <a:pPr algn="ctr"/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헤이안시대에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 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‘</a:t>
            </a:r>
            <a:r>
              <a:rPr lang="ko-KR" altLang="en-US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린치</a:t>
            </a:r>
            <a:r>
              <a:rPr lang="en-US" altLang="ko-KR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’</a:t>
            </a:r>
            <a:r>
              <a:rPr lang="ko-KR" altLang="en-US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나 </a:t>
            </a:r>
            <a:r>
              <a:rPr lang="en-US" altLang="ko-KR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‘</a:t>
            </a:r>
            <a:r>
              <a:rPr lang="ko-KR" altLang="en-US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주</a:t>
            </a:r>
            <a:endParaRPr lang="en-US" altLang="ko-KR" b="1" dirty="0" smtClean="0">
              <a:solidFill>
                <a:srgbClr val="C00000"/>
              </a:solidFill>
              <a:latin typeface="a영고딕M" pitchFamily="18" charset="-127"/>
              <a:ea typeface="a영고딕M" pitchFamily="18" charset="-127"/>
            </a:endParaRPr>
          </a:p>
          <a:p>
            <a:pPr algn="ctr"/>
            <a:r>
              <a:rPr lang="ko-KR" altLang="en-US" b="1" dirty="0" err="1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보쿠</a:t>
            </a:r>
            <a:r>
              <a:rPr lang="en-US" altLang="ko-KR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’ </a:t>
            </a:r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이입수용되어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 </a:t>
            </a:r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보편적으</a:t>
            </a:r>
            <a:endParaRPr lang="en-US" altLang="ko-KR" b="1" dirty="0" smtClean="0">
              <a:latin typeface="a영고딕M" pitchFamily="18" charset="-127"/>
              <a:ea typeface="a영고딕M" pitchFamily="18" charset="-127"/>
            </a:endParaRPr>
          </a:p>
          <a:p>
            <a:pPr algn="ctr"/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로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 사용 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237419" y="1960527"/>
            <a:ext cx="3198791" cy="2736304"/>
          </a:xfrm>
          <a:prstGeom prst="round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5292080" y="2051009"/>
            <a:ext cx="3103754" cy="432048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현</a:t>
            </a:r>
            <a:r>
              <a:rPr lang="ko-KR" altLang="en-US" b="1" dirty="0">
                <a:latin typeface="a영고딕M" pitchFamily="18" charset="-127"/>
                <a:ea typeface="a영고딕M" pitchFamily="18" charset="-127"/>
              </a:rPr>
              <a:t>재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9610" y="2653594"/>
            <a:ext cx="31886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실제적으로 서예뿐만 아니라 </a:t>
            </a:r>
            <a:endParaRPr lang="en-US" altLang="ko-KR" b="1" dirty="0" smtClean="0">
              <a:latin typeface="a영고딕M" pitchFamily="18" charset="-127"/>
              <a:ea typeface="a영고딕M" pitchFamily="18" charset="-127"/>
            </a:endParaRPr>
          </a:p>
          <a:p>
            <a:pPr algn="ctr"/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목공예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, </a:t>
            </a:r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도예등을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 작은 </a:t>
            </a:r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문화교</a:t>
            </a:r>
            <a:endParaRPr lang="en-US" altLang="ko-KR" b="1" dirty="0" smtClean="0">
              <a:latin typeface="a영고딕M" pitchFamily="18" charset="-127"/>
              <a:ea typeface="a영고딕M" pitchFamily="18" charset="-127"/>
            </a:endParaRPr>
          </a:p>
          <a:p>
            <a:pPr algn="ctr"/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실들이 곳곳에 있어 </a:t>
            </a:r>
            <a:r>
              <a:rPr lang="ko-KR" altLang="en-US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체험마케팅</a:t>
            </a:r>
            <a:endParaRPr lang="en-US" altLang="ko-KR" b="1" dirty="0" smtClean="0">
              <a:solidFill>
                <a:srgbClr val="C00000"/>
              </a:solidFill>
              <a:latin typeface="a영고딕M" pitchFamily="18" charset="-127"/>
              <a:ea typeface="a영고딕M" pitchFamily="18" charset="-127"/>
            </a:endParaRPr>
          </a:p>
          <a:p>
            <a:pPr algn="ctr"/>
            <a:r>
              <a:rPr lang="ko-KR" altLang="en-US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과 기술적인 지원 시스템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이 잘</a:t>
            </a:r>
            <a:endParaRPr lang="en-US" altLang="ko-KR" b="1" dirty="0" smtClean="0">
              <a:latin typeface="a영고딕M" pitchFamily="18" charset="-127"/>
              <a:ea typeface="a영고딕M" pitchFamily="18" charset="-127"/>
            </a:endParaRPr>
          </a:p>
          <a:p>
            <a:pPr algn="ctr"/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 갖추어져 있음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667" y="5214723"/>
            <a:ext cx="4140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“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애도 시대에 이르러서야 서도 라는 말이</a:t>
            </a:r>
            <a:endParaRPr lang="en-US" altLang="ko-KR" b="1" dirty="0" smtClean="0">
              <a:latin typeface="a영고딕M" pitchFamily="18" charset="-127"/>
              <a:ea typeface="a영고딕M" pitchFamily="18" charset="-127"/>
            </a:endParaRPr>
          </a:p>
          <a:p>
            <a:r>
              <a:rPr lang="en-US" altLang="ko-KR" b="1" dirty="0">
                <a:latin typeface="a영고딕M" pitchFamily="18" charset="-127"/>
                <a:ea typeface="a영고딕M" pitchFamily="18" charset="-127"/>
              </a:rPr>
              <a:t> 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‘</a:t>
            </a:r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쥬보쿠도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’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나 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‘</a:t>
            </a:r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히도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’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와 같이 통용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”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4869160"/>
            <a:ext cx="3384376" cy="19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580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/>
      <p:bldP spid="10" grpId="0" animBg="1"/>
      <p:bldP spid="11" grpId="0" animBg="1"/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sz="1800" dirty="0" smtClean="0"/>
              <a:t>손님의 수에 따라 소수인의 </a:t>
            </a:r>
            <a:r>
              <a:rPr lang="ko-KR" altLang="en-US" sz="1800" dirty="0" err="1" smtClean="0"/>
              <a:t>차회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다수인의 </a:t>
            </a:r>
            <a:r>
              <a:rPr lang="ko-KR" altLang="en-US" sz="1800" dirty="0" err="1" smtClean="0"/>
              <a:t>차회로</a:t>
            </a:r>
            <a:r>
              <a:rPr lang="ko-KR" altLang="en-US" sz="1800" dirty="0" smtClean="0"/>
              <a:t> 구별된다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소수인의 </a:t>
            </a:r>
            <a:r>
              <a:rPr lang="ko-KR" altLang="en-US" sz="1800" dirty="0" err="1" smtClean="0"/>
              <a:t>차회는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3~4</a:t>
            </a:r>
            <a:r>
              <a:rPr lang="ko-KR" altLang="en-US" sz="1800" dirty="0" smtClean="0"/>
              <a:t>인 혹은 </a:t>
            </a:r>
            <a:r>
              <a:rPr lang="en-US" altLang="ko-KR" sz="1800" dirty="0" smtClean="0"/>
              <a:t>5~6</a:t>
            </a:r>
            <a:r>
              <a:rPr lang="ko-KR" altLang="en-US" sz="1800" dirty="0" smtClean="0"/>
              <a:t>인의 손님을 초대하는 </a:t>
            </a:r>
            <a:r>
              <a:rPr lang="ko-KR" altLang="en-US" sz="1800" dirty="0" err="1" smtClean="0"/>
              <a:t>차회이다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ko-KR" altLang="en-US" sz="1800" dirty="0" err="1" smtClean="0"/>
              <a:t>오요세</a:t>
            </a:r>
            <a:r>
              <a:rPr lang="en-US" altLang="ko-KR" sz="1800" dirty="0" smtClean="0"/>
              <a:t>(</a:t>
            </a:r>
            <a:r>
              <a:rPr lang="ja-JP" altLang="ko-KR" sz="1800" dirty="0" smtClean="0"/>
              <a:t>大寄せ</a:t>
            </a:r>
            <a:r>
              <a:rPr lang="en-US" altLang="ja-JP" sz="1800" dirty="0" smtClean="0"/>
              <a:t>) </a:t>
            </a:r>
            <a:r>
              <a:rPr lang="ko-KR" altLang="en-US" sz="1800" dirty="0" err="1" smtClean="0"/>
              <a:t>차회라고</a:t>
            </a:r>
            <a:r>
              <a:rPr lang="ko-KR" altLang="en-US" sz="1800" dirty="0" smtClean="0"/>
              <a:t> 불리는 다수인의 </a:t>
            </a:r>
            <a:r>
              <a:rPr lang="ko-KR" altLang="en-US" sz="1800" dirty="0" err="1" smtClean="0"/>
              <a:t>차호는</a:t>
            </a:r>
            <a:r>
              <a:rPr lang="ko-KR" altLang="en-US" sz="1800" dirty="0" smtClean="0"/>
              <a:t> 보통 </a:t>
            </a:r>
            <a:r>
              <a:rPr lang="en-US" altLang="ko-KR" sz="1800" dirty="0" smtClean="0"/>
              <a:t>20~30</a:t>
            </a:r>
            <a:r>
              <a:rPr lang="ko-KR" altLang="en-US" sz="1800" dirty="0" smtClean="0"/>
              <a:t>명 정도의</a:t>
            </a:r>
            <a:endParaRPr lang="en-US" altLang="ko-KR" sz="1800" dirty="0" smtClean="0"/>
          </a:p>
          <a:p>
            <a:r>
              <a:rPr lang="ko-KR" altLang="en-US" sz="1800" dirty="0" smtClean="0"/>
              <a:t>사람들을 동시에 초대하여 개최한다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넓은 </a:t>
            </a:r>
            <a:r>
              <a:rPr lang="ko-KR" altLang="en-US" sz="1800" dirty="0" err="1" smtClean="0"/>
              <a:t>다석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茶蓆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에 들어가 짧은 시간에 과자와 한 잔의 차를 마시고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차도구를</a:t>
            </a:r>
            <a:r>
              <a:rPr lang="ko-KR" altLang="en-US" sz="1800" dirty="0" smtClean="0"/>
              <a:t> 배견하는 형식이 일반적이다</a:t>
            </a:r>
            <a:r>
              <a:rPr lang="en-US" altLang="ko-KR" sz="1800" dirty="0" smtClean="0"/>
              <a:t>.</a:t>
            </a:r>
          </a:p>
          <a:p>
            <a:endParaRPr lang="en-US" altLang="ko-KR" sz="1800" dirty="0" smtClean="0"/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정식 </a:t>
            </a:r>
            <a:r>
              <a:rPr lang="ko-KR" altLang="en-US" sz="1800" dirty="0" err="1" smtClean="0"/>
              <a:t>차회는</a:t>
            </a:r>
            <a:r>
              <a:rPr lang="ko-KR" altLang="en-US" sz="1800" dirty="0" smtClean="0"/>
              <a:t> 대체로 </a:t>
            </a:r>
            <a:r>
              <a:rPr lang="ko-KR" altLang="en-US" sz="1800" dirty="0" err="1" smtClean="0"/>
              <a:t>입례석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立礼蓆</a:t>
            </a:r>
            <a:r>
              <a:rPr lang="en-US" altLang="ko-KR" sz="1800" dirty="0" smtClean="0"/>
              <a:t>), </a:t>
            </a:r>
            <a:r>
              <a:rPr lang="ko-KR" altLang="en-US" sz="1800" dirty="0" err="1" smtClean="0"/>
              <a:t>박차석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薄茶蓆</a:t>
            </a:r>
            <a:r>
              <a:rPr lang="en-US" altLang="ko-KR" sz="1800" dirty="0" smtClean="0"/>
              <a:t>), </a:t>
            </a:r>
            <a:r>
              <a:rPr lang="ko-KR" altLang="en-US" sz="1800" dirty="0" err="1" smtClean="0"/>
              <a:t>점심석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点心蓆</a:t>
            </a:r>
            <a:r>
              <a:rPr lang="en-US" altLang="ko-KR" sz="1800" dirty="0" smtClean="0"/>
              <a:t>), </a:t>
            </a:r>
            <a:r>
              <a:rPr lang="ko-KR" altLang="en-US" sz="1800" dirty="0" err="1" smtClean="0"/>
              <a:t>농차석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濃茶蓆</a:t>
            </a:r>
            <a:r>
              <a:rPr lang="en-US" altLang="ko-KR" sz="1800" dirty="0" smtClean="0"/>
              <a:t>) </a:t>
            </a:r>
            <a:r>
              <a:rPr lang="ko-KR" altLang="en-US" sz="1800" dirty="0" smtClean="0"/>
              <a:t>등으로 구분 되어 있다</a:t>
            </a:r>
            <a:r>
              <a:rPr lang="en-US" altLang="ko-KR" sz="1800" dirty="0" smtClean="0"/>
              <a:t>.</a:t>
            </a:r>
            <a:endParaRPr lang="ko-KR" altLang="en-US" sz="1800" dirty="0" smtClean="0"/>
          </a:p>
          <a:p>
            <a:endParaRPr lang="ko-KR" altLang="en-US" sz="1800" dirty="0" smtClean="0"/>
          </a:p>
          <a:p>
            <a:endParaRPr lang="ko-KR" altLang="en-US" sz="1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1800" dirty="0" smtClean="0"/>
              <a:t>참고 문헌 </a:t>
            </a:r>
            <a:endParaRPr lang="en-US" altLang="ko-KR" sz="1800" dirty="0" smtClean="0"/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일본 다도의 이해</a:t>
            </a:r>
            <a:endParaRPr lang="en-US" altLang="ko-KR" sz="1800" dirty="0" smtClean="0"/>
          </a:p>
          <a:p>
            <a:endParaRPr lang="en-US" altLang="ko-KR" sz="1800" dirty="0" smtClean="0"/>
          </a:p>
          <a:p>
            <a:r>
              <a:rPr lang="ko-KR" altLang="en-US" sz="1800" dirty="0" smtClean="0"/>
              <a:t>세계의 차문화</a:t>
            </a:r>
            <a:endParaRPr lang="en-US" altLang="ko-KR" sz="1800" dirty="0" smtClean="0"/>
          </a:p>
          <a:p>
            <a:endParaRPr lang="en-US" altLang="ko-KR" sz="1800" dirty="0" smtClean="0"/>
          </a:p>
          <a:p>
            <a:r>
              <a:rPr lang="ko-KR" altLang="en-US" sz="1800" smtClean="0"/>
              <a:t>일본 전통 문화론</a:t>
            </a:r>
            <a:endParaRPr lang="ko-KR" altLang="en-US" sz="1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6477000" cy="1828800"/>
          </a:xfrm>
        </p:spPr>
        <p:txBody>
          <a:bodyPr/>
          <a:lstStyle/>
          <a:p>
            <a:r>
              <a:rPr lang="ko-KR" altLang="en-US" dirty="0" smtClean="0"/>
              <a:t>궁도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6078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836712"/>
            <a:ext cx="4032448" cy="5265022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763688" y="1818825"/>
            <a:ext cx="330742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20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endParaRPr lang="en-US" altLang="ko-KR" sz="20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984947"/>
            <a:ext cx="874984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154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5810569"/>
              </p:ext>
            </p:extLst>
          </p:nvPr>
        </p:nvGraphicFramePr>
        <p:xfrm>
          <a:off x="-3098" y="1"/>
          <a:ext cx="9147097" cy="6856084"/>
        </p:xfrm>
        <a:graphic>
          <a:graphicData uri="http://schemas.openxmlformats.org/drawingml/2006/table">
            <a:tbl>
              <a:tblPr/>
              <a:tblGrid>
                <a:gridCol w="1452545"/>
                <a:gridCol w="3847276"/>
                <a:gridCol w="1923638"/>
                <a:gridCol w="1923638"/>
              </a:tblGrid>
              <a:tr h="56194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시기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600" b="1" dirty="0">
                          <a:effectLst/>
                          <a:latin typeface="굴림"/>
                        </a:rPr>
                        <a:t>년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)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600" b="1">
                          <a:effectLst/>
                          <a:latin typeface="굴림"/>
                        </a:rPr>
                        <a:t>1333~1457</a:t>
                      </a:r>
                      <a:endParaRPr lang="ko-KR" altLang="en-US" sz="16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116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집계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600" b="1" dirty="0">
                          <a:effectLst/>
                          <a:latin typeface="굴림"/>
                        </a:rPr>
                        <a:t>점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)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176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5773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전사자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600" b="1" dirty="0">
                          <a:effectLst/>
                          <a:latin typeface="굴림"/>
                        </a:rPr>
                        <a:t>명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)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44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5908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>
                          <a:effectLst/>
                          <a:latin typeface="굴림"/>
                        </a:rPr>
                        <a:t>부상자</a:t>
                      </a:r>
                      <a:r>
                        <a:rPr lang="en-US" altLang="ko-KR" sz="1600" b="1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600" b="1">
                          <a:effectLst/>
                          <a:latin typeface="굴림"/>
                        </a:rPr>
                        <a:t>명</a:t>
                      </a:r>
                      <a:r>
                        <a:rPr lang="en-US" altLang="ko-KR" sz="1600" b="1">
                          <a:effectLst/>
                          <a:latin typeface="굴림"/>
                        </a:rPr>
                        <a:t>)</a:t>
                      </a:r>
                      <a:endParaRPr lang="ko-KR" altLang="en-US" sz="16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554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1167">
                <a:tc rowSpan="9"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부상원인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600" b="1" dirty="0">
                          <a:effectLst/>
                          <a:latin typeface="굴림"/>
                        </a:rPr>
                        <a:t>명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)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　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>
                          <a:effectLst/>
                          <a:latin typeface="굴림"/>
                        </a:rPr>
                        <a:t>건수</a:t>
                      </a:r>
                      <a:endParaRPr lang="ko-KR" altLang="en-US" sz="16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>
                          <a:effectLst/>
                          <a:latin typeface="굴림"/>
                        </a:rPr>
                        <a:t>퍼센트</a:t>
                      </a:r>
                      <a:endParaRPr lang="ko-KR" altLang="en-US" sz="16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70890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 err="1">
                          <a:solidFill>
                            <a:srgbClr val="007E39"/>
                          </a:solidFill>
                          <a:effectLst/>
                          <a:latin typeface="굴림"/>
                        </a:rPr>
                        <a:t>화살류</a:t>
                      </a:r>
                      <a:endParaRPr lang="ko-KR" altLang="en-US" sz="1600" b="1" dirty="0">
                        <a:solidFill>
                          <a:srgbClr val="007E39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solidFill>
                            <a:srgbClr val="007E39"/>
                          </a:solidFill>
                          <a:effectLst/>
                          <a:latin typeface="굴림"/>
                        </a:rPr>
                        <a:t>480</a:t>
                      </a:r>
                      <a:endParaRPr lang="ko-KR" altLang="en-US" sz="1600" b="1" dirty="0">
                        <a:solidFill>
                          <a:srgbClr val="007E39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solidFill>
                            <a:srgbClr val="007E39"/>
                          </a:solidFill>
                          <a:effectLst/>
                          <a:latin typeface="굴림"/>
                        </a:rPr>
                        <a:t>86.6%</a:t>
                      </a:r>
                      <a:endParaRPr lang="ko-KR" altLang="en-US" sz="1600" b="1" dirty="0">
                        <a:solidFill>
                          <a:srgbClr val="007E39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800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베임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46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8.3%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000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돌 </a:t>
                      </a:r>
                      <a:r>
                        <a:rPr lang="en-US" sz="1600" b="1" dirty="0">
                          <a:effectLst/>
                          <a:latin typeface="굴림"/>
                        </a:rPr>
                        <a:t>or </a:t>
                      </a:r>
                      <a:r>
                        <a:rPr lang="ko-KR" altLang="en-US" sz="1600" b="1" dirty="0">
                          <a:effectLst/>
                          <a:latin typeface="굴림"/>
                        </a:rPr>
                        <a:t>돌팔매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>
                          <a:effectLst/>
                          <a:latin typeface="굴림"/>
                        </a:rPr>
                        <a:t>15</a:t>
                      </a:r>
                      <a:endParaRPr lang="ko-KR" altLang="en-US" sz="16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2.7%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000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창 </a:t>
                      </a:r>
                      <a:r>
                        <a:rPr lang="en-US" sz="1600" b="1" dirty="0">
                          <a:effectLst/>
                          <a:latin typeface="굴림"/>
                        </a:rPr>
                        <a:t>or </a:t>
                      </a:r>
                      <a:r>
                        <a:rPr lang="ko-KR" altLang="en-US" sz="1600" b="1" dirty="0">
                          <a:effectLst/>
                          <a:latin typeface="굴림"/>
                        </a:rPr>
                        <a:t>찔림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6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>
                          <a:effectLst/>
                          <a:latin typeface="굴림"/>
                        </a:rPr>
                        <a:t>1.1%</a:t>
                      </a:r>
                      <a:endParaRPr lang="ko-KR" altLang="en-US" sz="16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8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화살 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&amp; </a:t>
                      </a:r>
                      <a:r>
                        <a:rPr lang="ko-KR" altLang="en-US" sz="1600" b="1" dirty="0">
                          <a:effectLst/>
                          <a:latin typeface="굴림"/>
                        </a:rPr>
                        <a:t>베임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4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>
                          <a:effectLst/>
                          <a:latin typeface="굴림"/>
                        </a:rPr>
                        <a:t>0.7%</a:t>
                      </a:r>
                      <a:endParaRPr lang="ko-KR" altLang="en-US" sz="16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77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화살 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&amp; </a:t>
                      </a:r>
                      <a:r>
                        <a:rPr lang="ko-KR" altLang="en-US" sz="1600" b="1" dirty="0">
                          <a:effectLst/>
                          <a:latin typeface="굴림"/>
                        </a:rPr>
                        <a:t>찔림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1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>
                          <a:effectLst/>
                          <a:latin typeface="굴림"/>
                        </a:rPr>
                        <a:t>0.2%</a:t>
                      </a:r>
                      <a:endParaRPr lang="ko-KR" altLang="en-US" sz="16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7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장창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1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>
                          <a:effectLst/>
                          <a:latin typeface="굴림"/>
                        </a:rPr>
                        <a:t>0.2%</a:t>
                      </a:r>
                      <a:endParaRPr lang="ko-KR" altLang="en-US" sz="16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20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effectLst/>
                          <a:latin typeface="굴림"/>
                        </a:rPr>
                        <a:t>화살 </a:t>
                      </a:r>
                      <a:r>
                        <a:rPr lang="en-US" altLang="ko-KR" sz="1600" b="1" dirty="0">
                          <a:effectLst/>
                          <a:latin typeface="굴림"/>
                        </a:rPr>
                        <a:t>&amp; </a:t>
                      </a:r>
                      <a:r>
                        <a:rPr lang="ko-KR" altLang="en-US" sz="1600" b="1" dirty="0">
                          <a:effectLst/>
                          <a:latin typeface="굴림"/>
                        </a:rPr>
                        <a:t>돌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1</a:t>
                      </a:r>
                      <a:endParaRPr lang="ko-KR" altLang="en-US" sz="16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altLang="ko-KR" sz="1600" b="1" dirty="0">
                          <a:effectLst/>
                          <a:latin typeface="굴림"/>
                        </a:rPr>
                        <a:t>0.2</a:t>
                      </a:r>
                      <a:r>
                        <a:rPr lang="en-US" altLang="ko-KR" sz="1600" b="1" dirty="0" smtClean="0">
                          <a:effectLst/>
                          <a:latin typeface="굴림"/>
                        </a:rPr>
                        <a:t>%</a:t>
                      </a:r>
                      <a:endParaRPr lang="ko-KR" altLang="en-US" sz="1600" b="1" i="0" dirty="0">
                        <a:effectLst/>
                        <a:latin typeface="Dotum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603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01172421"/>
              </p:ext>
            </p:extLst>
          </p:nvPr>
        </p:nvGraphicFramePr>
        <p:xfrm>
          <a:off x="19245" y="-4"/>
          <a:ext cx="9124756" cy="6858005"/>
        </p:xfrm>
        <a:graphic>
          <a:graphicData uri="http://schemas.openxmlformats.org/drawingml/2006/table">
            <a:tbl>
              <a:tblPr/>
              <a:tblGrid>
                <a:gridCol w="1790302"/>
                <a:gridCol w="1484959"/>
                <a:gridCol w="1161575"/>
                <a:gridCol w="2570697"/>
                <a:gridCol w="2117223"/>
              </a:tblGrid>
              <a:tr h="33615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시기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년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)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/>
                          <a:latin typeface="굴림"/>
                        </a:rPr>
                        <a:t>1467~1637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2255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>
                          <a:effectLst/>
                          <a:latin typeface="굴림"/>
                        </a:rPr>
                        <a:t>집계</a:t>
                      </a:r>
                      <a:r>
                        <a:rPr lang="en-US" altLang="ko-KR" sz="1400" b="1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400" b="1">
                          <a:effectLst/>
                          <a:latin typeface="굴림"/>
                        </a:rPr>
                        <a:t>점</a:t>
                      </a:r>
                      <a:r>
                        <a:rPr lang="en-US" altLang="ko-KR" sz="1400" b="1">
                          <a:effectLst/>
                          <a:latin typeface="굴림"/>
                        </a:rPr>
                        <a:t>)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201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806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>
                          <a:effectLst/>
                          <a:latin typeface="굴림"/>
                        </a:rPr>
                        <a:t>전사자</a:t>
                      </a:r>
                      <a:r>
                        <a:rPr lang="en-US" altLang="ko-KR" sz="1400" b="1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400" b="1">
                          <a:effectLst/>
                          <a:latin typeface="굴림"/>
                        </a:rPr>
                        <a:t>명</a:t>
                      </a:r>
                      <a:r>
                        <a:rPr lang="en-US" altLang="ko-KR" sz="1400" b="1">
                          <a:effectLst/>
                          <a:latin typeface="굴림"/>
                        </a:rPr>
                        <a:t>)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190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806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>
                          <a:effectLst/>
                          <a:latin typeface="굴림"/>
                        </a:rPr>
                        <a:t>부상자</a:t>
                      </a:r>
                      <a:r>
                        <a:rPr lang="en-US" altLang="ko-KR" sz="1400" b="1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400" b="1">
                          <a:effectLst/>
                          <a:latin typeface="굴림"/>
                        </a:rPr>
                        <a:t>명</a:t>
                      </a:r>
                      <a:r>
                        <a:rPr lang="en-US" altLang="ko-KR" sz="1400" b="1">
                          <a:effectLst/>
                          <a:latin typeface="굴림"/>
                        </a:rPr>
                        <a:t>)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/>
                          <a:latin typeface="굴림"/>
                        </a:rPr>
                        <a:t>1497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22556">
                <a:tc rowSpan="19">
                  <a:txBody>
                    <a:bodyPr/>
                    <a:lstStyle/>
                    <a:p>
                      <a:pPr algn="ctr"/>
                      <a:r>
                        <a:rPr lang="ko-KR" altLang="en-US" sz="1400" b="1">
                          <a:effectLst/>
                          <a:latin typeface="굴림"/>
                        </a:rPr>
                        <a:t>부상원인</a:t>
                      </a:r>
                      <a:r>
                        <a:rPr lang="en-US" altLang="ko-KR" sz="1400" b="1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400" b="1">
                          <a:effectLst/>
                          <a:latin typeface="굴림"/>
                        </a:rPr>
                        <a:t>명</a:t>
                      </a:r>
                      <a:r>
                        <a:rPr lang="en-US" altLang="ko-KR" sz="1400" b="1">
                          <a:effectLst/>
                          <a:latin typeface="굴림"/>
                        </a:rPr>
                        <a:t>)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>
                          <a:effectLst/>
                          <a:latin typeface="굴림"/>
                        </a:rPr>
                        <a:t>　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>
                          <a:effectLst/>
                          <a:latin typeface="굴림"/>
                        </a:rPr>
                        <a:t>원문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>
                          <a:effectLst/>
                          <a:latin typeface="굴림"/>
                        </a:rPr>
                        <a:t>건수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>
                          <a:effectLst/>
                          <a:latin typeface="굴림"/>
                        </a:rPr>
                        <a:t>퍼센트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53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 err="1">
                          <a:solidFill>
                            <a:srgbClr val="007E39"/>
                          </a:solidFill>
                          <a:effectLst/>
                          <a:latin typeface="굴림"/>
                        </a:rPr>
                        <a:t>화살류</a:t>
                      </a:r>
                      <a:endParaRPr lang="ko-KR" altLang="en-US" sz="1400" b="1" dirty="0">
                        <a:solidFill>
                          <a:srgbClr val="007E39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solidFill>
                            <a:srgbClr val="007E39"/>
                          </a:solidFill>
                          <a:effectLst/>
                          <a:latin typeface="굴림"/>
                        </a:rPr>
                        <a:t>604</a:t>
                      </a:r>
                      <a:endParaRPr lang="ko-KR" altLang="en-US" sz="1400" b="1" dirty="0">
                        <a:solidFill>
                          <a:srgbClr val="007E39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solidFill>
                            <a:srgbClr val="007E39"/>
                          </a:solidFill>
                          <a:effectLst/>
                          <a:latin typeface="굴림"/>
                        </a:rPr>
                        <a:t>40.3%</a:t>
                      </a:r>
                      <a:endParaRPr lang="ko-KR" altLang="en-US" sz="1400" b="1" dirty="0">
                        <a:solidFill>
                          <a:srgbClr val="007E39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5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 err="1" smtClean="0">
                          <a:solidFill>
                            <a:srgbClr val="FF0000"/>
                          </a:solidFill>
                          <a:effectLst/>
                          <a:latin typeface="굴림"/>
                        </a:rPr>
                        <a:t>철포</a:t>
                      </a:r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rgbClr val="FF0000"/>
                          </a:solidFill>
                          <a:effectLst/>
                          <a:latin typeface="굴림"/>
                        </a:rPr>
                        <a:t>조총</a:t>
                      </a:r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solidFill>
                            <a:srgbClr val="FF0000"/>
                          </a:solidFill>
                          <a:effectLst/>
                          <a:latin typeface="굴림"/>
                        </a:rPr>
                        <a:t>286</a:t>
                      </a:r>
                      <a:endParaRPr lang="ko-KR" altLang="en-US" sz="14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effectLst/>
                          <a:latin typeface="굴림"/>
                        </a:rPr>
                        <a:t>19.1%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78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창 </a:t>
                      </a:r>
                      <a:r>
                        <a:rPr lang="en-US" sz="1400" b="1" dirty="0">
                          <a:effectLst/>
                          <a:latin typeface="굴림"/>
                        </a:rPr>
                        <a:t>or 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찔림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/>
                          <a:latin typeface="굴림"/>
                        </a:rPr>
                        <a:t>261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17.4%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0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돌 </a:t>
                      </a:r>
                      <a:r>
                        <a:rPr lang="en-US" sz="1400" b="1" dirty="0">
                          <a:effectLst/>
                          <a:latin typeface="굴림"/>
                        </a:rPr>
                        <a:t>or 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돌팔매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150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10.0%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0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칼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56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3.7%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7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베임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33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2.2%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00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 err="1">
                          <a:effectLst/>
                          <a:latin typeface="굴림"/>
                        </a:rPr>
                        <a:t>나기나타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2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0.1%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0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기타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도리깨 등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)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/>
                          <a:latin typeface="굴림"/>
                        </a:rPr>
                        <a:t>3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/>
                          <a:latin typeface="굴림"/>
                        </a:rPr>
                        <a:t>0.2%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0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 err="1">
                          <a:effectLst/>
                          <a:latin typeface="굴림"/>
                        </a:rPr>
                        <a:t>화살류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 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&amp; 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칼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1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0.1%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0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 err="1">
                          <a:effectLst/>
                          <a:latin typeface="굴림"/>
                        </a:rPr>
                        <a:t>화살류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 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&amp; 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베임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/>
                          <a:latin typeface="굴림"/>
                        </a:rPr>
                        <a:t>4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0.3%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0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 err="1">
                          <a:effectLst/>
                          <a:latin typeface="굴림"/>
                        </a:rPr>
                        <a:t>철포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 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&amp; 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베임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1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0.1%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0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창 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&amp; 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칼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11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0.7%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0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창 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&amp; 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베임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2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/>
                          <a:latin typeface="굴림"/>
                        </a:rPr>
                        <a:t>0.1%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0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화살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,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창 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&amp; 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칼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1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0.1%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0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화살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,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창 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&amp; 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베임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1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0.1%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4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화살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,</a:t>
                      </a:r>
                      <a:r>
                        <a:rPr lang="ko-KR" altLang="en-US" sz="1400" b="1" dirty="0" err="1">
                          <a:effectLst/>
                          <a:latin typeface="굴림"/>
                        </a:rPr>
                        <a:t>철포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 등 복합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7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/>
                          <a:latin typeface="굴림"/>
                        </a:rPr>
                        <a:t>0.5%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55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창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,</a:t>
                      </a:r>
                      <a:r>
                        <a:rPr lang="ko-KR" altLang="en-US" sz="1400" b="1" dirty="0" err="1">
                          <a:effectLst/>
                          <a:latin typeface="굴림"/>
                        </a:rPr>
                        <a:t>나기나타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 등 복합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2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>
                          <a:effectLst/>
                          <a:latin typeface="굴림"/>
                        </a:rPr>
                        <a:t>0.1%</a:t>
                      </a:r>
                      <a:endParaRPr lang="ko-KR" altLang="en-US" sz="1400" b="1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4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굴림"/>
                        </a:rPr>
                        <a:t>창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,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화살</a:t>
                      </a:r>
                      <a:r>
                        <a:rPr lang="en-US" altLang="ko-KR" sz="1400" b="1" dirty="0">
                          <a:effectLst/>
                          <a:latin typeface="굴림"/>
                        </a:rPr>
                        <a:t>,</a:t>
                      </a:r>
                      <a:r>
                        <a:rPr lang="ko-KR" altLang="en-US" sz="1400" b="1" dirty="0" err="1">
                          <a:effectLst/>
                          <a:latin typeface="굴림"/>
                        </a:rPr>
                        <a:t>철포</a:t>
                      </a:r>
                      <a:r>
                        <a:rPr lang="ko-KR" altLang="en-US" sz="1400" b="1" dirty="0">
                          <a:effectLst/>
                          <a:latin typeface="굴림"/>
                        </a:rPr>
                        <a:t> 등의 복합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altLang="en-US" sz="700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/>
                          <a:latin typeface="굴림"/>
                        </a:rPr>
                        <a:t>36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altLang="ko-KR" sz="1400" b="1" dirty="0">
                          <a:effectLst/>
                          <a:latin typeface="굴림"/>
                        </a:rPr>
                        <a:t>2.4</a:t>
                      </a:r>
                      <a:r>
                        <a:rPr lang="en-US" altLang="ko-KR" sz="1400" b="1" dirty="0" smtClean="0">
                          <a:effectLst/>
                          <a:latin typeface="굴림"/>
                        </a:rPr>
                        <a:t>%</a:t>
                      </a:r>
                      <a:endParaRPr lang="ko-KR" altLang="en-US" sz="1400" b="1" i="0" dirty="0">
                        <a:effectLst/>
                        <a:latin typeface="Dotum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077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302800" y="476672"/>
            <a:ext cx="989280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2800" y="980728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유효사거리  </a:t>
            </a:r>
            <a:r>
              <a:rPr lang="en-US" altLang="ko-KR" sz="2400" b="1" dirty="0" smtClean="0"/>
              <a:t>100m</a:t>
            </a:r>
          </a:p>
          <a:p>
            <a:r>
              <a:rPr lang="ko-KR" altLang="en-US" sz="2400" b="1" dirty="0" smtClean="0"/>
              <a:t>분당 </a:t>
            </a:r>
            <a:r>
              <a:rPr lang="en-US" altLang="ko-KR" sz="2400" b="1" dirty="0" smtClean="0"/>
              <a:t>2</a:t>
            </a:r>
            <a:r>
              <a:rPr lang="ko-KR" altLang="en-US" sz="2400" b="1" dirty="0" smtClean="0"/>
              <a:t>발</a:t>
            </a:r>
            <a:endParaRPr lang="ko-KR" altLang="en-US" sz="24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405" y="625342"/>
            <a:ext cx="3663297" cy="42273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302800" y="2732828"/>
            <a:ext cx="629240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2800" y="323688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유효사거리  </a:t>
            </a:r>
            <a:r>
              <a:rPr lang="en-US" altLang="ko-KR" sz="2400" b="1" dirty="0" smtClean="0"/>
              <a:t>50~150m</a:t>
            </a:r>
          </a:p>
          <a:p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갑옷  상태에  따라</a:t>
            </a:r>
            <a:r>
              <a:rPr lang="en-US" altLang="ko-KR" sz="2400" b="1" dirty="0" smtClean="0"/>
              <a:t>)</a:t>
            </a:r>
          </a:p>
          <a:p>
            <a:r>
              <a:rPr lang="ko-KR" altLang="en-US" sz="2400" b="1" dirty="0" smtClean="0"/>
              <a:t>분당  </a:t>
            </a:r>
            <a:r>
              <a:rPr lang="en-US" altLang="ko-KR" sz="2400" b="1" dirty="0" smtClean="0"/>
              <a:t>3~10</a:t>
            </a:r>
            <a:r>
              <a:rPr lang="ko-KR" altLang="en-US" sz="2400" b="1" dirty="0" smtClean="0"/>
              <a:t>발</a:t>
            </a:r>
            <a:endParaRPr lang="ko-KR" altLang="en-US" sz="2400" b="1" dirty="0"/>
          </a:p>
        </p:txBody>
      </p:sp>
      <p:sp>
        <p:nvSpPr>
          <p:cNvPr id="10" name="직사각형 9"/>
          <p:cNvSpPr/>
          <p:nvPr/>
        </p:nvSpPr>
        <p:spPr>
          <a:xfrm>
            <a:off x="4932040" y="2732828"/>
            <a:ext cx="648072" cy="3600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00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15615" y="2009294"/>
            <a:ext cx="1444765" cy="21671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560" y="137618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타네가시마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철포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일본  조총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43558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유미</a:t>
            </a:r>
            <a:r>
              <a:rPr lang="en-US" altLang="ko-KR" dirty="0" smtClean="0"/>
              <a:t>(</a:t>
            </a:r>
            <a:r>
              <a:rPr lang="ko-KR" altLang="en-US" dirty="0" smtClean="0"/>
              <a:t>일본 활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3848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 animBg="1"/>
      <p:bldP spid="9" grpId="0"/>
      <p:bldP spid="10" grpId="0" animBg="1"/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"/>
            <a:ext cx="5462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25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82168"/>
            <a:ext cx="8619744" cy="569366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57208"/>
            <a:ext cx="6912768" cy="67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51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302800" y="5036983"/>
            <a:ext cx="4085624" cy="3600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302800" y="476672"/>
            <a:ext cx="989280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2800" y="5469031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유효사거리  </a:t>
            </a:r>
            <a:r>
              <a:rPr lang="en-US" altLang="ko-KR" sz="2400" b="1" dirty="0" smtClean="0"/>
              <a:t>550m</a:t>
            </a:r>
          </a:p>
          <a:p>
            <a:r>
              <a:rPr lang="ko-KR" altLang="en-US" sz="2400" b="1" dirty="0" smtClean="0"/>
              <a:t>분당  </a:t>
            </a:r>
            <a:r>
              <a:rPr lang="en-US" altLang="ko-KR" sz="2400" b="1" dirty="0" smtClean="0"/>
              <a:t>10</a:t>
            </a:r>
            <a:r>
              <a:rPr lang="ko-KR" altLang="en-US" sz="2400" b="1" dirty="0" smtClean="0"/>
              <a:t>발</a:t>
            </a:r>
            <a:endParaRPr lang="en-US" altLang="ko-KR" sz="2400" b="1" dirty="0" smtClean="0"/>
          </a:p>
          <a:p>
            <a:r>
              <a:rPr lang="ko-KR" altLang="en-US" sz="2400" b="1" dirty="0" smtClean="0"/>
              <a:t>총검으로  창 대체 가능</a:t>
            </a:r>
            <a:endParaRPr lang="ko-KR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02800" y="980728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유효사거리  </a:t>
            </a:r>
            <a:r>
              <a:rPr lang="en-US" altLang="ko-KR" sz="2400" b="1" dirty="0" smtClean="0"/>
              <a:t>100m</a:t>
            </a:r>
          </a:p>
          <a:p>
            <a:r>
              <a:rPr lang="ko-KR" altLang="en-US" sz="2400" b="1" dirty="0" smtClean="0"/>
              <a:t>분당 </a:t>
            </a:r>
            <a:r>
              <a:rPr lang="en-US" altLang="ko-KR" sz="2400" b="1" dirty="0" smtClean="0"/>
              <a:t>2</a:t>
            </a:r>
            <a:r>
              <a:rPr lang="ko-KR" altLang="en-US" sz="2400" b="1" dirty="0" smtClean="0"/>
              <a:t>발</a:t>
            </a:r>
            <a:endParaRPr lang="ko-KR" altLang="en-US" sz="24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405" y="625342"/>
            <a:ext cx="3663297" cy="42273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025723"/>
            <a:ext cx="3676749" cy="741478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302800" y="2732828"/>
            <a:ext cx="629240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2800" y="323688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유효사거리  </a:t>
            </a:r>
            <a:r>
              <a:rPr lang="en-US" altLang="ko-KR" sz="2400" b="1" dirty="0" smtClean="0"/>
              <a:t>50~150m</a:t>
            </a:r>
          </a:p>
          <a:p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갑옷  상태에  따라</a:t>
            </a:r>
            <a:r>
              <a:rPr lang="en-US" altLang="ko-KR" sz="2400" b="1" dirty="0" smtClean="0"/>
              <a:t>)</a:t>
            </a:r>
          </a:p>
          <a:p>
            <a:r>
              <a:rPr lang="ko-KR" altLang="en-US" sz="2400" b="1" dirty="0" smtClean="0"/>
              <a:t>분당  </a:t>
            </a:r>
            <a:r>
              <a:rPr lang="en-US" altLang="ko-KR" sz="2400" b="1" dirty="0" smtClean="0"/>
              <a:t>3~10</a:t>
            </a:r>
            <a:r>
              <a:rPr lang="ko-KR" altLang="en-US" sz="2400" b="1" dirty="0" smtClean="0"/>
              <a:t>발</a:t>
            </a:r>
            <a:endParaRPr lang="ko-KR" altLang="en-US" sz="2400" b="1" dirty="0"/>
          </a:p>
        </p:txBody>
      </p:sp>
      <p:sp>
        <p:nvSpPr>
          <p:cNvPr id="10" name="직사각형 9"/>
          <p:cNvSpPr/>
          <p:nvPr/>
        </p:nvSpPr>
        <p:spPr>
          <a:xfrm>
            <a:off x="4932040" y="2732828"/>
            <a:ext cx="648072" cy="3600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00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15615" y="2009294"/>
            <a:ext cx="1444765" cy="21671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1560" y="5767201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Snider Enfield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137618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타네가시마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철포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일본  조총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43558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유미</a:t>
            </a:r>
            <a:r>
              <a:rPr lang="en-US" altLang="ko-KR" dirty="0" smtClean="0"/>
              <a:t>(</a:t>
            </a:r>
            <a:r>
              <a:rPr lang="ko-KR" altLang="en-US" dirty="0" smtClean="0"/>
              <a:t>일본 활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8970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8" grpId="0" animBg="1"/>
      <p:bldP spid="9" grpId="0"/>
      <p:bldP spid="10" grpId="0" animBg="1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5238" y="652336"/>
            <a:ext cx="3493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영고딕E" pitchFamily="18" charset="-127"/>
                <a:ea typeface="a영고딕E" pitchFamily="18" charset="-127"/>
              </a:rPr>
              <a:t>02. </a:t>
            </a:r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서도 작품감상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72816"/>
            <a:ext cx="4392488" cy="4032448"/>
          </a:xfrm>
          <a:prstGeom prst="rect">
            <a:avLst/>
          </a:prstGeom>
        </p:spPr>
      </p:pic>
      <p:cxnSp>
        <p:nvCxnSpPr>
          <p:cNvPr id="13" name="꺾인 연결선 12"/>
          <p:cNvCxnSpPr/>
          <p:nvPr/>
        </p:nvCxnSpPr>
        <p:spPr>
          <a:xfrm>
            <a:off x="5004048" y="2492896"/>
            <a:ext cx="2737595" cy="504056"/>
          </a:xfrm>
          <a:prstGeom prst="bentConnector3">
            <a:avLst>
              <a:gd name="adj1" fmla="val 22251"/>
            </a:avLst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38182" y="2492896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윤필묵색</a:t>
            </a:r>
            <a:r>
              <a:rPr lang="en-US" altLang="ko-KR" b="1" dirty="0">
                <a:latin typeface="a영고딕M" pitchFamily="18" charset="-127"/>
                <a:ea typeface="a영고딕M" pitchFamily="18" charset="-127"/>
              </a:rPr>
              <a:t>(</a:t>
            </a:r>
            <a:r>
              <a:rPr lang="ko-KR" altLang="en-US" b="1" dirty="0" err="1">
                <a:latin typeface="a영고딕M" pitchFamily="18" charset="-127"/>
                <a:ea typeface="a영고딕M" pitchFamily="18" charset="-127"/>
              </a:rPr>
              <a:t>運筆墨色</a:t>
            </a:r>
            <a:r>
              <a:rPr lang="en-US" altLang="ko-KR" b="1" dirty="0">
                <a:latin typeface="a영고딕M" pitchFamily="18" charset="-127"/>
                <a:ea typeface="a영고딕M" pitchFamily="18" charset="-127"/>
              </a:rPr>
              <a:t>)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  <a:p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  <p:cxnSp>
        <p:nvCxnSpPr>
          <p:cNvPr id="18" name="꺾인 연결선 17"/>
          <p:cNvCxnSpPr/>
          <p:nvPr/>
        </p:nvCxnSpPr>
        <p:spPr>
          <a:xfrm>
            <a:off x="5002872" y="4077072"/>
            <a:ext cx="2376264" cy="504056"/>
          </a:xfrm>
          <a:prstGeom prst="bentConnector3">
            <a:avLst>
              <a:gd name="adj1" fmla="val 17440"/>
            </a:avLst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38182" y="4102649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인격적 표현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14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9413" y="1340768"/>
            <a:ext cx="4864587" cy="426032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13" y="1052736"/>
            <a:ext cx="8188840" cy="46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43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628800"/>
            <a:ext cx="5715000" cy="379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1654318"/>
            <a:ext cx="20162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400" dirty="0" smtClean="0">
                <a:solidFill>
                  <a:srgbClr val="FF0000"/>
                </a:solidFill>
              </a:rPr>
              <a:t>X</a:t>
            </a:r>
            <a:endParaRPr lang="ko-KR" altLang="en-US" sz="20400" dirty="0">
              <a:solidFill>
                <a:srgbClr val="FF000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8706"/>
            <a:ext cx="9144000" cy="47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04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8" y="3789040"/>
            <a:ext cx="3407011" cy="26574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908720"/>
            <a:ext cx="7244345" cy="37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52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80728"/>
            <a:ext cx="7448890" cy="48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9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556792"/>
            <a:ext cx="7457366" cy="388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1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5" y="-1885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73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820" y="0"/>
            <a:ext cx="7224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276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3962115" cy="454322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1916832"/>
            <a:ext cx="5562958" cy="45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9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43" y="3284984"/>
            <a:ext cx="5210402" cy="347012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7826" y="116632"/>
            <a:ext cx="5426174" cy="40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79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9600" dirty="0" smtClean="0"/>
              <a:t>Q&amp;A</a:t>
            </a:r>
            <a:endParaRPr lang="ko-KR" altLang="en-US" sz="9600" dirty="0"/>
          </a:p>
        </p:txBody>
      </p:sp>
    </p:spTree>
    <p:extLst>
      <p:ext uri="{BB962C8B-B14F-4D97-AF65-F5344CB8AC3E}">
        <p14:creationId xmlns:p14="http://schemas.microsoft.com/office/powerpoint/2010/main" xmlns="" val="164683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5238" y="652336"/>
            <a:ext cx="3493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영고딕E" pitchFamily="18" charset="-127"/>
                <a:ea typeface="a영고딕E" pitchFamily="18" charset="-127"/>
              </a:rPr>
              <a:t>02. </a:t>
            </a:r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서도 작품감상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</p:spTree>
    <p:controls>
      <p:control spid="1029" name="ShockwaveFlash1" r:id="rId2" imgW="6694560" imgH="4465800"/>
    </p:controls>
    <p:extLst>
      <p:ext uri="{BB962C8B-B14F-4D97-AF65-F5344CB8AC3E}">
        <p14:creationId xmlns:p14="http://schemas.microsoft.com/office/powerpoint/2010/main" xmlns="" val="15565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news.naver.net/image/409/2015/01/13/163412103_%25BE%25C6%25C4%25A7%25BD%25C4%25B0%25A1.jpg?type=w5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60648"/>
            <a:ext cx="3556491" cy="2160240"/>
          </a:xfrm>
          <a:prstGeom prst="rect">
            <a:avLst/>
          </a:prstGeom>
          <a:noFill/>
        </p:spPr>
      </p:pic>
      <p:pic>
        <p:nvPicPr>
          <p:cNvPr id="17412" name="Picture 4" descr="http://ncc.phinf.naver.net/20141022_178/1413936226036VMWBA_JPEG/1.jpg?type=w6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317138" cy="2880320"/>
          </a:xfrm>
          <a:prstGeom prst="rect">
            <a:avLst/>
          </a:prstGeom>
          <a:noFill/>
        </p:spPr>
      </p:pic>
      <p:pic>
        <p:nvPicPr>
          <p:cNvPr id="17414" name="Picture 6" descr="일본 국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4229383" cy="2808312"/>
          </a:xfrm>
          <a:prstGeom prst="rect">
            <a:avLst/>
          </a:prstGeom>
          <a:noFill/>
        </p:spPr>
      </p:pic>
      <p:pic>
        <p:nvPicPr>
          <p:cNvPr id="17416" name="Picture 8" descr="http://blogfiles.naver.net/20130307_131/js570310_1362619869691CB2Sh_JPEG/%B0%E1%C8%A5%C6%F3%B9%E9_%C6%F3%B9%E9%C0%BD%BD%C4%C1%BE%B7%F9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988840"/>
            <a:ext cx="2160240" cy="1444660"/>
          </a:xfrm>
          <a:prstGeom prst="rect">
            <a:avLst/>
          </a:prstGeom>
          <a:noFill/>
        </p:spPr>
      </p:pic>
      <p:pic>
        <p:nvPicPr>
          <p:cNvPr id="17418" name="Picture 10" descr="http://postfiles8.naver.net/20110628_7/chldmswls10_1309219580568sQLrO_JPEG/BDBABDC3BCC2C6AE_hsprite7.jpg?type=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365104"/>
            <a:ext cx="3462680" cy="2304256"/>
          </a:xfrm>
          <a:prstGeom prst="rect">
            <a:avLst/>
          </a:prstGeom>
          <a:noFill/>
        </p:spPr>
      </p:pic>
      <p:pic>
        <p:nvPicPr>
          <p:cNvPr id="17420" name="Picture 12" descr="http://postfiles8.naver.net/20150317_7/roo005_1426579305512umirS_JPEG/%B0%ED%B4%CF005.jpg?type=w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501008"/>
            <a:ext cx="2163660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2708920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ko-KR" altLang="en-US" sz="2500" dirty="0" smtClean="0"/>
              <a:t>식생활에 관한 문화</a:t>
            </a:r>
            <a:endParaRPr lang="en-US" altLang="ko-KR" sz="2500" dirty="0" smtClean="0"/>
          </a:p>
          <a:p>
            <a:endParaRPr lang="en-US" altLang="ko-KR" sz="2500" dirty="0"/>
          </a:p>
          <a:p>
            <a:pPr>
              <a:buFont typeface="Wingdings" pitchFamily="2" charset="2"/>
              <a:buChar char="u"/>
            </a:pPr>
            <a:r>
              <a:rPr lang="ko-KR" altLang="en-US" sz="2500" dirty="0" smtClean="0"/>
              <a:t>사회의 구성원들이 공유하며 세대를 거쳐 이어지는 학습된 행동</a:t>
            </a:r>
            <a:endParaRPr lang="en-US" altLang="ko-KR" sz="2500" dirty="0" smtClean="0"/>
          </a:p>
          <a:p>
            <a:endParaRPr lang="en-US" altLang="ko-KR" sz="2500" dirty="0" smtClean="0"/>
          </a:p>
          <a:p>
            <a:endParaRPr lang="en-US" altLang="ko-KR" sz="2500" dirty="0"/>
          </a:p>
          <a:p>
            <a:pPr>
              <a:buFont typeface="Wingdings" pitchFamily="2" charset="2"/>
              <a:buChar char="u"/>
            </a:pPr>
            <a:r>
              <a:rPr lang="ko-KR" altLang="en-US" sz="2500" dirty="0" smtClean="0"/>
              <a:t>음식을 차리는 법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음식을 다루는 도구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섭취하는 예절이 모두 식 문화에 해당</a:t>
            </a:r>
            <a:endParaRPr lang="en-US" altLang="ko-KR" sz="25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807804" y="973577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dirty="0" err="1" smtClean="0"/>
              <a:t>식문화란</a:t>
            </a:r>
            <a:r>
              <a:rPr lang="en-US" altLang="ko-KR" sz="5000" dirty="0" smtClean="0"/>
              <a:t>??</a:t>
            </a:r>
            <a:endParaRPr lang="ko-KR" altLang="en-US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764704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/>
              <a:t>일본 식 문화 역사적 배경</a:t>
            </a:r>
            <a:endParaRPr lang="ko-KR" altLang="en-US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323528" y="1988840"/>
            <a:ext cx="88204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ko-KR" altLang="en-US" sz="2500" dirty="0" err="1" smtClean="0"/>
              <a:t>선토기</a:t>
            </a:r>
            <a:r>
              <a:rPr lang="en-US" altLang="ko-KR" sz="2500" dirty="0" smtClean="0"/>
              <a:t>, </a:t>
            </a:r>
            <a:r>
              <a:rPr lang="ko-KR" altLang="en-US" sz="2500" dirty="0" err="1" smtClean="0"/>
              <a:t>조몬시대</a:t>
            </a:r>
            <a:r>
              <a:rPr lang="ko-KR" altLang="en-US" sz="2500" dirty="0" smtClean="0"/>
              <a:t> </a:t>
            </a:r>
            <a:r>
              <a:rPr lang="en-US" altLang="ko-KR" sz="2500" dirty="0" smtClean="0"/>
              <a:t>: </a:t>
            </a:r>
            <a:r>
              <a:rPr lang="ko-KR" altLang="en-US" sz="2500" dirty="0" smtClean="0"/>
              <a:t>자연물 잡식 시대</a:t>
            </a:r>
            <a:endParaRPr lang="en-US" altLang="ko-KR" sz="2500" dirty="0" smtClean="0"/>
          </a:p>
          <a:p>
            <a:pPr fontAlgn="base">
              <a:buFont typeface="Wingdings" pitchFamily="2" charset="2"/>
              <a:buChar char="Ø"/>
            </a:pPr>
            <a:r>
              <a:rPr lang="ko-KR" altLang="en-US" sz="2500" dirty="0" err="1" smtClean="0"/>
              <a:t>야요이</a:t>
            </a:r>
            <a:r>
              <a:rPr lang="en-US" altLang="ko-KR" sz="2500" dirty="0" smtClean="0"/>
              <a:t>, </a:t>
            </a:r>
            <a:r>
              <a:rPr lang="ko-KR" altLang="en-US" sz="2500" dirty="0" err="1" smtClean="0"/>
              <a:t>야마토</a:t>
            </a:r>
            <a:r>
              <a:rPr lang="ko-KR" altLang="en-US" sz="2500" dirty="0" smtClean="0"/>
              <a:t> 시대 </a:t>
            </a:r>
            <a:r>
              <a:rPr lang="en-US" altLang="ko-KR" sz="2500" dirty="0" smtClean="0"/>
              <a:t>: </a:t>
            </a:r>
            <a:r>
              <a:rPr lang="ko-KR" altLang="en-US" sz="2500" dirty="0" smtClean="0"/>
              <a:t>주식과 부식의 분리 시대</a:t>
            </a:r>
            <a:endParaRPr lang="en-US" altLang="ko-KR" sz="2500" dirty="0" smtClean="0"/>
          </a:p>
          <a:p>
            <a:pPr fontAlgn="base">
              <a:buFont typeface="Wingdings" pitchFamily="2" charset="2"/>
              <a:buChar char="Ø"/>
            </a:pPr>
            <a:r>
              <a:rPr lang="ko-KR" altLang="en-US" sz="2500" dirty="0" smtClean="0"/>
              <a:t>나라시대 </a:t>
            </a:r>
            <a:r>
              <a:rPr lang="en-US" altLang="ko-KR" sz="2500" dirty="0" smtClean="0"/>
              <a:t>: </a:t>
            </a:r>
            <a:r>
              <a:rPr lang="ko-KR" altLang="en-US" sz="2500" dirty="0" smtClean="0"/>
              <a:t>조선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당나라의 음식 모방 시대</a:t>
            </a:r>
            <a:endParaRPr lang="en-US" altLang="ko-KR" sz="2500" dirty="0" smtClean="0"/>
          </a:p>
          <a:p>
            <a:pPr fontAlgn="base">
              <a:buFont typeface="Wingdings" pitchFamily="2" charset="2"/>
              <a:buChar char="Ø"/>
            </a:pPr>
            <a:r>
              <a:rPr lang="ko-KR" altLang="en-US" sz="2500" dirty="0" err="1" smtClean="0"/>
              <a:t>헤이안</a:t>
            </a:r>
            <a:r>
              <a:rPr lang="ko-KR" altLang="en-US" sz="2500" dirty="0" smtClean="0"/>
              <a:t> 시대 </a:t>
            </a:r>
            <a:r>
              <a:rPr lang="en-US" altLang="ko-KR" sz="2500" dirty="0" smtClean="0"/>
              <a:t>: </a:t>
            </a:r>
            <a:r>
              <a:rPr lang="ko-KR" altLang="en-US" sz="2500" dirty="0" smtClean="0"/>
              <a:t>식생활의 형식화</a:t>
            </a:r>
            <a:endParaRPr lang="en-US" altLang="ko-KR" sz="2500" dirty="0" smtClean="0"/>
          </a:p>
          <a:p>
            <a:pPr fontAlgn="base">
              <a:buFont typeface="Wingdings" pitchFamily="2" charset="2"/>
              <a:buChar char="Ø"/>
            </a:pPr>
            <a:r>
              <a:rPr lang="ko-KR" altLang="en-US" sz="2500" dirty="0" err="1" smtClean="0"/>
              <a:t>가라쿠마</a:t>
            </a:r>
            <a:r>
              <a:rPr lang="ko-KR" altLang="en-US" sz="2500" dirty="0" smtClean="0"/>
              <a:t> 시대 </a:t>
            </a:r>
            <a:r>
              <a:rPr lang="en-US" altLang="ko-KR" sz="2500" dirty="0" smtClean="0"/>
              <a:t>: </a:t>
            </a:r>
            <a:r>
              <a:rPr lang="ko-KR" altLang="en-US" sz="2500" dirty="0" smtClean="0"/>
              <a:t>건강식 회복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간소한 식생활</a:t>
            </a:r>
            <a:endParaRPr lang="en-US" altLang="ko-KR" sz="2500" dirty="0" smtClean="0"/>
          </a:p>
          <a:p>
            <a:pPr fontAlgn="base">
              <a:buFont typeface="Wingdings" pitchFamily="2" charset="2"/>
              <a:buChar char="Ø"/>
            </a:pPr>
            <a:r>
              <a:rPr lang="ko-KR" altLang="en-US" sz="2500" dirty="0" err="1" smtClean="0"/>
              <a:t>무로마치</a:t>
            </a:r>
            <a:r>
              <a:rPr lang="ko-KR" altLang="en-US" sz="2500" dirty="0" smtClean="0"/>
              <a:t> 시대 </a:t>
            </a:r>
            <a:r>
              <a:rPr lang="en-US" altLang="ko-KR" sz="2500" dirty="0" smtClean="0"/>
              <a:t>: </a:t>
            </a:r>
            <a:r>
              <a:rPr lang="ko-KR" altLang="en-US" sz="2500" dirty="0" smtClean="0"/>
              <a:t>다</a:t>
            </a:r>
            <a:r>
              <a:rPr lang="en-US" altLang="ko-KR" sz="2500" dirty="0" smtClean="0"/>
              <a:t>(</a:t>
            </a:r>
            <a:r>
              <a:rPr lang="ko-KR" altLang="en-US" sz="2500" dirty="0" smtClean="0"/>
              <a:t>茶</a:t>
            </a:r>
            <a:r>
              <a:rPr lang="en-US" altLang="ko-KR" sz="2500" dirty="0" smtClean="0"/>
              <a:t>)</a:t>
            </a:r>
            <a:r>
              <a:rPr lang="ko-KR" altLang="en-US" sz="2500" dirty="0" smtClean="0"/>
              <a:t>가 생활 속으로 유입</a:t>
            </a:r>
            <a:endParaRPr lang="en-US" altLang="ko-KR" sz="2500" dirty="0" smtClean="0"/>
          </a:p>
          <a:p>
            <a:pPr fontAlgn="base">
              <a:buFont typeface="Wingdings" pitchFamily="2" charset="2"/>
              <a:buChar char="Ø"/>
            </a:pPr>
            <a:r>
              <a:rPr lang="ko-KR" altLang="en-US" sz="2500" dirty="0" err="1" smtClean="0"/>
              <a:t>에도시대</a:t>
            </a:r>
            <a:r>
              <a:rPr lang="en-US" altLang="ko-KR" sz="2500" dirty="0" smtClean="0"/>
              <a:t> : </a:t>
            </a:r>
            <a:r>
              <a:rPr lang="ko-KR" altLang="en-US" sz="2500" dirty="0" smtClean="0"/>
              <a:t>화식</a:t>
            </a:r>
            <a:r>
              <a:rPr lang="en-US" altLang="ko-KR" sz="2500" dirty="0" smtClean="0"/>
              <a:t>(</a:t>
            </a:r>
            <a:r>
              <a:rPr lang="ko-KR" altLang="en-US" sz="2500" dirty="0" smtClean="0"/>
              <a:t>和食</a:t>
            </a:r>
            <a:r>
              <a:rPr lang="en-US" altLang="ko-KR" sz="2500" dirty="0" smtClean="0"/>
              <a:t>) </a:t>
            </a:r>
            <a:r>
              <a:rPr lang="ko-KR" altLang="en-US" sz="2500" dirty="0" smtClean="0"/>
              <a:t>완성</a:t>
            </a:r>
            <a:endParaRPr lang="en-US" altLang="ko-KR" sz="2500" dirty="0" smtClean="0"/>
          </a:p>
          <a:p>
            <a:pPr fontAlgn="base">
              <a:buFont typeface="Wingdings" pitchFamily="2" charset="2"/>
              <a:buChar char="Ø"/>
            </a:pPr>
            <a:r>
              <a:rPr lang="en-US" altLang="ko-KR" sz="2500" dirty="0" smtClean="0"/>
              <a:t> </a:t>
            </a:r>
            <a:r>
              <a:rPr lang="ko-KR" altLang="en-US" sz="2500" dirty="0" smtClean="0"/>
              <a:t>메이지</a:t>
            </a:r>
            <a:r>
              <a:rPr lang="en-US" altLang="ko-KR" sz="2500" dirty="0" smtClean="0"/>
              <a:t>, </a:t>
            </a:r>
            <a:r>
              <a:rPr lang="ko-KR" altLang="en-US" sz="2500" dirty="0" err="1" smtClean="0"/>
              <a:t>다이쇼</a:t>
            </a:r>
            <a:r>
              <a:rPr lang="ko-KR" altLang="en-US" sz="2500" dirty="0" smtClean="0"/>
              <a:t> 시대</a:t>
            </a:r>
            <a:r>
              <a:rPr lang="en-US" altLang="ko-KR" sz="2500" dirty="0" smtClean="0"/>
              <a:t> : </a:t>
            </a:r>
            <a:r>
              <a:rPr lang="ko-KR" altLang="en-US" sz="2500" dirty="0" smtClean="0"/>
              <a:t>문명개화의 식사 </a:t>
            </a:r>
            <a:endParaRPr lang="en-US" altLang="ko-KR" sz="2500" dirty="0" smtClean="0"/>
          </a:p>
          <a:p>
            <a:pPr fontAlgn="base">
              <a:buFont typeface="Wingdings" pitchFamily="2" charset="2"/>
              <a:buChar char="Ø"/>
            </a:pPr>
            <a:r>
              <a:rPr lang="ko-KR" altLang="en-US" sz="2500" dirty="0" smtClean="0"/>
              <a:t>현대</a:t>
            </a:r>
            <a:r>
              <a:rPr lang="en-US" altLang="ko-KR" sz="2500" dirty="0" smtClean="0"/>
              <a:t>(</a:t>
            </a:r>
            <a:r>
              <a:rPr lang="ko-KR" altLang="en-US" sz="2500" dirty="0" smtClean="0"/>
              <a:t>쇼와</a:t>
            </a:r>
            <a:r>
              <a:rPr lang="en-US" altLang="ko-KR" sz="2500" dirty="0" smtClean="0"/>
              <a:t>,</a:t>
            </a:r>
            <a:r>
              <a:rPr lang="ko-KR" altLang="en-US" sz="2500" dirty="0" err="1" smtClean="0"/>
              <a:t>헤이세이시대</a:t>
            </a:r>
            <a:r>
              <a:rPr lang="en-US" altLang="ko-KR" sz="2500" dirty="0" smtClean="0"/>
              <a:t>) : </a:t>
            </a:r>
            <a:r>
              <a:rPr lang="ko-KR" altLang="en-US" sz="2500" dirty="0" smtClean="0"/>
              <a:t>빈곤</a:t>
            </a:r>
            <a:r>
              <a:rPr lang="en-US" altLang="ko-KR" sz="2500" dirty="0" smtClean="0"/>
              <a:t>,</a:t>
            </a:r>
            <a:r>
              <a:rPr lang="ko-KR" altLang="en-US" sz="2500" dirty="0" smtClean="0"/>
              <a:t>전쟁</a:t>
            </a:r>
            <a:r>
              <a:rPr lang="en-US" altLang="ko-KR" sz="2500" dirty="0" smtClean="0"/>
              <a:t>,</a:t>
            </a:r>
            <a:r>
              <a:rPr lang="ko-KR" altLang="en-US" sz="2500" dirty="0" smtClean="0"/>
              <a:t>패전</a:t>
            </a:r>
            <a:r>
              <a:rPr lang="en-US" altLang="ko-KR" sz="2500" dirty="0" smtClean="0"/>
              <a:t>,</a:t>
            </a:r>
            <a:r>
              <a:rPr lang="ko-KR" altLang="en-US" sz="2500" dirty="0" smtClean="0"/>
              <a:t>식량 부족 시대로부터 전쟁 후의 부흥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영양개선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새로운 </a:t>
            </a:r>
            <a:r>
              <a:rPr lang="ko-KR" altLang="en-US" sz="2500" dirty="0" err="1" smtClean="0"/>
              <a:t>식문화</a:t>
            </a:r>
            <a:r>
              <a:rPr lang="ko-KR" altLang="en-US" sz="2500" dirty="0" smtClean="0"/>
              <a:t> 형성 시대</a:t>
            </a:r>
          </a:p>
          <a:p>
            <a:endParaRPr lang="ko-KR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620688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/>
              <a:t>일본음식의 특징</a:t>
            </a:r>
            <a:endParaRPr lang="en-US" altLang="ko-KR" sz="4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71600" y="1764298"/>
            <a:ext cx="482453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500" dirty="0" smtClean="0"/>
              <a:t>생선이 풍부</a:t>
            </a:r>
            <a:endParaRPr lang="en-US" altLang="ko-KR" sz="2500" dirty="0" smtClean="0"/>
          </a:p>
          <a:p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2500" dirty="0" smtClean="0"/>
              <a:t>다양한 농산물</a:t>
            </a:r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2500" dirty="0" smtClean="0"/>
              <a:t>곡물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채소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콩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생선 위주</a:t>
            </a:r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2500" dirty="0" smtClean="0"/>
              <a:t>설탕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소금</a:t>
            </a:r>
            <a:r>
              <a:rPr lang="en-US" altLang="ko-KR" sz="2500" dirty="0" smtClean="0"/>
              <a:t>,</a:t>
            </a:r>
            <a:r>
              <a:rPr lang="ko-KR" altLang="en-US" sz="2500" dirty="0" smtClean="0"/>
              <a:t>간장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식초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된장</a:t>
            </a:r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2500" dirty="0" smtClean="0"/>
              <a:t>음식을 낭비하지 않음</a:t>
            </a:r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2500" dirty="0" smtClean="0"/>
              <a:t>반찬 한</a:t>
            </a:r>
            <a:r>
              <a:rPr lang="en-US" altLang="ko-KR" sz="2500" dirty="0" smtClean="0"/>
              <a:t>,</a:t>
            </a:r>
            <a:r>
              <a:rPr lang="ko-KR" altLang="en-US" sz="2500" dirty="0" err="1" smtClean="0"/>
              <a:t>두가지로</a:t>
            </a:r>
            <a:r>
              <a:rPr lang="ko-KR" altLang="en-US" sz="2500" dirty="0" smtClean="0"/>
              <a:t> 한끼 식사 끝</a:t>
            </a:r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endParaRPr lang="en-US" altLang="ko-KR" sz="25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2500" dirty="0" smtClean="0"/>
              <a:t>먹는 태도 절제</a:t>
            </a:r>
            <a:endParaRPr lang="ko-KR" altLang="en-US" sz="2500" dirty="0"/>
          </a:p>
        </p:txBody>
      </p:sp>
      <p:pic>
        <p:nvPicPr>
          <p:cNvPr id="1026" name="Picture 2" descr="http://postfiles16.naver.net/20141203_63/todtodnchqkq_1417577826488wVOIb_JPEG/4.jpg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708920"/>
            <a:ext cx="2088232" cy="1512168"/>
          </a:xfrm>
          <a:prstGeom prst="rect">
            <a:avLst/>
          </a:prstGeom>
          <a:noFill/>
        </p:spPr>
      </p:pic>
      <p:pic>
        <p:nvPicPr>
          <p:cNvPr id="5" name="그림 4" descr="생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916832"/>
            <a:ext cx="2160240" cy="1296144"/>
          </a:xfrm>
          <a:prstGeom prst="rect">
            <a:avLst/>
          </a:prstGeom>
        </p:spPr>
      </p:pic>
      <p:pic>
        <p:nvPicPr>
          <p:cNvPr id="6" name="그림 5" descr="ㅅ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4077072"/>
            <a:ext cx="2016224" cy="136582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5229200"/>
            <a:ext cx="2232248" cy="142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xmlns="" val="4224271779"/>
              </p:ext>
            </p:extLst>
          </p:nvPr>
        </p:nvGraphicFramePr>
        <p:xfrm>
          <a:off x="971600" y="1772816"/>
          <a:ext cx="7200800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15616" y="692696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/>
              <a:t>한국과 일본의 식 문화 </a:t>
            </a:r>
            <a:r>
              <a:rPr lang="ko-KR" altLang="en-US" sz="4000" dirty="0" smtClean="0">
                <a:solidFill>
                  <a:srgbClr val="FF0000"/>
                </a:solidFill>
              </a:rPr>
              <a:t>공통점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"/>
          <p:cNvGrpSpPr/>
          <p:nvPr/>
        </p:nvGrpSpPr>
        <p:grpSpPr>
          <a:xfrm>
            <a:off x="1935175" y="1844824"/>
            <a:ext cx="5507535" cy="4064000"/>
            <a:chOff x="1935175" y="1844824"/>
            <a:chExt cx="5507535" cy="4064000"/>
          </a:xfrm>
        </p:grpSpPr>
        <p:sp>
          <p:nvSpPr>
            <p:cNvPr id="6" name="다이아몬드 5"/>
            <p:cNvSpPr/>
            <p:nvPr/>
          </p:nvSpPr>
          <p:spPr>
            <a:xfrm>
              <a:off x="2637398" y="1844824"/>
              <a:ext cx="4064000" cy="4064000"/>
            </a:xfrm>
            <a:prstGeom prst="diamond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자유형 6"/>
            <p:cNvSpPr/>
            <p:nvPr/>
          </p:nvSpPr>
          <p:spPr>
            <a:xfrm>
              <a:off x="1935175" y="2492897"/>
              <a:ext cx="2613599" cy="1584960"/>
            </a:xfrm>
            <a:custGeom>
              <a:avLst/>
              <a:gdLst>
                <a:gd name="connsiteX0" fmla="*/ 0 w 2613599"/>
                <a:gd name="connsiteY0" fmla="*/ 264165 h 1584960"/>
                <a:gd name="connsiteX1" fmla="*/ 77372 w 2613599"/>
                <a:gd name="connsiteY1" fmla="*/ 77372 h 1584960"/>
                <a:gd name="connsiteX2" fmla="*/ 264165 w 2613599"/>
                <a:gd name="connsiteY2" fmla="*/ 0 h 1584960"/>
                <a:gd name="connsiteX3" fmla="*/ 2349434 w 2613599"/>
                <a:gd name="connsiteY3" fmla="*/ 0 h 1584960"/>
                <a:gd name="connsiteX4" fmla="*/ 2536227 w 2613599"/>
                <a:gd name="connsiteY4" fmla="*/ 77372 h 1584960"/>
                <a:gd name="connsiteX5" fmla="*/ 2613599 w 2613599"/>
                <a:gd name="connsiteY5" fmla="*/ 264165 h 1584960"/>
                <a:gd name="connsiteX6" fmla="*/ 2613599 w 2613599"/>
                <a:gd name="connsiteY6" fmla="*/ 1320795 h 1584960"/>
                <a:gd name="connsiteX7" fmla="*/ 2536227 w 2613599"/>
                <a:gd name="connsiteY7" fmla="*/ 1507588 h 1584960"/>
                <a:gd name="connsiteX8" fmla="*/ 2349434 w 2613599"/>
                <a:gd name="connsiteY8" fmla="*/ 1584960 h 1584960"/>
                <a:gd name="connsiteX9" fmla="*/ 264165 w 2613599"/>
                <a:gd name="connsiteY9" fmla="*/ 1584960 h 1584960"/>
                <a:gd name="connsiteX10" fmla="*/ 77372 w 2613599"/>
                <a:gd name="connsiteY10" fmla="*/ 1507588 h 1584960"/>
                <a:gd name="connsiteX11" fmla="*/ 0 w 2613599"/>
                <a:gd name="connsiteY11" fmla="*/ 1320795 h 1584960"/>
                <a:gd name="connsiteX12" fmla="*/ 0 w 2613599"/>
                <a:gd name="connsiteY12" fmla="*/ 264165 h 158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599" h="1584960">
                  <a:moveTo>
                    <a:pt x="0" y="264165"/>
                  </a:moveTo>
                  <a:cubicBezTo>
                    <a:pt x="0" y="194104"/>
                    <a:pt x="27832" y="126913"/>
                    <a:pt x="77372" y="77372"/>
                  </a:cubicBezTo>
                  <a:cubicBezTo>
                    <a:pt x="126913" y="27832"/>
                    <a:pt x="194104" y="0"/>
                    <a:pt x="264165" y="0"/>
                  </a:cubicBezTo>
                  <a:lnTo>
                    <a:pt x="2349434" y="0"/>
                  </a:lnTo>
                  <a:cubicBezTo>
                    <a:pt x="2419495" y="0"/>
                    <a:pt x="2486686" y="27832"/>
                    <a:pt x="2536227" y="77372"/>
                  </a:cubicBezTo>
                  <a:cubicBezTo>
                    <a:pt x="2585767" y="126913"/>
                    <a:pt x="2613599" y="194104"/>
                    <a:pt x="2613599" y="264165"/>
                  </a:cubicBezTo>
                  <a:lnTo>
                    <a:pt x="2613599" y="1320795"/>
                  </a:lnTo>
                  <a:cubicBezTo>
                    <a:pt x="2613599" y="1390856"/>
                    <a:pt x="2585767" y="1458047"/>
                    <a:pt x="2536227" y="1507588"/>
                  </a:cubicBezTo>
                  <a:cubicBezTo>
                    <a:pt x="2486686" y="1557129"/>
                    <a:pt x="2419495" y="1584960"/>
                    <a:pt x="2349434" y="1584960"/>
                  </a:cubicBezTo>
                  <a:lnTo>
                    <a:pt x="264165" y="1584960"/>
                  </a:lnTo>
                  <a:cubicBezTo>
                    <a:pt x="194104" y="1584960"/>
                    <a:pt x="126913" y="1557128"/>
                    <a:pt x="77372" y="1507588"/>
                  </a:cubicBezTo>
                  <a:cubicBezTo>
                    <a:pt x="27831" y="1458047"/>
                    <a:pt x="0" y="1390856"/>
                    <a:pt x="0" y="1320795"/>
                  </a:cubicBezTo>
                  <a:lnTo>
                    <a:pt x="0" y="264165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811" tIns="168811" rIns="168811" bIns="168811" numCol="1" spcCol="1270" anchor="ctr" anchorCtr="0">
              <a:noAutofit/>
            </a:bodyPr>
            <a:lstStyle/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/>
                <a:t>숟가락의 유무</a:t>
              </a:r>
              <a:endParaRPr lang="ko-KR" altLang="en-US" sz="2400" kern="1200" dirty="0"/>
            </a:p>
          </p:txBody>
        </p:sp>
        <p:sp>
          <p:nvSpPr>
            <p:cNvPr id="8" name="자유형 7"/>
            <p:cNvSpPr/>
            <p:nvPr/>
          </p:nvSpPr>
          <p:spPr>
            <a:xfrm>
              <a:off x="4671471" y="2420893"/>
              <a:ext cx="2771239" cy="1584960"/>
            </a:xfrm>
            <a:custGeom>
              <a:avLst/>
              <a:gdLst>
                <a:gd name="connsiteX0" fmla="*/ 0 w 2771239"/>
                <a:gd name="connsiteY0" fmla="*/ 264165 h 1584960"/>
                <a:gd name="connsiteX1" fmla="*/ 77372 w 2771239"/>
                <a:gd name="connsiteY1" fmla="*/ 77372 h 1584960"/>
                <a:gd name="connsiteX2" fmla="*/ 264165 w 2771239"/>
                <a:gd name="connsiteY2" fmla="*/ 0 h 1584960"/>
                <a:gd name="connsiteX3" fmla="*/ 2507074 w 2771239"/>
                <a:gd name="connsiteY3" fmla="*/ 0 h 1584960"/>
                <a:gd name="connsiteX4" fmla="*/ 2693867 w 2771239"/>
                <a:gd name="connsiteY4" fmla="*/ 77372 h 1584960"/>
                <a:gd name="connsiteX5" fmla="*/ 2771239 w 2771239"/>
                <a:gd name="connsiteY5" fmla="*/ 264165 h 1584960"/>
                <a:gd name="connsiteX6" fmla="*/ 2771239 w 2771239"/>
                <a:gd name="connsiteY6" fmla="*/ 1320795 h 1584960"/>
                <a:gd name="connsiteX7" fmla="*/ 2693867 w 2771239"/>
                <a:gd name="connsiteY7" fmla="*/ 1507588 h 1584960"/>
                <a:gd name="connsiteX8" fmla="*/ 2507074 w 2771239"/>
                <a:gd name="connsiteY8" fmla="*/ 1584960 h 1584960"/>
                <a:gd name="connsiteX9" fmla="*/ 264165 w 2771239"/>
                <a:gd name="connsiteY9" fmla="*/ 1584960 h 1584960"/>
                <a:gd name="connsiteX10" fmla="*/ 77372 w 2771239"/>
                <a:gd name="connsiteY10" fmla="*/ 1507588 h 1584960"/>
                <a:gd name="connsiteX11" fmla="*/ 0 w 2771239"/>
                <a:gd name="connsiteY11" fmla="*/ 1320795 h 1584960"/>
                <a:gd name="connsiteX12" fmla="*/ 0 w 2771239"/>
                <a:gd name="connsiteY12" fmla="*/ 264165 h 158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239" h="1584960">
                  <a:moveTo>
                    <a:pt x="0" y="264165"/>
                  </a:moveTo>
                  <a:cubicBezTo>
                    <a:pt x="0" y="194104"/>
                    <a:pt x="27832" y="126913"/>
                    <a:pt x="77372" y="77372"/>
                  </a:cubicBezTo>
                  <a:cubicBezTo>
                    <a:pt x="126913" y="27832"/>
                    <a:pt x="194104" y="0"/>
                    <a:pt x="264165" y="0"/>
                  </a:cubicBezTo>
                  <a:lnTo>
                    <a:pt x="2507074" y="0"/>
                  </a:lnTo>
                  <a:cubicBezTo>
                    <a:pt x="2577135" y="0"/>
                    <a:pt x="2644326" y="27832"/>
                    <a:pt x="2693867" y="77372"/>
                  </a:cubicBezTo>
                  <a:cubicBezTo>
                    <a:pt x="2743407" y="126913"/>
                    <a:pt x="2771239" y="194104"/>
                    <a:pt x="2771239" y="264165"/>
                  </a:cubicBezTo>
                  <a:lnTo>
                    <a:pt x="2771239" y="1320795"/>
                  </a:lnTo>
                  <a:cubicBezTo>
                    <a:pt x="2771239" y="1390856"/>
                    <a:pt x="2743407" y="1458047"/>
                    <a:pt x="2693867" y="1507588"/>
                  </a:cubicBezTo>
                  <a:cubicBezTo>
                    <a:pt x="2644326" y="1557129"/>
                    <a:pt x="2577135" y="1584960"/>
                    <a:pt x="2507074" y="1584960"/>
                  </a:cubicBezTo>
                  <a:lnTo>
                    <a:pt x="264165" y="1584960"/>
                  </a:lnTo>
                  <a:cubicBezTo>
                    <a:pt x="194104" y="1584960"/>
                    <a:pt x="126913" y="1557128"/>
                    <a:pt x="77372" y="1507588"/>
                  </a:cubicBezTo>
                  <a:cubicBezTo>
                    <a:pt x="27831" y="1458047"/>
                    <a:pt x="0" y="1390856"/>
                    <a:pt x="0" y="1320795"/>
                  </a:cubicBezTo>
                  <a:lnTo>
                    <a:pt x="0" y="264165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90000"/>
                <a:hueOff val="0"/>
                <a:satOff val="0"/>
                <a:lumOff val="0"/>
                <a:alphaOff val="-13333"/>
              </a:schemeClr>
            </a:fillRef>
            <a:effectRef idx="2">
              <a:schemeClr val="accent5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811" tIns="168811" rIns="168811" bIns="168811" numCol="1" spcCol="1270" anchor="ctr" anchorCtr="0">
              <a:noAutofit/>
            </a:bodyPr>
            <a:lstStyle/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/>
                <a:t>눈의 음식</a:t>
              </a:r>
              <a:r>
                <a:rPr lang="en-US" altLang="ko-KR" sz="2400" kern="1200" dirty="0" smtClean="0"/>
                <a:t>VS   </a:t>
              </a:r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/>
                <a:t>혀의 음식</a:t>
              </a:r>
              <a:endParaRPr lang="ko-KR" altLang="en-US" sz="2400" kern="1200" dirty="0"/>
            </a:p>
          </p:txBody>
        </p:sp>
        <p:sp>
          <p:nvSpPr>
            <p:cNvPr id="9" name="자유형 8"/>
            <p:cNvSpPr/>
            <p:nvPr/>
          </p:nvSpPr>
          <p:spPr>
            <a:xfrm>
              <a:off x="3275853" y="4221095"/>
              <a:ext cx="2735530" cy="1584960"/>
            </a:xfrm>
            <a:custGeom>
              <a:avLst/>
              <a:gdLst>
                <a:gd name="connsiteX0" fmla="*/ 0 w 2735530"/>
                <a:gd name="connsiteY0" fmla="*/ 264165 h 1584960"/>
                <a:gd name="connsiteX1" fmla="*/ 77372 w 2735530"/>
                <a:gd name="connsiteY1" fmla="*/ 77372 h 1584960"/>
                <a:gd name="connsiteX2" fmla="*/ 264165 w 2735530"/>
                <a:gd name="connsiteY2" fmla="*/ 0 h 1584960"/>
                <a:gd name="connsiteX3" fmla="*/ 2471365 w 2735530"/>
                <a:gd name="connsiteY3" fmla="*/ 0 h 1584960"/>
                <a:gd name="connsiteX4" fmla="*/ 2658158 w 2735530"/>
                <a:gd name="connsiteY4" fmla="*/ 77372 h 1584960"/>
                <a:gd name="connsiteX5" fmla="*/ 2735530 w 2735530"/>
                <a:gd name="connsiteY5" fmla="*/ 264165 h 1584960"/>
                <a:gd name="connsiteX6" fmla="*/ 2735530 w 2735530"/>
                <a:gd name="connsiteY6" fmla="*/ 1320795 h 1584960"/>
                <a:gd name="connsiteX7" fmla="*/ 2658158 w 2735530"/>
                <a:gd name="connsiteY7" fmla="*/ 1507588 h 1584960"/>
                <a:gd name="connsiteX8" fmla="*/ 2471365 w 2735530"/>
                <a:gd name="connsiteY8" fmla="*/ 1584960 h 1584960"/>
                <a:gd name="connsiteX9" fmla="*/ 264165 w 2735530"/>
                <a:gd name="connsiteY9" fmla="*/ 1584960 h 1584960"/>
                <a:gd name="connsiteX10" fmla="*/ 77372 w 2735530"/>
                <a:gd name="connsiteY10" fmla="*/ 1507588 h 1584960"/>
                <a:gd name="connsiteX11" fmla="*/ 0 w 2735530"/>
                <a:gd name="connsiteY11" fmla="*/ 1320795 h 1584960"/>
                <a:gd name="connsiteX12" fmla="*/ 0 w 2735530"/>
                <a:gd name="connsiteY12" fmla="*/ 264165 h 158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5530" h="1584960">
                  <a:moveTo>
                    <a:pt x="0" y="264165"/>
                  </a:moveTo>
                  <a:cubicBezTo>
                    <a:pt x="0" y="194104"/>
                    <a:pt x="27832" y="126913"/>
                    <a:pt x="77372" y="77372"/>
                  </a:cubicBezTo>
                  <a:cubicBezTo>
                    <a:pt x="126913" y="27832"/>
                    <a:pt x="194104" y="0"/>
                    <a:pt x="264165" y="0"/>
                  </a:cubicBezTo>
                  <a:lnTo>
                    <a:pt x="2471365" y="0"/>
                  </a:lnTo>
                  <a:cubicBezTo>
                    <a:pt x="2541426" y="0"/>
                    <a:pt x="2608617" y="27832"/>
                    <a:pt x="2658158" y="77372"/>
                  </a:cubicBezTo>
                  <a:cubicBezTo>
                    <a:pt x="2707698" y="126913"/>
                    <a:pt x="2735530" y="194104"/>
                    <a:pt x="2735530" y="264165"/>
                  </a:cubicBezTo>
                  <a:lnTo>
                    <a:pt x="2735530" y="1320795"/>
                  </a:lnTo>
                  <a:cubicBezTo>
                    <a:pt x="2735530" y="1390856"/>
                    <a:pt x="2707698" y="1458047"/>
                    <a:pt x="2658158" y="1507588"/>
                  </a:cubicBezTo>
                  <a:cubicBezTo>
                    <a:pt x="2608617" y="1557129"/>
                    <a:pt x="2541426" y="1584960"/>
                    <a:pt x="2471365" y="1584960"/>
                  </a:cubicBezTo>
                  <a:lnTo>
                    <a:pt x="264165" y="1584960"/>
                  </a:lnTo>
                  <a:cubicBezTo>
                    <a:pt x="194104" y="1584960"/>
                    <a:pt x="126913" y="1557128"/>
                    <a:pt x="77372" y="1507588"/>
                  </a:cubicBezTo>
                  <a:cubicBezTo>
                    <a:pt x="27831" y="1458047"/>
                    <a:pt x="0" y="1390856"/>
                    <a:pt x="0" y="1320795"/>
                  </a:cubicBezTo>
                  <a:lnTo>
                    <a:pt x="0" y="264165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90000"/>
                <a:hueOff val="0"/>
                <a:satOff val="0"/>
                <a:lumOff val="0"/>
                <a:alphaOff val="-26667"/>
              </a:schemeClr>
            </a:fillRef>
            <a:effectRef idx="2">
              <a:schemeClr val="accent5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811" tIns="168811" rIns="168811" bIns="168811" numCol="1" spcCol="1270" anchor="ctr" anchorCtr="0">
              <a:noAutofit/>
            </a:bodyPr>
            <a:lstStyle/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/>
                <a:t>젓가락을 놓는 </a:t>
              </a:r>
              <a:endParaRPr lang="en-US" altLang="ko-KR" sz="2400" kern="1200" dirty="0" smtClean="0"/>
            </a:p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/>
                <a:t>모양</a:t>
              </a:r>
              <a:endParaRPr lang="ko-KR" altLang="en-US" sz="2400" kern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43608" y="764704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/>
              <a:t>한국과 일본의 식 문화 </a:t>
            </a:r>
            <a:r>
              <a:rPr lang="ko-KR" altLang="en-US" sz="4000" dirty="0" smtClean="0">
                <a:solidFill>
                  <a:srgbClr val="00B0F0"/>
                </a:solidFill>
              </a:rPr>
              <a:t>차이점</a:t>
            </a:r>
            <a:endParaRPr lang="ko-KR" altLang="en-US" sz="4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4427984" y="2204864"/>
            <a:ext cx="4536504" cy="37769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587" y="1639958"/>
            <a:ext cx="3456384" cy="139738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824404"/>
            <a:ext cx="3010261" cy="189812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6170" y="3083986"/>
            <a:ext cx="2603822" cy="174041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32" y="3109797"/>
            <a:ext cx="1744347" cy="1512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2420888"/>
            <a:ext cx="453650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700" dirty="0"/>
              <a:t>1. </a:t>
            </a:r>
            <a:r>
              <a:rPr lang="ko-KR" altLang="en-US" sz="1700" dirty="0" smtClean="0"/>
              <a:t>허리를 </a:t>
            </a:r>
            <a:r>
              <a:rPr lang="ko-KR" altLang="en-US" sz="1700" dirty="0"/>
              <a:t>펴고 식사를 하며</a:t>
            </a:r>
            <a:r>
              <a:rPr lang="en-US" altLang="ko-KR" sz="1700" dirty="0"/>
              <a:t>, </a:t>
            </a:r>
            <a:r>
              <a:rPr lang="ko-KR" altLang="en-US" sz="1700" dirty="0"/>
              <a:t>머리를 지나치게 숙이지 않는다</a:t>
            </a:r>
            <a:r>
              <a:rPr lang="en-US" altLang="ko-KR" sz="1700" dirty="0"/>
              <a:t>.</a:t>
            </a:r>
            <a:endParaRPr lang="ko-KR" altLang="en-US" sz="1700" dirty="0"/>
          </a:p>
          <a:p>
            <a:pPr fontAlgn="base"/>
            <a:endParaRPr lang="en-US" altLang="ko-KR" sz="1700" dirty="0" smtClean="0"/>
          </a:p>
          <a:p>
            <a:pPr fontAlgn="base"/>
            <a:r>
              <a:rPr lang="en-US" altLang="ko-KR" sz="1700" dirty="0" smtClean="0"/>
              <a:t>2</a:t>
            </a:r>
            <a:r>
              <a:rPr lang="en-US" altLang="ko-KR" sz="1700" dirty="0"/>
              <a:t>. </a:t>
            </a:r>
            <a:r>
              <a:rPr lang="ko-KR" altLang="en-US" sz="1700" dirty="0"/>
              <a:t>어른이 먼저 수저를 드신 후에 수저를 들며</a:t>
            </a:r>
            <a:r>
              <a:rPr lang="en-US" altLang="ko-KR" sz="1700" dirty="0"/>
              <a:t>, </a:t>
            </a:r>
            <a:r>
              <a:rPr lang="ko-KR" altLang="en-US" sz="1700" dirty="0" smtClean="0"/>
              <a:t>식사 </a:t>
            </a:r>
            <a:r>
              <a:rPr lang="ko-KR" altLang="en-US" sz="1700" dirty="0"/>
              <a:t>속도를 맞추어 함께 </a:t>
            </a:r>
            <a:r>
              <a:rPr lang="ko-KR" altLang="en-US" sz="1700" dirty="0" smtClean="0"/>
              <a:t>끝내도록 </a:t>
            </a:r>
            <a:r>
              <a:rPr lang="ko-KR" altLang="en-US" sz="1700" dirty="0"/>
              <a:t>한다</a:t>
            </a:r>
            <a:r>
              <a:rPr lang="en-US" altLang="ko-KR" sz="1700" dirty="0"/>
              <a:t>.</a:t>
            </a:r>
            <a:endParaRPr lang="ko-KR" altLang="en-US" sz="1700" dirty="0"/>
          </a:p>
          <a:p>
            <a:pPr fontAlgn="base"/>
            <a:endParaRPr lang="en-US" altLang="ko-KR" sz="1700" dirty="0" smtClean="0"/>
          </a:p>
          <a:p>
            <a:pPr fontAlgn="base"/>
            <a:r>
              <a:rPr lang="en-US" altLang="ko-KR" sz="1700" dirty="0" smtClean="0"/>
              <a:t>3</a:t>
            </a:r>
            <a:r>
              <a:rPr lang="en-US" altLang="ko-KR" sz="1700" dirty="0"/>
              <a:t>. </a:t>
            </a:r>
            <a:r>
              <a:rPr lang="ko-KR" altLang="en-US" sz="1700" dirty="0"/>
              <a:t>그릇이 부딪히는 소리</a:t>
            </a:r>
            <a:r>
              <a:rPr lang="en-US" altLang="ko-KR" sz="1700" dirty="0"/>
              <a:t>, </a:t>
            </a:r>
            <a:r>
              <a:rPr lang="ko-KR" altLang="en-US" sz="1700" dirty="0"/>
              <a:t>음식을 씹거나 국물을 들이마시는 소리 등을 내지 않는다</a:t>
            </a:r>
            <a:r>
              <a:rPr lang="en-US" altLang="ko-KR" sz="1700" dirty="0"/>
              <a:t>.</a:t>
            </a:r>
            <a:endParaRPr lang="ko-KR" altLang="en-US" sz="1700" dirty="0"/>
          </a:p>
          <a:p>
            <a:pPr fontAlgn="base"/>
            <a:endParaRPr lang="ko-KR" altLang="en-US" sz="1700" dirty="0"/>
          </a:p>
          <a:p>
            <a:pPr fontAlgn="base"/>
            <a:r>
              <a:rPr lang="en-US" altLang="ko-KR" sz="1700" dirty="0"/>
              <a:t>4</a:t>
            </a:r>
            <a:r>
              <a:rPr lang="en-US" altLang="ko-KR" sz="1700" dirty="0" smtClean="0"/>
              <a:t>. </a:t>
            </a:r>
            <a:r>
              <a:rPr lang="ko-KR" altLang="en-US" sz="1700" dirty="0" smtClean="0"/>
              <a:t>가벼운 </a:t>
            </a:r>
            <a:r>
              <a:rPr lang="ko-KR" altLang="en-US" sz="1700" dirty="0"/>
              <a:t>대화를 나누어 즐거운 식사 분위기가 되도록 한다</a:t>
            </a:r>
            <a:r>
              <a:rPr lang="en-US" altLang="ko-KR" sz="1700" dirty="0"/>
              <a:t>. </a:t>
            </a:r>
            <a:endParaRPr lang="en-US" altLang="ko-KR" sz="1700" dirty="0" smtClean="0"/>
          </a:p>
          <a:p>
            <a:pPr fontAlgn="base"/>
            <a:endParaRPr lang="en-US" altLang="ko-KR" sz="1700" dirty="0" smtClean="0"/>
          </a:p>
          <a:p>
            <a:pPr fontAlgn="base"/>
            <a:r>
              <a:rPr lang="en-US" altLang="ko-KR" sz="1700" dirty="0" smtClean="0"/>
              <a:t>5. </a:t>
            </a:r>
            <a:r>
              <a:rPr lang="ko-KR" altLang="en-US" sz="1700" dirty="0"/>
              <a:t>국 국물은 숟가락으로 떠서 </a:t>
            </a:r>
            <a:r>
              <a:rPr lang="ko-KR" altLang="en-US" sz="1700" dirty="0" smtClean="0"/>
              <a:t>먹는다</a:t>
            </a:r>
            <a:r>
              <a:rPr lang="en-US" altLang="ko-KR" sz="1700" dirty="0" smtClean="0"/>
              <a:t>.</a:t>
            </a:r>
          </a:p>
          <a:p>
            <a:pPr fontAlgn="base"/>
            <a:endParaRPr lang="en-US" altLang="ko-KR" sz="1700" dirty="0"/>
          </a:p>
          <a:p>
            <a:endParaRPr lang="ko-KR" altLang="en-US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69269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/>
              <a:t>한국의 식사예절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41747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4499992" y="2204864"/>
            <a:ext cx="4536504" cy="37444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44824"/>
            <a:ext cx="4104456" cy="4248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54868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/>
              <a:t>일본의 식사예절</a:t>
            </a:r>
            <a:endParaRPr lang="ko-KR" alt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539545" y="2330440"/>
            <a:ext cx="456916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ko-KR" altLang="en-US" sz="1700" dirty="0" smtClean="0"/>
              <a:t>젓가락을 핥아서 사용하지 않는다</a:t>
            </a:r>
            <a:r>
              <a:rPr lang="en-US" altLang="ko-KR" sz="1700" dirty="0" smtClean="0"/>
              <a:t>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700" dirty="0" smtClean="0"/>
          </a:p>
          <a:p>
            <a:pPr marL="342900" indent="-342900">
              <a:buFont typeface="+mj-ea"/>
              <a:buAutoNum type="circleNumDbPlain"/>
            </a:pPr>
            <a:r>
              <a:rPr lang="ko-KR" altLang="en-US" sz="1700" dirty="0" smtClean="0"/>
              <a:t>젓가락을 들고 이것 저것 망설이지 않는다</a:t>
            </a:r>
            <a:r>
              <a:rPr lang="en-US" altLang="ko-KR" sz="1700" dirty="0" smtClean="0"/>
              <a:t>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700" dirty="0" smtClean="0"/>
          </a:p>
          <a:p>
            <a:pPr marL="342900" indent="-342900">
              <a:buFont typeface="+mj-ea"/>
              <a:buAutoNum type="circleNumDbPlain"/>
            </a:pPr>
            <a:r>
              <a:rPr lang="ko-KR" altLang="en-US" sz="1700" dirty="0" smtClean="0"/>
              <a:t>음식을 푹 찔러서 먹지 않는다</a:t>
            </a:r>
            <a:r>
              <a:rPr lang="en-US" altLang="ko-KR" sz="1700" dirty="0" smtClean="0"/>
              <a:t>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700" dirty="0" smtClean="0"/>
          </a:p>
          <a:p>
            <a:pPr marL="342900" indent="-342900">
              <a:buFont typeface="+mj-ea"/>
              <a:buAutoNum type="circleNumDbPlain"/>
            </a:pPr>
            <a:r>
              <a:rPr lang="ko-KR" altLang="en-US" sz="1700" dirty="0" smtClean="0"/>
              <a:t>그릇과 </a:t>
            </a:r>
            <a:r>
              <a:rPr lang="en-US" altLang="ko-KR" sz="1700" dirty="0" smtClean="0"/>
              <a:t> </a:t>
            </a:r>
            <a:r>
              <a:rPr lang="ko-KR" altLang="en-US" sz="1700" dirty="0" smtClean="0"/>
              <a:t>젓가락을 함께 들지 않는다</a:t>
            </a:r>
            <a:r>
              <a:rPr lang="en-US" altLang="ko-KR" sz="1700" dirty="0" smtClean="0"/>
              <a:t>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700" dirty="0" smtClean="0"/>
          </a:p>
          <a:p>
            <a:pPr marL="342900" indent="-342900">
              <a:buFont typeface="+mj-ea"/>
              <a:buAutoNum type="circleNumDbPlain"/>
            </a:pPr>
            <a:r>
              <a:rPr lang="ko-KR" altLang="en-US" sz="1700" dirty="0" smtClean="0"/>
              <a:t>밥그릇</a:t>
            </a:r>
            <a:r>
              <a:rPr lang="en-US" altLang="ko-KR" sz="1700" dirty="0" smtClean="0"/>
              <a:t>, </a:t>
            </a:r>
            <a:r>
              <a:rPr lang="ko-KR" altLang="en-US" sz="1700" dirty="0" smtClean="0"/>
              <a:t>국그릇은 반드시 들고 먹는 것이 기본이다</a:t>
            </a:r>
            <a:r>
              <a:rPr lang="en-US" altLang="ko-KR" sz="1700" dirty="0" smtClean="0"/>
              <a:t>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700" dirty="0" smtClean="0"/>
          </a:p>
          <a:p>
            <a:pPr marL="342900" indent="-342900">
              <a:buFont typeface="+mj-ea"/>
              <a:buAutoNum type="circleNumDbPlain"/>
            </a:pPr>
            <a:r>
              <a:rPr lang="ko-KR" altLang="en-US" sz="1700" dirty="0" smtClean="0"/>
              <a:t>국을 마실 때는 소리가 나도 상관 없다</a:t>
            </a:r>
            <a:r>
              <a:rPr lang="en-US" altLang="ko-KR" sz="1700" dirty="0" smtClean="0"/>
              <a:t>.</a:t>
            </a:r>
            <a:endParaRPr lang="ko-KR" alt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일본</a:t>
            </a:r>
            <a:r>
              <a:rPr lang="ko-KR" altLang="en-US" dirty="0" smtClean="0"/>
              <a:t>의 전통</a:t>
            </a:r>
            <a:r>
              <a:rPr lang="en-US" altLang="ko-KR" dirty="0" smtClean="0"/>
              <a:t>&amp;</a:t>
            </a:r>
            <a:r>
              <a:rPr lang="ko-KR" altLang="en-US" dirty="0" smtClean="0"/>
              <a:t>현대 생활문화</a:t>
            </a:r>
            <a:r>
              <a:rPr lang="en-US" altLang="ko-KR" dirty="0" smtClean="0"/>
              <a:t>(</a:t>
            </a:r>
            <a:r>
              <a:rPr lang="ko-KR" altLang="en-US" dirty="0" smtClean="0"/>
              <a:t>의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20625231</a:t>
            </a:r>
          </a:p>
          <a:p>
            <a:r>
              <a:rPr lang="ko-KR" altLang="en-US" dirty="0" smtClean="0"/>
              <a:t>물리학과 서우상</a:t>
            </a:r>
            <a:endParaRPr lang="ko-KR" alt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일본의 의상 전통과 현대 생활의 문화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기모노의 유래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기모노의 종류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err="1" smtClean="0"/>
              <a:t>갸루의</a:t>
            </a:r>
            <a:r>
              <a:rPr lang="ko-KR" altLang="en-US" dirty="0" smtClean="0"/>
              <a:t> </a:t>
            </a:r>
            <a:r>
              <a:rPr lang="ko-KR" altLang="en-US" dirty="0" smtClean="0"/>
              <a:t>유래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err="1" smtClean="0"/>
              <a:t>갸루의</a:t>
            </a:r>
            <a:r>
              <a:rPr lang="ko-KR" altLang="en-US" dirty="0" smtClean="0"/>
              <a:t> </a:t>
            </a:r>
            <a:r>
              <a:rPr lang="ko-KR" altLang="en-US" dirty="0" smtClean="0"/>
              <a:t>종류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목차</a:t>
            </a:r>
            <a:r>
              <a:rPr lang="en-US" altLang="ko-KR" dirty="0" smtClean="0"/>
              <a:t>	</a:t>
            </a:r>
            <a:endParaRPr lang="ko-KR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5238" y="652336"/>
            <a:ext cx="3999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영고딕E" pitchFamily="18" charset="-127"/>
                <a:ea typeface="a영고딕E" pitchFamily="18" charset="-127"/>
              </a:rPr>
              <a:t>03. </a:t>
            </a:r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일본 실생활 서도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313" y="1727230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ko-KR" altLang="en-US" sz="2800" dirty="0" smtClean="0">
                <a:latin typeface="a영고딕M" pitchFamily="18" charset="-127"/>
                <a:ea typeface="a영고딕M" pitchFamily="18" charset="-127"/>
              </a:rPr>
              <a:t>일본 간판</a:t>
            </a:r>
            <a:endParaRPr lang="ko-KR" altLang="en-US" sz="2800" dirty="0">
              <a:latin typeface="a영고딕M" pitchFamily="18" charset="-127"/>
              <a:ea typeface="a영고딕M" pitchFamily="18" charset="-127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787" y="2492896"/>
            <a:ext cx="4089213" cy="265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2895"/>
            <a:ext cx="3672408" cy="265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5482098"/>
            <a:ext cx="8284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    </a:t>
            </a:r>
            <a:r>
              <a:rPr lang="ko-KR" altLang="en-US" b="1" dirty="0" err="1" smtClean="0">
                <a:latin typeface="a영고딕M" pitchFamily="18" charset="-127"/>
                <a:ea typeface="a영고딕M" pitchFamily="18" charset="-127"/>
              </a:rPr>
              <a:t>전통있는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 가게의 간판은 신용을 파는 가게라는 의미</a:t>
            </a:r>
            <a:endParaRPr lang="en-US" altLang="ko-KR" b="1" dirty="0" smtClean="0">
              <a:latin typeface="a영고딕M" pitchFamily="18" charset="-127"/>
              <a:ea typeface="a영고딕M" pitchFamily="18" charset="-127"/>
            </a:endParaRPr>
          </a:p>
          <a:p>
            <a:r>
              <a:rPr lang="en-US" altLang="ko-KR" b="1" dirty="0">
                <a:latin typeface="a영고딕M" pitchFamily="18" charset="-127"/>
                <a:ea typeface="a영고딕M" pitchFamily="18" charset="-127"/>
              </a:rPr>
              <a:t> 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  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상품의 품질이나 점원의 품행에 문제가 있을 </a:t>
            </a:r>
            <a:r>
              <a:rPr lang="ko-KR" altLang="en-US" b="1" dirty="0">
                <a:latin typeface="a영고딕M" pitchFamily="18" charset="-127"/>
                <a:ea typeface="a영고딕M" pitchFamily="18" charset="-127"/>
              </a:rPr>
              <a:t>때</a:t>
            </a:r>
            <a:r>
              <a:rPr lang="en-US" altLang="ko-KR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“</a:t>
            </a:r>
            <a:r>
              <a:rPr lang="ko-KR" altLang="en-US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간판에 상처가 난다</a:t>
            </a:r>
            <a:r>
              <a:rPr lang="en-US" altLang="ko-KR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”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표현을 함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421262" y="5596945"/>
            <a:ext cx="288032" cy="2880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956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기모노 유래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3694080" cy="4873625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기모노의 유래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9992" y="1700808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기모노는 일본의 전통의상으로 </a:t>
            </a:r>
            <a:r>
              <a:rPr lang="ko-KR" altLang="en-US" dirty="0" err="1"/>
              <a:t>천여년을</a:t>
            </a:r>
            <a:r>
              <a:rPr lang="ko-KR" altLang="en-US" dirty="0"/>
              <a:t> 거슬러 올라간 </a:t>
            </a:r>
            <a:r>
              <a:rPr lang="ko-KR" altLang="en-US" dirty="0" err="1"/>
              <a:t>헤이안</a:t>
            </a:r>
            <a:r>
              <a:rPr lang="ko-KR" altLang="en-US" dirty="0"/>
              <a:t> 시대 중엽부터 제법 틀을 갖춘 기모노를 입기 시작했다고 전해진다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기모노의 종류</a:t>
            </a:r>
            <a:endParaRPr lang="ko-KR" altLang="en-US" dirty="0"/>
          </a:p>
        </p:txBody>
      </p:sp>
      <p:pic>
        <p:nvPicPr>
          <p:cNvPr id="14" name="그림 13" descr="모후쿠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7924" y="1412777"/>
            <a:ext cx="1656184" cy="2780928"/>
          </a:xfrm>
          <a:prstGeom prst="rect">
            <a:avLst/>
          </a:prstGeom>
        </p:spPr>
      </p:pic>
      <p:pic>
        <p:nvPicPr>
          <p:cNvPr id="15" name="그림 14" descr="유카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412777"/>
            <a:ext cx="2880320" cy="2892296"/>
          </a:xfrm>
          <a:prstGeom prst="rect">
            <a:avLst/>
          </a:prstGeom>
        </p:spPr>
      </p:pic>
      <p:pic>
        <p:nvPicPr>
          <p:cNvPr id="16" name="그림 15" descr="츠케사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1428736"/>
            <a:ext cx="1728191" cy="28803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9752" y="46531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츠케사게</a:t>
            </a:r>
            <a:endParaRPr lang="en-US" altLang="ko-KR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3995936" y="46531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모후쿠</a:t>
            </a:r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24128" y="465313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유카타</a:t>
            </a:r>
            <a:endParaRPr lang="ko-KR" altLang="en-US" dirty="0"/>
          </a:p>
        </p:txBody>
      </p:sp>
      <p:pic>
        <p:nvPicPr>
          <p:cNvPr id="11" name="그림 10" descr="호우몬키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19" y="1428736"/>
            <a:ext cx="1842875" cy="29289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594" y="464344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호우몬키</a:t>
            </a:r>
            <a:endParaRPr lang="ko-KR" altLang="en-US" dirty="0"/>
          </a:p>
        </p:txBody>
      </p:sp>
      <p:sp>
        <p:nvSpPr>
          <p:cNvPr id="21" name="내용 개체 틀 20"/>
          <p:cNvSpPr>
            <a:spLocks noGrp="1"/>
          </p:cNvSpPr>
          <p:nvPr>
            <p:ph idx="1"/>
          </p:nvPr>
        </p:nvSpPr>
        <p:spPr>
          <a:xfrm>
            <a:off x="-1285916" y="1142984"/>
            <a:ext cx="400024" cy="1042981"/>
          </a:xfrm>
        </p:spPr>
        <p:txBody>
          <a:bodyPr/>
          <a:lstStyle/>
          <a:p>
            <a:endParaRPr lang="ko-KR" alt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코몬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556792"/>
            <a:ext cx="1933678" cy="3024336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기모노의 종류</a:t>
            </a:r>
            <a:endParaRPr lang="ko-KR" altLang="en-US" dirty="0"/>
          </a:p>
        </p:txBody>
      </p:sp>
      <p:pic>
        <p:nvPicPr>
          <p:cNvPr id="5" name="그림 4" descr="하카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1484784"/>
            <a:ext cx="2048857" cy="3096344"/>
          </a:xfrm>
          <a:prstGeom prst="rect">
            <a:avLst/>
          </a:prstGeom>
        </p:spPr>
      </p:pic>
      <p:pic>
        <p:nvPicPr>
          <p:cNvPr id="7" name="그림 6" descr="후리소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556792"/>
            <a:ext cx="2166079" cy="302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3768" y="479715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코몬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47971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하카마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47251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도메소데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99992" y="47971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후리소데</a:t>
            </a:r>
            <a:endParaRPr lang="ko-KR" altLang="en-US" dirty="0"/>
          </a:p>
        </p:txBody>
      </p:sp>
      <p:pic>
        <p:nvPicPr>
          <p:cNvPr id="12" name="내용 개체 틀 12" descr="도메소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571612"/>
            <a:ext cx="1857388" cy="301908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아무로 나미에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988840"/>
            <a:ext cx="1181265" cy="1467055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갸루의</a:t>
            </a:r>
            <a:r>
              <a:rPr lang="ko-KR" altLang="en-US" dirty="0" smtClean="0"/>
              <a:t> </a:t>
            </a:r>
            <a:r>
              <a:rPr lang="ko-KR" altLang="en-US" dirty="0" smtClean="0"/>
              <a:t>유래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1988840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● </a:t>
            </a:r>
            <a:r>
              <a:rPr lang="ko-KR" altLang="en-US" dirty="0" smtClean="0"/>
              <a:t>어원은 </a:t>
            </a:r>
            <a:r>
              <a:rPr lang="en-US" altLang="ko-KR" dirty="0" smtClean="0"/>
              <a:t>GIRL</a:t>
            </a:r>
            <a:r>
              <a:rPr lang="ko-KR" altLang="en-US" dirty="0"/>
              <a:t>의 일본식 발음에서 파생됬다고 하는 설이 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●90</a:t>
            </a:r>
            <a:r>
              <a:rPr lang="ko-KR" altLang="en-US" dirty="0"/>
              <a:t>년대 </a:t>
            </a:r>
            <a:r>
              <a:rPr lang="en-US" altLang="ko-KR" dirty="0"/>
              <a:t>'</a:t>
            </a:r>
            <a:r>
              <a:rPr lang="ko-KR" altLang="en-US" dirty="0"/>
              <a:t>아무로 나미에</a:t>
            </a:r>
            <a:r>
              <a:rPr lang="en-US" altLang="ko-KR" dirty="0"/>
              <a:t>'</a:t>
            </a:r>
            <a:r>
              <a:rPr lang="ko-KR" altLang="en-US" dirty="0"/>
              <a:t>의 등장으로 패션화 되고 유행화 되었다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-비갸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7" y="1556793"/>
            <a:ext cx="3312368" cy="3552038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갸루의</a:t>
            </a:r>
            <a:r>
              <a:rPr lang="ko-KR" altLang="en-US" dirty="0" smtClean="0"/>
              <a:t> </a:t>
            </a:r>
            <a:r>
              <a:rPr lang="ko-KR" altLang="en-US" dirty="0" smtClean="0"/>
              <a:t>종류</a:t>
            </a:r>
            <a:endParaRPr lang="ko-KR" altLang="en-US" dirty="0"/>
          </a:p>
        </p:txBody>
      </p:sp>
      <p:pic>
        <p:nvPicPr>
          <p:cNvPr id="5" name="그림 4" descr="-코갸루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4248471" cy="352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551723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코갸루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54452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비갸루</a:t>
            </a:r>
            <a:endParaRPr lang="ko-KR" alt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갸루의</a:t>
            </a:r>
            <a:r>
              <a:rPr lang="ko-KR" altLang="en-US" dirty="0" smtClean="0"/>
              <a:t> </a:t>
            </a:r>
            <a:r>
              <a:rPr lang="ko-KR" altLang="en-US" dirty="0" smtClean="0"/>
              <a:t>종류</a:t>
            </a:r>
            <a:endParaRPr lang="ko-KR" altLang="en-US" dirty="0"/>
          </a:p>
        </p:txBody>
      </p:sp>
      <p:pic>
        <p:nvPicPr>
          <p:cNvPr id="5" name="그림 4" descr="-야밤바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538805"/>
            <a:ext cx="4143757" cy="3402363"/>
          </a:xfrm>
          <a:prstGeom prst="rect">
            <a:avLst/>
          </a:prstGeom>
        </p:spPr>
      </p:pic>
      <p:pic>
        <p:nvPicPr>
          <p:cNvPr id="6" name="그림 5" descr="-오갸루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674752"/>
            <a:ext cx="1993957" cy="3266416"/>
          </a:xfrm>
          <a:prstGeom prst="rect">
            <a:avLst/>
          </a:prstGeom>
        </p:spPr>
      </p:pic>
      <p:pic>
        <p:nvPicPr>
          <p:cNvPr id="8" name="그림 7" descr="-히메갸-루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586502"/>
            <a:ext cx="1792131" cy="33546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52292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오갸루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3768" y="52292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히메갸루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522920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야밤바</a:t>
            </a:r>
            <a:endParaRPr lang="ko-KR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5238" y="652336"/>
            <a:ext cx="3999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영고딕E" pitchFamily="18" charset="-127"/>
                <a:ea typeface="a영고딕E" pitchFamily="18" charset="-127"/>
              </a:rPr>
              <a:t>03. </a:t>
            </a:r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일본 실생활 서도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313" y="1727230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ko-KR" altLang="en-US" sz="2800" dirty="0" smtClean="0">
                <a:latin typeface="a영고딕M" pitchFamily="18" charset="-127"/>
                <a:ea typeface="a영고딕M" pitchFamily="18" charset="-127"/>
              </a:rPr>
              <a:t>일본 문패</a:t>
            </a:r>
            <a:endParaRPr lang="ko-KR" altLang="en-US" sz="2800" dirty="0">
              <a:latin typeface="a영고딕M" pitchFamily="18" charset="-127"/>
              <a:ea typeface="a영고딕M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529" y="2545732"/>
            <a:ext cx="1622249" cy="253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778" y="2545731"/>
            <a:ext cx="1407591" cy="253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1369" y="2545731"/>
            <a:ext cx="1456735" cy="253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45732"/>
            <a:ext cx="1296144" cy="253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2719" y="5459374"/>
            <a:ext cx="6397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   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집의 얼굴이 문이나 현관이라면 </a:t>
            </a:r>
            <a:r>
              <a:rPr lang="en-US" altLang="ko-KR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“</a:t>
            </a:r>
            <a:r>
              <a:rPr lang="ko-KR" altLang="en-US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문패는 눈</a:t>
            </a:r>
            <a:r>
              <a:rPr lang="en-US" altLang="ko-KR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,</a:t>
            </a:r>
            <a:r>
              <a:rPr lang="ko-KR" altLang="en-US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코나 입에 해당</a:t>
            </a:r>
            <a:r>
              <a:rPr lang="en-US" altLang="ko-KR" b="1" dirty="0" smtClean="0">
                <a:solidFill>
                  <a:srgbClr val="C00000"/>
                </a:solidFill>
                <a:latin typeface="a영고딕M" pitchFamily="18" charset="-127"/>
                <a:ea typeface="a영고딕M" pitchFamily="18" charset="-127"/>
              </a:rPr>
              <a:t>” </a:t>
            </a:r>
            <a:endParaRPr lang="ko-KR" altLang="en-US" b="1" dirty="0">
              <a:solidFill>
                <a:srgbClr val="C00000"/>
              </a:solidFill>
              <a:latin typeface="a영고딕M" pitchFamily="18" charset="-127"/>
              <a:ea typeface="a영고딕M" pitchFamily="18" charset="-127"/>
            </a:endParaRPr>
          </a:p>
        </p:txBody>
      </p:sp>
      <p:cxnSp>
        <p:nvCxnSpPr>
          <p:cNvPr id="10" name="꺾인 연결선 9"/>
          <p:cNvCxnSpPr>
            <a:stCxn id="3077" idx="0"/>
          </p:cNvCxnSpPr>
          <p:nvPr/>
        </p:nvCxnSpPr>
        <p:spPr>
          <a:xfrm rot="5400000" flipH="1" flipV="1">
            <a:off x="7243414" y="824658"/>
            <a:ext cx="633836" cy="2808312"/>
          </a:xfrm>
          <a:prstGeom prst="bentConnector2">
            <a:avLst/>
          </a:prstGeom>
          <a:ln>
            <a:solidFill>
              <a:schemeClr val="tx1"/>
            </a:solidFill>
            <a:prstDash val="lg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64088" y="1542564"/>
            <a:ext cx="373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현재는 플라스틱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,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금속 등으로 쓰여짐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960156" y="5491420"/>
            <a:ext cx="310111" cy="3052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xmlns="" val="40011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4664"/>
            <a:ext cx="467544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5238" y="652336"/>
            <a:ext cx="3999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영고딕E" pitchFamily="18" charset="-127"/>
                <a:ea typeface="a영고딕E" pitchFamily="18" charset="-127"/>
              </a:rPr>
              <a:t>03. </a:t>
            </a:r>
            <a:r>
              <a:rPr lang="ko-KR" altLang="en-US" sz="3200" dirty="0" smtClean="0">
                <a:latin typeface="a영고딕E" pitchFamily="18" charset="-127"/>
                <a:ea typeface="a영고딕E" pitchFamily="18" charset="-127"/>
              </a:rPr>
              <a:t>일본 실생활 서도</a:t>
            </a:r>
            <a:endParaRPr lang="ko-KR" altLang="en-US" sz="3200" dirty="0">
              <a:latin typeface="a영고딕E" pitchFamily="18" charset="-127"/>
              <a:ea typeface="a영고딕E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313" y="1727230"/>
            <a:ext cx="256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ko-KR" altLang="en-US" sz="2800" dirty="0" smtClean="0">
                <a:latin typeface="a영고딕M" pitchFamily="18" charset="-127"/>
                <a:ea typeface="a영고딕M" pitchFamily="18" charset="-127"/>
              </a:rPr>
              <a:t>일본 술</a:t>
            </a:r>
            <a:r>
              <a:rPr lang="en-US" altLang="ko-KR" sz="2800" dirty="0" smtClean="0">
                <a:latin typeface="a영고딕M" pitchFamily="18" charset="-127"/>
                <a:ea typeface="a영고딕M" pitchFamily="18" charset="-127"/>
              </a:rPr>
              <a:t>, </a:t>
            </a:r>
            <a:r>
              <a:rPr lang="ko-KR" altLang="en-US" sz="2800" dirty="0" smtClean="0">
                <a:latin typeface="a영고딕M" pitchFamily="18" charset="-127"/>
                <a:ea typeface="a영고딕M" pitchFamily="18" charset="-127"/>
              </a:rPr>
              <a:t>과자</a:t>
            </a:r>
            <a:endParaRPr lang="ko-KR" altLang="en-US" sz="2800" dirty="0">
              <a:latin typeface="a영고딕M" pitchFamily="18" charset="-127"/>
              <a:ea typeface="a영고딕M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981" y="5949280"/>
            <a:ext cx="679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     “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슈퍼나 백화점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, </a:t>
            </a:r>
            <a:r>
              <a:rPr lang="ko-KR" altLang="en-US" b="1" dirty="0" smtClean="0">
                <a:latin typeface="a영고딕M" pitchFamily="18" charset="-127"/>
                <a:ea typeface="a영고딕M" pitchFamily="18" charset="-127"/>
              </a:rPr>
              <a:t>관광지에서 선물용 등에 붓글씨가 많이 쓰임</a:t>
            </a:r>
            <a:r>
              <a:rPr lang="en-US" altLang="ko-KR" b="1" dirty="0" smtClean="0">
                <a:latin typeface="a영고딕M" pitchFamily="18" charset="-127"/>
                <a:ea typeface="a영고딕M" pitchFamily="18" charset="-127"/>
              </a:rPr>
              <a:t>” </a:t>
            </a:r>
            <a:endParaRPr lang="ko-KR" altLang="en-US" b="1" dirty="0">
              <a:latin typeface="a영고딕M" pitchFamily="18" charset="-127"/>
              <a:ea typeface="a영고딕M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313" y="2250450"/>
            <a:ext cx="31527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29700"/>
            <a:ext cx="211455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92896"/>
            <a:ext cx="341987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오른쪽 화살표 8"/>
          <p:cNvSpPr/>
          <p:nvPr/>
        </p:nvSpPr>
        <p:spPr>
          <a:xfrm>
            <a:off x="1043950" y="6013372"/>
            <a:ext cx="310111" cy="3052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xmlns="" val="319767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고구려 벽화">
  <a:themeElements>
    <a:clrScheme name="고구려 벽화">
      <a:dk1>
        <a:sysClr val="windowText" lastClr="000000"/>
      </a:dk1>
      <a:lt1>
        <a:sysClr val="window" lastClr="FFFFFF"/>
      </a:lt1>
      <a:dk2>
        <a:srgbClr val="433021"/>
      </a:dk2>
      <a:lt2>
        <a:srgbClr val="E8D8CA"/>
      </a:lt2>
      <a:accent1>
        <a:srgbClr val="E49458"/>
      </a:accent1>
      <a:accent2>
        <a:srgbClr val="74AD8D"/>
      </a:accent2>
      <a:accent3>
        <a:srgbClr val="D4AC30"/>
      </a:accent3>
      <a:accent4>
        <a:srgbClr val="7BA5BE"/>
      </a:accent4>
      <a:accent5>
        <a:srgbClr val="E4A098"/>
      </a:accent5>
      <a:accent6>
        <a:srgbClr val="70B4B7"/>
      </a:accent6>
      <a:hlink>
        <a:srgbClr val="008685"/>
      </a:hlink>
      <a:folHlink>
        <a:srgbClr val="EA5A23"/>
      </a:folHlink>
    </a:clrScheme>
    <a:fontScheme name="고구려 벽화">
      <a:maj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60000">
              <a:schemeClr val="phClr">
                <a:tint val="100000"/>
                <a:shade val="55000"/>
                <a:hueMod val="100000"/>
                <a:satMod val="100000"/>
              </a:schemeClr>
            </a:gs>
          </a:gsLst>
          <a:path path="circle">
            <a:fillToRect l="50000" t="90000" r="50000" b="1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3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Hunting</Template>
  <TotalTime>187</TotalTime>
  <Words>2485</Words>
  <Application>Microsoft Office PowerPoint</Application>
  <PresentationFormat>화면 슬라이드 쇼(4:3)</PresentationFormat>
  <Paragraphs>508</Paragraphs>
  <Slides>75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75</vt:i4>
      </vt:variant>
    </vt:vector>
  </HeadingPairs>
  <TitlesOfParts>
    <vt:vector size="76" baseType="lpstr">
      <vt:lpstr>고구려 벽화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이케바나いけばな 生(け)花</vt:lpstr>
      <vt:lpstr>1. 이케바나いけばな</vt:lpstr>
      <vt:lpstr>2. 이케바나의 역사와 종류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일본의 다도</vt:lpstr>
      <vt:lpstr>목 차</vt:lpstr>
      <vt:lpstr>일본인에게 다도란 무엇인가?</vt:lpstr>
      <vt:lpstr>슬라이드 29</vt:lpstr>
      <vt:lpstr>슬라이드 30</vt:lpstr>
      <vt:lpstr>일본 다도의 정신</vt:lpstr>
      <vt:lpstr>시대별 다도의 문화 </vt:lpstr>
      <vt:lpstr>슬라이드 33</vt:lpstr>
      <vt:lpstr>슬라이드 34</vt:lpstr>
      <vt:lpstr>슬라이드 35</vt:lpstr>
      <vt:lpstr>슬라이드 36</vt:lpstr>
      <vt:lpstr>불교문화</vt:lpstr>
      <vt:lpstr>다도의 모습</vt:lpstr>
      <vt:lpstr> 다사(茶事) 차회 (茶會)  </vt:lpstr>
      <vt:lpstr>슬라이드 40</vt:lpstr>
      <vt:lpstr>슬라이드 41</vt:lpstr>
      <vt:lpstr>궁도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Q&amp;A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일본의 전통&amp;현대 생활문화(의)</vt:lpstr>
      <vt:lpstr>목차 </vt:lpstr>
      <vt:lpstr>기모노의 유래</vt:lpstr>
      <vt:lpstr>기모노의 종류</vt:lpstr>
      <vt:lpstr>기모노의 종류</vt:lpstr>
      <vt:lpstr>갸루의 유래</vt:lpstr>
      <vt:lpstr>갸루의 종류</vt:lpstr>
      <vt:lpstr>갸루의 종류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X-NOTE</dc:creator>
  <cp:lastModifiedBy>user</cp:lastModifiedBy>
  <cp:revision>28</cp:revision>
  <dcterms:created xsi:type="dcterms:W3CDTF">2015-03-29T01:32:30Z</dcterms:created>
  <dcterms:modified xsi:type="dcterms:W3CDTF">2015-03-31T15:19:14Z</dcterms:modified>
</cp:coreProperties>
</file>