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omments/comment3.xml" ContentType="application/vnd.openxmlformats-officedocument.presentationml.comments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1T13:43:50.921" idx="1">
    <p:pos x="5730" y="21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1T13:43:50.921" idx="2">
    <p:pos x="5730" y="21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1T13:43:50.921" idx="3">
    <p:pos x="5730" y="21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B1D04-64E4-4CC2-B981-308553DF4937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5F39-E518-47DD-9A2A-BE93A0734B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B9B-9341-4E7D-B6C3-EBE8FF37A73D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024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간도는 우리나라 외교권을 빼앗은 일본이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1909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청나라와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간도협약을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맺어 철도 부설권과 광산 채굴권 등 각종 이권의 대가로 부당하게 넘겨준 땅이다  라고 말함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B9B-9341-4E7D-B6C3-EBE8FF37A73D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9478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간도임시정부회복위원회’를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이끌고 있는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장계황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동국대 행정대학원 교수가 지난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오후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청주첨담문화산업단지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내에서 개최된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歷史堂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청주역사인문학특별강좌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영토와 독도론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대해서 특별 강의를 하고 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우리의 주장과 같이 백두산정계비상의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토문강이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실제 존재하는 토문강이라면 간도와 연해주 전체가 우리 영토가 되기 때문에 중국으로서는 받아들일 수 없었던 것이다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B9B-9341-4E7D-B6C3-EBE8FF37A73D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669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온라인 활동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B9B-9341-4E7D-B6C3-EBE8FF37A73D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6396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A5C-A6FF-4C71-AD2F-CE2A42C9650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52E-EA46-4895-B954-BC0CB4EA10D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A5C-A6FF-4C71-AD2F-CE2A42C9650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52E-EA46-4895-B954-BC0CB4EA10D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A5C-A6FF-4C71-AD2F-CE2A42C9650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52E-EA46-4895-B954-BC0CB4EA10D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A5C-A6FF-4C71-AD2F-CE2A42C9650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52E-EA46-4895-B954-BC0CB4EA10D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A5C-A6FF-4C71-AD2F-CE2A42C9650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52E-EA46-4895-B954-BC0CB4EA10D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A5C-A6FF-4C71-AD2F-CE2A42C9650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52E-EA46-4895-B954-BC0CB4EA10D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A5C-A6FF-4C71-AD2F-CE2A42C9650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52E-EA46-4895-B954-BC0CB4EA10D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A5C-A6FF-4C71-AD2F-CE2A42C9650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52E-EA46-4895-B954-BC0CB4EA10D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A5C-A6FF-4C71-AD2F-CE2A42C9650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52E-EA46-4895-B954-BC0CB4EA10D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A5C-A6FF-4C71-AD2F-CE2A42C9650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52E-EA46-4895-B954-BC0CB4EA10D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A5C-A6FF-4C71-AD2F-CE2A42C9650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52E-EA46-4895-B954-BC0CB4EA10D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B4A5C-A6FF-4C71-AD2F-CE2A42C96502}" type="datetimeFigureOut">
              <a:rPr lang="ko-KR" altLang="en-US" smtClean="0"/>
              <a:t>2017-10-04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52E-EA46-4895-B954-BC0CB4EA10D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W5bYefM1j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://www.yonhapnews.co.kr/photos/1990000000.html?cid=PYH20170104209800013&amp;input=1196m" TargetMode="Externa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3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kbs.co.kr/news/view.do?ncd=3338009&amp;ref=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42088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7. </a:t>
            </a:r>
            <a:r>
              <a:rPr lang="ko-KR" altLang="en-US" sz="6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조중변계조약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336392" y="4413523"/>
            <a:ext cx="22621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무역학과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21709266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정성현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413337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8. 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을사조약의 무효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067886" y="4413523"/>
            <a:ext cx="27991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 Bold" pitchFamily="34" charset="-127"/>
                <a:ea typeface="나눔스퀘어OTF Bold" pitchFamily="34" charset="-127"/>
                <a:cs typeface="Simplified Arabic Fixed" pitchFamily="49" charset="-78"/>
              </a:rPr>
              <a:t>중국어중국학과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 Bold" pitchFamily="34" charset="-127"/>
              <a:ea typeface="나눔스퀘어OTF Bold" pitchFamily="34" charset="-127"/>
              <a:cs typeface="Simplified Arabic Fixed" pitchFamily="49" charset="-78"/>
            </a:endParaRP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 Bold" pitchFamily="34" charset="-127"/>
                <a:ea typeface="나눔스퀘어OTF Bold" pitchFamily="34" charset="-127"/>
                <a:cs typeface="Simplified Arabic Fixed" pitchFamily="49" charset="-78"/>
              </a:rPr>
              <a:t>21602279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 Bold" pitchFamily="34" charset="-127"/>
                <a:ea typeface="나눔스퀘어OTF Bold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 Bold" pitchFamily="34" charset="-127"/>
                <a:ea typeface="나눔스퀘어OTF Bold" pitchFamily="34" charset="-127"/>
                <a:cs typeface="Simplified Arabic Fixed" pitchFamily="49" charset="-78"/>
              </a:rPr>
              <a:t>김주영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 Bold" pitchFamily="34" charset="-127"/>
              <a:ea typeface="나눔스퀘어OTF Bold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2783595" y="2285992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117152" y="21328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목 차</a:t>
            </a:r>
            <a:endParaRPr lang="ko-KR" altLang="en-US" sz="3600" b="1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928934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800" b="1" dirty="0" smtClean="0">
                <a:latin typeface="+mn-ea"/>
              </a:rPr>
              <a:t>1.</a:t>
            </a:r>
            <a:r>
              <a:rPr lang="ko-KR" altLang="en-US" sz="2800" b="1" dirty="0" smtClean="0">
                <a:latin typeface="+mn-ea"/>
              </a:rPr>
              <a:t>을사조약의 정의</a:t>
            </a:r>
            <a:endParaRPr lang="en-US" altLang="ko-KR" sz="2800" b="1" dirty="0" smtClean="0">
              <a:latin typeface="+mn-ea"/>
            </a:endParaRPr>
          </a:p>
          <a:p>
            <a:pPr algn="dist"/>
            <a:r>
              <a:rPr lang="en-US" altLang="ko-KR" sz="2800" b="1" dirty="0" smtClean="0">
                <a:latin typeface="+mn-ea"/>
              </a:rPr>
              <a:t>2.</a:t>
            </a:r>
            <a:r>
              <a:rPr lang="ko-KR" altLang="en-US" sz="2800" b="1" dirty="0" smtClean="0">
                <a:latin typeface="+mn-ea"/>
              </a:rPr>
              <a:t>을사조약의 배경</a:t>
            </a:r>
            <a:endParaRPr lang="en-US" altLang="ko-KR" sz="2800" b="1" dirty="0" smtClean="0">
              <a:latin typeface="+mn-ea"/>
            </a:endParaRPr>
          </a:p>
          <a:p>
            <a:pPr algn="dist"/>
            <a:r>
              <a:rPr lang="en-US" altLang="ko-KR" sz="2800" b="1" dirty="0" smtClean="0">
                <a:latin typeface="+mn-ea"/>
              </a:rPr>
              <a:t>3.</a:t>
            </a:r>
            <a:r>
              <a:rPr lang="ko-KR" altLang="en-US" sz="2800" b="1" dirty="0" smtClean="0">
                <a:latin typeface="+mn-ea"/>
              </a:rPr>
              <a:t>을사조약의 전개</a:t>
            </a:r>
            <a:endParaRPr lang="en-US" altLang="ko-KR" sz="2800" b="1" dirty="0" smtClean="0">
              <a:latin typeface="+mn-ea"/>
            </a:endParaRPr>
          </a:p>
          <a:p>
            <a:pPr algn="dist"/>
            <a:r>
              <a:rPr lang="en-US" altLang="ko-KR" sz="2800" b="1" dirty="0" smtClean="0">
                <a:latin typeface="+mn-ea"/>
              </a:rPr>
              <a:t>4.</a:t>
            </a:r>
            <a:r>
              <a:rPr lang="ko-KR" altLang="en-US" sz="2800" b="1" dirty="0" smtClean="0">
                <a:latin typeface="+mn-ea"/>
              </a:rPr>
              <a:t>을사조약의 내용</a:t>
            </a:r>
            <a:endParaRPr lang="en-US" altLang="ko-KR" sz="2800" b="1" dirty="0" smtClean="0">
              <a:latin typeface="+mn-ea"/>
            </a:endParaRPr>
          </a:p>
          <a:p>
            <a:pPr algn="dist"/>
            <a:r>
              <a:rPr lang="en-US" altLang="ko-KR" sz="2800" b="1" dirty="0" smtClean="0">
                <a:latin typeface="+mn-ea"/>
              </a:rPr>
              <a:t>5.</a:t>
            </a:r>
            <a:r>
              <a:rPr lang="ko-KR" altLang="en-US" sz="2800" b="1" dirty="0" smtClean="0">
                <a:latin typeface="+mn-ea"/>
              </a:rPr>
              <a:t>을사조약의 결과</a:t>
            </a:r>
            <a:endParaRPr lang="en-US" altLang="ko-KR" sz="2800" b="1" dirty="0" smtClean="0">
              <a:latin typeface="+mn-ea"/>
            </a:endParaRPr>
          </a:p>
          <a:p>
            <a:pPr algn="dist"/>
            <a:r>
              <a:rPr lang="en-US" altLang="ko-KR" sz="2800" b="1" dirty="0" smtClean="0">
                <a:latin typeface="+mn-ea"/>
              </a:rPr>
              <a:t>6 . </a:t>
            </a:r>
            <a:r>
              <a:rPr lang="ko-KR" altLang="en-US" sz="2800" b="1" dirty="0" smtClean="0">
                <a:latin typeface="+mn-ea"/>
              </a:rPr>
              <a:t>을사조약이 무효인 이유</a:t>
            </a:r>
            <a:endParaRPr lang="en-US" altLang="ko-KR" sz="2800" b="1" dirty="0" smtClean="0">
              <a:latin typeface="+mn-ea"/>
            </a:endParaRPr>
          </a:p>
          <a:p>
            <a:pPr algn="dist"/>
            <a:r>
              <a:rPr lang="en-US" altLang="ko-KR" sz="2800" b="1" dirty="0" smtClean="0">
                <a:latin typeface="+mn-ea"/>
              </a:rPr>
              <a:t>7 . </a:t>
            </a:r>
            <a:r>
              <a:rPr lang="ko-KR" altLang="en-US" sz="2800" b="1" dirty="0" smtClean="0">
                <a:latin typeface="+mn-ea"/>
              </a:rPr>
              <a:t>을사조약과 간도의 관계</a:t>
            </a:r>
            <a:endParaRPr lang="ko-KR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63688" y="5517232"/>
            <a:ext cx="25429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사조약의 정의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43174" y="5429264"/>
            <a:ext cx="3429024" cy="1214446"/>
          </a:xfrm>
          <a:prstGeom prst="rect">
            <a:avLst/>
          </a:prstGeom>
          <a:solidFill>
            <a:srgbClr val="00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11760" y="5301208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n-US" altLang="ko-KR" dirty="0" smtClean="0">
                <a:latin typeface="-윤고딕320" pitchFamily="18" charset="-127"/>
                <a:ea typeface="-윤고딕320" pitchFamily="18" charset="-127"/>
              </a:rPr>
              <a:t>∙ </a:t>
            </a:r>
            <a:r>
              <a:rPr lang="en-US" altLang="ko-KR" sz="2000" b="1" dirty="0" smtClean="0">
                <a:latin typeface="+mn-ea"/>
              </a:rPr>
              <a:t>1905</a:t>
            </a:r>
            <a:r>
              <a:rPr lang="ko-KR" altLang="en-US" sz="2000" b="1" dirty="0">
                <a:latin typeface="+mn-ea"/>
              </a:rPr>
              <a:t>년 일본이 </a:t>
            </a:r>
            <a:r>
              <a:rPr lang="ko-KR" altLang="en-US" sz="2000" b="1" dirty="0" smtClean="0">
                <a:latin typeface="+mn-ea"/>
              </a:rPr>
              <a:t>대한제국을</a:t>
            </a:r>
            <a:endParaRPr lang="en-US" altLang="ko-KR" sz="2000" b="1" dirty="0" smtClean="0">
              <a:latin typeface="+mn-ea"/>
            </a:endParaRPr>
          </a:p>
          <a:p>
            <a:pPr fontAlgn="base"/>
            <a:r>
              <a:rPr lang="ko-KR" altLang="en-US" sz="2000" b="1" dirty="0" smtClean="0">
                <a:latin typeface="+mn-ea"/>
              </a:rPr>
              <a:t>      강압하여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체결한 조약</a:t>
            </a:r>
            <a:endParaRPr lang="en-US" altLang="ko-KR" sz="2000" b="1" dirty="0" smtClean="0">
              <a:latin typeface="+mn-ea"/>
            </a:endParaRPr>
          </a:p>
          <a:p>
            <a:pPr fontAlgn="base"/>
            <a:r>
              <a:rPr lang="ko-KR" altLang="en-US" sz="2000" b="1" dirty="0">
                <a:latin typeface="+mn-ea"/>
              </a:rPr>
              <a:t>∙ 외교권 </a:t>
            </a:r>
            <a:r>
              <a:rPr lang="ko-KR" altLang="en-US" sz="2000" b="1" dirty="0" smtClean="0">
                <a:latin typeface="+mn-ea"/>
              </a:rPr>
              <a:t>박탈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err="1" smtClean="0">
                <a:latin typeface="+mn-ea"/>
              </a:rPr>
              <a:t>통감부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ko-KR" altLang="en-US" sz="2000" b="1" dirty="0" err="1" smtClean="0">
                <a:latin typeface="+mn-ea"/>
              </a:rPr>
              <a:t>설치등</a:t>
            </a:r>
            <a:endParaRPr lang="ko-KR" altLang="en-US" sz="2000" b="1" dirty="0">
              <a:latin typeface="+mn-ea"/>
            </a:endParaRPr>
          </a:p>
          <a:p>
            <a:pPr fontAlgn="base"/>
            <a:r>
              <a:rPr lang="ko-KR" altLang="en-US" sz="2000" b="1" dirty="0">
                <a:latin typeface="+mn-ea"/>
              </a:rPr>
              <a:t>∙ </a:t>
            </a:r>
            <a:r>
              <a:rPr lang="ko-KR" altLang="en-US" sz="2000" b="1" dirty="0" smtClean="0">
                <a:latin typeface="+mn-ea"/>
              </a:rPr>
              <a:t>을사오조약 혹은 </a:t>
            </a:r>
            <a:r>
              <a:rPr lang="ko-KR" altLang="en-US" sz="2000" b="1" dirty="0" err="1" smtClean="0">
                <a:latin typeface="+mn-ea"/>
              </a:rPr>
              <a:t>을사늑약</a:t>
            </a:r>
            <a:endParaRPr lang="ko-KR" altLang="en-US" sz="2000" b="1" dirty="0">
              <a:latin typeface="+mn-ea"/>
            </a:endParaRPr>
          </a:p>
        </p:txBody>
      </p:sp>
      <p:pic>
        <p:nvPicPr>
          <p:cNvPr id="4" name="그림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214422"/>
            <a:ext cx="6408712" cy="3993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7346" y="873431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&lt; </a:t>
            </a:r>
            <a:r>
              <a:rPr lang="ko-KR" altLang="en-US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을사조약 전문 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&gt;</a:t>
            </a:r>
            <a:endParaRPr lang="ko-KR" altLang="en-US" sz="16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7992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을사조약의 배경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43808" y="836712"/>
            <a:ext cx="6084168" cy="4680520"/>
          </a:xfrm>
          <a:prstGeom prst="rect">
            <a:avLst/>
          </a:prstGeom>
          <a:solidFill>
            <a:srgbClr val="777777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15816" y="1196752"/>
            <a:ext cx="5904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1904년 2월 23일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한일의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정서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강제체결</a:t>
            </a:r>
            <a:endParaRPr lang="en-US" altLang="ko-KR" sz="24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1904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8월 22일 제 1차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한일협약을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체결</a:t>
            </a:r>
            <a:endParaRPr lang="en-US" sz="24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1905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07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29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일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태프트,가쓰라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밀약</a:t>
            </a:r>
            <a:endParaRPr lang="en-US" sz="24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1905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8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 2차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영일동맹</a:t>
            </a:r>
            <a:endParaRPr lang="en-US" sz="24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러일전쟁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승리</a:t>
            </a:r>
            <a:endParaRPr lang="en-US" sz="24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1905년 11월에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일본은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이토를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한국에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파견하여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한일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협안안을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한국정부에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제출</a:t>
            </a:r>
            <a:endParaRPr lang="en-US" sz="24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이를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승인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받기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위해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일본은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어전회의를</a:t>
            </a:r>
            <a:r>
              <a:rPr 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개최</a:t>
            </a:r>
            <a:endParaRPr lang="en-US" sz="24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 descr="751_155771_1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1785950" cy="2447803"/>
          </a:xfrm>
          <a:prstGeom prst="rect">
            <a:avLst/>
          </a:prstGeom>
        </p:spPr>
      </p:pic>
      <p:pic>
        <p:nvPicPr>
          <p:cNvPr id="7" name="그림 6" descr="20100825163713100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1857388" cy="2431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28498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latin typeface="+mn-ea"/>
              </a:rPr>
              <a:t>이토</a:t>
            </a:r>
            <a:endParaRPr lang="en-US" altLang="ko-KR" b="1" dirty="0" smtClean="0">
              <a:latin typeface="+mn-ea"/>
            </a:endParaRPr>
          </a:p>
          <a:p>
            <a:pPr algn="ctr"/>
            <a:r>
              <a:rPr lang="en-US" altLang="ko-KR" b="1" dirty="0" smtClean="0">
                <a:latin typeface="+mn-ea"/>
              </a:rPr>
              <a:t>(1841.09.02~1909.10.26)</a:t>
            </a:r>
            <a:endParaRPr lang="ko-KR" altLang="en-US" b="1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43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+mn-ea"/>
              </a:rPr>
              <a:t>고종</a:t>
            </a:r>
            <a:endParaRPr lang="en-US" altLang="ko-KR" b="1" dirty="0" smtClean="0">
              <a:latin typeface="+mn-ea"/>
            </a:endParaRPr>
          </a:p>
          <a:p>
            <a:pPr algn="ctr"/>
            <a:r>
              <a:rPr lang="en-US" altLang="ko-KR" b="1" dirty="0" smtClean="0">
                <a:latin typeface="+mn-ea"/>
              </a:rPr>
              <a:t>(1852 ~ 1919.01.21)</a:t>
            </a:r>
            <a:endParaRPr lang="ko-KR" altLang="en-US" b="1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5589240"/>
            <a:ext cx="58849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But </a:t>
            </a:r>
            <a:r>
              <a:rPr lang="en-US" sz="2800" b="1" u="sng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어전회의에서도</a:t>
            </a:r>
            <a:r>
              <a:rPr lang="en-US" sz="2800" b="1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의견이</a:t>
            </a:r>
            <a:r>
              <a:rPr lang="en-US" sz="2800" b="1" u="sng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불일치</a:t>
            </a:r>
            <a:endParaRPr lang="en-US" sz="2800" b="1" u="sng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63688" y="5517232"/>
            <a:ext cx="25429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사조약의 전개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4348" y="2500306"/>
            <a:ext cx="3929090" cy="571504"/>
          </a:xfrm>
          <a:prstGeom prst="rect">
            <a:avLst/>
          </a:prstGeom>
          <a:solidFill>
            <a:srgbClr val="00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1472" y="1571612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1600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01317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을사오적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: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</a:t>
            </a: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박제순,이지용,이근택,이완용,권중현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348880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ko-KR" altLang="en-US" sz="1400" b="1" dirty="0" smtClean="0"/>
          </a:p>
          <a:p>
            <a:pPr algn="ctr" fontAlgn="base" latinLnBrk="0"/>
            <a:r>
              <a:rPr lang="ko-KR" altLang="en-US" sz="2400" b="1" dirty="0" smtClean="0">
                <a:latin typeface="+mn-ea"/>
              </a:rPr>
              <a:t>일본공사가 </a:t>
            </a:r>
            <a:r>
              <a:rPr lang="ko-KR" altLang="en-US" sz="2400" b="1" dirty="0" err="1" smtClean="0">
                <a:latin typeface="+mn-ea"/>
              </a:rPr>
              <a:t>이토를</a:t>
            </a:r>
            <a:r>
              <a:rPr lang="ko-KR" altLang="en-US" sz="2400" b="1" dirty="0" smtClean="0">
                <a:latin typeface="+mn-ea"/>
              </a:rPr>
              <a:t> 부름</a:t>
            </a:r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3175013"/>
            <a:ext cx="44291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US" altLang="ko-KR" sz="1400" dirty="0" smtClean="0">
              <a:latin typeface="-윤고딕330" pitchFamily="18" charset="-127"/>
              <a:ea typeface="-윤고딕330" pitchFamily="18" charset="-127"/>
            </a:endParaRPr>
          </a:p>
          <a:p>
            <a:pPr algn="ctr" fontAlgn="base" latinLnBrk="0"/>
            <a:r>
              <a:rPr lang="ko-KR" altLang="en-US" sz="2400" b="1" dirty="0" err="1" smtClean="0">
                <a:latin typeface="+mn-ea"/>
              </a:rPr>
              <a:t>재회의를</a:t>
            </a:r>
            <a:r>
              <a:rPr lang="ko-KR" altLang="en-US" sz="2400" b="1" dirty="0" smtClean="0">
                <a:latin typeface="+mn-ea"/>
              </a:rPr>
              <a:t> 통해 조약 승인</a:t>
            </a:r>
          </a:p>
          <a:p>
            <a:pPr algn="ctr"/>
            <a:endParaRPr lang="ko-KR" alt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3914665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ko-KR" altLang="en-US" sz="1400" b="1" dirty="0" smtClean="0"/>
          </a:p>
          <a:p>
            <a:pPr algn="ctr" fontAlgn="base" latinLnBrk="0"/>
            <a:r>
              <a:rPr lang="ko-KR" altLang="en-US" sz="2400" b="1" dirty="0" smtClean="0">
                <a:latin typeface="+mn-ea"/>
              </a:rPr>
              <a:t>을사오적이 을사조약체결에 찬성</a:t>
            </a:r>
          </a:p>
          <a:p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4714876" y="2824601"/>
            <a:ext cx="3929090" cy="571504"/>
          </a:xfrm>
          <a:prstGeom prst="rect">
            <a:avLst/>
          </a:prstGeom>
          <a:solidFill>
            <a:srgbClr val="00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4714876" y="3500438"/>
            <a:ext cx="3929090" cy="1224706"/>
          </a:xfrm>
          <a:prstGeom prst="rect">
            <a:avLst/>
          </a:prstGeom>
          <a:solidFill>
            <a:srgbClr val="00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636912"/>
            <a:ext cx="421484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endParaRPr lang="ko-KR" altLang="en-US" sz="1300" dirty="0" smtClean="0">
              <a:latin typeface="-윤고딕330" pitchFamily="18" charset="-127"/>
              <a:ea typeface="-윤고딕330" pitchFamily="18" charset="-127"/>
            </a:endParaRPr>
          </a:p>
          <a:p>
            <a:pPr algn="ctr" fontAlgn="base" latinLnBrk="0"/>
            <a:r>
              <a:rPr lang="en-US" altLang="ko-KR" sz="2400" b="1" dirty="0" smtClean="0">
                <a:latin typeface="+mn-ea"/>
              </a:rPr>
              <a:t>11</a:t>
            </a:r>
            <a:r>
              <a:rPr lang="ko-KR" altLang="en-US" sz="2400" b="1" dirty="0" smtClean="0">
                <a:latin typeface="+mn-ea"/>
              </a:rPr>
              <a:t>월 </a:t>
            </a:r>
            <a:r>
              <a:rPr lang="en-US" altLang="ko-KR" sz="2400" b="1" dirty="0" smtClean="0">
                <a:latin typeface="+mn-ea"/>
              </a:rPr>
              <a:t>16</a:t>
            </a:r>
            <a:r>
              <a:rPr lang="ko-KR" altLang="en-US" sz="2400" b="1" dirty="0" smtClean="0">
                <a:latin typeface="+mn-ea"/>
              </a:rPr>
              <a:t>일 협약 체결을 강요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3483005"/>
            <a:ext cx="3818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n-ea"/>
              </a:rPr>
              <a:t>11</a:t>
            </a:r>
            <a:r>
              <a:rPr lang="ko-KR" altLang="en-US" sz="2400" b="1" dirty="0" smtClean="0">
                <a:latin typeface="+mn-ea"/>
              </a:rPr>
              <a:t>월 </a:t>
            </a:r>
            <a:r>
              <a:rPr lang="en-US" altLang="ko-KR" sz="2400" b="1" dirty="0" smtClean="0">
                <a:latin typeface="+mn-ea"/>
              </a:rPr>
              <a:t>17</a:t>
            </a:r>
            <a:r>
              <a:rPr lang="ko-KR" altLang="en-US" sz="2400" b="1" dirty="0" smtClean="0">
                <a:latin typeface="+mn-ea"/>
              </a:rPr>
              <a:t>일 어전회의</a:t>
            </a:r>
            <a:endParaRPr lang="en-US" altLang="ko-KR" sz="2400" b="1" dirty="0" smtClean="0">
              <a:latin typeface="+mn-ea"/>
            </a:endParaRPr>
          </a:p>
          <a:p>
            <a:pPr algn="ctr"/>
            <a:r>
              <a:rPr lang="en-US" altLang="ko-KR" sz="2400" b="1" dirty="0" smtClean="0">
                <a:latin typeface="+mn-ea"/>
              </a:rPr>
              <a:t>But</a:t>
            </a:r>
            <a:r>
              <a:rPr lang="ko-KR" altLang="en-US" sz="2400" b="1" dirty="0" smtClean="0">
                <a:latin typeface="+mn-ea"/>
              </a:rPr>
              <a:t>결론을 내리지 못하고 폐회</a:t>
            </a:r>
            <a:r>
              <a:rPr lang="en-US" altLang="ko-KR" sz="2400" b="1" dirty="0" smtClean="0">
                <a:latin typeface="+mn-ea"/>
              </a:rPr>
              <a:t> </a:t>
            </a:r>
            <a:endParaRPr lang="ko-KR" altLang="en-US" sz="2400" b="1" dirty="0" smtClean="0">
              <a:latin typeface="+mn-ea"/>
            </a:endParaRPr>
          </a:p>
          <a:p>
            <a:pPr algn="ctr"/>
            <a:endParaRPr lang="ko-KR" altLang="en-US" sz="1600" dirty="0"/>
          </a:p>
        </p:txBody>
      </p:sp>
      <p:sp>
        <p:nvSpPr>
          <p:cNvPr id="19" name="직사각형 18"/>
          <p:cNvSpPr/>
          <p:nvPr/>
        </p:nvSpPr>
        <p:spPr>
          <a:xfrm>
            <a:off x="683568" y="3360982"/>
            <a:ext cx="3929090" cy="500066"/>
          </a:xfrm>
          <a:prstGeom prst="rect">
            <a:avLst/>
          </a:prstGeom>
          <a:solidFill>
            <a:srgbClr val="00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714348" y="4081062"/>
            <a:ext cx="3929090" cy="932114"/>
          </a:xfrm>
          <a:prstGeom prst="rect">
            <a:avLst/>
          </a:prstGeom>
          <a:solidFill>
            <a:srgbClr val="00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4" grpId="0" animBg="1"/>
      <p:bldP spid="15" grpId="0" animBg="1"/>
      <p:bldP spid="16" grpId="0"/>
      <p:bldP spid="17" grpId="0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63688" y="5517232"/>
            <a:ext cx="25429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-15614"/>
            <a:ext cx="9153898" cy="6873614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사조약의 전개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32040" y="1571612"/>
            <a:ext cx="3888432" cy="921284"/>
          </a:xfrm>
          <a:prstGeom prst="rect">
            <a:avLst/>
          </a:prstGeom>
          <a:solidFill>
            <a:srgbClr val="00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1472" y="1571612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1600" dirty="0"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1414335"/>
            <a:ext cx="32861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ko-KR" altLang="en-US" sz="1400" b="1" dirty="0" smtClean="0">
              <a:latin typeface="-윤고딕330" pitchFamily="18" charset="-127"/>
              <a:ea typeface="-윤고딕330" pitchFamily="18" charset="-127"/>
            </a:endParaRPr>
          </a:p>
          <a:p>
            <a:pPr algn="ctr" fontAlgn="base" latinLnBrk="0"/>
            <a:r>
              <a:rPr lang="ko-KR" altLang="en-US" sz="2400" b="1" dirty="0" smtClean="0">
                <a:latin typeface="+mn-ea"/>
              </a:rPr>
              <a:t>대신들 강제 소집</a:t>
            </a:r>
            <a:r>
              <a:rPr lang="en-US" altLang="ko-KR" sz="2400" b="1" dirty="0" smtClean="0">
                <a:latin typeface="+mn-ea"/>
              </a:rPr>
              <a:t>,</a:t>
            </a:r>
          </a:p>
          <a:p>
            <a:pPr algn="ctr" fontAlgn="base" latinLnBrk="0"/>
            <a:r>
              <a:rPr lang="ko-KR" altLang="en-US" sz="2400" b="1" dirty="0" smtClean="0">
                <a:latin typeface="+mn-ea"/>
              </a:rPr>
              <a:t>고종의 알현을 요구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32040" y="3573016"/>
            <a:ext cx="3888432" cy="1211596"/>
          </a:xfrm>
          <a:prstGeom prst="rect">
            <a:avLst/>
          </a:prstGeom>
          <a:solidFill>
            <a:srgbClr val="00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932040" y="2571744"/>
            <a:ext cx="3888432" cy="929264"/>
          </a:xfrm>
          <a:prstGeom prst="rect">
            <a:avLst/>
          </a:prstGeom>
          <a:solidFill>
            <a:srgbClr val="00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 descr="%C0%BB%BB%E7%BF%C0%C0%FB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56792"/>
            <a:ext cx="4429156" cy="36047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576" y="530120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5F5F5F"/>
                </a:solidFill>
                <a:latin typeface="+mn-ea"/>
              </a:rPr>
              <a:t>&lt;&lt; </a:t>
            </a:r>
            <a:r>
              <a:rPr lang="ko-KR" altLang="en-US" sz="2000" b="1" dirty="0" smtClean="0">
                <a:solidFill>
                  <a:srgbClr val="5F5F5F"/>
                </a:solidFill>
                <a:latin typeface="+mn-ea"/>
              </a:rPr>
              <a:t>을사오적의 모습 </a:t>
            </a:r>
            <a:r>
              <a:rPr lang="en-US" altLang="ko-KR" sz="2000" b="1" dirty="0" smtClean="0">
                <a:solidFill>
                  <a:srgbClr val="5F5F5F"/>
                </a:solidFill>
                <a:latin typeface="+mn-ea"/>
              </a:rPr>
              <a:t>&gt;&gt;</a:t>
            </a:r>
            <a:endParaRPr lang="ko-KR" altLang="en-US" sz="2000" b="1" dirty="0">
              <a:solidFill>
                <a:srgbClr val="5F5F5F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2701349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+mn-ea"/>
              </a:rPr>
              <a:t>대신 각각에게</a:t>
            </a:r>
            <a:r>
              <a:rPr lang="en-US" altLang="ko-KR" sz="2400" b="1" dirty="0" smtClean="0">
                <a:latin typeface="+mn-ea"/>
              </a:rPr>
              <a:t> </a:t>
            </a:r>
          </a:p>
          <a:p>
            <a:pPr algn="ctr"/>
            <a:r>
              <a:rPr lang="ko-KR" altLang="en-US" sz="2400" b="1" dirty="0" smtClean="0">
                <a:latin typeface="+mn-ea"/>
              </a:rPr>
              <a:t>가부 결정을 강요</a:t>
            </a:r>
          </a:p>
          <a:p>
            <a:endParaRPr lang="ko-KR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8024" y="356735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+mn-ea"/>
              </a:rPr>
              <a:t>을사오적은 고종에게</a:t>
            </a:r>
            <a:endParaRPr lang="en-US" altLang="ko-KR" sz="2400" b="1" dirty="0" smtClean="0">
              <a:latin typeface="+mn-ea"/>
            </a:endParaRPr>
          </a:p>
          <a:p>
            <a:pPr algn="ctr"/>
            <a:r>
              <a:rPr lang="ko-KR" altLang="en-US" sz="2400" b="1" dirty="0" smtClean="0">
                <a:latin typeface="+mn-ea"/>
              </a:rPr>
              <a:t>책임을 떠넘기며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조약체결에 찬성</a:t>
            </a:r>
          </a:p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494116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+mn-ea"/>
              </a:rPr>
              <a:t>조약 안건이 가결되었다고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선언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932040" y="4797152"/>
            <a:ext cx="3888432" cy="1211596"/>
          </a:xfrm>
          <a:prstGeom prst="rect">
            <a:avLst/>
          </a:prstGeom>
          <a:solidFill>
            <a:srgbClr val="00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 animBg="1"/>
      <p:bldP spid="15" grpId="0"/>
      <p:bldP spid="16" grpId="0"/>
      <p:bldP spid="17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63688" y="5517232"/>
            <a:ext cx="25429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-15614"/>
            <a:ext cx="9153898" cy="6873614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사조약의 내용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285852" y="2786058"/>
            <a:ext cx="1000132" cy="1000132"/>
          </a:xfrm>
          <a:prstGeom prst="ellipse">
            <a:avLst/>
          </a:prstGeom>
          <a:solidFill>
            <a:srgbClr val="EEECE1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제</a:t>
            </a:r>
            <a:r>
              <a:rPr lang="en-US" altLang="ko-KR" sz="28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1</a:t>
            </a:r>
            <a:r>
              <a:rPr lang="ko-KR" altLang="en-US" sz="28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조</a:t>
            </a:r>
            <a:endParaRPr lang="ko-KR" altLang="en-US" sz="2800" b="1" dirty="0">
              <a:solidFill>
                <a:schemeClr val="bg1">
                  <a:lumMod val="50000"/>
                </a:schemeClr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2643174" y="2786058"/>
            <a:ext cx="1000132" cy="1000132"/>
          </a:xfrm>
          <a:prstGeom prst="ellipse">
            <a:avLst/>
          </a:prstGeom>
          <a:solidFill>
            <a:srgbClr val="EEECE1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제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2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조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000496" y="2786058"/>
            <a:ext cx="1000132" cy="1000132"/>
          </a:xfrm>
          <a:prstGeom prst="ellipse">
            <a:avLst/>
          </a:prstGeom>
          <a:solidFill>
            <a:srgbClr val="EEECE1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제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3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조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5357818" y="2786058"/>
            <a:ext cx="1000132" cy="1000132"/>
          </a:xfrm>
          <a:prstGeom prst="ellipse">
            <a:avLst/>
          </a:prstGeom>
          <a:solidFill>
            <a:srgbClr val="EEECE1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제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4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조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6715140" y="2786058"/>
            <a:ext cx="1000132" cy="1000132"/>
          </a:xfrm>
          <a:prstGeom prst="ellipse">
            <a:avLst/>
          </a:prstGeom>
          <a:solidFill>
            <a:srgbClr val="EEECE1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제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5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DX새날B" pitchFamily="18" charset="-127"/>
                <a:ea typeface="DX새날B" pitchFamily="18" charset="-127"/>
              </a:rPr>
              <a:t>조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643314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“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관리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지휘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”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1772816"/>
            <a:ext cx="27146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“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조약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약속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금지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”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3571876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“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통감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”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206084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“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효력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”</a:t>
            </a:r>
            <a:endParaRPr lang="ko-KR" alt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0826" y="385762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“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존엄 유지</a:t>
            </a: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”</a:t>
            </a:r>
            <a:endParaRPr lang="ko-KR" alt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9C9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  <p:bldP spid="14" grpId="0" build="allAtOnce"/>
      <p:bldP spid="15" grpId="0" build="allAtOnce"/>
      <p:bldP spid="1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63688" y="5517232"/>
            <a:ext cx="25429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사조약의 결과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31640" y="5157192"/>
            <a:ext cx="6768752" cy="1152128"/>
          </a:xfrm>
          <a:prstGeom prst="rect">
            <a:avLst/>
          </a:prstGeom>
          <a:solidFill>
            <a:srgbClr val="FFFFFF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75656" y="5229200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en-US" altLang="ko-KR" sz="2000" b="1" dirty="0" smtClean="0">
                <a:latin typeface="+mn-ea"/>
              </a:rPr>
              <a:t>1905</a:t>
            </a:r>
            <a:r>
              <a:rPr lang="ko-KR" altLang="en-US" sz="2000" b="1" dirty="0" smtClean="0">
                <a:latin typeface="+mn-ea"/>
              </a:rPr>
              <a:t>년 </a:t>
            </a:r>
            <a:r>
              <a:rPr lang="en-US" altLang="ko-KR" sz="2000" b="1" dirty="0" smtClean="0">
                <a:latin typeface="+mn-ea"/>
              </a:rPr>
              <a:t>12</a:t>
            </a:r>
            <a:r>
              <a:rPr lang="ko-KR" altLang="en-US" sz="2000" b="1" dirty="0" smtClean="0">
                <a:latin typeface="+mn-ea"/>
              </a:rPr>
              <a:t>월 </a:t>
            </a:r>
            <a:r>
              <a:rPr lang="en-US" altLang="ko-KR" sz="2000" b="1" dirty="0" smtClean="0">
                <a:latin typeface="+mn-ea"/>
              </a:rPr>
              <a:t>20</a:t>
            </a:r>
            <a:r>
              <a:rPr lang="ko-KR" altLang="en-US" sz="2000" b="1" dirty="0" smtClean="0">
                <a:latin typeface="+mn-ea"/>
              </a:rPr>
              <a:t>일‘통감부 및 </a:t>
            </a:r>
            <a:r>
              <a:rPr lang="ko-KR" altLang="en-US" sz="2000" b="1" dirty="0" err="1" smtClean="0">
                <a:latin typeface="+mn-ea"/>
              </a:rPr>
              <a:t>이사청관제</a:t>
            </a:r>
            <a:r>
              <a:rPr lang="ko-KR" altLang="en-US" sz="2000" b="1" dirty="0" smtClean="0">
                <a:latin typeface="+mn-ea"/>
              </a:rPr>
              <a:t>’</a:t>
            </a:r>
            <a:r>
              <a:rPr lang="ko-KR" altLang="en-US" sz="2000" b="1" dirty="0" err="1" smtClean="0">
                <a:latin typeface="+mn-ea"/>
              </a:rPr>
              <a:t>를</a:t>
            </a:r>
            <a:r>
              <a:rPr lang="ko-KR" altLang="en-US" sz="2000" b="1" dirty="0" smtClean="0">
                <a:latin typeface="+mn-ea"/>
              </a:rPr>
              <a:t> 공포</a:t>
            </a:r>
            <a:endParaRPr lang="en-US" altLang="ko-KR" sz="2000" b="1" dirty="0" smtClean="0">
              <a:latin typeface="+mn-ea"/>
            </a:endParaRPr>
          </a:p>
          <a:p>
            <a:pPr fontAlgn="base">
              <a:buFont typeface="Wingdings" pitchFamily="2" charset="2"/>
              <a:buChar char="l"/>
            </a:pPr>
            <a:r>
              <a:rPr lang="en-US" altLang="ko-KR" sz="2000" b="1" dirty="0" smtClean="0">
                <a:latin typeface="+mn-ea"/>
              </a:rPr>
              <a:t>1906</a:t>
            </a:r>
            <a:r>
              <a:rPr lang="ko-KR" altLang="en-US" sz="2000" b="1" dirty="0" smtClean="0">
                <a:latin typeface="+mn-ea"/>
              </a:rPr>
              <a:t>년 </a:t>
            </a:r>
            <a:r>
              <a:rPr lang="en-US" altLang="ko-KR" sz="2000" b="1" dirty="0" smtClean="0">
                <a:latin typeface="+mn-ea"/>
              </a:rPr>
              <a:t>1</a:t>
            </a:r>
            <a:r>
              <a:rPr lang="ko-KR" altLang="en-US" sz="2000" b="1" dirty="0" smtClean="0">
                <a:latin typeface="+mn-ea"/>
              </a:rPr>
              <a:t>월 </a:t>
            </a:r>
            <a:r>
              <a:rPr lang="en-US" altLang="ko-KR" sz="2000" b="1" dirty="0" smtClean="0">
                <a:latin typeface="+mn-ea"/>
              </a:rPr>
              <a:t>31</a:t>
            </a:r>
            <a:r>
              <a:rPr lang="ko-KR" altLang="en-US" sz="2000" b="1" dirty="0" smtClean="0">
                <a:latin typeface="+mn-ea"/>
              </a:rPr>
              <a:t>일 일제는 외교와 한국의 내정까지 장악</a:t>
            </a:r>
            <a:endParaRPr lang="en-US" altLang="ko-KR" sz="2000" b="1" dirty="0" smtClean="0">
              <a:latin typeface="+mn-ea"/>
            </a:endParaRPr>
          </a:p>
          <a:p>
            <a:pPr fontAlgn="base">
              <a:buFont typeface="Wingdings" pitchFamily="2" charset="2"/>
              <a:buChar char="l"/>
            </a:pPr>
            <a:r>
              <a:rPr lang="en-US" altLang="ko-KR" sz="2000" b="1" dirty="0" smtClean="0">
                <a:latin typeface="+mn-ea"/>
              </a:rPr>
              <a:t>1906</a:t>
            </a:r>
            <a:r>
              <a:rPr lang="ko-KR" altLang="en-US" sz="2000" b="1" dirty="0" smtClean="0">
                <a:latin typeface="+mn-ea"/>
              </a:rPr>
              <a:t>년 </a:t>
            </a:r>
            <a:r>
              <a:rPr lang="en-US" altLang="ko-KR" sz="2000" b="1" dirty="0" smtClean="0">
                <a:latin typeface="+mn-ea"/>
              </a:rPr>
              <a:t>8</a:t>
            </a:r>
            <a:r>
              <a:rPr lang="ko-KR" altLang="en-US" sz="2000" b="1" dirty="0" smtClean="0">
                <a:latin typeface="+mn-ea"/>
              </a:rPr>
              <a:t>월 </a:t>
            </a:r>
            <a:r>
              <a:rPr lang="en-US" altLang="ko-KR" sz="2000" b="1" dirty="0" smtClean="0">
                <a:latin typeface="+mn-ea"/>
              </a:rPr>
              <a:t>1</a:t>
            </a:r>
            <a:r>
              <a:rPr lang="ko-KR" altLang="en-US" sz="2000" b="1" dirty="0" smtClean="0">
                <a:latin typeface="+mn-ea"/>
              </a:rPr>
              <a:t>일 통감부가 최고 권력 기관으로 군림</a:t>
            </a:r>
            <a:endParaRPr lang="ko-KR" altLang="en-US" sz="2000" b="1" dirty="0">
              <a:latin typeface="+mn-ea"/>
            </a:endParaRPr>
          </a:p>
        </p:txBody>
      </p:sp>
      <p:pic>
        <p:nvPicPr>
          <p:cNvPr id="9" name="그림 8" descr="Japanese_General_Government_Building_at_Waeseongdae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9606" y="1071546"/>
            <a:ext cx="6596770" cy="3701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0892" y="785794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-윤고딕320" pitchFamily="18" charset="-127"/>
                <a:ea typeface="-윤고딕320" pitchFamily="18" charset="-127"/>
              </a:rPr>
              <a:t>&lt; </a:t>
            </a:r>
            <a:r>
              <a:rPr lang="ko-KR" altLang="en-US" sz="1200" dirty="0" err="1" smtClean="0">
                <a:solidFill>
                  <a:schemeClr val="bg1">
                    <a:lumMod val="50000"/>
                  </a:schemeClr>
                </a:solidFill>
                <a:latin typeface="-윤고딕320" pitchFamily="18" charset="-127"/>
                <a:ea typeface="-윤고딕320" pitchFamily="18" charset="-127"/>
              </a:rPr>
              <a:t>통감부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latin typeface="-윤고딕320" pitchFamily="18" charset="-127"/>
                <a:ea typeface="-윤고딕320" pitchFamily="18" charset="-127"/>
              </a:rPr>
              <a:t>&gt;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63688" y="5517232"/>
            <a:ext cx="25429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-15614"/>
            <a:ext cx="9153898" cy="6873614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4367584" cy="382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1"/>
            <a:ext cx="435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을사조약이 무효인 이유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00760" y="2071678"/>
            <a:ext cx="2428892" cy="214314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857884" y="185736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n-ea"/>
              </a:rPr>
              <a:t>'</a:t>
            </a:r>
            <a:r>
              <a:rPr lang="ko-KR" altLang="en-US" sz="2400" b="1" dirty="0" smtClean="0">
                <a:latin typeface="+mn-ea"/>
              </a:rPr>
              <a:t>위임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조인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비준</a:t>
            </a:r>
            <a:r>
              <a:rPr lang="en-US" altLang="ko-KR" sz="2400" b="1" dirty="0" smtClean="0">
                <a:latin typeface="+mn-ea"/>
              </a:rPr>
              <a:t>'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084168" y="2852936"/>
            <a:ext cx="1928826" cy="1643074"/>
          </a:xfrm>
          <a:prstGeom prst="rect">
            <a:avLst/>
          </a:prstGeom>
          <a:solidFill>
            <a:srgbClr val="FFFFFF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012160" y="3043009"/>
            <a:ext cx="20603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2000" b="1" dirty="0" smtClean="0">
                <a:latin typeface="+mn-ea"/>
              </a:rPr>
              <a:t>을사조약은</a:t>
            </a:r>
            <a:endParaRPr lang="en-US" altLang="ko-KR" sz="2000" b="1" dirty="0" smtClean="0">
              <a:latin typeface="+mn-ea"/>
            </a:endParaRPr>
          </a:p>
          <a:p>
            <a:pPr algn="ctr"/>
            <a:r>
              <a:rPr lang="ko-KR" altLang="en-US" sz="2000" b="1" dirty="0" smtClean="0">
                <a:latin typeface="+mn-ea"/>
              </a:rPr>
              <a:t>세가지 단계를</a:t>
            </a:r>
            <a:endParaRPr lang="en-US" altLang="ko-KR" sz="2000" b="1" dirty="0" smtClean="0">
              <a:latin typeface="+mn-ea"/>
            </a:endParaRPr>
          </a:p>
          <a:p>
            <a:pPr algn="ctr"/>
            <a:r>
              <a:rPr lang="ko-KR" altLang="en-US" sz="2000" b="1" dirty="0" smtClean="0">
                <a:latin typeface="+mn-ea"/>
              </a:rPr>
              <a:t>   모두 거치지 않음</a:t>
            </a:r>
            <a:endParaRPr lang="en-US" altLang="ko-KR" sz="2000" b="1" dirty="0" smtClean="0">
              <a:latin typeface="+mn-ea"/>
            </a:endParaRPr>
          </a:p>
          <a:p>
            <a:endParaRPr lang="ko-KR" altLang="en-US" dirty="0">
              <a:latin typeface="-윤고딕320" pitchFamily="18" charset="-127"/>
              <a:ea typeface="-윤고딕320" pitchFamily="18" charset="-127"/>
            </a:endParaRPr>
          </a:p>
        </p:txBody>
      </p:sp>
      <p:pic>
        <p:nvPicPr>
          <p:cNvPr id="12" name="그림 11" descr="을사조약무효선언,문서공개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500174"/>
            <a:ext cx="5000660" cy="378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57884" y="278605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-윤고딕330" pitchFamily="18" charset="-127"/>
                <a:ea typeface="-윤고딕330" pitchFamily="18" charset="-127"/>
              </a:rPr>
              <a:t>“</a:t>
            </a:r>
            <a:endParaRPr lang="ko-KR" altLang="en-US" sz="3200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2462" y="4415861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-윤고딕330" pitchFamily="18" charset="-127"/>
                <a:ea typeface="-윤고딕330" pitchFamily="18" charset="-127"/>
              </a:rPr>
              <a:t>”</a:t>
            </a:r>
            <a:endParaRPr lang="ko-KR" altLang="en-US" sz="3200" dirty="0"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63688" y="5517232"/>
            <a:ext cx="25429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4367584" cy="382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1"/>
            <a:ext cx="435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을사조약과 간도의 관계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4348" y="2500306"/>
            <a:ext cx="3000396" cy="714380"/>
          </a:xfrm>
          <a:prstGeom prst="rect">
            <a:avLst/>
          </a:prstGeom>
          <a:solidFill>
            <a:schemeClr val="tx1">
              <a:lumMod val="75000"/>
              <a:lumOff val="2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83568" y="357301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 smtClean="0">
                <a:latin typeface="+mn-ea"/>
              </a:rPr>
              <a:t>1907.9.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4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ko-KR" altLang="en-US" sz="2400" b="1" dirty="0" smtClean="0">
                <a:solidFill>
                  <a:srgbClr val="FF0000"/>
                </a:solidFill>
                <a:latin typeface="+mn-ea"/>
              </a:rPr>
              <a:t>간도협약</a:t>
            </a:r>
            <a:r>
              <a:rPr lang="en-US" altLang="ko-KR" sz="2400" b="1" dirty="0" smtClean="0">
                <a:solidFill>
                  <a:srgbClr val="FF0000"/>
                </a:solidFill>
                <a:latin typeface="+mn-ea"/>
              </a:rPr>
              <a:t>”</a:t>
            </a:r>
            <a:endParaRPr lang="en-US" altLang="ko-KR" sz="2400" b="1" dirty="0" smtClean="0">
              <a:latin typeface="+mn-ea"/>
            </a:endParaRPr>
          </a:p>
        </p:txBody>
      </p:sp>
      <p:pic>
        <p:nvPicPr>
          <p:cNvPr id="12" name="그림 11" descr="20160902000867_0_99_2016090410020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571612"/>
            <a:ext cx="4500594" cy="37862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2564904"/>
            <a:ext cx="331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+mn-ea"/>
              </a:rPr>
              <a:t>1905 “</a:t>
            </a:r>
            <a:r>
              <a:rPr lang="ko-KR" altLang="en-US" sz="2400" b="1" dirty="0" smtClean="0">
                <a:latin typeface="+mn-ea"/>
              </a:rPr>
              <a:t>을사보호조약</a:t>
            </a:r>
            <a:r>
              <a:rPr lang="en-US" altLang="ko-KR" sz="2400" b="1" dirty="0" smtClean="0">
                <a:latin typeface="+mn-ea"/>
              </a:rPr>
              <a:t>”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3568" y="3501008"/>
            <a:ext cx="3072404" cy="714380"/>
          </a:xfrm>
          <a:prstGeom prst="rect">
            <a:avLst/>
          </a:prstGeom>
          <a:solidFill>
            <a:schemeClr val="tx1">
              <a:lumMod val="75000"/>
              <a:lumOff val="2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70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조중변계조약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이란</a:t>
            </a:r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?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0" y="966895"/>
            <a:ext cx="4577510" cy="5486441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5724128" y="1556792"/>
            <a:ext cx="259228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500" dirty="0" smtClean="0"/>
              <a:t>45.5%</a:t>
            </a:r>
            <a:endParaRPr lang="ko-KR" altLang="en-US" sz="3500" dirty="0"/>
          </a:p>
        </p:txBody>
      </p:sp>
      <p:sp>
        <p:nvSpPr>
          <p:cNvPr id="14" name="타원 13"/>
          <p:cNvSpPr/>
          <p:nvPr/>
        </p:nvSpPr>
        <p:spPr>
          <a:xfrm>
            <a:off x="5868144" y="4005064"/>
            <a:ext cx="259228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500" dirty="0" smtClean="0"/>
              <a:t>54.5%</a:t>
            </a:r>
            <a:endParaRPr lang="ko-KR" altLang="en-US" sz="3500" dirty="0"/>
          </a:p>
        </p:txBody>
      </p:sp>
      <p:sp>
        <p:nvSpPr>
          <p:cNvPr id="15" name="오른쪽 화살표 14"/>
          <p:cNvSpPr/>
          <p:nvPr/>
        </p:nvSpPr>
        <p:spPr>
          <a:xfrm>
            <a:off x="3563888" y="2204864"/>
            <a:ext cx="2016224" cy="504056"/>
          </a:xfrm>
          <a:prstGeom prst="rightArrow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3779912" y="4653136"/>
            <a:ext cx="1944216" cy="504056"/>
          </a:xfrm>
          <a:prstGeom prst="rightArrow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 rot="19905036">
            <a:off x="1094647" y="2335999"/>
            <a:ext cx="2448272" cy="1439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 rot="19905036">
            <a:off x="1670449" y="3944390"/>
            <a:ext cx="2448272" cy="1439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63688" y="5517232"/>
            <a:ext cx="25429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4367584" cy="3822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1"/>
            <a:ext cx="435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을사조약과 간도의 관계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714884"/>
            <a:ext cx="79296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2400" b="1" dirty="0" smtClean="0">
                <a:latin typeface="+mn-ea"/>
              </a:rPr>
              <a:t>“</a:t>
            </a:r>
            <a:r>
              <a:rPr lang="ko-KR" altLang="en-US" sz="3200" b="1" dirty="0" smtClean="0">
                <a:latin typeface="+mn-ea"/>
              </a:rPr>
              <a:t>을사조약</a:t>
            </a:r>
            <a:r>
              <a:rPr lang="ko-KR" altLang="en-US" sz="2400" b="1" dirty="0" smtClean="0">
                <a:latin typeface="+mn-ea"/>
              </a:rPr>
              <a:t>을 둘러싼 대립은 중요한 의의</a:t>
            </a:r>
            <a:r>
              <a:rPr lang="en-US" altLang="ko-KR" sz="2400" b="1" dirty="0" smtClean="0">
                <a:latin typeface="+mn-ea"/>
              </a:rPr>
              <a:t>” </a:t>
            </a:r>
            <a:endParaRPr lang="ko-KR" altLang="en-US" sz="2400" b="1" dirty="0" smtClean="0">
              <a:latin typeface="+mn-ea"/>
            </a:endParaRPr>
          </a:p>
          <a:p>
            <a:pPr algn="ctr" fontAlgn="base"/>
            <a:endParaRPr lang="ko-KR" altLang="en-US" dirty="0" smtClean="0">
              <a:latin typeface="-윤고딕320" pitchFamily="18" charset="-127"/>
              <a:ea typeface="-윤고딕320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17" name="그림 16" descr="323308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071678"/>
            <a:ext cx="2357454" cy="2071702"/>
          </a:xfrm>
          <a:prstGeom prst="rect">
            <a:avLst/>
          </a:prstGeom>
        </p:spPr>
      </p:pic>
      <p:pic>
        <p:nvPicPr>
          <p:cNvPr id="19" name="그림 18" descr="19758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928802"/>
            <a:ext cx="2357454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63688" y="5517232"/>
            <a:ext cx="25429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-15614"/>
            <a:ext cx="9153898" cy="6873614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3857621" y="3500438"/>
            <a:ext cx="1143008" cy="57150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923928" y="342900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동영상</a:t>
            </a:r>
            <a:endParaRPr lang="ko-KR" altLang="en-US" sz="36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8" name="그림 7" descr="148723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21455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413337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9. 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되찾기 운동본부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016595" y="4413523"/>
            <a:ext cx="29017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21401878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중국어중국학과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이호선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475656" y="4221088"/>
            <a:ext cx="604867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5400" dirty="0" err="1" smtClean="0">
                <a:latin typeface="DX새날B" pitchFamily="18" charset="-127"/>
                <a:ea typeface="DX새날B" pitchFamily="18" charset="-127"/>
              </a:rPr>
              <a:t>간도되찾기</a:t>
            </a:r>
            <a:r>
              <a:rPr lang="ko-KR" altLang="en-US" sz="5400" dirty="0" smtClean="0">
                <a:latin typeface="DX새날B" pitchFamily="18" charset="-127"/>
                <a:ea typeface="DX새날B" pitchFamily="18" charset="-127"/>
              </a:rPr>
              <a:t> 운동본부의 설립취지</a:t>
            </a:r>
            <a:endParaRPr lang="ko-KR" altLang="en-US" sz="54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6286500" cy="369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latin typeface="DX새날B" pitchFamily="18" charset="-127"/>
                <a:ea typeface="DX새날B" pitchFamily="18" charset="-127"/>
              </a:rPr>
              <a:t>우리가 간도를 되찾는 이유</a:t>
            </a:r>
            <a:endParaRPr lang="ko-KR" altLang="en-US" sz="54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8581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642910" y="3643314"/>
            <a:ext cx="55007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/>
              <a:t>2.</a:t>
            </a:r>
            <a:r>
              <a:rPr lang="ko-KR" altLang="en-US" sz="1200" b="1" dirty="0"/>
              <a:t>고래로 역사적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문화적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경제적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지리적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국제법적으로 대한민국의 </a:t>
            </a:r>
            <a:r>
              <a:rPr lang="ko-KR" altLang="en-US" sz="1200" b="1" dirty="0" smtClean="0"/>
              <a:t>영토이다</a:t>
            </a:r>
            <a:r>
              <a:rPr lang="en-US" altLang="ko-KR" sz="1200" b="1" dirty="0" smtClean="0"/>
              <a:t>.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785786" y="4000504"/>
            <a:ext cx="7429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/>
              <a:t>간도지역은 우리 민족의 발원지로서 </a:t>
            </a:r>
            <a:r>
              <a:rPr lang="ko-KR" altLang="en-US" sz="1100" b="1" dirty="0" err="1"/>
              <a:t>수천년간</a:t>
            </a:r>
            <a:r>
              <a:rPr lang="ko-KR" altLang="en-US" sz="1100" b="1" dirty="0"/>
              <a:t> 점유해왔던 곳이며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근대 조선과 청나라가 </a:t>
            </a:r>
            <a:r>
              <a:rPr lang="ko-KR" altLang="en-US" sz="1100" b="1" dirty="0" err="1"/>
              <a:t>봉금지대를</a:t>
            </a:r>
            <a:r>
              <a:rPr lang="ko-KR" altLang="en-US" sz="1100" b="1" dirty="0"/>
              <a:t> 설정 무인지대인 상태에서 우리 민족이 먼저 들어가 </a:t>
            </a:r>
            <a:r>
              <a:rPr lang="ko-KR" altLang="en-US" sz="1100" b="1" dirty="0" err="1"/>
              <a:t>피땀흘려</a:t>
            </a:r>
            <a:r>
              <a:rPr lang="ko-KR" altLang="en-US" sz="1100" b="1" dirty="0"/>
              <a:t> 개간하였다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14" name="직사각형 13"/>
          <p:cNvSpPr/>
          <p:nvPr/>
        </p:nvSpPr>
        <p:spPr>
          <a:xfrm>
            <a:off x="642910" y="2786058"/>
            <a:ext cx="3129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/>
              <a:t>1.</a:t>
            </a:r>
            <a:r>
              <a:rPr lang="ko-KR" altLang="en-US" sz="1200" b="1" dirty="0"/>
              <a:t>우리 땅 간도는 민족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건국의 </a:t>
            </a:r>
            <a:r>
              <a:rPr lang="ko-KR" altLang="en-US" sz="1200" b="1" dirty="0" smtClean="0"/>
              <a:t>발상지이다</a:t>
            </a:r>
            <a:r>
              <a:rPr lang="en-US" altLang="ko-KR" sz="1200" b="1" dirty="0" smtClean="0"/>
              <a:t>.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785786" y="3071810"/>
            <a:ext cx="7500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/>
              <a:t>간도지역의 백두산</a:t>
            </a:r>
            <a:r>
              <a:rPr lang="en-US" altLang="ko-KR" sz="1100" b="1" dirty="0"/>
              <a:t>·</a:t>
            </a:r>
            <a:r>
              <a:rPr lang="ko-KR" altLang="en-US" sz="1100" b="1" dirty="0"/>
              <a:t>송화강</a:t>
            </a:r>
            <a:r>
              <a:rPr lang="en-US" altLang="ko-KR" sz="1100" b="1" dirty="0"/>
              <a:t>·</a:t>
            </a:r>
            <a:r>
              <a:rPr lang="ko-KR" altLang="en-US" sz="1100" b="1" dirty="0" err="1"/>
              <a:t>흑룡강</a:t>
            </a:r>
            <a:r>
              <a:rPr lang="ko-KR" altLang="en-US" sz="1100" b="1" dirty="0"/>
              <a:t> 일대는 애초 우리 민족건국의 발상지로서 그 중요성이 매우 크다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이 지역은 우리 민족 고조선</a:t>
            </a:r>
            <a:r>
              <a:rPr lang="en-US" altLang="ko-KR" sz="1100" b="1" dirty="0"/>
              <a:t>·</a:t>
            </a:r>
            <a:r>
              <a:rPr lang="ko-KR" altLang="en-US" sz="1100" b="1" dirty="0"/>
              <a:t>부여 이래로 재세이화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在世理化</a:t>
            </a:r>
            <a:r>
              <a:rPr lang="en-US" altLang="ko-KR" sz="1100" b="1" dirty="0"/>
              <a:t>), </a:t>
            </a:r>
            <a:r>
              <a:rPr lang="ko-KR" altLang="en-US" sz="1100" b="1" dirty="0"/>
              <a:t>弘益人間의 건국이념을 실현시켰던 곳이다</a:t>
            </a:r>
            <a:r>
              <a:rPr lang="en-US" altLang="ko-KR" sz="1100" dirty="0"/>
              <a:t>.</a:t>
            </a:r>
            <a:endParaRPr lang="ko-KR" altLang="en-US" sz="1100" dirty="0"/>
          </a:p>
        </p:txBody>
      </p:sp>
      <p:sp>
        <p:nvSpPr>
          <p:cNvPr id="16" name="직사각형 15"/>
          <p:cNvSpPr/>
          <p:nvPr/>
        </p:nvSpPr>
        <p:spPr>
          <a:xfrm>
            <a:off x="642910" y="4580761"/>
            <a:ext cx="2781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/>
              <a:t>3.</a:t>
            </a:r>
            <a:r>
              <a:rPr lang="ko-KR" altLang="en-US" sz="1200" b="1" dirty="0" smtClean="0"/>
              <a:t>민족의 </a:t>
            </a:r>
            <a:r>
              <a:rPr lang="ko-KR" altLang="en-US" sz="1200" b="1" dirty="0"/>
              <a:t>역사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문화 및 동질성의 회복</a:t>
            </a:r>
            <a:endParaRPr lang="ko-KR" altLang="en-US" sz="1200" dirty="0"/>
          </a:p>
        </p:txBody>
      </p:sp>
      <p:sp>
        <p:nvSpPr>
          <p:cNvPr id="17" name="직사각형 16"/>
          <p:cNvSpPr/>
          <p:nvPr/>
        </p:nvSpPr>
        <p:spPr>
          <a:xfrm>
            <a:off x="785786" y="4857760"/>
            <a:ext cx="750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간도회복은 </a:t>
            </a:r>
            <a:r>
              <a:rPr lang="ko-KR" altLang="en-US" sz="1100" b="1" dirty="0"/>
              <a:t>남북통일과 재중동포는 물론 재외동포들에 이르기까지 우리 민족의 동질성 회복을 의미한다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반세기 이상의 남북분단은 모든 분야에서 이질화를 가져왔다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그리고 간도지역에 거주하는 재중동포들도 지금까지는 우리의 언어와 전통을 어느 정도 보존하고 있지만 </a:t>
            </a:r>
            <a:r>
              <a:rPr lang="en-US" altLang="ko-KR" sz="1100" b="1" dirty="0"/>
              <a:t>3·4</a:t>
            </a:r>
            <a:r>
              <a:rPr lang="ko-KR" altLang="en-US" sz="1100" b="1" dirty="0"/>
              <a:t>세 후손들은 중국에 동화되어 민족의식이 조금씩 이완되어 </a:t>
            </a:r>
            <a:r>
              <a:rPr lang="ko-KR" altLang="en-US" sz="1100" b="1" dirty="0" err="1"/>
              <a:t>가고있는</a:t>
            </a:r>
            <a:r>
              <a:rPr lang="ko-KR" altLang="en-US" sz="1100" b="1" dirty="0"/>
              <a:t> 실정이다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이러한 환경에서 우리 민족을 하나로 묶을 수 있는 중요한 매개체 중의 하나가 간도영유권 주장이다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>
                <a:latin typeface="DX새날B" pitchFamily="18" charset="-127"/>
                <a:ea typeface="DX새날B" pitchFamily="18" charset="-127"/>
              </a:rPr>
              <a:t>간도되찾기</a:t>
            </a:r>
            <a:r>
              <a:rPr lang="ko-KR" altLang="en-US" sz="5400" dirty="0"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5400" dirty="0" smtClean="0">
                <a:latin typeface="DX새날B" pitchFamily="18" charset="-127"/>
                <a:ea typeface="DX새날B" pitchFamily="18" charset="-127"/>
              </a:rPr>
              <a:t>운동본부의 활동</a:t>
            </a:r>
            <a:endParaRPr lang="ko-KR" altLang="en-US" sz="54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3748436" cy="20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3841099" cy="20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43052"/>
            <a:ext cx="3276000" cy="207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14752"/>
            <a:ext cx="3276000" cy="20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latin typeface="DX새날B" pitchFamily="18" charset="-127"/>
                <a:ea typeface="DX새날B" pitchFamily="18" charset="-127"/>
              </a:rPr>
              <a:t>후원하기</a:t>
            </a:r>
            <a:endParaRPr lang="ko-KR" altLang="en-US" sz="60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5725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>
          <a:xfrm>
            <a:off x="395536" y="2636912"/>
            <a:ext cx="8496944" cy="3786214"/>
          </a:xfrm>
        </p:spPr>
        <p:txBody>
          <a:bodyPr>
            <a:noAutofit/>
          </a:bodyPr>
          <a:lstStyle/>
          <a:p>
            <a:r>
              <a:rPr lang="ko-KR" altLang="en-US" sz="1600" b="1" dirty="0" smtClean="0">
                <a:latin typeface="+mn-ea"/>
              </a:rPr>
              <a:t>휴대폰으로 후원하기</a:t>
            </a:r>
            <a:endParaRPr lang="en-US" altLang="ko-KR" sz="1600" b="1" dirty="0" smtClean="0">
              <a:latin typeface="+mn-ea"/>
            </a:endParaRPr>
          </a:p>
          <a:p>
            <a:r>
              <a:rPr lang="ko-KR" altLang="en-US" sz="1200" b="1" dirty="0">
                <a:latin typeface="+mn-ea"/>
              </a:rPr>
              <a:t>휴대폰 번호와 이동통신사에 등록된 주민등록번호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 err="1">
                <a:latin typeface="+mn-ea"/>
              </a:rPr>
              <a:t>실가입자</a:t>
            </a:r>
            <a:r>
              <a:rPr lang="ko-KR" altLang="en-US" sz="1200" b="1" dirty="0">
                <a:latin typeface="+mn-ea"/>
              </a:rPr>
              <a:t> 주민등록번호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를 확인한 후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본인의 휴대폰에 문자메시지로 전달된 승인번호를 정확하게 입력하시면 결제됩니다</a:t>
            </a:r>
            <a:r>
              <a:rPr lang="en-US" altLang="ko-KR" sz="1200" b="1" dirty="0">
                <a:latin typeface="+mn-ea"/>
              </a:rPr>
              <a:t>. </a:t>
            </a:r>
            <a:br>
              <a:rPr lang="en-US" altLang="ko-KR" sz="1200" b="1" dirty="0">
                <a:latin typeface="+mn-ea"/>
              </a:rPr>
            </a:br>
            <a:r>
              <a:rPr lang="ko-KR" altLang="en-US" sz="1200" b="1" dirty="0" smtClean="0">
                <a:latin typeface="+mn-ea"/>
              </a:rPr>
              <a:t>결제하신 </a:t>
            </a:r>
            <a:r>
              <a:rPr lang="ko-KR" altLang="en-US" sz="1200" b="1" dirty="0">
                <a:latin typeface="+mn-ea"/>
              </a:rPr>
              <a:t>금액은 해당월의 휴대폰 통화요금과 통합</a:t>
            </a:r>
            <a:r>
              <a:rPr lang="en-US" altLang="ko-KR" sz="1200" b="1" dirty="0">
                <a:latin typeface="+mn-ea"/>
              </a:rPr>
              <a:t>("</a:t>
            </a:r>
            <a:r>
              <a:rPr lang="ko-KR" altLang="en-US" sz="1200" b="1" dirty="0" err="1">
                <a:latin typeface="+mn-ea"/>
              </a:rPr>
              <a:t>인포</a:t>
            </a:r>
            <a:r>
              <a:rPr lang="ko-KR" altLang="en-US" sz="1200" b="1" dirty="0">
                <a:latin typeface="+mn-ea"/>
              </a:rPr>
              <a:t> 허브</a:t>
            </a:r>
            <a:r>
              <a:rPr lang="en-US" altLang="ko-KR" sz="1200" b="1" dirty="0">
                <a:latin typeface="+mn-ea"/>
              </a:rPr>
              <a:t>" </a:t>
            </a:r>
            <a:r>
              <a:rPr lang="ko-KR" altLang="en-US" sz="1200" b="1" dirty="0">
                <a:latin typeface="+mn-ea"/>
              </a:rPr>
              <a:t>이라는 이름으로 청구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되므로 다음달 휴대폰 이용 </a:t>
            </a:r>
            <a:br>
              <a:rPr lang="ko-KR" altLang="en-US" sz="1200" b="1" dirty="0">
                <a:latin typeface="+mn-ea"/>
              </a:rPr>
            </a:br>
            <a:r>
              <a:rPr lang="ko-KR" altLang="en-US" sz="1200" b="1" dirty="0">
                <a:latin typeface="+mn-ea"/>
              </a:rPr>
              <a:t>요금과 같이 납부 하시면 됩니다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en-US" altLang="ko-KR" sz="1200" dirty="0">
                <a:latin typeface="+mn-ea"/>
              </a:rPr>
              <a:t/>
            </a:r>
            <a:br>
              <a:rPr lang="en-US" altLang="ko-KR" sz="1200" dirty="0">
                <a:latin typeface="+mn-ea"/>
              </a:rPr>
            </a:br>
            <a:endParaRPr lang="en-US" altLang="ko-KR" sz="1200" dirty="0" smtClean="0">
              <a:latin typeface="+mn-ea"/>
            </a:endParaRPr>
          </a:p>
          <a:p>
            <a:r>
              <a:rPr lang="ko-KR" altLang="en-US" sz="1600" b="1" dirty="0" smtClean="0">
                <a:latin typeface="+mn-ea"/>
              </a:rPr>
              <a:t>계좌입금으로 후원하기</a:t>
            </a:r>
            <a:endParaRPr lang="en-US" altLang="ko-KR" sz="1600" b="1" dirty="0" smtClean="0">
              <a:latin typeface="+mn-ea"/>
            </a:endParaRPr>
          </a:p>
          <a:p>
            <a:r>
              <a:rPr lang="ko-KR" altLang="en-US" sz="1200" b="1" dirty="0">
                <a:latin typeface="+mn-ea"/>
              </a:rPr>
              <a:t>후원금을 은행에서 직접 입금하시거나 이체시키실 경우엔 </a:t>
            </a:r>
            <a:r>
              <a:rPr lang="ko-KR" altLang="en-US" sz="1200" b="1" dirty="0" smtClean="0">
                <a:latin typeface="+mn-ea"/>
              </a:rPr>
              <a:t>계좌 </a:t>
            </a:r>
            <a:r>
              <a:rPr lang="ko-KR" altLang="en-US" sz="1200" b="1" dirty="0">
                <a:latin typeface="+mn-ea"/>
              </a:rPr>
              <a:t>중 하나를 선택하셔서 원하시는 금액을 </a:t>
            </a:r>
            <a:br>
              <a:rPr lang="ko-KR" altLang="en-US" sz="1200" b="1" dirty="0">
                <a:latin typeface="+mn-ea"/>
              </a:rPr>
            </a:br>
            <a:r>
              <a:rPr lang="ko-KR" altLang="en-US" sz="1200" b="1" dirty="0">
                <a:latin typeface="+mn-ea"/>
              </a:rPr>
              <a:t>입금하여 주시기 바랍니다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입금사실 확인은 </a:t>
            </a:r>
            <a:r>
              <a:rPr lang="en-US" altLang="ko-KR" sz="1200" b="1" dirty="0">
                <a:latin typeface="+mn-ea"/>
              </a:rPr>
              <a:t>'</a:t>
            </a:r>
            <a:r>
              <a:rPr lang="ko-KR" altLang="en-US" sz="1200" b="1" dirty="0">
                <a:latin typeface="+mn-ea"/>
              </a:rPr>
              <a:t>간도 후원 회원들</a:t>
            </a:r>
            <a:r>
              <a:rPr lang="en-US" altLang="ko-KR" sz="1200" b="1" dirty="0">
                <a:latin typeface="+mn-ea"/>
              </a:rPr>
              <a:t>' </a:t>
            </a:r>
            <a:r>
              <a:rPr lang="ko-KR" altLang="en-US" sz="1200" b="1" dirty="0">
                <a:latin typeface="+mn-ea"/>
              </a:rPr>
              <a:t>메뉴에서 확인하실 수 있습니다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ko-KR" altLang="en-US" sz="1800" b="1" dirty="0" smtClean="0">
                <a:latin typeface="+mn-ea"/>
              </a:rPr>
              <a:t>  </a:t>
            </a:r>
            <a:endParaRPr lang="en-US" altLang="ko-KR" sz="1800" b="1" dirty="0">
              <a:latin typeface="+mn-ea"/>
            </a:endParaRPr>
          </a:p>
          <a:p>
            <a:endParaRPr lang="en-US" altLang="ko-KR" sz="1800" dirty="0" smtClean="0">
              <a:latin typeface="+mn-ea"/>
            </a:endParaRPr>
          </a:p>
          <a:p>
            <a:r>
              <a:rPr lang="ko-KR" altLang="en-US" sz="1600" b="1" dirty="0" smtClean="0">
                <a:latin typeface="+mn-ea"/>
              </a:rPr>
              <a:t>자동이체로 정기적으로 후원하기</a:t>
            </a:r>
            <a:endParaRPr lang="en-US" altLang="ko-KR" sz="1600" b="1" dirty="0" smtClean="0">
              <a:latin typeface="+mn-ea"/>
            </a:endParaRPr>
          </a:p>
          <a:p>
            <a:r>
              <a:rPr lang="ko-KR" altLang="en-US" sz="1200" b="1" dirty="0">
                <a:latin typeface="+mn-ea"/>
              </a:rPr>
              <a:t>자동이체</a:t>
            </a:r>
            <a:r>
              <a:rPr lang="en-US" altLang="ko-KR" sz="1200" b="1" dirty="0">
                <a:latin typeface="+mn-ea"/>
              </a:rPr>
              <a:t>(CMS) </a:t>
            </a:r>
            <a:r>
              <a:rPr lang="ko-KR" altLang="en-US" sz="1200" b="1" dirty="0">
                <a:latin typeface="+mn-ea"/>
              </a:rPr>
              <a:t>후원은 매월 </a:t>
            </a:r>
            <a:r>
              <a:rPr lang="ko-KR" altLang="en-US" sz="1200" b="1" dirty="0" smtClean="0">
                <a:latin typeface="+mn-ea"/>
              </a:rPr>
              <a:t>후원자 분께서 </a:t>
            </a:r>
            <a:r>
              <a:rPr lang="ko-KR" altLang="en-US" sz="1200" b="1" dirty="0">
                <a:latin typeface="+mn-ea"/>
              </a:rPr>
              <a:t>지정하신 계좌에서 선택하신 </a:t>
            </a:r>
            <a:r>
              <a:rPr lang="ko-KR" altLang="en-US" sz="1200" b="1" dirty="0" smtClean="0">
                <a:latin typeface="+mn-ea"/>
              </a:rPr>
              <a:t>이체 일에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매월 </a:t>
            </a:r>
            <a:r>
              <a:rPr lang="en-US" altLang="ko-KR" sz="1200" b="1" dirty="0">
                <a:latin typeface="+mn-ea"/>
              </a:rPr>
              <a:t>5</a:t>
            </a:r>
            <a:r>
              <a:rPr lang="ko-KR" altLang="en-US" sz="1200" b="1" dirty="0">
                <a:latin typeface="+mn-ea"/>
              </a:rPr>
              <a:t>일</a:t>
            </a:r>
            <a:r>
              <a:rPr lang="en-US" altLang="ko-KR" sz="1200" b="1" dirty="0">
                <a:latin typeface="+mn-ea"/>
              </a:rPr>
              <a:t>/ 15</a:t>
            </a:r>
            <a:r>
              <a:rPr lang="ko-KR" altLang="en-US" sz="1200" b="1" dirty="0">
                <a:latin typeface="+mn-ea"/>
              </a:rPr>
              <a:t>일</a:t>
            </a:r>
            <a:r>
              <a:rPr lang="en-US" altLang="ko-KR" sz="1200" b="1" dirty="0">
                <a:latin typeface="+mn-ea"/>
              </a:rPr>
              <a:t>/ 25</a:t>
            </a:r>
            <a:r>
              <a:rPr lang="ko-KR" altLang="en-US" sz="1200" b="1" dirty="0">
                <a:latin typeface="+mn-ea"/>
              </a:rPr>
              <a:t>일</a:t>
            </a:r>
            <a:r>
              <a:rPr lang="en-US" altLang="ko-KR" sz="1200" b="1" dirty="0">
                <a:latin typeface="+mn-ea"/>
              </a:rPr>
              <a:t>) </a:t>
            </a:r>
            <a:r>
              <a:rPr lang="ko-KR" altLang="en-US" sz="1200" b="1" dirty="0">
                <a:latin typeface="+mn-ea"/>
              </a:rPr>
              <a:t>월 후원금액이 자동으로 </a:t>
            </a:r>
            <a:r>
              <a:rPr lang="ko-KR" altLang="en-US" sz="1200" b="1" dirty="0" err="1" smtClean="0">
                <a:latin typeface="+mn-ea"/>
              </a:rPr>
              <a:t>북방민족나눔협의회</a:t>
            </a:r>
            <a:r>
              <a:rPr lang="ko-KR" altLang="en-US" sz="1200" b="1" dirty="0" smtClean="0">
                <a:latin typeface="+mn-ea"/>
              </a:rPr>
              <a:t> 간도 되찾기 운동본부로 </a:t>
            </a:r>
            <a:r>
              <a:rPr lang="ko-KR" altLang="en-US" sz="1200" b="1" dirty="0">
                <a:latin typeface="+mn-ea"/>
              </a:rPr>
              <a:t>이체되는 후원방법입니다</a:t>
            </a:r>
            <a:r>
              <a:rPr lang="en-US" altLang="ko-KR" sz="1200" b="1" dirty="0" smtClean="0">
                <a:latin typeface="+mn-ea"/>
              </a:rPr>
              <a:t>.</a:t>
            </a:r>
            <a:r>
              <a:rPr lang="en-US" altLang="ko-KR" sz="1200" b="1" dirty="0">
                <a:latin typeface="+mn-ea"/>
              </a:rPr>
              <a:t/>
            </a:r>
            <a:br>
              <a:rPr lang="en-US" altLang="ko-KR" sz="1200" b="1" dirty="0">
                <a:latin typeface="+mn-ea"/>
              </a:rPr>
            </a:br>
            <a:r>
              <a:rPr lang="ko-KR" altLang="en-US" sz="1200" b="1" dirty="0">
                <a:latin typeface="+mn-ea"/>
              </a:rPr>
              <a:t>지로 후원하기는 매월 고객님께 지로 용지가 발송되어 지로를 통해 후원하고자 하시는 금액을 은행에 직접 납부하시는 후원서비스입니다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 smtClean="0">
                <a:latin typeface="+mn-ea"/>
              </a:rPr>
              <a:t>원하시는 </a:t>
            </a:r>
            <a:r>
              <a:rPr lang="ko-KR" altLang="en-US" sz="1200" b="1" dirty="0">
                <a:latin typeface="+mn-ea"/>
              </a:rPr>
              <a:t>금액을 후원해 주시면 </a:t>
            </a:r>
            <a:r>
              <a:rPr lang="ko-KR" altLang="en-US" sz="1200" b="1" dirty="0" smtClean="0">
                <a:latin typeface="+mn-ea"/>
              </a:rPr>
              <a:t>간도 되찾기 운동을 </a:t>
            </a:r>
            <a:r>
              <a:rPr lang="ko-KR" altLang="en-US" sz="1200" b="1" dirty="0">
                <a:latin typeface="+mn-ea"/>
              </a:rPr>
              <a:t>위해 소중히 사용하고 있습니다</a:t>
            </a:r>
            <a:r>
              <a:rPr lang="en-US" altLang="ko-KR" sz="1200" b="1" dirty="0">
                <a:latin typeface="+mn-ea"/>
              </a:rPr>
              <a:t>. </a:t>
            </a:r>
            <a:br>
              <a:rPr lang="en-US" altLang="ko-KR" sz="1200" b="1" dirty="0">
                <a:latin typeface="+mn-ea"/>
              </a:rPr>
            </a:br>
            <a:endParaRPr lang="ko-KR" altLang="en-US" sz="1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505670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10.</a:t>
            </a:r>
            <a:r>
              <a:rPr lang="ko-KR" altLang="en-US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54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10439" y="2388374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336391" y="4413523"/>
            <a:ext cx="22621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경영학과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21710844</a:t>
            </a: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윤창현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570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06043"/>
            <a:ext cx="6574232" cy="4391381"/>
          </a:xfrm>
          <a:prstGeom prst="rect">
            <a:avLst/>
          </a:prstGeom>
        </p:spPr>
      </p:pic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1050" dirty="0" smtClean="0"/>
              <a:t>          </a:t>
            </a:r>
            <a:r>
              <a:rPr lang="en-US" altLang="ko-KR" sz="2000" b="1" dirty="0" smtClean="0">
                <a:latin typeface="+mn-ea"/>
              </a:rPr>
              <a:t>17.01.04 </a:t>
            </a:r>
            <a:r>
              <a:rPr lang="ko-KR" altLang="en-US" sz="2000" b="1" dirty="0">
                <a:latin typeface="+mn-ea"/>
              </a:rPr>
              <a:t>한</a:t>
            </a:r>
            <a:r>
              <a:rPr lang="en-US" altLang="ko-KR" sz="2000" b="1" dirty="0">
                <a:latin typeface="+mn-ea"/>
              </a:rPr>
              <a:t>-</a:t>
            </a:r>
            <a:r>
              <a:rPr lang="ko-KR" altLang="en-US" sz="2000" b="1" dirty="0">
                <a:latin typeface="+mn-ea"/>
              </a:rPr>
              <a:t>중 </a:t>
            </a:r>
            <a:r>
              <a:rPr lang="ko-KR" altLang="en-US" sz="2000" b="1" dirty="0" err="1">
                <a:latin typeface="+mn-ea"/>
              </a:rPr>
              <a:t>국경회담</a:t>
            </a:r>
            <a:r>
              <a:rPr lang="ko-KR" altLang="en-US" sz="2000" b="1" dirty="0">
                <a:latin typeface="+mn-ea"/>
              </a:rPr>
              <a:t> 재개 촉구 </a:t>
            </a:r>
            <a:r>
              <a:rPr lang="ko-KR" altLang="en-US" sz="2000" b="1" dirty="0" smtClean="0">
                <a:latin typeface="+mn-ea"/>
              </a:rPr>
              <a:t>기자회견                            </a:t>
            </a:r>
            <a:endParaRPr lang="en-US" altLang="ko-KR" sz="20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       </a:t>
            </a:r>
            <a:r>
              <a:rPr lang="ko-KR" altLang="en-US" sz="2000" b="1" dirty="0" smtClean="0">
                <a:latin typeface="+mn-ea"/>
              </a:rPr>
              <a:t>출처</a:t>
            </a:r>
            <a:r>
              <a:rPr lang="en-US" altLang="ko-KR" sz="2000" b="1" dirty="0" smtClean="0">
                <a:latin typeface="+mn-ea"/>
              </a:rPr>
              <a:t>:</a:t>
            </a:r>
            <a:r>
              <a:rPr lang="en-US" altLang="ko-KR" sz="2000" b="1" dirty="0">
                <a:latin typeface="+mn-ea"/>
              </a:rPr>
              <a:t>(C) </a:t>
            </a:r>
            <a:r>
              <a:rPr lang="ko-KR" altLang="en-US" sz="2000" b="1" dirty="0">
                <a:latin typeface="+mn-ea"/>
                <a:hlinkClick r:id="rId5"/>
              </a:rPr>
              <a:t>연합뉴스</a:t>
            </a:r>
            <a:endParaRPr lang="en-US" altLang="ko-KR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4294967295"/>
          </p:nvPr>
        </p:nvSpPr>
        <p:spPr>
          <a:xfrm>
            <a:off x="0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1050" dirty="0" smtClean="0"/>
              <a:t>                           </a:t>
            </a:r>
            <a:r>
              <a:rPr lang="ko-KR" altLang="en-US" sz="2400" b="1" dirty="0" err="1" smtClean="0">
                <a:latin typeface="+mn-ea"/>
              </a:rPr>
              <a:t>장계황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>
                <a:latin typeface="+mn-ea"/>
              </a:rPr>
              <a:t>동국대 행정대학원 교수</a:t>
            </a:r>
            <a:r>
              <a:rPr lang="en-US" altLang="ko-KR" sz="2400" b="1" dirty="0">
                <a:latin typeface="+mn-ea"/>
              </a:rPr>
              <a:t>) </a:t>
            </a:r>
            <a:r>
              <a:rPr lang="ko-KR" altLang="en-US" sz="2400" b="1" dirty="0">
                <a:latin typeface="+mn-ea"/>
              </a:rPr>
              <a:t>한국역사영토재단 </a:t>
            </a:r>
            <a:r>
              <a:rPr lang="ko-KR" altLang="en-US" sz="2400" b="1" dirty="0" smtClean="0">
                <a:latin typeface="+mn-ea"/>
              </a:rPr>
              <a:t>대표</a:t>
            </a:r>
            <a:endParaRPr lang="en-US" altLang="ko-KR" sz="1100" b="1" dirty="0" smtClean="0">
              <a:latin typeface="+mn-ea"/>
            </a:endParaRPr>
          </a:p>
          <a:p>
            <a:pPr marL="0" indent="0">
              <a:buNone/>
            </a:pPr>
            <a:endParaRPr lang="en-US" altLang="ko-KR" sz="11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124744"/>
            <a:ext cx="5715000" cy="4238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0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1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배경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7170" name="Picture 2" descr="북한 중국, 조중변계 조약 체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992888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570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395536" y="5934540"/>
            <a:ext cx="7416824" cy="804862"/>
          </a:xfrm>
        </p:spPr>
        <p:txBody>
          <a:bodyPr>
            <a:noAutofit/>
          </a:bodyPr>
          <a:lstStyle/>
          <a:p>
            <a:r>
              <a:rPr lang="ko-KR" altLang="en-US" sz="2400" b="1" dirty="0" smtClean="0">
                <a:latin typeface="+mn-ea"/>
              </a:rPr>
              <a:t>간도임시정부 회복 위원회를 이끌고 있는 </a:t>
            </a:r>
            <a:endParaRPr lang="en-US" altLang="ko-KR" sz="2400" b="1" dirty="0" smtClean="0">
              <a:latin typeface="+mn-ea"/>
            </a:endParaRPr>
          </a:p>
          <a:p>
            <a:r>
              <a:rPr lang="ko-KR" altLang="en-US" sz="2400" b="1" dirty="0" err="1" smtClean="0">
                <a:latin typeface="+mn-ea"/>
              </a:rPr>
              <a:t>장계황</a:t>
            </a:r>
            <a:r>
              <a:rPr lang="ko-KR" altLang="en-US" sz="2400" b="1" dirty="0" smtClean="0">
                <a:latin typeface="+mn-ea"/>
              </a:rPr>
              <a:t> 교수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1050" dirty="0" smtClean="0"/>
              <a:t>    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16642"/>
            <a:ext cx="7643192" cy="50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5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570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44824"/>
            <a:ext cx="7920879" cy="4724136"/>
          </a:xfrm>
          <a:prstGeom prst="rect">
            <a:avLst/>
          </a:prstGeom>
        </p:spPr>
      </p:pic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xfrm>
            <a:off x="539552" y="332656"/>
            <a:ext cx="7848872" cy="15030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          </a:t>
            </a:r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r>
              <a:rPr lang="en-US" altLang="ko-KR" sz="1050" dirty="0"/>
              <a:t> </a:t>
            </a:r>
            <a:r>
              <a:rPr lang="en-US" altLang="ko-KR" sz="1050" dirty="0" smtClean="0"/>
              <a:t>                                </a:t>
            </a:r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r>
              <a:rPr lang="en-US" altLang="ko-KR" sz="12800" b="1" dirty="0" smtClean="0">
                <a:latin typeface="+mn-ea"/>
              </a:rPr>
              <a:t>&lt;</a:t>
            </a:r>
            <a:r>
              <a:rPr lang="ko-KR" altLang="en-US" sz="12800" b="1" dirty="0" smtClean="0">
                <a:latin typeface="+mn-ea"/>
              </a:rPr>
              <a:t>간도 임시 정부</a:t>
            </a:r>
            <a:r>
              <a:rPr lang="en-US" altLang="ko-KR" sz="12800" b="1" dirty="0" smtClean="0">
                <a:latin typeface="+mn-ea"/>
              </a:rPr>
              <a:t> </a:t>
            </a:r>
            <a:r>
              <a:rPr lang="ko-KR" altLang="en-US" sz="12800" b="1" dirty="0" smtClean="0">
                <a:latin typeface="+mn-ea"/>
              </a:rPr>
              <a:t>온라인 활동</a:t>
            </a:r>
            <a:r>
              <a:rPr lang="en-US" altLang="ko-KR" sz="12800" b="1" dirty="0" smtClean="0">
                <a:latin typeface="+mn-ea"/>
              </a:rPr>
              <a:t>&gt;</a:t>
            </a:r>
            <a:endParaRPr lang="ko-KR" altLang="en-US" sz="1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3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1" y="242088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한국영토인 이유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979712" y="4413523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경영학과 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21710598</a:t>
            </a: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하정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욱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2"/>
          <p:cNvSpPr>
            <a:spLocks noGrp="1"/>
          </p:cNvSpPr>
          <p:nvPr/>
        </p:nvSpPr>
        <p:spPr>
          <a:xfrm>
            <a:off x="294598" y="764704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err="1" smtClean="0"/>
              <a:t>간도협약의</a:t>
            </a:r>
            <a:r>
              <a:rPr lang="ko-KR" altLang="en-US" dirty="0" smtClean="0"/>
              <a:t> 문제점</a:t>
            </a:r>
            <a:endParaRPr lang="ko-KR" altLang="en-US" dirty="0"/>
          </a:p>
        </p:txBody>
      </p:sp>
      <p:sp>
        <p:nvSpPr>
          <p:cNvPr id="6" name="내용 개체 틀 1"/>
          <p:cNvSpPr>
            <a:spLocks noGrp="1"/>
          </p:cNvSpPr>
          <p:nvPr/>
        </p:nvSpPr>
        <p:spPr>
          <a:xfrm>
            <a:off x="938596" y="2420888"/>
            <a:ext cx="7277704" cy="374441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800" dirty="0" err="1" smtClean="0">
                <a:solidFill>
                  <a:schemeClr val="tx1"/>
                </a:solidFill>
              </a:rPr>
              <a:t>을사늑약은</a:t>
            </a:r>
            <a:r>
              <a:rPr lang="ko-KR" altLang="en-US" sz="3800" dirty="0" smtClean="0"/>
              <a:t> </a:t>
            </a:r>
            <a:r>
              <a:rPr lang="ko-KR" altLang="en-US" sz="3800" dirty="0" smtClean="0">
                <a:solidFill>
                  <a:srgbClr val="FF0000"/>
                </a:solidFill>
              </a:rPr>
              <a:t>불평등 조약</a:t>
            </a:r>
            <a:r>
              <a:rPr lang="en-US" altLang="ko-KR" sz="3800" dirty="0" smtClean="0">
                <a:solidFill>
                  <a:srgbClr val="FF0000"/>
                </a:solidFill>
              </a:rPr>
              <a:t>.</a:t>
            </a:r>
            <a:endParaRPr lang="en-US" altLang="ko-KR" sz="3800" dirty="0"/>
          </a:p>
          <a:p>
            <a:r>
              <a:rPr lang="ko-KR" altLang="en-US" sz="3800" dirty="0" smtClean="0">
                <a:solidFill>
                  <a:srgbClr val="FF0000"/>
                </a:solidFill>
              </a:rPr>
              <a:t>강제</a:t>
            </a:r>
            <a:r>
              <a:rPr lang="en-US" altLang="ko-KR" sz="3800" dirty="0" smtClean="0">
                <a:solidFill>
                  <a:srgbClr val="FF0000"/>
                </a:solidFill>
              </a:rPr>
              <a:t>.</a:t>
            </a:r>
            <a:endParaRPr lang="en-US" altLang="ko-KR" sz="3800" dirty="0" smtClean="0"/>
          </a:p>
          <a:p>
            <a:r>
              <a:rPr lang="ko-KR" altLang="en-US" sz="3800" dirty="0" smtClean="0">
                <a:solidFill>
                  <a:schemeClr val="tx1"/>
                </a:solidFill>
              </a:rPr>
              <a:t>고종은 </a:t>
            </a:r>
            <a:r>
              <a:rPr lang="ko-KR" altLang="en-US" sz="3800" dirty="0">
                <a:solidFill>
                  <a:schemeClr val="tx1"/>
                </a:solidFill>
              </a:rPr>
              <a:t>이 조약에 </a:t>
            </a:r>
            <a:r>
              <a:rPr lang="ko-KR" altLang="en-US" sz="3800" dirty="0" smtClean="0">
                <a:solidFill>
                  <a:srgbClr val="FF0000"/>
                </a:solidFill>
              </a:rPr>
              <a:t>불찬성</a:t>
            </a:r>
            <a:r>
              <a:rPr lang="en-US" altLang="ko-KR" sz="3800" dirty="0" smtClean="0">
                <a:solidFill>
                  <a:srgbClr val="FF0000"/>
                </a:solidFill>
              </a:rPr>
              <a:t>.</a:t>
            </a:r>
            <a:endParaRPr lang="en-US" altLang="ko-KR" sz="3800" dirty="0">
              <a:solidFill>
                <a:schemeClr val="tx1"/>
              </a:solidFill>
            </a:endParaRPr>
          </a:p>
          <a:p>
            <a:r>
              <a:rPr lang="ko-KR" altLang="en-US" sz="3800" dirty="0" smtClean="0">
                <a:solidFill>
                  <a:srgbClr val="FF0000"/>
                </a:solidFill>
              </a:rPr>
              <a:t>무효</a:t>
            </a:r>
            <a:r>
              <a:rPr lang="en-US" altLang="ko-KR" sz="3800" dirty="0" smtClean="0">
                <a:solidFill>
                  <a:srgbClr val="FF0000"/>
                </a:solidFill>
              </a:rPr>
              <a:t>.</a:t>
            </a:r>
            <a:endParaRPr lang="en-US" altLang="ko-KR" sz="3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94597" y="83671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공민왕의 </a:t>
            </a:r>
            <a:r>
              <a:rPr lang="ko-KR" altLang="en-US" dirty="0" err="1" smtClean="0"/>
              <a:t>요동정벌</a:t>
            </a:r>
            <a:endParaRPr lang="ko-KR" altLang="en-US" dirty="0"/>
          </a:p>
        </p:txBody>
      </p:sp>
      <p:pic>
        <p:nvPicPr>
          <p:cNvPr id="8" name="내용 개체 틀 3" descr="제목 없음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597" y="1916832"/>
            <a:ext cx="3839111" cy="3953427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353723" y="2492896"/>
            <a:ext cx="4355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3000" dirty="0" smtClean="0"/>
              <a:t>여진족의 </a:t>
            </a:r>
            <a:r>
              <a:rPr lang="ko-KR" altLang="en-US" sz="3000" dirty="0" smtClean="0">
                <a:solidFill>
                  <a:srgbClr val="FF0000"/>
                </a:solidFill>
              </a:rPr>
              <a:t>이동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endParaRPr lang="en-US" altLang="ko-KR" sz="3000" dirty="0" smtClean="0"/>
          </a:p>
          <a:p>
            <a:pPr fontAlgn="base"/>
            <a:r>
              <a:rPr lang="ko-KR" altLang="en-US" sz="3000" dirty="0" smtClean="0"/>
              <a:t>조선인들이 넘어감</a:t>
            </a:r>
            <a:r>
              <a:rPr lang="en-US" altLang="ko-KR" sz="3000" dirty="0" smtClean="0"/>
              <a:t>.</a:t>
            </a:r>
          </a:p>
          <a:p>
            <a:pPr fontAlgn="base"/>
            <a:endParaRPr lang="en-US" altLang="ko-KR" sz="3000" dirty="0" smtClean="0"/>
          </a:p>
          <a:p>
            <a:pPr fontAlgn="base"/>
            <a:r>
              <a:rPr lang="ko-KR" altLang="en-US" sz="3000" dirty="0" smtClean="0"/>
              <a:t>간도에 </a:t>
            </a:r>
            <a:r>
              <a:rPr lang="ko-KR" altLang="en-US" sz="3000" dirty="0" smtClean="0">
                <a:solidFill>
                  <a:srgbClr val="FF0000"/>
                </a:solidFill>
              </a:rPr>
              <a:t>정착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  <a:endParaRPr lang="ko-KR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제목 1"/>
          <p:cNvSpPr>
            <a:spLocks noGrp="1"/>
          </p:cNvSpPr>
          <p:nvPr/>
        </p:nvSpPr>
        <p:spPr>
          <a:xfrm>
            <a:off x="294597" y="764704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err="1" smtClean="0"/>
              <a:t>감계회담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/>
        </p:nvSpPr>
        <p:spPr>
          <a:xfrm>
            <a:off x="457200" y="1704488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chemeClr val="tx1"/>
                </a:solidFill>
              </a:rPr>
              <a:t>병자호란 이후 </a:t>
            </a:r>
            <a:r>
              <a:rPr lang="ko-KR" altLang="en-US" dirty="0" err="1" smtClean="0">
                <a:solidFill>
                  <a:schemeClr val="tx1"/>
                </a:solidFill>
              </a:rPr>
              <a:t>봉금지대로</a:t>
            </a:r>
            <a:r>
              <a:rPr lang="ko-KR" altLang="en-US" dirty="0" smtClean="0">
                <a:solidFill>
                  <a:schemeClr val="tx1"/>
                </a:solidFill>
              </a:rPr>
              <a:t> 유지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1712</a:t>
            </a:r>
            <a:r>
              <a:rPr lang="ko-KR" altLang="en-US" dirty="0">
                <a:solidFill>
                  <a:schemeClr val="tx1"/>
                </a:solidFill>
              </a:rPr>
              <a:t>년 청은 백두산을 경계로 하는 </a:t>
            </a:r>
            <a:r>
              <a:rPr lang="ko-KR" altLang="en-US" dirty="0">
                <a:solidFill>
                  <a:srgbClr val="FF0000"/>
                </a:solidFill>
              </a:rPr>
              <a:t>백두산정계비</a:t>
            </a:r>
            <a:r>
              <a:rPr lang="ko-KR" altLang="en-US" dirty="0">
                <a:solidFill>
                  <a:schemeClr val="tx1"/>
                </a:solidFill>
              </a:rPr>
              <a:t>를 </a:t>
            </a:r>
            <a:r>
              <a:rPr lang="ko-KR" altLang="en-US" dirty="0" smtClean="0">
                <a:solidFill>
                  <a:schemeClr val="tx1"/>
                </a:solidFill>
              </a:rPr>
              <a:t>건립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rgbClr val="FF0000"/>
                </a:solidFill>
              </a:rPr>
              <a:t>어문해석</a:t>
            </a:r>
            <a:r>
              <a:rPr lang="ko-KR" altLang="en-US" dirty="0" smtClean="0">
                <a:solidFill>
                  <a:schemeClr val="tx1"/>
                </a:solidFill>
              </a:rPr>
              <a:t>의 문제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1887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ko-KR" altLang="en-US" dirty="0" err="1" smtClean="0">
                <a:solidFill>
                  <a:schemeClr val="tx1"/>
                </a:solidFill>
              </a:rPr>
              <a:t>정해</a:t>
            </a:r>
            <a:r>
              <a:rPr lang="ko-KR" altLang="en-US" dirty="0" err="1" smtClean="0">
                <a:solidFill>
                  <a:srgbClr val="FF0000"/>
                </a:solidFill>
              </a:rPr>
              <a:t>감계회담</a:t>
            </a:r>
            <a:r>
              <a:rPr lang="ko-KR" altLang="en-US" dirty="0" smtClean="0">
                <a:solidFill>
                  <a:srgbClr val="FF0000"/>
                </a:solidFill>
              </a:rPr>
              <a:t> 결렬</a:t>
            </a:r>
            <a:r>
              <a:rPr lang="en-US" altLang="ko-KR" dirty="0" smtClean="0">
                <a:solidFill>
                  <a:srgbClr val="FF0000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이후 아직 국경문제가 해결 되지 않은 채 </a:t>
            </a:r>
            <a:r>
              <a:rPr lang="ko-KR" altLang="en-US" dirty="0" smtClean="0">
                <a:solidFill>
                  <a:schemeClr val="tx1"/>
                </a:solidFill>
              </a:rPr>
              <a:t>회담 중단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27371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94597" y="66586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백두산 정계비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457200" y="1556792"/>
            <a:ext cx="8229600" cy="490065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3600" dirty="0" err="1" smtClean="0">
                <a:solidFill>
                  <a:srgbClr val="FF0000"/>
                </a:solidFill>
              </a:rPr>
              <a:t>청측의</a:t>
            </a:r>
            <a:r>
              <a:rPr lang="ko-KR" altLang="en-US" sz="3600" dirty="0" smtClean="0">
                <a:solidFill>
                  <a:srgbClr val="FF0000"/>
                </a:solidFill>
              </a:rPr>
              <a:t> </a:t>
            </a:r>
            <a:r>
              <a:rPr lang="ko-KR" altLang="en-US" sz="3600" dirty="0" err="1" smtClean="0">
                <a:solidFill>
                  <a:srgbClr val="FF0000"/>
                </a:solidFill>
              </a:rPr>
              <a:t>목극등</a:t>
            </a:r>
            <a:r>
              <a:rPr lang="en-US" altLang="ko-KR" sz="3600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ko-KR" altLang="en-US" sz="3600" dirty="0" err="1" smtClean="0">
                <a:solidFill>
                  <a:srgbClr val="FF0000"/>
                </a:solidFill>
              </a:rPr>
              <a:t>토문강</a:t>
            </a:r>
            <a:r>
              <a:rPr lang="ko-KR" altLang="en-US" sz="3600" dirty="0" err="1" smtClean="0">
                <a:solidFill>
                  <a:schemeClr val="tx1"/>
                </a:solidFill>
              </a:rPr>
              <a:t>이라는</a:t>
            </a:r>
            <a:r>
              <a:rPr lang="ko-KR" altLang="en-US" sz="3600" dirty="0" smtClean="0">
                <a:solidFill>
                  <a:schemeClr val="tx1"/>
                </a:solidFill>
              </a:rPr>
              <a:t> 내용이 문제</a:t>
            </a:r>
            <a:r>
              <a:rPr lang="en-US" altLang="ko-KR" sz="3600" dirty="0" smtClean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ko-KR" altLang="en-US" sz="3600" dirty="0" smtClean="0">
                <a:solidFill>
                  <a:schemeClr val="tx1"/>
                </a:solidFill>
              </a:rPr>
              <a:t>조선인의 강제 철수를 요구</a:t>
            </a:r>
            <a:r>
              <a:rPr lang="en-US" altLang="ko-KR" sz="3600" dirty="0" smtClean="0">
                <a:solidFill>
                  <a:schemeClr val="tx1"/>
                </a:solidFill>
              </a:rPr>
              <a:t>.</a:t>
            </a:r>
            <a:endParaRPr lang="ko-KR" altLang="en-US" sz="3600" dirty="0" smtClean="0">
              <a:solidFill>
                <a:schemeClr val="tx1"/>
              </a:solidFill>
            </a:endParaRPr>
          </a:p>
          <a:p>
            <a:pPr fontAlgn="base"/>
            <a:r>
              <a:rPr lang="ko-KR" altLang="en-US" sz="3600" dirty="0" err="1" smtClean="0">
                <a:solidFill>
                  <a:schemeClr val="tx1"/>
                </a:solidFill>
              </a:rPr>
              <a:t>청측은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>
                <a:solidFill>
                  <a:srgbClr val="FF0000"/>
                </a:solidFill>
              </a:rPr>
              <a:t>토문강은</a:t>
            </a:r>
            <a:r>
              <a:rPr lang="ko-KR" altLang="en-US" sz="3600" dirty="0" smtClean="0">
                <a:solidFill>
                  <a:srgbClr val="FF0000"/>
                </a:solidFill>
              </a:rPr>
              <a:t> 두만강의 </a:t>
            </a:r>
            <a:r>
              <a:rPr lang="ko-KR" altLang="en-US" sz="3600" dirty="0" err="1" smtClean="0">
                <a:solidFill>
                  <a:srgbClr val="FF0000"/>
                </a:solidFill>
              </a:rPr>
              <a:t>오의</a:t>
            </a:r>
            <a:r>
              <a:rPr lang="ko-KR" altLang="en-US" sz="3600" dirty="0" err="1" smtClean="0">
                <a:solidFill>
                  <a:schemeClr val="tx1"/>
                </a:solidFill>
              </a:rPr>
              <a:t>이므로</a:t>
            </a:r>
            <a:r>
              <a:rPr lang="ko-KR" altLang="en-US" sz="3600" dirty="0" smtClean="0">
                <a:solidFill>
                  <a:schemeClr val="tx1"/>
                </a:solidFill>
              </a:rPr>
              <a:t> 간도의 주인은 </a:t>
            </a:r>
            <a:r>
              <a:rPr lang="ko-KR" altLang="en-US" sz="3600" dirty="0" err="1" smtClean="0">
                <a:solidFill>
                  <a:schemeClr val="tx1"/>
                </a:solidFill>
              </a:rPr>
              <a:t>청측에</a:t>
            </a:r>
            <a:r>
              <a:rPr lang="ko-KR" altLang="en-US" sz="3600" dirty="0" smtClean="0">
                <a:solidFill>
                  <a:schemeClr val="tx1"/>
                </a:solidFill>
              </a:rPr>
              <a:t> 있다고 주장</a:t>
            </a:r>
            <a:r>
              <a:rPr lang="en-US" altLang="ko-KR" sz="3600" dirty="0" smtClean="0">
                <a:solidFill>
                  <a:schemeClr val="tx1"/>
                </a:solidFill>
              </a:rPr>
              <a:t>.</a:t>
            </a:r>
            <a:endParaRPr lang="ko-KR" alt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타원 1"/>
          <p:cNvSpPr/>
          <p:nvPr/>
        </p:nvSpPr>
        <p:spPr>
          <a:xfrm>
            <a:off x="611560" y="5003127"/>
            <a:ext cx="20265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간도 파견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이범윤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3558716" y="5003127"/>
            <a:ext cx="20265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정계비 조사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어윤중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6516216" y="5003127"/>
            <a:ext cx="20265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청측에</a:t>
            </a:r>
            <a:r>
              <a:rPr lang="ko-KR" altLang="en-US" dirty="0" smtClean="0"/>
              <a:t> 파견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이중하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/>
        </p:nvSpPr>
        <p:spPr>
          <a:xfrm>
            <a:off x="457200" y="712266"/>
            <a:ext cx="8229600" cy="543346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1905</a:t>
            </a:r>
            <a:r>
              <a:rPr lang="ko-KR" altLang="en-US" dirty="0"/>
              <a:t>년 을사보호 </a:t>
            </a:r>
            <a:r>
              <a:rPr lang="ko-KR" altLang="en-US" dirty="0" smtClean="0"/>
              <a:t>조약 체결 이후 </a:t>
            </a:r>
            <a:r>
              <a:rPr lang="ko-KR" altLang="en-US" dirty="0"/>
              <a:t>일제는 </a:t>
            </a:r>
            <a:r>
              <a:rPr lang="ko-KR" altLang="en-US" dirty="0" err="1"/>
              <a:t>통감부를</a:t>
            </a:r>
            <a:r>
              <a:rPr lang="ko-KR" altLang="en-US" dirty="0"/>
              <a:t> 설치하고 </a:t>
            </a:r>
            <a:r>
              <a:rPr lang="ko-KR" altLang="en-US" dirty="0" err="1"/>
              <a:t>청측의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간도에 대한 개척을 </a:t>
            </a:r>
            <a:r>
              <a:rPr lang="ko-KR" altLang="en-US" dirty="0" smtClean="0">
                <a:solidFill>
                  <a:srgbClr val="FF0000"/>
                </a:solidFill>
              </a:rPr>
              <a:t>반대</a:t>
            </a:r>
            <a:r>
              <a:rPr lang="ko-KR" altLang="en-US" dirty="0" smtClean="0"/>
              <a:t>하며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가지를 </a:t>
            </a:r>
            <a:r>
              <a:rPr lang="ko-KR" altLang="en-US" dirty="0" err="1" smtClean="0"/>
              <a:t>청측에</a:t>
            </a:r>
            <a:r>
              <a:rPr lang="ko-KR" altLang="en-US" dirty="0" smtClean="0"/>
              <a:t> 통보</a:t>
            </a:r>
            <a:r>
              <a:rPr lang="en-US" altLang="ko-KR" dirty="0" smtClean="0"/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081611" y="5755767"/>
            <a:ext cx="6995120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4. </a:t>
            </a:r>
            <a:r>
              <a:rPr lang="ko-KR" altLang="en-US" dirty="0"/>
              <a:t>중국관헌의 모든 간도 법령은 </a:t>
            </a:r>
            <a:r>
              <a:rPr lang="ko-KR" altLang="en-US" dirty="0">
                <a:solidFill>
                  <a:srgbClr val="FF0000"/>
                </a:solidFill>
              </a:rPr>
              <a:t>승인하지 않을 것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81611" y="4797152"/>
            <a:ext cx="6987949" cy="7960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3. </a:t>
            </a:r>
            <a:r>
              <a:rPr lang="ko-KR" altLang="en-US" dirty="0"/>
              <a:t>중국관헌에 </a:t>
            </a:r>
            <a:r>
              <a:rPr lang="ko-KR" altLang="en-US" dirty="0">
                <a:solidFill>
                  <a:srgbClr val="FF0000"/>
                </a:solidFill>
              </a:rPr>
              <a:t>한국인 세금징수를 인정하지 않는다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4440" y="3789040"/>
            <a:ext cx="6995120" cy="821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2. </a:t>
            </a:r>
            <a:r>
              <a:rPr lang="ko-KR" altLang="en-US" dirty="0">
                <a:solidFill>
                  <a:srgbClr val="FF0000"/>
                </a:solidFill>
              </a:rPr>
              <a:t>한인</a:t>
            </a:r>
            <a:r>
              <a:rPr lang="ko-KR" altLang="en-US" dirty="0"/>
              <a:t>을 중국 재판에 굴복시키지 </a:t>
            </a:r>
            <a:r>
              <a:rPr lang="ko-KR" altLang="en-US" dirty="0" smtClean="0"/>
              <a:t>말라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074440" y="2780928"/>
            <a:ext cx="6995120" cy="821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1. </a:t>
            </a:r>
            <a:r>
              <a:rPr lang="ko-KR" altLang="en-US" dirty="0"/>
              <a:t>간도는 </a:t>
            </a:r>
            <a:r>
              <a:rPr lang="ko-KR" altLang="en-US" dirty="0">
                <a:solidFill>
                  <a:srgbClr val="FF0000"/>
                </a:solidFill>
              </a:rPr>
              <a:t>대한제국의 영토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내용 개체 틀 3" descr="간도지도 3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50900"/>
            <a:ext cx="3120057" cy="4525963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/>
        </p:nvSpPr>
        <p:spPr>
          <a:xfrm>
            <a:off x="294597" y="908720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인터넷 기사</a:t>
            </a:r>
            <a:endParaRPr lang="ko-KR" altLang="en-US" dirty="0"/>
          </a:p>
        </p:txBody>
      </p:sp>
      <p:sp>
        <p:nvSpPr>
          <p:cNvPr id="8" name="TextBox 2"/>
          <p:cNvSpPr txBox="1"/>
          <p:nvPr/>
        </p:nvSpPr>
        <p:spPr>
          <a:xfrm>
            <a:off x="3816946" y="1860215"/>
            <a:ext cx="507836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100" dirty="0" smtClean="0"/>
              <a:t>[</a:t>
            </a:r>
            <a:r>
              <a:rPr lang="ko-KR" altLang="en-US" sz="2100" dirty="0" err="1"/>
              <a:t>로이슈</a:t>
            </a:r>
            <a:r>
              <a:rPr lang="ko-KR" altLang="en-US" sz="2100" dirty="0"/>
              <a:t> 이슬기 기자</a:t>
            </a:r>
            <a:r>
              <a:rPr lang="en-US" altLang="ko-KR" sz="2100" dirty="0"/>
              <a:t>] 2004</a:t>
            </a:r>
            <a:r>
              <a:rPr lang="ko-KR" altLang="en-US" sz="2100" dirty="0"/>
              <a:t>년 </a:t>
            </a:r>
            <a:r>
              <a:rPr lang="en-US" altLang="ko-KR" sz="2100" dirty="0"/>
              <a:t>9</a:t>
            </a:r>
            <a:r>
              <a:rPr lang="ko-KR" altLang="en-US" sz="2100" dirty="0"/>
              <a:t>월 </a:t>
            </a:r>
            <a:r>
              <a:rPr lang="en-US" altLang="ko-KR" sz="2100" dirty="0"/>
              <a:t>8</a:t>
            </a:r>
            <a:r>
              <a:rPr lang="ko-KR" altLang="en-US" sz="2100" dirty="0"/>
              <a:t>일</a:t>
            </a:r>
            <a:r>
              <a:rPr lang="en-US" altLang="ko-KR" sz="2100" dirty="0"/>
              <a:t>, </a:t>
            </a:r>
            <a:r>
              <a:rPr lang="ko-KR" altLang="en-US" sz="2100" dirty="0"/>
              <a:t>국사편찬위원회가 일본이 제작한 지도에서 두만강 이북 ‘간도는 조선 </a:t>
            </a:r>
            <a:r>
              <a:rPr lang="ko-KR" altLang="en-US" sz="2100" dirty="0" smtClean="0"/>
              <a:t>땅</a:t>
            </a:r>
            <a:r>
              <a:rPr lang="en-US" altLang="ko-KR" sz="2100" dirty="0" smtClean="0"/>
              <a:t>’ </a:t>
            </a:r>
            <a:r>
              <a:rPr lang="ko-KR" altLang="en-US" sz="2100" dirty="0" smtClean="0"/>
              <a:t>이라는 </a:t>
            </a:r>
            <a:r>
              <a:rPr lang="ko-KR" altLang="en-US" sz="2100" dirty="0"/>
              <a:t>증거를 찾아냈다</a:t>
            </a:r>
            <a:r>
              <a:rPr lang="en-US" altLang="ko-KR" sz="2100" dirty="0" smtClean="0"/>
              <a:t>.</a:t>
            </a:r>
          </a:p>
          <a:p>
            <a:pPr fontAlgn="base"/>
            <a:endParaRPr lang="ko-KR" altLang="en-US" sz="2100" dirty="0"/>
          </a:p>
          <a:p>
            <a:pPr fontAlgn="base"/>
            <a:r>
              <a:rPr lang="en-US" altLang="ko-KR" sz="2100" dirty="0"/>
              <a:t>1909</a:t>
            </a:r>
            <a:r>
              <a:rPr lang="ko-KR" altLang="en-US" sz="2100" dirty="0"/>
              <a:t>년 ‘청일 간도협약’ 당시 일본 측이 만든 이 지도는 </a:t>
            </a:r>
            <a:r>
              <a:rPr lang="ko-KR" altLang="en-US" sz="2100" dirty="0" err="1"/>
              <a:t>토문강을</a:t>
            </a:r>
            <a:r>
              <a:rPr lang="ko-KR" altLang="en-US" sz="2100" dirty="0"/>
              <a:t> </a:t>
            </a:r>
            <a:r>
              <a:rPr lang="ko-KR" altLang="en-US" sz="2100" dirty="0">
                <a:solidFill>
                  <a:srgbClr val="FF0000"/>
                </a:solidFill>
              </a:rPr>
              <a:t>두만강이 아닌 </a:t>
            </a:r>
            <a:r>
              <a:rPr lang="ko-KR" altLang="en-US" sz="2100" dirty="0"/>
              <a:t>별개의 </a:t>
            </a:r>
            <a:r>
              <a:rPr lang="ko-KR" altLang="en-US" sz="2100" dirty="0">
                <a:solidFill>
                  <a:srgbClr val="FF0000"/>
                </a:solidFill>
              </a:rPr>
              <a:t>송화강 지류로 </a:t>
            </a:r>
            <a:r>
              <a:rPr lang="ko-KR" altLang="en-US" sz="2100" dirty="0"/>
              <a:t>분명히 밝혔다</a:t>
            </a:r>
            <a:r>
              <a:rPr lang="en-US" altLang="ko-KR" sz="2100" dirty="0" smtClean="0"/>
              <a:t>.</a:t>
            </a:r>
          </a:p>
          <a:p>
            <a:pPr fontAlgn="base"/>
            <a:endParaRPr lang="ko-KR" altLang="en-US" sz="2100" dirty="0"/>
          </a:p>
          <a:p>
            <a:pPr fontAlgn="base"/>
            <a:r>
              <a:rPr lang="ko-KR" altLang="en-US" sz="2100" dirty="0"/>
              <a:t>이 지도는 ‘조선과 청의 국경인 </a:t>
            </a:r>
            <a:r>
              <a:rPr lang="ko-KR" altLang="en-US" sz="2100" dirty="0" err="1"/>
              <a:t>토문강은</a:t>
            </a:r>
            <a:r>
              <a:rPr lang="ko-KR" altLang="en-US" sz="2100" dirty="0"/>
              <a:t> 두만강의 또 다른 이름’ 이라고 주장해온 중국에 대한 </a:t>
            </a:r>
            <a:r>
              <a:rPr lang="ko-KR" altLang="en-US" sz="2100" dirty="0" err="1"/>
              <a:t>반박자료일</a:t>
            </a:r>
            <a:r>
              <a:rPr lang="ko-KR" altLang="en-US" sz="2100" dirty="0"/>
              <a:t> 뿐 아니라 </a:t>
            </a:r>
            <a:r>
              <a:rPr lang="ko-KR" altLang="en-US" sz="2100" dirty="0">
                <a:solidFill>
                  <a:srgbClr val="FF0000"/>
                </a:solidFill>
              </a:rPr>
              <a:t>간도가 조선 </a:t>
            </a:r>
            <a:r>
              <a:rPr lang="ko-KR" altLang="en-US" sz="2100" dirty="0" err="1">
                <a:solidFill>
                  <a:srgbClr val="FF0000"/>
                </a:solidFill>
              </a:rPr>
              <a:t>땅이었음을</a:t>
            </a:r>
            <a:r>
              <a:rPr lang="ko-KR" altLang="en-US" sz="2100" dirty="0">
                <a:solidFill>
                  <a:srgbClr val="FF0000"/>
                </a:solidFill>
              </a:rPr>
              <a:t> 밝히는 결정적 자료</a:t>
            </a:r>
            <a:r>
              <a:rPr lang="ko-KR" altLang="en-US" sz="2100" dirty="0"/>
              <a:t>로 주목 받았다</a:t>
            </a:r>
            <a:r>
              <a:rPr lang="en-US" altLang="ko-KR" sz="2100" dirty="0" smtClean="0"/>
              <a:t>.</a:t>
            </a:r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94596" y="83671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러시아 인들의 입장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239237" y="3068960"/>
            <a:ext cx="5040559" cy="360040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000" dirty="0" smtClean="0">
                <a:solidFill>
                  <a:schemeClr val="tx1"/>
                </a:solidFill>
              </a:rPr>
              <a:t>스탈린이 </a:t>
            </a:r>
            <a:r>
              <a:rPr lang="ko-KR" altLang="en-US" sz="3000" dirty="0" err="1">
                <a:solidFill>
                  <a:srgbClr val="FF0000"/>
                </a:solidFill>
              </a:rPr>
              <a:t>고려인들</a:t>
            </a:r>
            <a:r>
              <a:rPr lang="ko-KR" altLang="en-US" sz="3000" dirty="0" err="1">
                <a:solidFill>
                  <a:schemeClr val="tx1"/>
                </a:solidFill>
              </a:rPr>
              <a:t>을</a:t>
            </a:r>
            <a:r>
              <a:rPr lang="ko-KR" altLang="en-US" sz="3000" dirty="0">
                <a:solidFill>
                  <a:schemeClr val="tx1"/>
                </a:solidFill>
              </a:rPr>
              <a:t> 모두 중앙아시아로 </a:t>
            </a:r>
            <a:r>
              <a:rPr lang="ko-KR" altLang="en-US" sz="3000" dirty="0">
                <a:solidFill>
                  <a:srgbClr val="FF0000"/>
                </a:solidFill>
              </a:rPr>
              <a:t>강제 </a:t>
            </a:r>
            <a:r>
              <a:rPr lang="ko-KR" altLang="en-US" sz="3000" dirty="0" smtClean="0">
                <a:solidFill>
                  <a:srgbClr val="FF0000"/>
                </a:solidFill>
              </a:rPr>
              <a:t>이주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3000" dirty="0" smtClean="0">
                <a:solidFill>
                  <a:schemeClr val="tx1"/>
                </a:solidFill>
              </a:rPr>
              <a:t>이 때문에 </a:t>
            </a:r>
            <a:r>
              <a:rPr lang="ko-KR" altLang="en-US" sz="3000" dirty="0" err="1" smtClean="0">
                <a:solidFill>
                  <a:schemeClr val="tx1"/>
                </a:solidFill>
              </a:rPr>
              <a:t>러시아인들도</a:t>
            </a:r>
            <a:r>
              <a:rPr lang="ko-KR" altLang="en-US" sz="3000" dirty="0" smtClean="0">
                <a:solidFill>
                  <a:schemeClr val="tx1"/>
                </a:solidFill>
              </a:rPr>
              <a:t> </a:t>
            </a:r>
            <a:r>
              <a:rPr lang="ko-KR" altLang="en-US" sz="3000" dirty="0">
                <a:solidFill>
                  <a:schemeClr val="tx1"/>
                </a:solidFill>
              </a:rPr>
              <a:t>간도가 </a:t>
            </a:r>
            <a:r>
              <a:rPr lang="ko-KR" altLang="en-US" sz="3000" dirty="0">
                <a:solidFill>
                  <a:srgbClr val="FF0000"/>
                </a:solidFill>
              </a:rPr>
              <a:t>우리나라 </a:t>
            </a:r>
            <a:r>
              <a:rPr lang="ko-KR" altLang="en-US" sz="3000" dirty="0" smtClean="0">
                <a:solidFill>
                  <a:srgbClr val="FF0000"/>
                </a:solidFill>
              </a:rPr>
              <a:t>땅이고 생각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  <a:endParaRPr lang="ko-KR" alt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5153" y="3284984"/>
            <a:ext cx="3697041" cy="295232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312770" y="1795448"/>
            <a:ext cx="8516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000" dirty="0" smtClean="0"/>
              <a:t>연해주에 </a:t>
            </a:r>
            <a:r>
              <a:rPr lang="ko-KR" altLang="en-US" sz="3000" dirty="0" smtClean="0">
                <a:solidFill>
                  <a:srgbClr val="FF0000"/>
                </a:solidFill>
              </a:rPr>
              <a:t>살고 </a:t>
            </a:r>
            <a:r>
              <a:rPr lang="ko-KR" altLang="en-US" sz="3000" dirty="0">
                <a:solidFill>
                  <a:srgbClr val="FF0000"/>
                </a:solidFill>
              </a:rPr>
              <a:t>있는 인구 </a:t>
            </a:r>
            <a:r>
              <a:rPr lang="en-US" altLang="ko-KR" sz="3000" dirty="0"/>
              <a:t>99%</a:t>
            </a:r>
            <a:r>
              <a:rPr lang="ko-KR" altLang="en-US" sz="3000" dirty="0"/>
              <a:t>가 </a:t>
            </a:r>
            <a:r>
              <a:rPr lang="ko-KR" altLang="en-US" sz="3000" dirty="0">
                <a:solidFill>
                  <a:srgbClr val="FF0000"/>
                </a:solidFill>
              </a:rPr>
              <a:t>러시아 </a:t>
            </a:r>
            <a:r>
              <a:rPr lang="ko-KR" altLang="en-US" sz="3000" dirty="0" smtClean="0">
                <a:solidFill>
                  <a:srgbClr val="FF0000"/>
                </a:solidFill>
              </a:rPr>
              <a:t>백인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  <a:endParaRPr lang="en-US" altLang="ko-KR" sz="3000" dirty="0"/>
          </a:p>
        </p:txBody>
      </p:sp>
    </p:spTree>
    <p:extLst>
      <p:ext uri="{BB962C8B-B14F-4D97-AF65-F5344CB8AC3E}">
        <p14:creationId xmlns:p14="http://schemas.microsoft.com/office/powerpoint/2010/main" xmlns="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배경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6166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9752" y="5301208"/>
            <a:ext cx="4248472" cy="47704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2500" b="1" dirty="0" err="1"/>
              <a:t>저우언라이</a:t>
            </a:r>
            <a:r>
              <a:rPr lang="ko-KR" altLang="en-US" sz="2500" b="1" dirty="0"/>
              <a:t> </a:t>
            </a:r>
            <a:r>
              <a:rPr lang="en-US" altLang="ko-KR" sz="2500" b="1" dirty="0"/>
              <a:t>(</a:t>
            </a:r>
            <a:r>
              <a:rPr lang="ko-KR" altLang="en-US" sz="2500" b="1" dirty="0" err="1"/>
              <a:t>조중</a:t>
            </a:r>
            <a:r>
              <a:rPr lang="ko-KR" altLang="en-US" sz="2500" b="1" dirty="0"/>
              <a:t> 변계 조약</a:t>
            </a:r>
            <a:r>
              <a:rPr lang="en-US" altLang="ko-KR" sz="2500" b="1" dirty="0"/>
              <a:t>)</a:t>
            </a:r>
            <a:r>
              <a:rPr lang="ko-KR" altLang="en-US" sz="2500" b="1" dirty="0"/>
              <a:t>               </a:t>
            </a:r>
            <a:endParaRPr lang="en-US" altLang="ko-KR" sz="2500" b="1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79251" y="77631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중국의 방해</a:t>
            </a:r>
            <a:endParaRPr lang="ko-KR" altLang="en-US" dirty="0"/>
          </a:p>
        </p:txBody>
      </p:sp>
      <p:sp>
        <p:nvSpPr>
          <p:cNvPr id="2" name="타원 1"/>
          <p:cNvSpPr/>
          <p:nvPr/>
        </p:nvSpPr>
        <p:spPr>
          <a:xfrm>
            <a:off x="554839" y="1605120"/>
            <a:ext cx="2516317" cy="146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평양협정</a:t>
            </a:r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96541" y="3121092"/>
            <a:ext cx="2432914" cy="1496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하얼빈협정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635895" y="1721776"/>
            <a:ext cx="4320480" cy="13471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러시아가 </a:t>
            </a:r>
            <a:r>
              <a:rPr lang="ko-KR" altLang="en-US" dirty="0">
                <a:solidFill>
                  <a:schemeClr val="bg1"/>
                </a:solidFill>
              </a:rPr>
              <a:t>간도를 북에 할양하는 </a:t>
            </a:r>
            <a:r>
              <a:rPr lang="ko-KR" altLang="en-US" dirty="0" smtClean="0">
                <a:solidFill>
                  <a:schemeClr val="bg1"/>
                </a:solidFill>
              </a:rPr>
              <a:t>정책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644329" y="3254450"/>
            <a:ext cx="4320480" cy="13634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하얼빈협정으로 할양이 최종 결정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2810915" y="4797152"/>
            <a:ext cx="2808312" cy="528551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899592" y="5445224"/>
            <a:ext cx="6768752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>
                <a:solidFill>
                  <a:srgbClr val="FF0000"/>
                </a:solidFill>
              </a:rPr>
              <a:t>중국의 방해로 무산</a:t>
            </a:r>
            <a:r>
              <a:rPr lang="en-US" altLang="ko-KR" sz="2500" dirty="0" smtClean="0">
                <a:solidFill>
                  <a:srgbClr val="FF0000"/>
                </a:solidFill>
              </a:rPr>
              <a:t>.</a:t>
            </a:r>
            <a:endParaRPr lang="ko-KR" alt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0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2" name="제목 1"/>
          <p:cNvSpPr>
            <a:spLocks noGrp="1"/>
          </p:cNvSpPr>
          <p:nvPr/>
        </p:nvSpPr>
        <p:spPr>
          <a:xfrm>
            <a:off x="300045" y="83671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중국도 인정한다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/>
        </p:nvSpPr>
        <p:spPr>
          <a:xfrm>
            <a:off x="348680" y="198884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http://</a:t>
            </a:r>
            <a:r>
              <a:rPr lang="en-US" altLang="ko-KR" dirty="0" smtClean="0">
                <a:hlinkClick r:id="rId3"/>
              </a:rPr>
              <a:t>news.kbs.co.kr/news/view.do?ncd=3338009&amp;ref=A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732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6" y="2132856"/>
            <a:ext cx="5472608" cy="23840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060848"/>
            <a:ext cx="60486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감사합니다</a:t>
            </a:r>
            <a:endParaRPr lang="ko-KR" altLang="en-US" sz="13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89794"/>
            <a:ext cx="2465339" cy="2584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2636912"/>
            <a:ext cx="2536733" cy="2659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배경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6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의의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34481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5" name="타원 4"/>
          <p:cNvSpPr/>
          <p:nvPr/>
        </p:nvSpPr>
        <p:spPr>
          <a:xfrm>
            <a:off x="251520" y="2276873"/>
            <a:ext cx="2838356" cy="28083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/>
              <a:t>조선민주주의인민공화국</a:t>
            </a:r>
            <a:endParaRPr lang="ko-KR" altLang="en-US" sz="2400" dirty="0"/>
          </a:p>
        </p:txBody>
      </p:sp>
      <p:sp>
        <p:nvSpPr>
          <p:cNvPr id="6" name="타원 5"/>
          <p:cNvSpPr/>
          <p:nvPr/>
        </p:nvSpPr>
        <p:spPr>
          <a:xfrm>
            <a:off x="5940152" y="2276873"/>
            <a:ext cx="2838356" cy="2808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/>
              <a:t>중화인민공화국</a:t>
            </a:r>
            <a:endParaRPr lang="ko-KR" altLang="en-US" sz="2400" dirty="0"/>
          </a:p>
        </p:txBody>
      </p:sp>
      <p:pic>
        <p:nvPicPr>
          <p:cNvPr id="7" name="Picture 5" descr="C:\Users\Administrator\AppData\Local\Microsoft\Windows\Temporary Internet Files\Content.IE5\0A2QZ890\Handshake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5350">
            <a:off x="2747692" y="2036363"/>
            <a:ext cx="3461044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폭발 2 7"/>
          <p:cNvSpPr/>
          <p:nvPr/>
        </p:nvSpPr>
        <p:spPr>
          <a:xfrm rot="315163">
            <a:off x="2333072" y="4538967"/>
            <a:ext cx="4412607" cy="1872208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>
                <a:solidFill>
                  <a:srgbClr val="FF0000"/>
                </a:solidFill>
              </a:rPr>
              <a:t>비밀 조약</a:t>
            </a:r>
            <a:r>
              <a:rPr lang="en-US" altLang="ko-KR" sz="3000" dirty="0" smtClean="0">
                <a:solidFill>
                  <a:srgbClr val="FF0000"/>
                </a:solidFill>
              </a:rPr>
              <a:t>!</a:t>
            </a:r>
            <a:endParaRPr lang="ko-KR" altLang="en-US" sz="3000" dirty="0">
              <a:solidFill>
                <a:srgbClr val="FF0000"/>
              </a:solidFill>
            </a:endParaRPr>
          </a:p>
        </p:txBody>
      </p:sp>
      <p:sp>
        <p:nvSpPr>
          <p:cNvPr id="3074" name="AutoShape 2" descr="UN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한계점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한계점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050" name="AutoShape 2" descr="UN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2" name="AutoShape 4" descr="UN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4" name="AutoShape 6" descr="UN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9" name="그림 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3600400" cy="3054438"/>
          </a:xfrm>
          <a:prstGeom prst="rect">
            <a:avLst/>
          </a:prstGeom>
        </p:spPr>
      </p:pic>
      <p:pic>
        <p:nvPicPr>
          <p:cNvPr id="10" name="그림 9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924944"/>
            <a:ext cx="3024336" cy="302433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259632" y="4293096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UN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364088" y="2276872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통일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마무리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4" name="그림 13" descr="imagesY1S2TXJ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2736304" cy="3024336"/>
          </a:xfrm>
          <a:prstGeom prst="rect">
            <a:avLst/>
          </a:prstGeom>
        </p:spPr>
      </p:pic>
      <p:pic>
        <p:nvPicPr>
          <p:cNvPr id="16" name="그림 15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844824"/>
            <a:ext cx="2520280" cy="3168352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1115616" y="5229200"/>
            <a:ext cx="27363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간도되찾기운동</a:t>
            </a:r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220072" y="5301208"/>
            <a:ext cx="2304256" cy="396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간도기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1066</Words>
  <Application>Microsoft Office PowerPoint</Application>
  <PresentationFormat>화면 슬라이드 쇼(4:3)</PresentationFormat>
  <Paragraphs>257</Paragraphs>
  <Slides>42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간도되찾기 운동본부의 설립취지</vt:lpstr>
      <vt:lpstr>우리가 간도를 되찾는 이유</vt:lpstr>
      <vt:lpstr>간도되찾기 운동본부의 활동</vt:lpstr>
      <vt:lpstr>후원하기</vt:lpstr>
      <vt:lpstr>슬라이드 27</vt:lpstr>
      <vt:lpstr>슬라이드 28</vt:lpstr>
      <vt:lpstr> </vt:lpstr>
      <vt:lpstr> 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Registered User</cp:lastModifiedBy>
  <cp:revision>1</cp:revision>
  <dcterms:created xsi:type="dcterms:W3CDTF">2017-10-04T14:20:47Z</dcterms:created>
  <dcterms:modified xsi:type="dcterms:W3CDTF">2017-10-04T14:21:48Z</dcterms:modified>
</cp:coreProperties>
</file>