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부제목 1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내용 개체 틀 1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내용 개체 틀 1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404241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1"/>
          <p:cNvSpPr txBox="1">
            <a:spLocks noGrp="1" noChangeArrowheads="1"/>
          </p:cNvSpPr>
          <p:nvPr>
            <p:ph idx="2"/>
          </p:nvPr>
        </p:nvSpPr>
        <p:spPr>
          <a:xfrm>
            <a:off x="4645025" y="1600200"/>
            <a:ext cx="404241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536700"/>
            <a:ext cx="404241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1"/>
          <p:cNvSpPr txBox="1">
            <a:spLocks noGrp="1" noChangeArrowheads="1"/>
          </p:cNvSpPr>
          <p:nvPr>
            <p:ph type="body" idx="2"/>
          </p:nvPr>
        </p:nvSpPr>
        <p:spPr>
          <a:xfrm>
            <a:off x="4645025" y="1536700"/>
            <a:ext cx="404241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1"/>
          <p:cNvSpPr txBox="1">
            <a:spLocks noGrp="1" noChangeArrowheads="1"/>
          </p:cNvSpPr>
          <p:nvPr>
            <p:ph idx="3"/>
          </p:nvPr>
        </p:nvSpPr>
        <p:spPr>
          <a:xfrm>
            <a:off x="457200" y="2176780"/>
            <a:ext cx="404241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1"/>
          <p:cNvSpPr txBox="1">
            <a:spLocks noGrp="1" noChangeArrowheads="1"/>
          </p:cNvSpPr>
          <p:nvPr>
            <p:ph idx="4"/>
          </p:nvPr>
        </p:nvSpPr>
        <p:spPr>
          <a:xfrm>
            <a:off x="4645025" y="2176780"/>
            <a:ext cx="404241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3009265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435735"/>
            <a:ext cx="3009265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그림 개체 틀 1"/>
          <p:cNvSpPr txBox="1">
            <a:spLocks noGrp="1" noChangeArrowheads="1"/>
          </p:cNvSpPr>
          <p:nvPr>
            <p:ph type="pic" idx="2"/>
          </p:nvPr>
        </p:nvSpPr>
        <p:spPr>
          <a:xfrm>
            <a:off x="3575685" y="457200"/>
            <a:ext cx="5111750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세로 텍스트 개체 틀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세로 제목 1"/>
          <p:cNvSpPr txBox="1">
            <a:spLocks noGrp="1" noChangeArrowheads="1"/>
          </p:cNvSpPr>
          <p:nvPr>
            <p:ph type="title" orient="vert"/>
          </p:nvPr>
        </p:nvSpPr>
        <p:spPr>
          <a:xfrm>
            <a:off x="6629400" y="274320"/>
            <a:ext cx="20580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세로 텍스트 개체 틀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274320"/>
            <a:ext cx="6026150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 latinLnBrk="0"/>
            <a:fld id="{B9320F77-B9A0-41C5-862A-B4B631284C64}" type="slidenum">
              <a:rPr lang="en-US" altLang="ko-KR" sz="1200" kern="0" dirty="0">
                <a:solidFill>
                  <a:srgbClr val="898989"/>
                </a:solidFill>
              </a:rPr>
              <a:pPr algn="r" defTabSz="508000" latinLnBrk="0"/>
              <a:t>‹#›</a:t>
            </a:fld>
            <a:endParaRPr lang="ko-KR" altLang="en-US" kern="0" dirty="0">
              <a:solidFill>
                <a:prstClr val="black"/>
              </a:solidFill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2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 latinLnBrk="0"/>
            <a:fld id="{B9320F77-B9A0-41C5-862A-B4B631284C64}" type="datetime1">
              <a:rPr lang="ko-KR" altLang="en-US" sz="1200" kern="0" dirty="0">
                <a:solidFill>
                  <a:srgbClr val="898989"/>
                </a:solidFill>
              </a:rPr>
              <a:pPr defTabSz="508000" latinLnBrk="0"/>
              <a:t>2017-10-09</a:t>
            </a:fld>
            <a:endParaRPr lang="ko-KR" altLang="en-US" kern="0" dirty="0">
              <a:solidFill>
                <a:prstClr val="black"/>
              </a:solidFill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3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 latinLnBrk="0"/>
            <a:r>
              <a:rPr lang="en-US" altLang="ko-KR" sz="1200" kern="0" dirty="0">
                <a:solidFill>
                  <a:srgbClr val="898989"/>
                </a:solidFill>
              </a:rPr>
              <a:t>바닥글</a:t>
            </a:r>
            <a:endParaRPr lang="ko-KR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G6AN8jVZ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44074714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일본의 문화</a:t>
            </a:r>
            <a:endParaRPr lang="ko-KR" altLang="en-US" sz="5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2" name="부제목 2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21501671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일본어일본학과 김주영</a:t>
            </a:r>
          </a:p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21301172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국어국문학과 배성중</a:t>
            </a:r>
          </a:p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21519744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문헌정보학과 </a:t>
            </a:r>
            <a:r>
              <a:rPr altLang="en-US" sz="2400" smtClean="0">
                <a:solidFill>
                  <a:schemeClr val="bg1"/>
                </a:solidFill>
                <a:latin typeface="배달의민족 주아 OTF" pitchFamily="18" charset="-127"/>
                <a:ea typeface="배달의민족 주아 OTF" pitchFamily="18" charset="-127"/>
              </a:rPr>
              <a:t>이찬호</a:t>
            </a:r>
            <a:endParaRPr lang="ko-KR" altLang="en-US" sz="24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88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pc="-15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식사 습관과 식사 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음식을 제공한 자와 신</a:t>
            </a:r>
            <a:r>
              <a:rPr lang="ko-KR" altLang="en-US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께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감사한 마음으로 식사</a:t>
            </a:r>
            <a:endParaRPr lang="en-US" altLang="ko-KR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식사를 시작할 때 음식을 권하는 말이나 식사를 마칠 때 감사를 표시하는 말을 하면 그에 적당한 답을 해야 함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평소에 가족이랑 하는 식사를 사적인 식사라 한다면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특별한 경우에 의식을 치르면서 하는 식사를 공적인 식사라고 할 수 있음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5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pc="-15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식사 습관과 식사 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자리에 앉을 때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주빈이 다른 사람보다 먼저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자리에서 설 때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다른 사람보다 주빈이 먼저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웃어른이나 주인이 오기 전에 미리 자리에 앉아 있어야 하고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웃어른이나 주인이 일어난 후에 뒤따라 자리에서 일어나야 함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도중에는 자리에서 이탈하지 않는 것이 좋으며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한 접시에는 한 가지 요리만 담는데 각자 개인 접시에서 덜어 먹음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07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pc="-15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식사 습관과 식사 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봉지에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싸인 젓가락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봉지를 떼어 자리를 만듦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봉지에 싸여있지 않은 젓가락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받침대에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둠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→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도중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상 좌편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,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식사 이후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원래 자리</a:t>
            </a: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뚜껑 여는 순서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밥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→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국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→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보시기 등</a:t>
            </a: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순서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밥</a:t>
            </a: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→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국물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 →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국건더기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→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밥 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  <a:ea typeface="+mn-ea"/>
              </a:rPr>
              <a:t>→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반찬</a:t>
            </a:r>
            <a:r>
              <a:rPr lang="en-US" altLang="ko-KR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 </a:t>
            </a: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74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pc="-15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식사 습관과 식사 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2500"/>
          </a:bodyPr>
          <a:lstStyle/>
          <a:p>
            <a:pPr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밥을 조금 남겨두면 밥을 더 먹고 싶다는 뜻임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29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젓가락에서 젓가락으로 음식을 옮기는 행위는 삼감</a:t>
            </a: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도중 입 속의 음식이 보이거나 튀어 나오면 좋지 않음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 도중 음식을 먹는 소리나 그릇 소리를 내지 않아야 함</a:t>
            </a: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젓가락을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떨거나 젓가락으로 그릇을 눌러 끌어 옮긴다거나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젓가락으로 음식을 찔러 들어 올리는 행위는 삼가야 함</a:t>
            </a: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pc="-15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식사 습관과 식사 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생선회를 먹을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때는 소형의 접시를 받치고 먹음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스시를</a:t>
            </a:r>
            <a:r>
              <a:rPr lang="ko-KR" altLang="en-US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먹을 때는 물수건으로 깨끗이 손을 닦고 나서 먹음</a:t>
            </a: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튀김을 먹을 때는 양념장을 상에 놓고 먹거나 손에 들고 먹음</a:t>
            </a:r>
            <a:endParaRPr lang="en-US" altLang="ko-KR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o-KR" altLang="en-US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차를 마실 때는 양손으로 찻잔을 잡고 왼손으로 찻잔 밑을 받치고 오른손으로 찻잔을 들고 차의 향을 맡고 나서 차를 천천히 소리내지 아니하고 마심</a:t>
            </a: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6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3" descr="C:/Users/Administrator/AppData/Roaming/PolarisOffice7/ETemp/5772_4438896/fImage4285576846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202374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1. 일본의 음식 문화</a:t>
            </a:r>
            <a:endParaRPr lang="ko-KR" altLang="en-US" sz="3500" dirty="0" smtClean="0">
              <a:solidFill>
                <a:schemeClr val="tx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endParaRPr lang="ko-KR" altLang="en-US" sz="3500" dirty="0" smtClean="0">
              <a:solidFill>
                <a:schemeClr val="tx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2. 일본의 스포츠 문화</a:t>
            </a: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3. </a:t>
            </a:r>
            <a:r>
              <a:rPr lang="en-US" altLang="ko-KR" sz="3500" b="0" dirty="0" err="1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일본의</a:t>
            </a: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성 </a:t>
            </a:r>
            <a:r>
              <a:rPr lang="en-US" altLang="ko-KR" sz="3500" b="0" dirty="0" err="1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문화</a:t>
            </a:r>
            <a:endParaRPr lang="en-US" altLang="ko-KR" sz="3500" dirty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350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4. </a:t>
            </a:r>
            <a:r>
              <a:rPr altLang="en-US" sz="350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질의 응답</a:t>
            </a:r>
            <a:endParaRPr lang="ko-KR" altLang="en-US" sz="35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3417381633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1. 일본의 음식 문화</a:t>
            </a:r>
            <a:endParaRPr lang="ko-KR" altLang="en-US" sz="5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0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3" descr="C:/Users/Administrator/AppData/Roaming/PolarisOffice7/ETemp/5772_4438896/fImage428558965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202374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1. 현대 일본인의 식생활 변화</a:t>
            </a:r>
            <a:endParaRPr lang="ko-KR" altLang="en-US" sz="3500" dirty="0" smtClean="0">
              <a:solidFill>
                <a:schemeClr val="tx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tx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2. 현대 일본인의 식사 습관과 </a:t>
            </a:r>
            <a:r>
              <a:rPr lang="en-US" altLang="ko-KR" sz="3500" b="0" dirty="0" err="1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식사</a:t>
            </a: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3500" b="0" dirty="0" err="1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예절</a:t>
            </a: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defTabSz="508000"/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</a:t>
            </a:r>
            <a:r>
              <a:rPr lang="en-US" altLang="ko-KR" sz="48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일본인의</a:t>
            </a:r>
            <a:r>
              <a:rPr lang="en-US" altLang="ko-KR" sz="48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식생활</a:t>
            </a:r>
            <a:r>
              <a:rPr lang="en-US" altLang="ko-KR" sz="48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변화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8" name="내용 개체 틀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17" y="1268760"/>
            <a:ext cx="4680000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0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879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식생활 변화</a:t>
            </a:r>
            <a:endParaRPr lang="ko-KR" altLang="en-US" sz="5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43230" y="157162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전후(戰後) 경제 부흥의 성공 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→ 일본인들 식사 생활의 변화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영양가 높은 식품 지출의 증가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어린이 중심으로 비만 문제가 대두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자연 식품에 대한 관심 증가</a:t>
            </a: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28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57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1572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defTabSz="508000"/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</a:t>
            </a:r>
            <a:r>
              <a:rPr lang="en-US" altLang="ko-KR" sz="48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일본인의</a:t>
            </a:r>
            <a:r>
              <a:rPr lang="en-US" altLang="ko-KR" sz="48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식생활</a:t>
            </a:r>
            <a:r>
              <a:rPr lang="en-US" altLang="ko-KR" sz="48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8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변화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주방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모습의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변화</a:t>
            </a: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한컴 솔잎 M" pitchFamily="18" charset="-127"/>
                <a:ea typeface="한컴 솔잎 M" pitchFamily="18" charset="-127"/>
              </a:rPr>
              <a:t>→</a:t>
            </a:r>
            <a:r>
              <a:rPr lang="en-US" altLang="ko-KR" sz="30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냉장고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및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덴키카마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전기밥솥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)의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등장</a:t>
            </a: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아침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식사의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변화</a:t>
            </a: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외식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산업의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발달</a:t>
            </a: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다양한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식품들의</a:t>
            </a:r>
            <a:r>
              <a:rPr lang="en-US" altLang="ko-KR" sz="300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등장</a:t>
            </a:r>
            <a:endParaRPr lang="ko-KR" altLang="en-US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2800" dirty="0" smtClean="0">
              <a:solidFill>
                <a:schemeClr val="bg1">
                  <a:lumMod val="95000"/>
                  <a:lumOff val="0"/>
                </a:scheme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24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4147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5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defTabSz="508000"/>
            <a:r>
              <a:rPr lang="en-US" altLang="ko-KR" sz="4500" spc="-15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</a:t>
            </a:r>
            <a:r>
              <a:rPr lang="en-US" altLang="ko-KR" sz="4500" spc="-15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500" spc="-15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일본인의</a:t>
            </a:r>
            <a:r>
              <a:rPr lang="en-US" altLang="ko-KR" sz="4500" spc="-15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500" spc="-15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식사</a:t>
            </a:r>
            <a:r>
              <a:rPr lang="en-US" altLang="ko-KR" sz="4500" spc="-15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500" spc="-15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습관과</a:t>
            </a:r>
            <a:r>
              <a:rPr lang="en-US" altLang="ko-KR" sz="4500" spc="-15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500" spc="-15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식사</a:t>
            </a:r>
            <a:r>
              <a:rPr lang="en-US" altLang="ko-KR" sz="4500" spc="-15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4500" spc="-150" dirty="0" err="1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 useBgFill="1"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나눔고딕 ExtraBold" charset="0"/>
              <a:ea typeface="나눔고딕 ExtraBold" charset="0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2800" dirty="0" smtClean="0">
              <a:solidFill>
                <a:schemeClr val="bg1">
                  <a:lumMod val="95000"/>
                  <a:lumOff val="0"/>
                </a:schemeClr>
              </a:solidFill>
              <a:latin typeface="나눔고딕 ExtraBold" charset="0"/>
              <a:ea typeface="나눔고딕 ExtraBold" charset="0"/>
            </a:endParaRPr>
          </a:p>
        </p:txBody>
      </p:sp>
      <p:pic>
        <p:nvPicPr>
          <p:cNvPr id="4" name="그림 4" descr="C:/Users/Administrator/AppData/Roaming/PolarisOffice7/ETemp/5772_4438896/fImage8575881069358.png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575435"/>
            <a:ext cx="8232140" cy="453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1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C:/Users/Administrator/AppData/Roaming/PolarisOffice7/ETemp/5772_4438896/fImage209009769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b="0" spc="-15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현대 일본인의 식사 습관과 식사 예절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5805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 dirty="0" smtClean="0">
              <a:solidFill>
                <a:schemeClr val="bg1">
                  <a:lumMod val="95000"/>
                  <a:lumOff val="0"/>
                </a:schemeClr>
              </a:solidFill>
              <a:latin typeface="나눔고딕 ExtraBold" charset="0"/>
              <a:ea typeface="나눔고딕 ExtraBold" charset="0"/>
            </a:endParaRPr>
          </a:p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맑은 고딕"/>
              <a:buChar char="•"/>
            </a:pPr>
            <a:endParaRPr lang="ko-KR" altLang="en-US" sz="2800" dirty="0" smtClean="0">
              <a:solidFill>
                <a:schemeClr val="bg1">
                  <a:lumMod val="95000"/>
                  <a:lumOff val="0"/>
                </a:schemeClr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10000"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1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일 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2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식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조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맑은 고딕"/>
                <a:ea typeface="맑은 고딕"/>
              </a:rPr>
              <a:t>·</a:t>
            </a:r>
            <a:r>
              <a:rPr altLang="en-US" sz="3000" kern="0" dirty="0" err="1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석식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맑은 고딕"/>
                <a:ea typeface="맑은 고딕"/>
              </a:rPr>
              <a:t>)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맑은 고딕"/>
                <a:ea typeface="맑은 고딕"/>
              </a:rPr>
              <a:t> →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1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일 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3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식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조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맑은 고딕"/>
                <a:ea typeface="맑은 고딕"/>
              </a:rPr>
              <a:t>·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중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맑은 고딕"/>
                <a:ea typeface="맑은 고딕"/>
              </a:rPr>
              <a:t>·</a:t>
            </a:r>
            <a:r>
              <a:rPr altLang="en-US" sz="3000" kern="0" dirty="0" err="1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석식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endParaRPr altLang="en-US" sz="3000" kern="0" dirty="0">
              <a:solidFill>
                <a:prstClr val="white">
                  <a:lumMod val="95000"/>
                  <a:lumOff val="0"/>
                </a:prst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sz="3000" kern="0" dirty="0">
              <a:solidFill>
                <a:prstClr val="white">
                  <a:lumMod val="95000"/>
                  <a:lumOff val="0"/>
                </a:prst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다리가 달린 밥상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상류 계급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)+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개인에게 지정된 사각으로 만들어진 상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일반 가정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)+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식탁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메이지 시대 이후 도시의 가정</a:t>
            </a:r>
            <a:r>
              <a:rPr lang="en-US" altLang="ko-KR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altLang="en-US" sz="3000" kern="0" dirty="0">
              <a:solidFill>
                <a:prstClr val="white">
                  <a:lumMod val="95000"/>
                  <a:lumOff val="0"/>
                </a:prst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연장자가 젓가락을 들면 나머지 식구들이 인사</a:t>
            </a:r>
            <a:r>
              <a:rPr altLang="en-US" sz="3000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말</a:t>
            </a:r>
            <a:r>
              <a:rPr altLang="en-US" sz="30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을 하고 식사를 시작함</a:t>
            </a:r>
            <a:r>
              <a:rPr lang="en-US" altLang="ko-KR" sz="30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endParaRPr altLang="en-US" sz="30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altLang="en-US" sz="3000" kern="0" dirty="0">
              <a:solidFill>
                <a:prstClr val="white">
                  <a:lumMod val="95000"/>
                  <a:lumOff val="0"/>
                </a:prst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r>
              <a:rPr altLang="en-US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연장자의 자리는 가장 상석이었고 나머지 식구들의 자리도 개인마다 지정되어 있었음</a:t>
            </a:r>
            <a:r>
              <a:rPr lang="en-US" altLang="ko-KR" kern="0" dirty="0">
                <a:solidFill>
                  <a:prstClr val="white">
                    <a:lumMod val="95000"/>
                    <a:lumOff val="0"/>
                  </a:prstClr>
                </a:solidFill>
                <a:latin typeface="배달의민족 주아 OTF" pitchFamily="18" charset="-127"/>
                <a:ea typeface="배달의민족 주아 OTF" pitchFamily="18" charset="-127"/>
              </a:rPr>
              <a:t>.</a:t>
            </a: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49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474</Words>
  <Application>Microsoft Office PowerPoint</Application>
  <PresentationFormat>화면 슬라이드 쇼(4:3)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오피스 테마</vt:lpstr>
      <vt:lpstr>일본의 문화</vt:lpstr>
      <vt:lpstr>PowerPoint 프레젠테이션</vt:lpstr>
      <vt:lpstr>PowerPoint 프레젠테이션</vt:lpstr>
      <vt:lpstr>PowerPoint 프레젠테이션</vt:lpstr>
      <vt:lpstr>현대 일본인의 식생활 변화</vt:lpstr>
      <vt:lpstr>현대 일본인의 식생활 변화</vt:lpstr>
      <vt:lpstr>현대 일본인의 식생활 변화</vt:lpstr>
      <vt:lpstr>현대 일본인의 식사 습관과 식사 예절</vt:lpstr>
      <vt:lpstr>현대 일본인의 식사 습관과 식사 예절</vt:lpstr>
      <vt:lpstr>현대 일본인의 식사 습관과 식사 예절</vt:lpstr>
      <vt:lpstr>현대 일본인의 식사 습관과 식사 예절</vt:lpstr>
      <vt:lpstr>현대 일본인의 식사 습관과 식사 예절</vt:lpstr>
      <vt:lpstr>현대 일본인의 식사 습관과 식사 예절</vt:lpstr>
      <vt:lpstr>현대 일본인의 식사 습관과 식사 예절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</dc:title>
  <dc:creator>USER</dc:creator>
  <cp:lastModifiedBy>USER</cp:lastModifiedBy>
  <cp:revision>1</cp:revision>
  <dcterms:created xsi:type="dcterms:W3CDTF">2017-10-09T10:05:41Z</dcterms:created>
  <dcterms:modified xsi:type="dcterms:W3CDTF">2017-10-09T10:09:50Z</dcterms:modified>
</cp:coreProperties>
</file>