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comments/comment2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omments/comment3.xml" ContentType="application/vnd.openxmlformats-officedocument.presentationml.comment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</p:sldIdLst>
  <p:sldSz cx="9144000" cy="6858000" type="screen4x3"/>
  <p:notesSz cx="6858000" cy="9144000"/>
  <p:embeddedFontLst>
    <p:embeddedFont>
      <p:font typeface="a옛날목욕탕L" pitchFamily="18" charset="-127"/>
      <p:regular r:id="rId52"/>
    </p:embeddedFont>
    <p:embeddedFont>
      <p:font typeface="Simplified Arabic Fixed" pitchFamily="49" charset="-78"/>
      <p:regular r:id="rId53"/>
    </p:embeddedFont>
    <p:embeddedFont>
      <p:font typeface="맑은 고딕" pitchFamily="50" charset="-127"/>
      <p:regular r:id="rId54"/>
      <p:bold r:id="rId5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me" initials="h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0-01T13:43:50.921" idx="1">
    <p:pos x="5730" y="21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0-01T13:43:50.921" idx="2">
    <p:pos x="5730" y="21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0-01T13:43:50.921" idx="3">
    <p:pos x="5730" y="21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64A04-CEE6-4FB7-8E00-37002E0F0CD3}" type="datetimeFigureOut">
              <a:rPr lang="ko-KR" altLang="en-US" smtClean="0"/>
              <a:pPr/>
              <a:t>2017-11-20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39169-1CC0-4B0C-9ED9-74D9030B9BE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B9B-9341-4E7D-B6C3-EBE8FF37A73D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602440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간도는 우리나라 외교권을 빼앗은 일본이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1909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월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 청나라와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간도협약을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맺어 철도 부설권과 광산 채굴권 등 각종 이권의 대가로 부당하게 넘겨준 땅이다  라고 말함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B9B-9341-4E7D-B6C3-EBE8FF37A73D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94789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간도임시정부회복위원회’를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이끌고 있는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장계황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동국대 행정대학원 교수가 지난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월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 오후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청주첨담문화산업단지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내에서 개최된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歷史堂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청주역사인문학특별강좌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에서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해양 영토와 독도론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대해서 특별 강의를 하고 있다</a:t>
            </a:r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우리의 주장과 같이 백두산정계비상의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토문강이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실제 존재하는 토문강이라면 간도와 연해주 전체가 우리 영토가 되기 때문에 중국으로서는 받아들일 수 없었던 것이다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B9B-9341-4E7D-B6C3-EBE8FF37A73D}" type="slidenum">
              <a:rPr lang="ko-KR" altLang="en-US" smtClean="0"/>
              <a:pPr/>
              <a:t>37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16692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온라인 활동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B9B-9341-4E7D-B6C3-EBE8FF37A73D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63966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84C8-79C9-4A35-9365-62637E2FFA5D}" type="datetimeFigureOut">
              <a:rPr lang="ko-KR" altLang="en-US" smtClean="0"/>
              <a:pPr/>
              <a:t>2017-11-20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807B-0974-4516-8B65-5869F7F9AC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84C8-79C9-4A35-9365-62637E2FFA5D}" type="datetimeFigureOut">
              <a:rPr lang="ko-KR" altLang="en-US" smtClean="0"/>
              <a:pPr/>
              <a:t>2017-11-20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807B-0974-4516-8B65-5869F7F9AC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84C8-79C9-4A35-9365-62637E2FFA5D}" type="datetimeFigureOut">
              <a:rPr lang="ko-KR" altLang="en-US" smtClean="0"/>
              <a:pPr/>
              <a:t>2017-11-20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807B-0974-4516-8B65-5869F7F9AC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84C8-79C9-4A35-9365-62637E2FFA5D}" type="datetimeFigureOut">
              <a:rPr lang="ko-KR" altLang="en-US" smtClean="0"/>
              <a:pPr/>
              <a:t>2017-11-20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807B-0974-4516-8B65-5869F7F9AC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84C8-79C9-4A35-9365-62637E2FFA5D}" type="datetimeFigureOut">
              <a:rPr lang="ko-KR" altLang="en-US" smtClean="0"/>
              <a:pPr/>
              <a:t>2017-11-20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807B-0974-4516-8B65-5869F7F9AC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84C8-79C9-4A35-9365-62637E2FFA5D}" type="datetimeFigureOut">
              <a:rPr lang="ko-KR" altLang="en-US" smtClean="0"/>
              <a:pPr/>
              <a:t>2017-11-20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807B-0974-4516-8B65-5869F7F9AC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84C8-79C9-4A35-9365-62637E2FFA5D}" type="datetimeFigureOut">
              <a:rPr lang="ko-KR" altLang="en-US" smtClean="0"/>
              <a:pPr/>
              <a:t>2017-11-20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807B-0974-4516-8B65-5869F7F9AC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84C8-79C9-4A35-9365-62637E2FFA5D}" type="datetimeFigureOut">
              <a:rPr lang="ko-KR" altLang="en-US" smtClean="0"/>
              <a:pPr/>
              <a:t>2017-11-20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807B-0974-4516-8B65-5869F7F9AC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84C8-79C9-4A35-9365-62637E2FFA5D}" type="datetimeFigureOut">
              <a:rPr lang="ko-KR" altLang="en-US" smtClean="0"/>
              <a:pPr/>
              <a:t>2017-11-20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807B-0974-4516-8B65-5869F7F9AC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84C8-79C9-4A35-9365-62637E2FFA5D}" type="datetimeFigureOut">
              <a:rPr lang="ko-KR" altLang="en-US" smtClean="0"/>
              <a:pPr/>
              <a:t>2017-11-20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807B-0974-4516-8B65-5869F7F9AC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84C8-79C9-4A35-9365-62637E2FFA5D}" type="datetimeFigureOut">
              <a:rPr lang="ko-KR" altLang="en-US" smtClean="0"/>
              <a:pPr/>
              <a:t>2017-11-20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807B-0974-4516-8B65-5869F7F9AC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484C8-79C9-4A35-9365-62637E2FFA5D}" type="datetimeFigureOut">
              <a:rPr lang="ko-KR" altLang="en-US" smtClean="0"/>
              <a:pPr/>
              <a:t>2017-11-20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D807B-0974-4516-8B65-5869F7F9AC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36eHdj4OLQ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kr/url?sa=i&amp;rct=j&amp;q=&amp;esrc=s&amp;source=images&amp;cd=&amp;cad=rja&amp;uact=8&amp;ved=0ahUKEwj84r-Tt9TWAhVDOJQKHVv8DVgQjRwIBw&amp;url=http://blog.naver.com/PostView.nhn?blogId=angrymomo&amp;logNo=220943733179&amp;parentCategoryNo=&amp;categoryNo=10&amp;viewDate=&amp;isShowPopularPosts=true&amp;from=search&amp;psig=AOvVaw2DWJmmCB9toHadf8Nlp0lz&amp;ust=150711932118004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09-XCQa4V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hyperlink" Target="http://www.yonhapnews.co.kr/photos/1990000000.html?cid=PYH20170104209800013&amp;input=1196m" TargetMode="External"/><Relationship Id="rId4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comments" Target="../comments/comment2.xml"/><Relationship Id="rId4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comments" Target="../comments/comment3.xml"/><Relationship Id="rId4" Type="http://schemas.openxmlformats.org/officeDocument/2006/relationships/image" Target="../media/image2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kbs.co.kr/news/view.do?ncd=3338009&amp;ref=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755576" y="1700808"/>
            <a:ext cx="7560840" cy="110982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16699" y="1697083"/>
            <a:ext cx="9679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5</a:t>
            </a:r>
            <a:r>
              <a:rPr lang="en-US" altLang="ko-KR" sz="60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. </a:t>
            </a:r>
            <a:r>
              <a:rPr lang="ko-KR" altLang="en-US" sz="60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통감부</a:t>
            </a:r>
            <a:r>
              <a:rPr lang="ko-KR" altLang="en-US" sz="60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간도</a:t>
            </a:r>
            <a:r>
              <a:rPr lang="en-US" altLang="ko-KR" sz="60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</a:t>
            </a:r>
            <a:r>
              <a:rPr lang="ko-KR" altLang="en-US" sz="60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출장소</a:t>
            </a:r>
            <a:endParaRPr lang="ko-KR" altLang="en-US" sz="60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10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268760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3528" y="1772816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1846101" y="4545523"/>
            <a:ext cx="48112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중국어중국학과 </a:t>
            </a:r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21602156</a:t>
            </a:r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 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OTF" pitchFamily="34" charset="-127"/>
              <a:ea typeface="나눔스퀘어OTF" pitchFamily="34" charset="-127"/>
              <a:cs typeface="Simplified Arabic Fixed" pitchFamily="49" charset="-78"/>
            </a:endParaRPr>
          </a:p>
          <a:p>
            <a:pPr algn="ctr"/>
            <a:r>
              <a:rPr lang="ko-KR" alt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황다원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OTF" pitchFamily="34" charset="-127"/>
              <a:ea typeface="나눔스퀘어OTF" pitchFamily="34" charset="-127"/>
              <a:cs typeface="Simplified Arabic Fixed" pitchFamily="49" charset="-78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3131840" y="4221088"/>
            <a:ext cx="230425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5205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82"/>
            <a:ext cx="9144000" cy="6866182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dirty="0" smtClean="0"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smtClean="0">
                <a:latin typeface="DX새날B" pitchFamily="18" charset="-127"/>
                <a:ea typeface="DX새날B" pitchFamily="18" charset="-127"/>
              </a:rPr>
              <a:t>역사적 배경</a:t>
            </a:r>
            <a:endParaRPr lang="ko-KR" altLang="en-US" sz="3200" dirty="0"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8" name="모서리가 접힌 도형 7"/>
          <p:cNvSpPr/>
          <p:nvPr/>
        </p:nvSpPr>
        <p:spPr>
          <a:xfrm>
            <a:off x="323528" y="764704"/>
            <a:ext cx="8424936" cy="5832648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ko-KR" altLang="en-US" sz="2400" b="1" dirty="0" smtClean="0">
                <a:solidFill>
                  <a:schemeClr val="tx1"/>
                </a:solidFill>
              </a:rPr>
              <a:t>백두산정계비가 건립 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1712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년</a:t>
            </a:r>
            <a:endParaRPr lang="en-US" altLang="ko-KR" sz="2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l"/>
            </a:pPr>
            <a:endParaRPr lang="en-US" altLang="ko-KR" sz="2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ko-KR" altLang="en-US" sz="2400" b="1" dirty="0" smtClean="0">
                <a:solidFill>
                  <a:schemeClr val="tx1"/>
                </a:solidFill>
              </a:rPr>
              <a:t>청나라가 </a:t>
            </a:r>
            <a:r>
              <a:rPr lang="ko-KR" altLang="en-US" sz="2400" b="1" dirty="0" err="1" smtClean="0">
                <a:solidFill>
                  <a:schemeClr val="tx1"/>
                </a:solidFill>
              </a:rPr>
              <a:t>봉금을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 해체 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1881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년</a:t>
            </a:r>
            <a:endParaRPr lang="en-US" altLang="ko-KR" sz="2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l"/>
            </a:pPr>
            <a:endParaRPr lang="en-US" altLang="ko-KR" sz="2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ko-KR" altLang="en-US" sz="2400" b="1" dirty="0" smtClean="0">
                <a:solidFill>
                  <a:schemeClr val="tx1"/>
                </a:solidFill>
              </a:rPr>
              <a:t>조선과 청나라 사이의 제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1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차 회담인 </a:t>
            </a:r>
            <a:r>
              <a:rPr lang="ko-KR" altLang="en-US" sz="2400" b="1" dirty="0" err="1" smtClean="0">
                <a:solidFill>
                  <a:schemeClr val="tx1"/>
                </a:solidFill>
              </a:rPr>
              <a:t>을유감계회담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 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1885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년</a:t>
            </a:r>
            <a:endParaRPr lang="en-US" altLang="ko-KR" sz="2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l"/>
            </a:pPr>
            <a:endParaRPr lang="en-US" altLang="ko-KR" sz="2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ko-KR" altLang="en-US" sz="2400" b="1" dirty="0" err="1" smtClean="0">
                <a:solidFill>
                  <a:schemeClr val="tx1"/>
                </a:solidFill>
              </a:rPr>
              <a:t>정해감계회담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 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1885,1887, 1888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년</a:t>
            </a:r>
            <a:endParaRPr lang="en-US" altLang="ko-KR" sz="2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l"/>
            </a:pPr>
            <a:endParaRPr lang="en-US" altLang="ko-KR" sz="2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ko-KR" altLang="en-US" sz="2400" b="1" dirty="0" err="1" smtClean="0">
                <a:solidFill>
                  <a:schemeClr val="tx1"/>
                </a:solidFill>
              </a:rPr>
              <a:t>이범윤을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 </a:t>
            </a:r>
            <a:r>
              <a:rPr lang="ko-KR" altLang="en-US" sz="2400" b="1" dirty="0" err="1" smtClean="0">
                <a:solidFill>
                  <a:schemeClr val="tx1"/>
                </a:solidFill>
              </a:rPr>
              <a:t>북변간도관리사로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 임명 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1902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년</a:t>
            </a:r>
            <a:endParaRPr lang="en-US" altLang="ko-KR" sz="2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l"/>
            </a:pPr>
            <a:endParaRPr lang="en-US" altLang="ko-KR" sz="2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ko-KR" altLang="en-US" sz="2400" b="1" dirty="0" smtClean="0">
                <a:solidFill>
                  <a:schemeClr val="tx1"/>
                </a:solidFill>
              </a:rPr>
              <a:t>간도에 </a:t>
            </a:r>
            <a:r>
              <a:rPr lang="ko-KR" altLang="en-US" sz="2400" b="1" dirty="0" err="1" smtClean="0">
                <a:solidFill>
                  <a:schemeClr val="tx1"/>
                </a:solidFill>
              </a:rPr>
              <a:t>통감부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 간도파출소 설치 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1907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년</a:t>
            </a:r>
            <a:endParaRPr lang="en-US" altLang="ko-KR" sz="2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l"/>
            </a:pPr>
            <a:endParaRPr lang="en-US" altLang="ko-KR" sz="2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ko-KR" altLang="en-US" sz="2400" b="1" dirty="0" smtClean="0">
                <a:solidFill>
                  <a:schemeClr val="tx1"/>
                </a:solidFill>
              </a:rPr>
              <a:t>부설권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2400" b="1" dirty="0" err="1" smtClean="0">
                <a:solidFill>
                  <a:schemeClr val="tx1"/>
                </a:solidFill>
              </a:rPr>
              <a:t>개발권등을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 얻고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 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두만강 국경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간도협약을 맺음 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1909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년</a:t>
            </a: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ko-KR" altLang="en-US" dirty="0" smtClean="0">
              <a:solidFill>
                <a:schemeClr val="tx1"/>
              </a:solidFill>
            </a:endParaRPr>
          </a:p>
          <a:p>
            <a:endParaRPr lang="ko-KR" altLang="en-US" dirty="0" smtClean="0">
              <a:solidFill>
                <a:schemeClr val="tx1"/>
              </a:solidFill>
            </a:endParaRPr>
          </a:p>
          <a:p>
            <a:endParaRPr lang="ko-KR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3104" cy="6858000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dirty="0" smtClean="0"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smtClean="0">
                <a:latin typeface="DX새날B" pitchFamily="18" charset="-127"/>
                <a:ea typeface="DX새날B" pitchFamily="18" charset="-127"/>
              </a:rPr>
              <a:t>간도협약의 요지</a:t>
            </a:r>
            <a:endParaRPr lang="ko-KR" altLang="en-US" sz="3200" dirty="0"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467544" y="1124744"/>
            <a:ext cx="576064" cy="6480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3200" b="1" dirty="0" smtClean="0">
                <a:solidFill>
                  <a:schemeClr val="tx1"/>
                </a:solidFill>
                <a:latin typeface="DX새날B" pitchFamily="18" charset="-127"/>
                <a:ea typeface="DX새날B" pitchFamily="18" charset="-127"/>
              </a:rPr>
              <a:t>1</a:t>
            </a:r>
            <a:endParaRPr lang="ko-KR" altLang="en-US" sz="3200" b="1" dirty="0">
              <a:solidFill>
                <a:schemeClr val="tx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16" name="오른쪽 화살표 15"/>
          <p:cNvSpPr/>
          <p:nvPr/>
        </p:nvSpPr>
        <p:spPr>
          <a:xfrm>
            <a:off x="467544" y="2204864"/>
            <a:ext cx="576064" cy="6480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3200" b="1" dirty="0" smtClean="0">
                <a:solidFill>
                  <a:schemeClr val="tx1"/>
                </a:solidFill>
                <a:latin typeface="DX새날B" pitchFamily="18" charset="-127"/>
                <a:ea typeface="DX새날B" pitchFamily="18" charset="-127"/>
              </a:rPr>
              <a:t>2</a:t>
            </a:r>
            <a:endParaRPr lang="ko-KR" altLang="en-US" sz="3200" b="1" dirty="0">
              <a:solidFill>
                <a:schemeClr val="tx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17" name="오른쪽 화살표 16"/>
          <p:cNvSpPr/>
          <p:nvPr/>
        </p:nvSpPr>
        <p:spPr>
          <a:xfrm>
            <a:off x="467544" y="3284984"/>
            <a:ext cx="576064" cy="6480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3200" b="1" dirty="0" smtClean="0">
                <a:solidFill>
                  <a:schemeClr val="tx1"/>
                </a:solidFill>
                <a:latin typeface="DX새날B" pitchFamily="18" charset="-127"/>
                <a:ea typeface="DX새날B" pitchFamily="18" charset="-127"/>
              </a:rPr>
              <a:t>3</a:t>
            </a:r>
            <a:endParaRPr lang="ko-KR" altLang="en-US" sz="3200" b="1" dirty="0">
              <a:solidFill>
                <a:schemeClr val="tx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18" name="오른쪽 화살표 17"/>
          <p:cNvSpPr/>
          <p:nvPr/>
        </p:nvSpPr>
        <p:spPr>
          <a:xfrm>
            <a:off x="467544" y="4365104"/>
            <a:ext cx="576064" cy="6480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3200" b="1" dirty="0" smtClean="0">
                <a:solidFill>
                  <a:schemeClr val="tx1"/>
                </a:solidFill>
                <a:latin typeface="DX새날B" pitchFamily="18" charset="-127"/>
                <a:ea typeface="DX새날B" pitchFamily="18" charset="-127"/>
              </a:rPr>
              <a:t>4</a:t>
            </a:r>
            <a:endParaRPr lang="ko-KR" altLang="en-US" sz="3200" b="1" dirty="0">
              <a:solidFill>
                <a:schemeClr val="tx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19" name="한쪽 모서리가 잘린 사각형 18"/>
          <p:cNvSpPr/>
          <p:nvPr/>
        </p:nvSpPr>
        <p:spPr>
          <a:xfrm>
            <a:off x="1619672" y="1052736"/>
            <a:ext cx="6336704" cy="864096"/>
          </a:xfrm>
          <a:prstGeom prst="snip1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두만강을 양국의 국경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상류는 정계비를 </a:t>
            </a:r>
            <a:endParaRPr lang="en-US" altLang="ko-KR" sz="2400" b="1" dirty="0" smtClean="0"/>
          </a:p>
          <a:p>
            <a:pPr algn="ctr"/>
            <a:r>
              <a:rPr lang="ko-KR" altLang="en-US" sz="2400" b="1" dirty="0" smtClean="0"/>
              <a:t>지점으로 하여 석을 수로 국경을 삼는다</a:t>
            </a:r>
          </a:p>
        </p:txBody>
      </p:sp>
      <p:sp>
        <p:nvSpPr>
          <p:cNvPr id="20" name="한쪽 모서리가 잘린 사각형 19"/>
          <p:cNvSpPr/>
          <p:nvPr/>
        </p:nvSpPr>
        <p:spPr>
          <a:xfrm>
            <a:off x="1619672" y="2132856"/>
            <a:ext cx="6336704" cy="864096"/>
          </a:xfrm>
          <a:prstGeom prst="snip1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 smtClean="0"/>
              <a:t>용정촌</a:t>
            </a:r>
            <a:r>
              <a:rPr lang="en-US" altLang="ko-KR" sz="2000" b="1" dirty="0" smtClean="0"/>
              <a:t>·</a:t>
            </a:r>
            <a:r>
              <a:rPr lang="ko-KR" altLang="en-US" sz="2000" b="1" dirty="0" smtClean="0"/>
              <a:t>국자가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局子街</a:t>
            </a:r>
            <a:r>
              <a:rPr lang="en-US" altLang="ko-KR" sz="2000" b="1" dirty="0" smtClean="0"/>
              <a:t>)·</a:t>
            </a:r>
            <a:r>
              <a:rPr lang="ko-KR" altLang="en-US" sz="2000" b="1" dirty="0" err="1" smtClean="0"/>
              <a:t>두도구</a:t>
            </a:r>
            <a:r>
              <a:rPr lang="en-US" altLang="ko-KR" sz="2000" b="1" dirty="0" smtClean="0"/>
              <a:t>(</a:t>
            </a:r>
            <a:r>
              <a:rPr lang="ko-KR" altLang="en-US" sz="2000" b="1" dirty="0" err="1" smtClean="0"/>
              <a:t>頭道溝</a:t>
            </a:r>
            <a:r>
              <a:rPr lang="en-US" altLang="ko-KR" sz="2000" b="1" dirty="0" smtClean="0"/>
              <a:t>)·</a:t>
            </a:r>
            <a:r>
              <a:rPr lang="ko-KR" altLang="en-US" sz="2000" b="1" dirty="0" err="1" smtClean="0"/>
              <a:t>면초구</a:t>
            </a:r>
            <a:r>
              <a:rPr lang="en-US" altLang="ko-KR" sz="2000" b="1" dirty="0" smtClean="0"/>
              <a:t>(</a:t>
            </a:r>
            <a:r>
              <a:rPr lang="ko-KR" altLang="en-US" sz="2000" b="1" dirty="0" err="1" smtClean="0"/>
              <a:t>面草溝</a:t>
            </a:r>
            <a:r>
              <a:rPr lang="en-US" altLang="ko-KR" sz="2000" b="1" dirty="0" smtClean="0"/>
              <a:t>) </a:t>
            </a:r>
            <a:r>
              <a:rPr lang="ko-KR" altLang="en-US" sz="2000" b="1" dirty="0" smtClean="0"/>
              <a:t>등 네 곳에 영사관이나 영사관 분관을 설치</a:t>
            </a:r>
          </a:p>
        </p:txBody>
      </p:sp>
      <p:sp>
        <p:nvSpPr>
          <p:cNvPr id="21" name="한쪽 모서리가 잘린 사각형 20"/>
          <p:cNvSpPr/>
          <p:nvPr/>
        </p:nvSpPr>
        <p:spPr>
          <a:xfrm>
            <a:off x="1619672" y="3212976"/>
            <a:ext cx="6336704" cy="864096"/>
          </a:xfrm>
          <a:prstGeom prst="snip1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청나라는 간도 지방에 한민족의 거주를 승준</a:t>
            </a:r>
          </a:p>
        </p:txBody>
      </p:sp>
      <p:sp>
        <p:nvSpPr>
          <p:cNvPr id="22" name="한쪽 모서리가 잘린 사각형 21"/>
          <p:cNvSpPr/>
          <p:nvPr/>
        </p:nvSpPr>
        <p:spPr>
          <a:xfrm>
            <a:off x="1619672" y="4293096"/>
            <a:ext cx="6336704" cy="864096"/>
          </a:xfrm>
          <a:prstGeom prst="snip1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/>
              <a:t>간도 지방에 거주하는 한민족은 청나라의 법권 관할 하에 두며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납세와 행정상 처분도 청국인과 같이 취급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3104" cy="6858000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dirty="0" smtClean="0"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smtClean="0">
                <a:latin typeface="DX새날B" pitchFamily="18" charset="-127"/>
                <a:ea typeface="DX새날B" pitchFamily="18" charset="-127"/>
              </a:rPr>
              <a:t>간도협약의 요지</a:t>
            </a:r>
            <a:endParaRPr lang="ko-KR" altLang="en-US" sz="3200" dirty="0"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467544" y="1124744"/>
            <a:ext cx="576064" cy="6480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3200" b="1" dirty="0" smtClean="0">
                <a:solidFill>
                  <a:schemeClr val="tx1"/>
                </a:solidFill>
                <a:latin typeface="DX새날B" pitchFamily="18" charset="-127"/>
                <a:ea typeface="DX새날B" pitchFamily="18" charset="-127"/>
              </a:rPr>
              <a:t>5</a:t>
            </a:r>
            <a:endParaRPr lang="ko-KR" altLang="en-US" sz="3200" b="1" dirty="0">
              <a:solidFill>
                <a:schemeClr val="tx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8" name="한쪽 모서리가 잘린 사각형 7"/>
          <p:cNvSpPr/>
          <p:nvPr/>
        </p:nvSpPr>
        <p:spPr>
          <a:xfrm>
            <a:off x="1619672" y="1052736"/>
            <a:ext cx="6336704" cy="864096"/>
          </a:xfrm>
          <a:prstGeom prst="snip1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2000" b="1" dirty="0" smtClean="0"/>
              <a:t>간도 거주 한국인의 재산은 청국인과 같이 보호되며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선정된 장소를 통해 두만강 출입가능</a:t>
            </a:r>
            <a:endParaRPr lang="ko-KR" altLang="en-US" sz="2000" b="1" dirty="0"/>
          </a:p>
        </p:txBody>
      </p:sp>
      <p:sp>
        <p:nvSpPr>
          <p:cNvPr id="9" name="오른쪽 화살표 8"/>
          <p:cNvSpPr/>
          <p:nvPr/>
        </p:nvSpPr>
        <p:spPr>
          <a:xfrm>
            <a:off x="467544" y="2204864"/>
            <a:ext cx="576064" cy="6480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3200" b="1" dirty="0" smtClean="0">
                <a:solidFill>
                  <a:schemeClr val="tx1"/>
                </a:solidFill>
                <a:latin typeface="DX새날B" pitchFamily="18" charset="-127"/>
                <a:ea typeface="DX새날B" pitchFamily="18" charset="-127"/>
              </a:rPr>
              <a:t>6</a:t>
            </a:r>
            <a:endParaRPr lang="ko-KR" altLang="en-US" sz="3200" b="1" dirty="0">
              <a:solidFill>
                <a:schemeClr val="tx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10" name="한쪽 모서리가 잘린 사각형 9"/>
          <p:cNvSpPr/>
          <p:nvPr/>
        </p:nvSpPr>
        <p:spPr>
          <a:xfrm>
            <a:off x="1619672" y="2132856"/>
            <a:ext cx="6336704" cy="864096"/>
          </a:xfrm>
          <a:prstGeom prst="snip1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400" b="1" dirty="0" smtClean="0"/>
              <a:t>일본은 </a:t>
            </a:r>
            <a:r>
              <a:rPr lang="ko-KR" altLang="en-US" sz="2400" b="1" dirty="0" err="1" smtClean="0"/>
              <a:t>길회선</a:t>
            </a:r>
            <a:r>
              <a:rPr lang="en-US" altLang="ko-KR" sz="2400" b="1" dirty="0" smtClean="0"/>
              <a:t>(</a:t>
            </a:r>
            <a:r>
              <a:rPr lang="ko-KR" altLang="en-US" sz="2400" b="1" dirty="0" err="1" smtClean="0"/>
              <a:t>吉會線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延吉에서 </a:t>
            </a:r>
            <a:r>
              <a:rPr lang="ko-KR" altLang="en-US" sz="2400" b="1" dirty="0" err="1" smtClean="0"/>
              <a:t>會寧間</a:t>
            </a:r>
            <a:r>
              <a:rPr lang="ko-KR" altLang="en-US" sz="2400" b="1" dirty="0" smtClean="0"/>
              <a:t> 철도</a:t>
            </a:r>
            <a:r>
              <a:rPr lang="en-US" altLang="ko-KR" sz="2400" b="1" dirty="0" smtClean="0"/>
              <a:t>)</a:t>
            </a:r>
            <a:r>
              <a:rPr lang="ko-KR" altLang="en-US" sz="2400" b="1" dirty="0" smtClean="0"/>
              <a:t>의 부설권을 가짐</a:t>
            </a:r>
            <a:endParaRPr lang="ko-KR" altLang="en-US" sz="2400" b="1" dirty="0"/>
          </a:p>
        </p:txBody>
      </p:sp>
      <p:sp>
        <p:nvSpPr>
          <p:cNvPr id="11" name="오른쪽 화살표 10"/>
          <p:cNvSpPr/>
          <p:nvPr/>
        </p:nvSpPr>
        <p:spPr>
          <a:xfrm>
            <a:off x="467544" y="3284984"/>
            <a:ext cx="576064" cy="6480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3200" b="1" dirty="0" smtClean="0">
                <a:solidFill>
                  <a:schemeClr val="tx1"/>
                </a:solidFill>
                <a:latin typeface="DX새날B" pitchFamily="18" charset="-127"/>
                <a:ea typeface="DX새날B" pitchFamily="18" charset="-127"/>
              </a:rPr>
              <a:t>7</a:t>
            </a:r>
            <a:endParaRPr lang="ko-KR" altLang="en-US" sz="3200" b="1" dirty="0">
              <a:solidFill>
                <a:schemeClr val="tx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12" name="한쪽 모서리가 잘린 사각형 11"/>
          <p:cNvSpPr/>
          <p:nvPr/>
        </p:nvSpPr>
        <p:spPr>
          <a:xfrm>
            <a:off x="1619672" y="3212976"/>
            <a:ext cx="6336704" cy="864096"/>
          </a:xfrm>
          <a:prstGeom prst="snip1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가급적 속히 </a:t>
            </a:r>
            <a:r>
              <a:rPr lang="ko-KR" altLang="en-US" sz="2400" b="1" dirty="0" err="1" smtClean="0"/>
              <a:t>통감부</a:t>
            </a:r>
            <a:r>
              <a:rPr lang="ko-KR" altLang="en-US" sz="2400" b="1" dirty="0" smtClean="0"/>
              <a:t> 간도 파출소와 관계 관원을 철수하고 영사관을 설치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82"/>
            <a:ext cx="9144000" cy="6866182"/>
          </a:xfrm>
          <a:prstGeom prst="rect">
            <a:avLst/>
          </a:prstGeom>
          <a:noFill/>
        </p:spPr>
      </p:pic>
      <p:sp>
        <p:nvSpPr>
          <p:cNvPr id="4" name="직사각형 3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dirty="0" smtClean="0"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smtClean="0">
                <a:latin typeface="DX새날B" pitchFamily="18" charset="-127"/>
                <a:ea typeface="DX새날B" pitchFamily="18" charset="-127"/>
              </a:rPr>
              <a:t>간도협약의 문제</a:t>
            </a:r>
            <a:endParaRPr lang="ko-KR" altLang="en-US" sz="3200" dirty="0"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124744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ko-KR" altLang="en-US" sz="2400" b="1" dirty="0" smtClean="0"/>
              <a:t>청나라가 </a:t>
            </a:r>
            <a:r>
              <a:rPr lang="ko-KR" altLang="en-US" sz="2400" b="1" dirty="0" err="1" smtClean="0"/>
              <a:t>봉금</a:t>
            </a:r>
            <a:r>
              <a:rPr lang="en-US" altLang="ko-KR" sz="2400" b="1" dirty="0" smtClean="0"/>
              <a:t>(</a:t>
            </a:r>
            <a:r>
              <a:rPr lang="ko-KR" altLang="en-US" sz="2400" b="1" dirty="0" err="1" smtClean="0"/>
              <a:t>封禁</a:t>
            </a:r>
            <a:r>
              <a:rPr lang="en-US" altLang="ko-KR" sz="2400" b="1" dirty="0" smtClean="0"/>
              <a:t>)</a:t>
            </a:r>
            <a:r>
              <a:rPr lang="ko-KR" altLang="en-US" sz="2400" b="1" dirty="0" smtClean="0"/>
              <a:t>을 해제하고 청국인의 간도이주와 개간을 장려하면서 간도영유권 문제가 발생</a:t>
            </a:r>
            <a:endParaRPr lang="en-US" altLang="ko-KR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11560" y="2204864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Wingdings" pitchFamily="2" charset="2"/>
              <a:buChar char="l"/>
            </a:pPr>
            <a:r>
              <a:rPr lang="ko-KR" altLang="en-US" sz="2400" b="1" dirty="0" smtClean="0"/>
              <a:t>간도문제 해결을 위한 조선과 청나라 사이의 제</a:t>
            </a:r>
            <a:r>
              <a:rPr lang="en-US" altLang="ko-KR" sz="2400" b="1" dirty="0" smtClean="0"/>
              <a:t>1</a:t>
            </a:r>
            <a:r>
              <a:rPr lang="ko-KR" altLang="en-US" sz="2400" b="1" dirty="0" smtClean="0"/>
              <a:t>차 회담인 </a:t>
            </a:r>
            <a:r>
              <a:rPr lang="ko-KR" altLang="en-US" sz="2400" b="1" dirty="0" err="1" smtClean="0"/>
              <a:t>을유감계회담</a:t>
            </a:r>
            <a:r>
              <a:rPr lang="en-US" altLang="ko-KR" sz="2400" b="1" dirty="0" smtClean="0"/>
              <a:t>(1885)</a:t>
            </a:r>
            <a:r>
              <a:rPr lang="ko-KR" altLang="en-US" sz="2400" b="1" dirty="0" smtClean="0"/>
              <a:t>은 우리 측의 제안으로 </a:t>
            </a:r>
            <a:r>
              <a:rPr lang="en-US" altLang="ko-KR" sz="2400" b="1" dirty="0" smtClean="0"/>
              <a:t>1885</a:t>
            </a:r>
            <a:r>
              <a:rPr lang="ko-KR" altLang="en-US" sz="2400" b="1" dirty="0" smtClean="0"/>
              <a:t>년 </a:t>
            </a:r>
            <a:r>
              <a:rPr lang="en-US" altLang="ko-KR" sz="2400" b="1" dirty="0" smtClean="0"/>
              <a:t>11</a:t>
            </a:r>
            <a:r>
              <a:rPr lang="ko-KR" altLang="en-US" sz="2400" b="1" dirty="0" smtClean="0"/>
              <a:t>월 </a:t>
            </a:r>
            <a:r>
              <a:rPr lang="ko-KR" altLang="en-US" sz="2400" b="1" dirty="0" err="1" smtClean="0"/>
              <a:t>회령에서</a:t>
            </a:r>
            <a:r>
              <a:rPr lang="ko-KR" altLang="en-US" sz="2400" b="1" dirty="0" smtClean="0"/>
              <a:t> 개최</a:t>
            </a:r>
            <a:endParaRPr lang="ko-KR" alt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3501008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Wingdings" pitchFamily="2" charset="2"/>
              <a:buChar char="l"/>
            </a:pPr>
            <a:r>
              <a:rPr lang="ko-KR" altLang="en-US" sz="2400" b="1" dirty="0" err="1" smtClean="0"/>
              <a:t>정해감계회담</a:t>
            </a:r>
            <a:r>
              <a:rPr lang="en-US" altLang="ko-KR" sz="2400" b="1" dirty="0" smtClean="0"/>
              <a:t>(1887), 1888</a:t>
            </a:r>
            <a:r>
              <a:rPr lang="ko-KR" altLang="en-US" sz="2400" b="1" dirty="0" smtClean="0"/>
              <a:t>년 등 모두 </a:t>
            </a:r>
            <a:r>
              <a:rPr lang="en-US" altLang="ko-KR" sz="2400" b="1" dirty="0" smtClean="0"/>
              <a:t>3</a:t>
            </a:r>
            <a:r>
              <a:rPr lang="ko-KR" altLang="en-US" sz="2400" b="1" dirty="0" smtClean="0"/>
              <a:t>차례에 걸쳐 </a:t>
            </a:r>
            <a:r>
              <a:rPr lang="ko-KR" altLang="en-US" sz="2400" b="1" dirty="0" err="1" smtClean="0"/>
              <a:t>이중하를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감계사로</a:t>
            </a:r>
            <a:r>
              <a:rPr lang="ko-KR" altLang="en-US" sz="2400" b="1" dirty="0" smtClean="0"/>
              <a:t> 파견하여 회담을 끈질기게 추진하였으나 양측의 평행선을 그은 입장 차이로 인해 아무런 합의를 보지 못함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5157192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Wingdings" pitchFamily="2" charset="2"/>
              <a:buChar char="l"/>
            </a:pPr>
            <a:r>
              <a:rPr lang="ko-KR" altLang="en-US" sz="2400" b="1" dirty="0" smtClean="0"/>
              <a:t>청일전쟁 이후 대한제국을 선포 한 뒤 한국 측은 청나라와 새로운 관계를 모색함에 따라 간도문제에 대해서도 적극적인 자세를 보이게 됨</a:t>
            </a:r>
            <a:endParaRPr lang="ko-KR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82"/>
            <a:ext cx="9144000" cy="6866182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dirty="0" smtClean="0"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smtClean="0">
                <a:latin typeface="DX새날B" pitchFamily="18" charset="-127"/>
                <a:ea typeface="DX새날B" pitchFamily="18" charset="-127"/>
              </a:rPr>
              <a:t>간도협약의 문제</a:t>
            </a:r>
            <a:endParaRPr lang="ko-KR" altLang="en-US" sz="3200" dirty="0"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98072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ko-KR" altLang="en-US" sz="2400" b="1" dirty="0" smtClean="0"/>
              <a:t>대한제국 정부에서는 </a:t>
            </a:r>
            <a:r>
              <a:rPr lang="en-US" altLang="ko-KR" sz="2400" b="1" dirty="0" smtClean="0"/>
              <a:t>1897</a:t>
            </a:r>
            <a:r>
              <a:rPr lang="ko-KR" altLang="en-US" sz="2400" b="1" dirty="0" smtClean="0"/>
              <a:t>년 이후 </a:t>
            </a:r>
            <a:r>
              <a:rPr lang="en-US" altLang="ko-KR" sz="2400" b="1" dirty="0" smtClean="0"/>
              <a:t>2</a:t>
            </a:r>
            <a:r>
              <a:rPr lang="ko-KR" altLang="en-US" sz="2400" b="1" dirty="0" smtClean="0"/>
              <a:t>차례 상세한 현지답사를 통해 간도뿐만 아니라 연해주까지 우리 국토임을 확신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2348880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ko-KR" altLang="en-US" sz="2400" b="1" dirty="0" smtClean="0"/>
              <a:t>대한제국 정부는 </a:t>
            </a:r>
            <a:r>
              <a:rPr lang="en-US" altLang="ko-KR" sz="2400" b="1" dirty="0" smtClean="0"/>
              <a:t>1902</a:t>
            </a:r>
            <a:r>
              <a:rPr lang="ko-KR" altLang="en-US" sz="2400" b="1" dirty="0" smtClean="0"/>
              <a:t>년에 </a:t>
            </a:r>
            <a:r>
              <a:rPr lang="ko-KR" altLang="en-US" sz="2400" b="1" dirty="0" err="1" smtClean="0"/>
              <a:t>이범윤을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북변간도관리사로</a:t>
            </a:r>
            <a:r>
              <a:rPr lang="ko-KR" altLang="en-US" sz="2400" b="1" dirty="0" smtClean="0"/>
              <a:t> 임명하여 간도 주민에 대한 직접적인 관할권을 행사토록 조처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92" y="3645024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ko-KR" altLang="en-US" sz="2400" b="1" dirty="0" smtClean="0"/>
              <a:t>나라 측과 충돌이 잦아지면서 대한제국 정부는 분쟁의 확대를 꺼려 </a:t>
            </a:r>
            <a:r>
              <a:rPr lang="en-US" altLang="ko-KR" sz="2400" b="1" dirty="0" smtClean="0"/>
              <a:t>1904</a:t>
            </a:r>
            <a:r>
              <a:rPr lang="ko-KR" altLang="en-US" sz="2400" b="1" dirty="0" smtClean="0"/>
              <a:t>년에 </a:t>
            </a:r>
            <a:r>
              <a:rPr lang="ko-KR" altLang="en-US" sz="2400" b="1" dirty="0" err="1" smtClean="0"/>
              <a:t>이범윤을</a:t>
            </a:r>
            <a:r>
              <a:rPr lang="ko-KR" altLang="en-US" sz="2400" b="1" dirty="0" smtClean="0"/>
              <a:t> 소환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592" y="4725144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Wingdings" pitchFamily="2" charset="2"/>
              <a:buChar char="l"/>
            </a:pPr>
            <a:r>
              <a:rPr lang="ko-KR" altLang="en-US" sz="2400" b="1" dirty="0" smtClean="0"/>
              <a:t>양국은 선후장정이라는 잠정적 문서를 통해 정확한 </a:t>
            </a:r>
            <a:r>
              <a:rPr lang="ko-KR" altLang="en-US" sz="2400" b="1" dirty="0" err="1" smtClean="0"/>
              <a:t>감계가</a:t>
            </a:r>
            <a:r>
              <a:rPr lang="ko-KR" altLang="en-US" sz="2400" b="1" dirty="0" smtClean="0"/>
              <a:t> 있을 때까지 종래와 같이 </a:t>
            </a:r>
            <a:r>
              <a:rPr lang="ko-KR" altLang="en-US" sz="2400" b="1" dirty="0" err="1" smtClean="0"/>
              <a:t>투먼</a:t>
            </a:r>
            <a:r>
              <a:rPr lang="ko-KR" altLang="en-US" sz="2400" b="1" dirty="0" smtClean="0"/>
              <a:t> 강을 경계로 각자의 영지로 삼고 불법 월경하지 않을 것을 약정</a:t>
            </a:r>
            <a:endParaRPr lang="ko-KR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3104" cy="6858000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dirty="0" smtClean="0"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smtClean="0">
                <a:latin typeface="DX새날B" pitchFamily="18" charset="-127"/>
                <a:ea typeface="DX새날B" pitchFamily="18" charset="-127"/>
              </a:rPr>
              <a:t>간도 관련 영상</a:t>
            </a:r>
            <a:endParaRPr lang="ko-KR" altLang="en-US" sz="3200" dirty="0"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2852936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3"/>
              </a:rPr>
              <a:t>https://</a:t>
            </a:r>
            <a:r>
              <a:rPr lang="en-US" altLang="ko-KR" dirty="0" smtClean="0">
                <a:hlinkClick r:id="rId3"/>
              </a:rPr>
              <a:t>www.youtube.com/watch?v=e36eHdj4OLQ</a:t>
            </a:r>
            <a:r>
              <a:rPr lang="en-US" altLang="ko-KR" dirty="0" smtClean="0"/>
              <a:t>   (</a:t>
            </a:r>
            <a:r>
              <a:rPr lang="ko-KR" altLang="en-US" dirty="0" smtClean="0"/>
              <a:t>동영상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82"/>
            <a:ext cx="9144000" cy="6866182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dirty="0" smtClean="0"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err="1" smtClean="0">
                <a:latin typeface="DX새날B" pitchFamily="18" charset="-127"/>
                <a:ea typeface="DX새날B" pitchFamily="18" charset="-127"/>
              </a:rPr>
              <a:t>느낀점</a:t>
            </a:r>
            <a:endParaRPr lang="ko-KR" altLang="en-US" sz="3200" dirty="0"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124744"/>
            <a:ext cx="5328592" cy="5078313"/>
          </a:xfrm>
          <a:prstGeom prst="rect">
            <a:avLst/>
          </a:prstGeom>
          <a:noFill/>
          <a:ln w="76200" cap="rnd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smtClean="0"/>
              <a:t> 간도가 옛날엔 우리의 땅이지만 지금은 중국의 영토로 인정하고 있는 추세라고 보았다</a:t>
            </a:r>
            <a:r>
              <a:rPr lang="en-US" altLang="ko-KR" sz="3600" b="1" dirty="0" smtClean="0"/>
              <a:t>. </a:t>
            </a:r>
            <a:r>
              <a:rPr lang="ko-KR" altLang="en-US" sz="3600" b="1" dirty="0" smtClean="0"/>
              <a:t>간도를 </a:t>
            </a:r>
            <a:r>
              <a:rPr lang="ko-KR" altLang="en-US" sz="3600" b="1" dirty="0" err="1" smtClean="0"/>
              <a:t>빼았긴</a:t>
            </a:r>
            <a:r>
              <a:rPr lang="ko-KR" altLang="en-US" sz="3600" b="1" dirty="0" smtClean="0"/>
              <a:t> 지 </a:t>
            </a:r>
            <a:r>
              <a:rPr lang="en-US" altLang="ko-KR" sz="3600" b="1" dirty="0" smtClean="0"/>
              <a:t>100</a:t>
            </a:r>
            <a:r>
              <a:rPr lang="ko-KR" altLang="en-US" sz="3600" b="1" dirty="0" smtClean="0"/>
              <a:t>년이 넘은 지금 우리나라 사람들이 역사에 대해 더 관심이 많아져서 다시 간도를</a:t>
            </a:r>
            <a:endParaRPr lang="en-US" altLang="ko-KR" sz="3600" b="1" dirty="0" smtClean="0"/>
          </a:p>
          <a:p>
            <a:pPr algn="ctr"/>
            <a:r>
              <a:rPr lang="ko-KR" altLang="en-US" sz="3600" b="1" dirty="0" smtClean="0"/>
              <a:t>되찾았으면 좋겠다</a:t>
            </a:r>
            <a:r>
              <a:rPr lang="en-US" altLang="ko-KR" sz="3600" b="1" dirty="0" smtClean="0"/>
              <a:t>.</a:t>
            </a:r>
            <a:endParaRPr lang="ko-KR" altLang="en-US" sz="3600" b="1" dirty="0"/>
          </a:p>
        </p:txBody>
      </p:sp>
      <p:pic>
        <p:nvPicPr>
          <p:cNvPr id="25604" name="Picture 4" descr="피피티 아이콘에 대한 이미지 검색결과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0675" y="2708920"/>
            <a:ext cx="3743325" cy="3743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0998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1835697" y="2485117"/>
            <a:ext cx="5472608" cy="8924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688" y="2420888"/>
            <a:ext cx="5616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7. </a:t>
            </a:r>
            <a:r>
              <a:rPr lang="ko-KR" altLang="en-US" sz="60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조중변계조약</a:t>
            </a:r>
            <a:endParaRPr lang="ko-KR" altLang="en-US" sz="60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10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7141" y="1983566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31641" y="2353875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3336392" y="4413523"/>
            <a:ext cx="226215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무역학과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OTF" pitchFamily="34" charset="-127"/>
              <a:ea typeface="나눔스퀘어OTF" pitchFamily="34" charset="-127"/>
              <a:cs typeface="Simplified Arabic Fixed" pitchFamily="49" charset="-78"/>
            </a:endParaRPr>
          </a:p>
          <a:p>
            <a:pPr algn="ctr"/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 </a:t>
            </a:r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21709266</a:t>
            </a:r>
          </a:p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 </a:t>
            </a:r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정성현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OTF" pitchFamily="34" charset="-127"/>
              <a:ea typeface="나눔스퀘어OTF" pitchFamily="34" charset="-127"/>
              <a:cs typeface="Simplified Arabic Fixed" pitchFamily="49" charset="-78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3296136" y="4221088"/>
            <a:ext cx="230425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5205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88640"/>
            <a:ext cx="3707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 </a:t>
            </a:r>
            <a:r>
              <a:rPr lang="ko-KR" altLang="en-US" sz="32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조중변계조약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이란</a:t>
            </a:r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?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260" y="966895"/>
            <a:ext cx="4577510" cy="5486441"/>
          </a:xfrm>
          <a:prstGeom prst="rect">
            <a:avLst/>
          </a:prstGeom>
        </p:spPr>
      </p:pic>
      <p:sp>
        <p:nvSpPr>
          <p:cNvPr id="13" name="타원 12"/>
          <p:cNvSpPr/>
          <p:nvPr/>
        </p:nvSpPr>
        <p:spPr>
          <a:xfrm>
            <a:off x="5724128" y="1556792"/>
            <a:ext cx="2592288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500" dirty="0" smtClean="0"/>
              <a:t>45.5%</a:t>
            </a:r>
            <a:endParaRPr lang="ko-KR" altLang="en-US" sz="3500" dirty="0"/>
          </a:p>
        </p:txBody>
      </p:sp>
      <p:sp>
        <p:nvSpPr>
          <p:cNvPr id="14" name="타원 13"/>
          <p:cNvSpPr/>
          <p:nvPr/>
        </p:nvSpPr>
        <p:spPr>
          <a:xfrm>
            <a:off x="5868144" y="4005064"/>
            <a:ext cx="2592288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500" dirty="0" smtClean="0"/>
              <a:t>54.5%</a:t>
            </a:r>
            <a:endParaRPr lang="ko-KR" altLang="en-US" sz="3500" dirty="0"/>
          </a:p>
        </p:txBody>
      </p:sp>
      <p:sp>
        <p:nvSpPr>
          <p:cNvPr id="15" name="오른쪽 화살표 14"/>
          <p:cNvSpPr/>
          <p:nvPr/>
        </p:nvSpPr>
        <p:spPr>
          <a:xfrm>
            <a:off x="3563888" y="2204864"/>
            <a:ext cx="2016224" cy="504056"/>
          </a:xfrm>
          <a:prstGeom prst="rightArrow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>
            <a:off x="3779912" y="4653136"/>
            <a:ext cx="1944216" cy="504056"/>
          </a:xfrm>
          <a:prstGeom prst="rightArrow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 rot="19905036">
            <a:off x="1094647" y="2335999"/>
            <a:ext cx="2448272" cy="143919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 rot="19905036">
            <a:off x="1670449" y="3944390"/>
            <a:ext cx="2448272" cy="143919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79929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 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배경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1043608" y="980728"/>
            <a:ext cx="676875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smtClean="0"/>
              <a:t>간도협약</a:t>
            </a:r>
            <a:r>
              <a:rPr lang="en-US" altLang="ko-KR" sz="2500" dirty="0" smtClean="0"/>
              <a:t>(1909)</a:t>
            </a:r>
            <a:endParaRPr lang="ko-KR" altLang="en-US" sz="2500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1043608" y="2852936"/>
            <a:ext cx="676875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smtClean="0"/>
              <a:t>일제 패망</a:t>
            </a:r>
            <a:r>
              <a:rPr lang="en-US" altLang="ko-KR" sz="2500" dirty="0" smtClean="0"/>
              <a:t>(1936)</a:t>
            </a:r>
            <a:endParaRPr lang="ko-KR" altLang="en-US" sz="2500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1043608" y="4725144"/>
            <a:ext cx="676875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err="1" smtClean="0"/>
              <a:t>조중변계조약</a:t>
            </a:r>
            <a:r>
              <a:rPr lang="en-US" altLang="ko-KR" sz="2500" dirty="0" smtClean="0"/>
              <a:t>(1962)</a:t>
            </a:r>
            <a:endParaRPr lang="ko-KR" altLang="en-US" sz="2500" dirty="0"/>
          </a:p>
        </p:txBody>
      </p:sp>
      <p:sp>
        <p:nvSpPr>
          <p:cNvPr id="9" name="아래쪽 화살표 8"/>
          <p:cNvSpPr/>
          <p:nvPr/>
        </p:nvSpPr>
        <p:spPr>
          <a:xfrm>
            <a:off x="3995936" y="1916832"/>
            <a:ext cx="792088" cy="864096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아래쪽 화살표 9"/>
          <p:cNvSpPr/>
          <p:nvPr/>
        </p:nvSpPr>
        <p:spPr>
          <a:xfrm>
            <a:off x="3923928" y="3789040"/>
            <a:ext cx="1008112" cy="864096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4" cy="45121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8864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통감부란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124744"/>
            <a:ext cx="4286250" cy="52449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4008" y="1772816"/>
            <a:ext cx="4499992" cy="340227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800" b="1" dirty="0">
                <a:latin typeface="+mn-ea"/>
              </a:rPr>
              <a:t>한일협상조약 강제 체결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800" b="1" dirty="0" smtClean="0">
                <a:latin typeface="+mn-ea"/>
              </a:rPr>
              <a:t>식민지 통치기구</a:t>
            </a:r>
            <a:endParaRPr lang="en-US" altLang="ko-KR" sz="2800" b="1" dirty="0" smtClean="0">
              <a:latin typeface="+mn-ea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800" b="1" dirty="0" smtClean="0">
                <a:latin typeface="+mn-ea"/>
              </a:rPr>
              <a:t>한국의 외교권 박탈</a:t>
            </a:r>
            <a:endParaRPr lang="en-US" altLang="ko-KR" sz="2800" b="1" dirty="0" smtClean="0">
              <a:latin typeface="+mn-ea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800" b="1" dirty="0" smtClean="0">
                <a:latin typeface="+mn-ea"/>
              </a:rPr>
              <a:t>주도권 상실</a:t>
            </a:r>
            <a:endParaRPr lang="en-US" altLang="ko-KR" sz="2800" b="1" dirty="0" smtClean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8864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 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배경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7170" name="Picture 2" descr="북한 중국, 조중변계 조약 체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7992888" cy="5184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8864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 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배경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561662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39752" y="5301208"/>
            <a:ext cx="4248472" cy="47704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ko-KR" altLang="en-US" sz="2500" b="1" dirty="0" err="1"/>
              <a:t>저우언라이</a:t>
            </a:r>
            <a:r>
              <a:rPr lang="ko-KR" altLang="en-US" sz="2500" b="1" dirty="0"/>
              <a:t> </a:t>
            </a:r>
            <a:r>
              <a:rPr lang="en-US" altLang="ko-KR" sz="2500" b="1" dirty="0"/>
              <a:t>(</a:t>
            </a:r>
            <a:r>
              <a:rPr lang="ko-KR" altLang="en-US" sz="2500" b="1" dirty="0" err="1"/>
              <a:t>조중</a:t>
            </a:r>
            <a:r>
              <a:rPr lang="ko-KR" altLang="en-US" sz="2500" b="1" dirty="0"/>
              <a:t> 변계 조약</a:t>
            </a:r>
            <a:r>
              <a:rPr lang="en-US" altLang="ko-KR" sz="2500" b="1" dirty="0"/>
              <a:t>)</a:t>
            </a:r>
            <a:r>
              <a:rPr lang="ko-KR" altLang="en-US" sz="2500" b="1" dirty="0"/>
              <a:t>               </a:t>
            </a:r>
            <a:endParaRPr lang="en-US" altLang="ko-KR" sz="2500" b="1" dirty="0"/>
          </a:p>
        </p:txBody>
      </p:sp>
    </p:spTree>
    <p:extLst>
      <p:ext uri="{BB962C8B-B14F-4D97-AF65-F5344CB8AC3E}">
        <p14:creationId xmlns:p14="http://schemas.microsoft.com/office/powerpoint/2010/main" xmlns="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8864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 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배경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344816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8864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 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의의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344817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5" name="타원 4"/>
          <p:cNvSpPr/>
          <p:nvPr/>
        </p:nvSpPr>
        <p:spPr>
          <a:xfrm>
            <a:off x="251520" y="2276873"/>
            <a:ext cx="2838356" cy="280831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 dirty="0" smtClean="0"/>
              <a:t>조선민주주의인민공화국</a:t>
            </a:r>
            <a:endParaRPr lang="ko-KR" altLang="en-US" sz="2400" dirty="0"/>
          </a:p>
        </p:txBody>
      </p:sp>
      <p:sp>
        <p:nvSpPr>
          <p:cNvPr id="6" name="타원 5"/>
          <p:cNvSpPr/>
          <p:nvPr/>
        </p:nvSpPr>
        <p:spPr>
          <a:xfrm>
            <a:off x="5940152" y="2276873"/>
            <a:ext cx="2838356" cy="28083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 dirty="0" smtClean="0"/>
              <a:t>중화인민공화국</a:t>
            </a:r>
            <a:endParaRPr lang="ko-KR" altLang="en-US" sz="2400" dirty="0"/>
          </a:p>
        </p:txBody>
      </p:sp>
      <p:pic>
        <p:nvPicPr>
          <p:cNvPr id="7" name="Picture 5" descr="C:\Users\Administrator\AppData\Local\Microsoft\Windows\Temporary Internet Files\Content.IE5\0A2QZ890\Handshake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5350">
            <a:off x="2747692" y="2036363"/>
            <a:ext cx="3461044" cy="3467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폭발 2 7"/>
          <p:cNvSpPr/>
          <p:nvPr/>
        </p:nvSpPr>
        <p:spPr>
          <a:xfrm rot="315163">
            <a:off x="2333072" y="4538967"/>
            <a:ext cx="4412607" cy="1872208"/>
          </a:xfrm>
          <a:prstGeom prst="irregularSeal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3000" dirty="0" smtClean="0">
                <a:solidFill>
                  <a:srgbClr val="FF0000"/>
                </a:solidFill>
              </a:rPr>
              <a:t>비밀 조약</a:t>
            </a:r>
            <a:r>
              <a:rPr lang="en-US" altLang="ko-KR" sz="3000" dirty="0" smtClean="0">
                <a:solidFill>
                  <a:srgbClr val="FF0000"/>
                </a:solidFill>
              </a:rPr>
              <a:t>!</a:t>
            </a:r>
            <a:endParaRPr lang="ko-KR" altLang="en-US" sz="3000" dirty="0">
              <a:solidFill>
                <a:srgbClr val="FF0000"/>
              </a:solidFill>
            </a:endParaRPr>
          </a:p>
        </p:txBody>
      </p:sp>
      <p:sp>
        <p:nvSpPr>
          <p:cNvPr id="3074" name="AutoShape 2" descr="UN에 대한 이미지 검색결과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dirty="0" smtClean="0"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smtClean="0">
                <a:latin typeface="DX새날B" pitchFamily="18" charset="-127"/>
                <a:ea typeface="DX새날B" pitchFamily="18" charset="-127"/>
              </a:rPr>
              <a:t>한계점</a:t>
            </a:r>
            <a:endParaRPr lang="ko-KR" altLang="en-US" sz="3200" dirty="0">
              <a:latin typeface="DX새날B" pitchFamily="18" charset="-127"/>
              <a:ea typeface="DX새날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37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82"/>
            <a:ext cx="9144000" cy="6866182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8864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 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한계점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2050" name="AutoShape 2" descr="UN에 대한 이미지 검색결과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52" name="AutoShape 4" descr="UN에 대한 이미지 검색결과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54" name="AutoShape 6" descr="UN에 대한 이미지 검색결과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9" name="그림 8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052736"/>
            <a:ext cx="3600400" cy="3054438"/>
          </a:xfrm>
          <a:prstGeom prst="rect">
            <a:avLst/>
          </a:prstGeom>
        </p:spPr>
      </p:pic>
      <p:pic>
        <p:nvPicPr>
          <p:cNvPr id="10" name="그림 9" descr="imag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924944"/>
            <a:ext cx="3024336" cy="3024336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1259632" y="4293096"/>
            <a:ext cx="23762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UN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364088" y="2276872"/>
            <a:ext cx="23762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통일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8864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 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마무리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14" name="그림 13" descr="imagesY1S2TXJ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916832"/>
            <a:ext cx="2736304" cy="3024336"/>
          </a:xfrm>
          <a:prstGeom prst="rect">
            <a:avLst/>
          </a:prstGeom>
        </p:spPr>
      </p:pic>
      <p:pic>
        <p:nvPicPr>
          <p:cNvPr id="16" name="그림 15" descr="imag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844824"/>
            <a:ext cx="2520280" cy="3168352"/>
          </a:xfrm>
          <a:prstGeom prst="rect">
            <a:avLst/>
          </a:prstGeom>
        </p:spPr>
      </p:pic>
      <p:sp>
        <p:nvSpPr>
          <p:cNvPr id="17" name="모서리가 둥근 직사각형 16"/>
          <p:cNvSpPr/>
          <p:nvPr/>
        </p:nvSpPr>
        <p:spPr>
          <a:xfrm>
            <a:off x="1115616" y="5229200"/>
            <a:ext cx="273630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간도되찾기운동</a:t>
            </a:r>
            <a:endParaRPr lang="ko-KR" altLang="en-US" dirty="0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5220072" y="5301208"/>
            <a:ext cx="2304256" cy="3969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간도기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1835697" y="2485117"/>
            <a:ext cx="5472608" cy="8924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688" y="2413337"/>
            <a:ext cx="5616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8. </a:t>
            </a:r>
            <a:r>
              <a:rPr lang="ko-KR" altLang="en-US" sz="60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 되찾기 운동본부</a:t>
            </a:r>
            <a:endParaRPr lang="ko-KR" altLang="en-US" sz="60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10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7141" y="1983566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31641" y="2353875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3016595" y="4413523"/>
            <a:ext cx="290175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21401878</a:t>
            </a:r>
          </a:p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 </a:t>
            </a:r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중국어중국학과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OTF" pitchFamily="34" charset="-127"/>
              <a:ea typeface="나눔스퀘어OTF" pitchFamily="34" charset="-127"/>
              <a:cs typeface="Simplified Arabic Fixed" pitchFamily="49" charset="-78"/>
            </a:endParaRPr>
          </a:p>
          <a:p>
            <a:pPr algn="ctr"/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 이호선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OTF" pitchFamily="34" charset="-127"/>
              <a:ea typeface="나눔스퀘어OTF" pitchFamily="34" charset="-127"/>
              <a:cs typeface="Simplified Arabic Fixed" pitchFamily="49" charset="-78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1475656" y="4221088"/>
            <a:ext cx="604867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5205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F9D14B6-D81E-48C6-B5D8-7C072BDF8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6000" dirty="0"/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C03ADE5D-6B36-4583-AC77-31528F187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sz="4400" dirty="0" err="1"/>
              <a:t>간도되찾기</a:t>
            </a:r>
            <a:r>
              <a:rPr lang="ko-KR" altLang="en-US" sz="4400" dirty="0"/>
              <a:t> 운동본부의 설립취지</a:t>
            </a:r>
            <a:endParaRPr lang="ko-KR" altLang="en-US" sz="4400" dirty="0">
              <a:effectLst/>
            </a:endParaRPr>
          </a:p>
          <a:p>
            <a:r>
              <a:rPr lang="ko-KR" altLang="en-US" sz="4400" dirty="0"/>
              <a:t>우리가 간도를 되찾는 이유</a:t>
            </a:r>
            <a:endParaRPr lang="ko-KR" altLang="en-US" sz="4400" dirty="0">
              <a:effectLst/>
            </a:endParaRPr>
          </a:p>
          <a:p>
            <a:r>
              <a:rPr lang="ko-KR" altLang="en-US" sz="4400" dirty="0" err="1"/>
              <a:t>간도되찾기</a:t>
            </a:r>
            <a:r>
              <a:rPr lang="ko-KR" altLang="en-US" sz="4400" dirty="0"/>
              <a:t> 운동본부의 활동</a:t>
            </a:r>
            <a:endParaRPr lang="ko-KR" altLang="en-US" sz="4400" dirty="0">
              <a:effectLst/>
            </a:endParaRPr>
          </a:p>
          <a:p>
            <a:r>
              <a:rPr lang="ko-KR" altLang="en-US" sz="4400" dirty="0" err="1"/>
              <a:t>간도되찾기</a:t>
            </a:r>
            <a:r>
              <a:rPr lang="ko-KR" altLang="en-US" sz="4400" dirty="0"/>
              <a:t> 운동에 후원하기</a:t>
            </a:r>
            <a:endParaRPr lang="ko-KR" altLang="en-US" sz="4400" dirty="0">
              <a:effectLst/>
            </a:endParaRPr>
          </a:p>
          <a:p>
            <a:r>
              <a:rPr lang="ko-KR" altLang="en-US" sz="4400" dirty="0"/>
              <a:t>동영상 시청하기</a:t>
            </a:r>
            <a:endParaRPr lang="ko-KR" altLang="en-US" sz="4400" dirty="0">
              <a:effectLst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569291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o-KR" altLang="en-US" sz="5400" dirty="0" err="1" smtClean="0">
                <a:latin typeface="DX새날B" pitchFamily="18" charset="-127"/>
                <a:ea typeface="DX새날B" pitchFamily="18" charset="-127"/>
              </a:rPr>
              <a:t>간도되찾기</a:t>
            </a:r>
            <a:r>
              <a:rPr lang="ko-KR" altLang="en-US" sz="5400" dirty="0" smtClean="0">
                <a:latin typeface="DX새날B" pitchFamily="18" charset="-127"/>
                <a:ea typeface="DX새날B" pitchFamily="18" charset="-127"/>
              </a:rPr>
              <a:t> 운동본부의 설립취지</a:t>
            </a:r>
            <a:endParaRPr lang="ko-KR" altLang="en-US" sz="5400" dirty="0"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857364"/>
            <a:ext cx="6286500" cy="369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107504" y="192246"/>
            <a:ext cx="3528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통감부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</a:t>
            </a:r>
            <a:r>
              <a:rPr lang="ko-KR" altLang="en-US" sz="3200" dirty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설치 계기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1124744"/>
            <a:ext cx="8136904" cy="4815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 smtClean="0">
                <a:latin typeface="+mn-ea"/>
              </a:rPr>
              <a:t>서구열강의 아시아 문호개방</a:t>
            </a:r>
            <a:endParaRPr lang="en-US" altLang="ko-KR" sz="2000" b="1" dirty="0" smtClean="0"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 smtClean="0">
                <a:latin typeface="+mn-ea"/>
              </a:rPr>
              <a:t>일본 막부사회에서 근대 자본주의사회로 전환</a:t>
            </a:r>
            <a:endParaRPr lang="en-US" altLang="ko-KR" sz="2000" b="1" dirty="0" smtClean="0"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 smtClean="0">
                <a:latin typeface="+mn-ea"/>
              </a:rPr>
              <a:t>자본주의의 발전을 위해 지리적한계극복 </a:t>
            </a:r>
            <a:r>
              <a:rPr lang="en-US" altLang="ko-KR" sz="2000" b="1" dirty="0" smtClean="0">
                <a:latin typeface="+mn-ea"/>
              </a:rPr>
              <a:t>,</a:t>
            </a:r>
            <a:r>
              <a:rPr lang="ko-KR" altLang="en-US" sz="2000" b="1" dirty="0" smtClean="0">
                <a:latin typeface="+mn-ea"/>
              </a:rPr>
              <a:t>국제사회 지위 상승 필요</a:t>
            </a:r>
            <a:endParaRPr lang="en-US" altLang="ko-KR" sz="2000" b="1" dirty="0" smtClean="0"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 smtClean="0">
                <a:latin typeface="+mn-ea"/>
              </a:rPr>
              <a:t>대륙 진출의 필요성</a:t>
            </a:r>
            <a:r>
              <a:rPr lang="en-US" altLang="ko-KR" sz="2000" b="1" dirty="0" smtClean="0">
                <a:latin typeface="+mn-ea"/>
              </a:rPr>
              <a:t>(= </a:t>
            </a:r>
            <a:r>
              <a:rPr lang="ko-KR" altLang="en-US" sz="2000" b="1" dirty="0" smtClean="0">
                <a:latin typeface="+mn-ea"/>
              </a:rPr>
              <a:t>중국침략을 위해 한국 침략은 필수</a:t>
            </a:r>
            <a:r>
              <a:rPr lang="en-US" altLang="ko-KR" sz="2000" b="1" dirty="0" smtClean="0">
                <a:latin typeface="+mn-ea"/>
              </a:rPr>
              <a:t>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 smtClean="0">
                <a:latin typeface="+mn-ea"/>
              </a:rPr>
              <a:t>강압적 한반도의 </a:t>
            </a:r>
            <a:r>
              <a:rPr lang="ko-KR" altLang="en-US" sz="2000" b="1" dirty="0">
                <a:latin typeface="+mn-ea"/>
              </a:rPr>
              <a:t>문</a:t>
            </a:r>
            <a:r>
              <a:rPr lang="ko-KR" altLang="en-US" sz="2000" b="1" dirty="0" smtClean="0">
                <a:latin typeface="+mn-ea"/>
              </a:rPr>
              <a:t>호 개방</a:t>
            </a:r>
            <a:endParaRPr lang="en-US" altLang="ko-KR" sz="2000" b="1" dirty="0" smtClean="0"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 smtClean="0">
                <a:latin typeface="+mn-ea"/>
              </a:rPr>
              <a:t>조선문제를 두고 청일전쟁</a:t>
            </a:r>
            <a:endParaRPr lang="en-US" altLang="ko-KR" sz="2000" b="1" dirty="0" smtClean="0"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 smtClean="0">
                <a:latin typeface="+mn-ea"/>
              </a:rPr>
              <a:t>러시아와 프랑스 독일 </a:t>
            </a:r>
            <a:r>
              <a:rPr lang="en-US" altLang="ko-KR" sz="2000" b="1" dirty="0" smtClean="0">
                <a:latin typeface="+mn-ea"/>
              </a:rPr>
              <a:t>3</a:t>
            </a:r>
            <a:r>
              <a:rPr lang="ko-KR" altLang="en-US" sz="2000" b="1" dirty="0" smtClean="0">
                <a:latin typeface="+mn-ea"/>
              </a:rPr>
              <a:t>국이 대륙침략저지</a:t>
            </a:r>
            <a:endParaRPr lang="en-US" altLang="ko-KR" sz="2000" b="1" dirty="0" smtClean="0">
              <a:latin typeface="+mn-ea"/>
            </a:endParaRPr>
          </a:p>
          <a:p>
            <a:pPr algn="just">
              <a:lnSpc>
                <a:spcPct val="200000"/>
              </a:lnSpc>
            </a:pPr>
            <a:endParaRPr lang="en-US" altLang="ko-KR" sz="1600" dirty="0" smtClean="0"/>
          </a:p>
        </p:txBody>
      </p:sp>
    </p:spTree>
    <p:extLst>
      <p:ext uri="{BB962C8B-B14F-4D97-AF65-F5344CB8AC3E}">
        <p14:creationId xmlns="" xmlns:p14="http://schemas.microsoft.com/office/powerpoint/2010/main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5400" dirty="0" smtClean="0">
                <a:latin typeface="DX새날B" pitchFamily="18" charset="-127"/>
                <a:ea typeface="DX새날B" pitchFamily="18" charset="-127"/>
              </a:rPr>
              <a:t>우리가 간도를 되찾는 이유</a:t>
            </a:r>
            <a:endParaRPr lang="ko-KR" altLang="en-US" sz="5400" dirty="0"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428736"/>
            <a:ext cx="785818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직사각형 7"/>
          <p:cNvSpPr/>
          <p:nvPr/>
        </p:nvSpPr>
        <p:spPr>
          <a:xfrm>
            <a:off x="642910" y="3643314"/>
            <a:ext cx="55007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/>
              <a:t>2.</a:t>
            </a:r>
            <a:r>
              <a:rPr lang="ko-KR" altLang="en-US" sz="1200" b="1" dirty="0"/>
              <a:t>고래로 역사적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문화적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경제적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지리적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국제법적으로 대한민국의 </a:t>
            </a:r>
            <a:r>
              <a:rPr lang="ko-KR" altLang="en-US" sz="1200" b="1" dirty="0" smtClean="0"/>
              <a:t>영토이다</a:t>
            </a:r>
            <a:r>
              <a:rPr lang="en-US" altLang="ko-KR" sz="1200" b="1" dirty="0" smtClean="0"/>
              <a:t>.</a:t>
            </a:r>
            <a:endParaRPr lang="ko-KR" altLang="en-US" sz="1200" dirty="0"/>
          </a:p>
        </p:txBody>
      </p:sp>
      <p:sp>
        <p:nvSpPr>
          <p:cNvPr id="9" name="직사각형 8"/>
          <p:cNvSpPr/>
          <p:nvPr/>
        </p:nvSpPr>
        <p:spPr>
          <a:xfrm>
            <a:off x="785786" y="4000504"/>
            <a:ext cx="74295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b="1" dirty="0"/>
              <a:t>간도지역은 우리 민족의 발원지로서 </a:t>
            </a:r>
            <a:r>
              <a:rPr lang="ko-KR" altLang="en-US" sz="1100" b="1" dirty="0" err="1"/>
              <a:t>수천년간</a:t>
            </a:r>
            <a:r>
              <a:rPr lang="ko-KR" altLang="en-US" sz="1100" b="1" dirty="0"/>
              <a:t> 점유해왔던 곳이며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근대 조선과 청나라가 </a:t>
            </a:r>
            <a:r>
              <a:rPr lang="ko-KR" altLang="en-US" sz="1100" b="1" dirty="0" err="1"/>
              <a:t>봉금지대를</a:t>
            </a:r>
            <a:r>
              <a:rPr lang="ko-KR" altLang="en-US" sz="1100" b="1" dirty="0"/>
              <a:t> 설정 무인지대인 상태에서 우리 민족이 먼저 들어가 </a:t>
            </a:r>
            <a:r>
              <a:rPr lang="ko-KR" altLang="en-US" sz="1100" b="1" dirty="0" err="1"/>
              <a:t>피땀흘려</a:t>
            </a:r>
            <a:r>
              <a:rPr lang="ko-KR" altLang="en-US" sz="1100" b="1" dirty="0"/>
              <a:t> 개간하였다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14" name="직사각형 13"/>
          <p:cNvSpPr/>
          <p:nvPr/>
        </p:nvSpPr>
        <p:spPr>
          <a:xfrm>
            <a:off x="642910" y="2786058"/>
            <a:ext cx="31293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/>
              <a:t>1.</a:t>
            </a:r>
            <a:r>
              <a:rPr lang="ko-KR" altLang="en-US" sz="1200" b="1" dirty="0"/>
              <a:t>우리 땅 간도는 민족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건국의 </a:t>
            </a:r>
            <a:r>
              <a:rPr lang="ko-KR" altLang="en-US" sz="1200" b="1" dirty="0" smtClean="0"/>
              <a:t>발상지이다</a:t>
            </a:r>
            <a:r>
              <a:rPr lang="en-US" altLang="ko-KR" sz="1200" b="1" dirty="0" smtClean="0"/>
              <a:t>.</a:t>
            </a:r>
            <a:endParaRPr lang="ko-KR" altLang="en-US" sz="1200" dirty="0"/>
          </a:p>
        </p:txBody>
      </p:sp>
      <p:sp>
        <p:nvSpPr>
          <p:cNvPr id="15" name="직사각형 14"/>
          <p:cNvSpPr/>
          <p:nvPr/>
        </p:nvSpPr>
        <p:spPr>
          <a:xfrm>
            <a:off x="785786" y="3071810"/>
            <a:ext cx="75009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b="1" dirty="0"/>
              <a:t>간도지역의 백두산</a:t>
            </a:r>
            <a:r>
              <a:rPr lang="en-US" altLang="ko-KR" sz="1100" b="1" dirty="0"/>
              <a:t>·</a:t>
            </a:r>
            <a:r>
              <a:rPr lang="ko-KR" altLang="en-US" sz="1100" b="1" dirty="0"/>
              <a:t>송화강</a:t>
            </a:r>
            <a:r>
              <a:rPr lang="en-US" altLang="ko-KR" sz="1100" b="1" dirty="0"/>
              <a:t>·</a:t>
            </a:r>
            <a:r>
              <a:rPr lang="ko-KR" altLang="en-US" sz="1100" b="1" dirty="0" err="1"/>
              <a:t>흑룡강</a:t>
            </a:r>
            <a:r>
              <a:rPr lang="ko-KR" altLang="en-US" sz="1100" b="1" dirty="0"/>
              <a:t> 일대는 애초 우리 민족건국의 발상지로서 그 중요성이 매우 크다</a:t>
            </a:r>
            <a:r>
              <a:rPr lang="en-US" altLang="ko-KR" sz="1100" b="1" dirty="0"/>
              <a:t>. </a:t>
            </a:r>
            <a:r>
              <a:rPr lang="ko-KR" altLang="en-US" sz="1100" b="1" dirty="0"/>
              <a:t>이 지역은 우리 민족 고조선</a:t>
            </a:r>
            <a:r>
              <a:rPr lang="en-US" altLang="ko-KR" sz="1100" b="1" dirty="0"/>
              <a:t>·</a:t>
            </a:r>
            <a:r>
              <a:rPr lang="ko-KR" altLang="en-US" sz="1100" b="1" dirty="0"/>
              <a:t>부여 이래로 재세이화</a:t>
            </a:r>
            <a:r>
              <a:rPr lang="en-US" altLang="ko-KR" sz="1100" b="1" dirty="0"/>
              <a:t>(</a:t>
            </a:r>
            <a:r>
              <a:rPr lang="ko-KR" altLang="en-US" sz="1100" b="1" dirty="0"/>
              <a:t>在世理化</a:t>
            </a:r>
            <a:r>
              <a:rPr lang="en-US" altLang="ko-KR" sz="1100" b="1" dirty="0"/>
              <a:t>), </a:t>
            </a:r>
            <a:r>
              <a:rPr lang="ko-KR" altLang="en-US" sz="1100" b="1" dirty="0"/>
              <a:t>弘益人間의 건국이념을 실현시켰던 곳이다</a:t>
            </a:r>
            <a:r>
              <a:rPr lang="en-US" altLang="ko-KR" sz="1100" dirty="0"/>
              <a:t>.</a:t>
            </a:r>
            <a:endParaRPr lang="ko-KR" altLang="en-US" sz="1100" dirty="0"/>
          </a:p>
        </p:txBody>
      </p:sp>
      <p:sp>
        <p:nvSpPr>
          <p:cNvPr id="16" name="직사각형 15"/>
          <p:cNvSpPr/>
          <p:nvPr/>
        </p:nvSpPr>
        <p:spPr>
          <a:xfrm>
            <a:off x="642910" y="4580761"/>
            <a:ext cx="27815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 smtClean="0"/>
              <a:t>3.</a:t>
            </a:r>
            <a:r>
              <a:rPr lang="ko-KR" altLang="en-US" sz="1200" b="1" dirty="0" smtClean="0"/>
              <a:t>민족의 </a:t>
            </a:r>
            <a:r>
              <a:rPr lang="ko-KR" altLang="en-US" sz="1200" b="1" dirty="0"/>
              <a:t>역사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문화 및 동질성의 회복</a:t>
            </a:r>
            <a:endParaRPr lang="ko-KR" altLang="en-US" sz="1200" dirty="0"/>
          </a:p>
        </p:txBody>
      </p:sp>
      <p:sp>
        <p:nvSpPr>
          <p:cNvPr id="17" name="직사각형 16"/>
          <p:cNvSpPr/>
          <p:nvPr/>
        </p:nvSpPr>
        <p:spPr>
          <a:xfrm>
            <a:off x="785786" y="4857760"/>
            <a:ext cx="75009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b="1" dirty="0" smtClean="0"/>
              <a:t>간도회복은 </a:t>
            </a:r>
            <a:r>
              <a:rPr lang="ko-KR" altLang="en-US" sz="1100" b="1" dirty="0"/>
              <a:t>남북통일과 재중동포는 물론 재외동포들에 이르기까지 우리 민족의 동질성 회복을 의미한다</a:t>
            </a:r>
            <a:r>
              <a:rPr lang="en-US" altLang="ko-KR" sz="1100" b="1" dirty="0"/>
              <a:t>. </a:t>
            </a:r>
            <a:r>
              <a:rPr lang="ko-KR" altLang="en-US" sz="1100" b="1" dirty="0"/>
              <a:t>반세기 이상의 남북분단은 모든 분야에서 이질화를 가져왔다</a:t>
            </a:r>
            <a:r>
              <a:rPr lang="en-US" altLang="ko-KR" sz="1100" b="1" dirty="0"/>
              <a:t>. </a:t>
            </a:r>
            <a:r>
              <a:rPr lang="ko-KR" altLang="en-US" sz="1100" b="1" dirty="0"/>
              <a:t>그리고 간도지역에 거주하는 재중동포들도 지금까지는 우리의 언어와 전통을 어느 정도 보존하고 있지만 </a:t>
            </a:r>
            <a:r>
              <a:rPr lang="en-US" altLang="ko-KR" sz="1100" b="1" dirty="0"/>
              <a:t>3·4</a:t>
            </a:r>
            <a:r>
              <a:rPr lang="ko-KR" altLang="en-US" sz="1100" b="1" dirty="0"/>
              <a:t>세 후손들은 중국에 동화되어 민족의식이 조금씩 이완되어 </a:t>
            </a:r>
            <a:r>
              <a:rPr lang="ko-KR" altLang="en-US" sz="1100" b="1" dirty="0" err="1"/>
              <a:t>가고있는</a:t>
            </a:r>
            <a:r>
              <a:rPr lang="ko-KR" altLang="en-US" sz="1100" b="1" dirty="0"/>
              <a:t> 실정이다</a:t>
            </a:r>
            <a:r>
              <a:rPr lang="en-US" altLang="ko-KR" sz="1100" b="1" dirty="0"/>
              <a:t>. </a:t>
            </a:r>
            <a:r>
              <a:rPr lang="ko-KR" altLang="en-US" sz="1100" b="1" dirty="0"/>
              <a:t>이러한 환경에서 우리 민족을 하나로 묶을 수 있는 중요한 매개체 중의 하나가 간도영유권 주장이다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5400" dirty="0" err="1" smtClean="0">
                <a:latin typeface="DX새날B" pitchFamily="18" charset="-127"/>
                <a:ea typeface="DX새날B" pitchFamily="18" charset="-127"/>
              </a:rPr>
              <a:t>간도되찾기</a:t>
            </a:r>
            <a:r>
              <a:rPr lang="ko-KR" altLang="en-US" sz="5400" dirty="0">
                <a:latin typeface="DX새날B" pitchFamily="18" charset="-127"/>
                <a:ea typeface="DX새날B" pitchFamily="18" charset="-127"/>
              </a:rPr>
              <a:t> </a:t>
            </a:r>
            <a:r>
              <a:rPr lang="ko-KR" altLang="en-US" sz="5400" dirty="0" smtClean="0">
                <a:latin typeface="DX새날B" pitchFamily="18" charset="-127"/>
                <a:ea typeface="DX새날B" pitchFamily="18" charset="-127"/>
              </a:rPr>
              <a:t>운동본부의 활동</a:t>
            </a:r>
            <a:endParaRPr lang="ko-KR" altLang="en-US" sz="5400" dirty="0"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643050"/>
            <a:ext cx="3748436" cy="20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714752"/>
            <a:ext cx="3841099" cy="20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643052"/>
            <a:ext cx="3276000" cy="207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714752"/>
            <a:ext cx="3276000" cy="209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ko-KR" altLang="en-US" sz="6000" dirty="0" smtClean="0">
                <a:latin typeface="DX새날B" pitchFamily="18" charset="-127"/>
                <a:ea typeface="DX새날B" pitchFamily="18" charset="-127"/>
              </a:rPr>
              <a:t>후원하기</a:t>
            </a:r>
            <a:endParaRPr lang="ko-KR" altLang="en-US" sz="6000" dirty="0"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85725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>
          <a:xfrm>
            <a:off x="395536" y="2636912"/>
            <a:ext cx="8496944" cy="3786214"/>
          </a:xfrm>
        </p:spPr>
        <p:txBody>
          <a:bodyPr>
            <a:noAutofit/>
          </a:bodyPr>
          <a:lstStyle/>
          <a:p>
            <a:r>
              <a:rPr lang="ko-KR" altLang="en-US" sz="1600" b="1" dirty="0" smtClean="0">
                <a:latin typeface="+mn-ea"/>
              </a:rPr>
              <a:t>휴대폰으로 후원하기</a:t>
            </a:r>
            <a:endParaRPr lang="en-US" altLang="ko-KR" sz="1600" b="1" dirty="0" smtClean="0">
              <a:latin typeface="+mn-ea"/>
            </a:endParaRPr>
          </a:p>
          <a:p>
            <a:r>
              <a:rPr lang="ko-KR" altLang="en-US" sz="1200" b="1" dirty="0">
                <a:latin typeface="+mn-ea"/>
              </a:rPr>
              <a:t>휴대폰 번호와 이동통신사에 등록된 주민등록번호</a:t>
            </a:r>
            <a:r>
              <a:rPr lang="en-US" altLang="ko-KR" sz="1200" b="1" dirty="0">
                <a:latin typeface="+mn-ea"/>
              </a:rPr>
              <a:t>(</a:t>
            </a:r>
            <a:r>
              <a:rPr lang="ko-KR" altLang="en-US" sz="1200" b="1" dirty="0" err="1">
                <a:latin typeface="+mn-ea"/>
              </a:rPr>
              <a:t>실가입자</a:t>
            </a:r>
            <a:r>
              <a:rPr lang="ko-KR" altLang="en-US" sz="1200" b="1" dirty="0">
                <a:latin typeface="+mn-ea"/>
              </a:rPr>
              <a:t> 주민등록번호</a:t>
            </a:r>
            <a:r>
              <a:rPr lang="en-US" altLang="ko-KR" sz="1200" b="1" dirty="0">
                <a:latin typeface="+mn-ea"/>
              </a:rPr>
              <a:t>)</a:t>
            </a:r>
            <a:r>
              <a:rPr lang="ko-KR" altLang="en-US" sz="1200" b="1" dirty="0">
                <a:latin typeface="+mn-ea"/>
              </a:rPr>
              <a:t>를 확인한 후</a:t>
            </a:r>
            <a:r>
              <a:rPr lang="en-US" altLang="ko-KR" sz="1200" b="1" dirty="0">
                <a:latin typeface="+mn-ea"/>
              </a:rPr>
              <a:t>, </a:t>
            </a:r>
            <a:r>
              <a:rPr lang="ko-KR" altLang="en-US" sz="1200" b="1" dirty="0">
                <a:latin typeface="+mn-ea"/>
              </a:rPr>
              <a:t>본인의 휴대폰에 문자메시지로 전달된 승인번호를 정확하게 입력하시면 결제됩니다</a:t>
            </a:r>
            <a:r>
              <a:rPr lang="en-US" altLang="ko-KR" sz="1200" b="1" dirty="0">
                <a:latin typeface="+mn-ea"/>
              </a:rPr>
              <a:t>. </a:t>
            </a:r>
            <a:br>
              <a:rPr lang="en-US" altLang="ko-KR" sz="1200" b="1" dirty="0">
                <a:latin typeface="+mn-ea"/>
              </a:rPr>
            </a:br>
            <a:r>
              <a:rPr lang="ko-KR" altLang="en-US" sz="1200" b="1" dirty="0" smtClean="0">
                <a:latin typeface="+mn-ea"/>
              </a:rPr>
              <a:t>결제하신 </a:t>
            </a:r>
            <a:r>
              <a:rPr lang="ko-KR" altLang="en-US" sz="1200" b="1" dirty="0">
                <a:latin typeface="+mn-ea"/>
              </a:rPr>
              <a:t>금액은 해당월의 휴대폰 통화요금과 통합</a:t>
            </a:r>
            <a:r>
              <a:rPr lang="en-US" altLang="ko-KR" sz="1200" b="1" dirty="0">
                <a:latin typeface="+mn-ea"/>
              </a:rPr>
              <a:t>("</a:t>
            </a:r>
            <a:r>
              <a:rPr lang="ko-KR" altLang="en-US" sz="1200" b="1" dirty="0" err="1">
                <a:latin typeface="+mn-ea"/>
              </a:rPr>
              <a:t>인포</a:t>
            </a:r>
            <a:r>
              <a:rPr lang="ko-KR" altLang="en-US" sz="1200" b="1" dirty="0">
                <a:latin typeface="+mn-ea"/>
              </a:rPr>
              <a:t> 허브</a:t>
            </a:r>
            <a:r>
              <a:rPr lang="en-US" altLang="ko-KR" sz="1200" b="1" dirty="0">
                <a:latin typeface="+mn-ea"/>
              </a:rPr>
              <a:t>" </a:t>
            </a:r>
            <a:r>
              <a:rPr lang="ko-KR" altLang="en-US" sz="1200" b="1" dirty="0">
                <a:latin typeface="+mn-ea"/>
              </a:rPr>
              <a:t>이라는 이름으로 청구</a:t>
            </a:r>
            <a:r>
              <a:rPr lang="en-US" altLang="ko-KR" sz="1200" b="1" dirty="0">
                <a:latin typeface="+mn-ea"/>
              </a:rPr>
              <a:t>)</a:t>
            </a:r>
            <a:r>
              <a:rPr lang="ko-KR" altLang="en-US" sz="1200" b="1" dirty="0">
                <a:latin typeface="+mn-ea"/>
              </a:rPr>
              <a:t>되므로 다음달 휴대폰 이용 </a:t>
            </a:r>
            <a:br>
              <a:rPr lang="ko-KR" altLang="en-US" sz="1200" b="1" dirty="0">
                <a:latin typeface="+mn-ea"/>
              </a:rPr>
            </a:br>
            <a:r>
              <a:rPr lang="ko-KR" altLang="en-US" sz="1200" b="1" dirty="0">
                <a:latin typeface="+mn-ea"/>
              </a:rPr>
              <a:t>요금과 같이 납부 하시면 됩니다</a:t>
            </a:r>
            <a:r>
              <a:rPr lang="en-US" altLang="ko-KR" sz="1200" b="1" dirty="0">
                <a:latin typeface="+mn-ea"/>
              </a:rPr>
              <a:t>.</a:t>
            </a:r>
            <a:r>
              <a:rPr lang="en-US" altLang="ko-KR" sz="1200" dirty="0">
                <a:latin typeface="+mn-ea"/>
              </a:rPr>
              <a:t/>
            </a:r>
            <a:br>
              <a:rPr lang="en-US" altLang="ko-KR" sz="1200" dirty="0">
                <a:latin typeface="+mn-ea"/>
              </a:rPr>
            </a:br>
            <a:endParaRPr lang="en-US" altLang="ko-KR" sz="1200" dirty="0" smtClean="0">
              <a:latin typeface="+mn-ea"/>
            </a:endParaRPr>
          </a:p>
          <a:p>
            <a:r>
              <a:rPr lang="ko-KR" altLang="en-US" sz="1600" b="1" dirty="0" smtClean="0">
                <a:latin typeface="+mn-ea"/>
              </a:rPr>
              <a:t>계좌입금으로 후원하기</a:t>
            </a:r>
            <a:endParaRPr lang="en-US" altLang="ko-KR" sz="1600" b="1" dirty="0" smtClean="0">
              <a:latin typeface="+mn-ea"/>
            </a:endParaRPr>
          </a:p>
          <a:p>
            <a:r>
              <a:rPr lang="ko-KR" altLang="en-US" sz="1200" b="1" dirty="0">
                <a:latin typeface="+mn-ea"/>
              </a:rPr>
              <a:t>후원금을 은행에서 직접 입금하시거나 이체시키실 경우엔 </a:t>
            </a:r>
            <a:r>
              <a:rPr lang="ko-KR" altLang="en-US" sz="1200" b="1" dirty="0" smtClean="0">
                <a:latin typeface="+mn-ea"/>
              </a:rPr>
              <a:t>계좌 </a:t>
            </a:r>
            <a:r>
              <a:rPr lang="ko-KR" altLang="en-US" sz="1200" b="1" dirty="0">
                <a:latin typeface="+mn-ea"/>
              </a:rPr>
              <a:t>중 하나를 선택하셔서 원하시는 금액을 </a:t>
            </a:r>
            <a:br>
              <a:rPr lang="ko-KR" altLang="en-US" sz="1200" b="1" dirty="0">
                <a:latin typeface="+mn-ea"/>
              </a:rPr>
            </a:br>
            <a:r>
              <a:rPr lang="ko-KR" altLang="en-US" sz="1200" b="1" dirty="0">
                <a:latin typeface="+mn-ea"/>
              </a:rPr>
              <a:t>입금하여 주시기 바랍니다</a:t>
            </a:r>
            <a:r>
              <a:rPr lang="en-US" altLang="ko-KR" sz="1200" b="1" dirty="0">
                <a:latin typeface="+mn-ea"/>
              </a:rPr>
              <a:t>. </a:t>
            </a:r>
            <a:r>
              <a:rPr lang="ko-KR" altLang="en-US" sz="1200" b="1" dirty="0">
                <a:latin typeface="+mn-ea"/>
              </a:rPr>
              <a:t>입금사실 확인은 </a:t>
            </a:r>
            <a:r>
              <a:rPr lang="en-US" altLang="ko-KR" sz="1200" b="1" dirty="0">
                <a:latin typeface="+mn-ea"/>
              </a:rPr>
              <a:t>'</a:t>
            </a:r>
            <a:r>
              <a:rPr lang="ko-KR" altLang="en-US" sz="1200" b="1" dirty="0">
                <a:latin typeface="+mn-ea"/>
              </a:rPr>
              <a:t>간도 후원 회원들</a:t>
            </a:r>
            <a:r>
              <a:rPr lang="en-US" altLang="ko-KR" sz="1200" b="1" dirty="0">
                <a:latin typeface="+mn-ea"/>
              </a:rPr>
              <a:t>' </a:t>
            </a:r>
            <a:r>
              <a:rPr lang="ko-KR" altLang="en-US" sz="1200" b="1" dirty="0">
                <a:latin typeface="+mn-ea"/>
              </a:rPr>
              <a:t>메뉴에서 확인하실 수 있습니다</a:t>
            </a:r>
            <a:r>
              <a:rPr lang="en-US" altLang="ko-KR" sz="1200" b="1" dirty="0">
                <a:latin typeface="+mn-ea"/>
              </a:rPr>
              <a:t>.</a:t>
            </a:r>
            <a:r>
              <a:rPr lang="ko-KR" altLang="en-US" sz="1800" b="1" dirty="0" smtClean="0">
                <a:latin typeface="+mn-ea"/>
              </a:rPr>
              <a:t>  </a:t>
            </a:r>
            <a:endParaRPr lang="en-US" altLang="ko-KR" sz="1800" b="1" dirty="0">
              <a:latin typeface="+mn-ea"/>
            </a:endParaRPr>
          </a:p>
          <a:p>
            <a:endParaRPr lang="en-US" altLang="ko-KR" sz="1800" dirty="0" smtClean="0">
              <a:latin typeface="+mn-ea"/>
            </a:endParaRPr>
          </a:p>
          <a:p>
            <a:r>
              <a:rPr lang="ko-KR" altLang="en-US" sz="1600" b="1" dirty="0" smtClean="0">
                <a:latin typeface="+mn-ea"/>
              </a:rPr>
              <a:t>자동이체로 정기적으로 후원하기</a:t>
            </a:r>
            <a:endParaRPr lang="en-US" altLang="ko-KR" sz="1600" b="1" dirty="0" smtClean="0">
              <a:latin typeface="+mn-ea"/>
            </a:endParaRPr>
          </a:p>
          <a:p>
            <a:r>
              <a:rPr lang="ko-KR" altLang="en-US" sz="1200" b="1" dirty="0">
                <a:latin typeface="+mn-ea"/>
              </a:rPr>
              <a:t>자동이체</a:t>
            </a:r>
            <a:r>
              <a:rPr lang="en-US" altLang="ko-KR" sz="1200" b="1" dirty="0">
                <a:latin typeface="+mn-ea"/>
              </a:rPr>
              <a:t>(CMS) </a:t>
            </a:r>
            <a:r>
              <a:rPr lang="ko-KR" altLang="en-US" sz="1200" b="1" dirty="0">
                <a:latin typeface="+mn-ea"/>
              </a:rPr>
              <a:t>후원은 매월 </a:t>
            </a:r>
            <a:r>
              <a:rPr lang="ko-KR" altLang="en-US" sz="1200" b="1" dirty="0" smtClean="0">
                <a:latin typeface="+mn-ea"/>
              </a:rPr>
              <a:t>후원자 분께서 </a:t>
            </a:r>
            <a:r>
              <a:rPr lang="ko-KR" altLang="en-US" sz="1200" b="1" dirty="0">
                <a:latin typeface="+mn-ea"/>
              </a:rPr>
              <a:t>지정하신 계좌에서 선택하신 </a:t>
            </a:r>
            <a:r>
              <a:rPr lang="ko-KR" altLang="en-US" sz="1200" b="1" dirty="0" smtClean="0">
                <a:latin typeface="+mn-ea"/>
              </a:rPr>
              <a:t>이체 일에</a:t>
            </a:r>
            <a:r>
              <a:rPr lang="en-US" altLang="ko-KR" sz="1200" b="1" dirty="0">
                <a:latin typeface="+mn-ea"/>
              </a:rPr>
              <a:t>(</a:t>
            </a:r>
            <a:r>
              <a:rPr lang="ko-KR" altLang="en-US" sz="1200" b="1" dirty="0">
                <a:latin typeface="+mn-ea"/>
              </a:rPr>
              <a:t>매월 </a:t>
            </a:r>
            <a:r>
              <a:rPr lang="en-US" altLang="ko-KR" sz="1200" b="1" dirty="0">
                <a:latin typeface="+mn-ea"/>
              </a:rPr>
              <a:t>5</a:t>
            </a:r>
            <a:r>
              <a:rPr lang="ko-KR" altLang="en-US" sz="1200" b="1" dirty="0">
                <a:latin typeface="+mn-ea"/>
              </a:rPr>
              <a:t>일</a:t>
            </a:r>
            <a:r>
              <a:rPr lang="en-US" altLang="ko-KR" sz="1200" b="1" dirty="0">
                <a:latin typeface="+mn-ea"/>
              </a:rPr>
              <a:t>/ 15</a:t>
            </a:r>
            <a:r>
              <a:rPr lang="ko-KR" altLang="en-US" sz="1200" b="1" dirty="0">
                <a:latin typeface="+mn-ea"/>
              </a:rPr>
              <a:t>일</a:t>
            </a:r>
            <a:r>
              <a:rPr lang="en-US" altLang="ko-KR" sz="1200" b="1" dirty="0">
                <a:latin typeface="+mn-ea"/>
              </a:rPr>
              <a:t>/ 25</a:t>
            </a:r>
            <a:r>
              <a:rPr lang="ko-KR" altLang="en-US" sz="1200" b="1" dirty="0">
                <a:latin typeface="+mn-ea"/>
              </a:rPr>
              <a:t>일</a:t>
            </a:r>
            <a:r>
              <a:rPr lang="en-US" altLang="ko-KR" sz="1200" b="1" dirty="0">
                <a:latin typeface="+mn-ea"/>
              </a:rPr>
              <a:t>) </a:t>
            </a:r>
            <a:r>
              <a:rPr lang="ko-KR" altLang="en-US" sz="1200" b="1" dirty="0">
                <a:latin typeface="+mn-ea"/>
              </a:rPr>
              <a:t>월 후원금액이 자동으로 </a:t>
            </a:r>
            <a:r>
              <a:rPr lang="ko-KR" altLang="en-US" sz="1200" b="1" dirty="0" err="1" smtClean="0">
                <a:latin typeface="+mn-ea"/>
              </a:rPr>
              <a:t>북방민족나눔협의회</a:t>
            </a:r>
            <a:r>
              <a:rPr lang="ko-KR" altLang="en-US" sz="1200" b="1" dirty="0" smtClean="0">
                <a:latin typeface="+mn-ea"/>
              </a:rPr>
              <a:t> 간도 되찾기 운동본부로 </a:t>
            </a:r>
            <a:r>
              <a:rPr lang="ko-KR" altLang="en-US" sz="1200" b="1" dirty="0">
                <a:latin typeface="+mn-ea"/>
              </a:rPr>
              <a:t>이체되는 후원방법입니다</a:t>
            </a:r>
            <a:r>
              <a:rPr lang="en-US" altLang="ko-KR" sz="1200" b="1" dirty="0" smtClean="0">
                <a:latin typeface="+mn-ea"/>
              </a:rPr>
              <a:t>.</a:t>
            </a:r>
            <a:r>
              <a:rPr lang="en-US" altLang="ko-KR" sz="1200" b="1" dirty="0">
                <a:latin typeface="+mn-ea"/>
              </a:rPr>
              <a:t/>
            </a:r>
            <a:br>
              <a:rPr lang="en-US" altLang="ko-KR" sz="1200" b="1" dirty="0">
                <a:latin typeface="+mn-ea"/>
              </a:rPr>
            </a:br>
            <a:r>
              <a:rPr lang="ko-KR" altLang="en-US" sz="1200" b="1" dirty="0">
                <a:latin typeface="+mn-ea"/>
              </a:rPr>
              <a:t>지로 후원하기는 매월 고객님께 지로 용지가 발송되어 지로를 통해 후원하고자 하시는 금액을 은행에 직접 납부하시는 후원서비스입니다</a:t>
            </a:r>
            <a:r>
              <a:rPr lang="en-US" altLang="ko-KR" sz="1200" b="1" dirty="0">
                <a:latin typeface="+mn-ea"/>
              </a:rPr>
              <a:t>. </a:t>
            </a:r>
            <a:r>
              <a:rPr lang="ko-KR" altLang="en-US" sz="1200" b="1" dirty="0" smtClean="0">
                <a:latin typeface="+mn-ea"/>
              </a:rPr>
              <a:t>원하시는 </a:t>
            </a:r>
            <a:r>
              <a:rPr lang="ko-KR" altLang="en-US" sz="1200" b="1" dirty="0">
                <a:latin typeface="+mn-ea"/>
              </a:rPr>
              <a:t>금액을 후원해 주시면 </a:t>
            </a:r>
            <a:r>
              <a:rPr lang="ko-KR" altLang="en-US" sz="1200" b="1" dirty="0" smtClean="0">
                <a:latin typeface="+mn-ea"/>
              </a:rPr>
              <a:t>간도 되찾기 운동을 </a:t>
            </a:r>
            <a:r>
              <a:rPr lang="ko-KR" altLang="en-US" sz="1200" b="1" dirty="0">
                <a:latin typeface="+mn-ea"/>
              </a:rPr>
              <a:t>위해 소중히 사용하고 있습니다</a:t>
            </a:r>
            <a:r>
              <a:rPr lang="en-US" altLang="ko-KR" sz="1200" b="1" dirty="0">
                <a:latin typeface="+mn-ea"/>
              </a:rPr>
              <a:t>. </a:t>
            </a:r>
            <a:br>
              <a:rPr lang="en-US" altLang="ko-KR" sz="1200" b="1" dirty="0">
                <a:latin typeface="+mn-ea"/>
              </a:rPr>
            </a:br>
            <a:endParaRPr lang="ko-KR" altLang="en-US" sz="12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090BA33-D3F5-49BC-AC75-D4B1B4FCB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o-KR" altLang="en-US" sz="7200" dirty="0">
                <a:latin typeface="DX새날B" pitchFamily="18" charset="-127"/>
                <a:ea typeface="DX새날B" pitchFamily="18" charset="-127"/>
              </a:rPr>
              <a:t>동영상 시청하기</a:t>
            </a:r>
          </a:p>
        </p:txBody>
      </p:sp>
      <p:sp>
        <p:nvSpPr>
          <p:cNvPr id="8" name="내용 개체 틀 7">
            <a:extLst>
              <a:ext uri="{FF2B5EF4-FFF2-40B4-BE49-F238E27FC236}">
                <a16:creationId xmlns:a16="http://schemas.microsoft.com/office/drawing/2014/main" xmlns="" id="{F70CB520-0997-4694-8DDA-483E71229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3356992"/>
            <a:ext cx="5741712" cy="664059"/>
          </a:xfrm>
        </p:spPr>
        <p:txBody>
          <a:bodyPr>
            <a:noAutofit/>
          </a:bodyPr>
          <a:lstStyle/>
          <a:p>
            <a:pPr algn="ctr"/>
            <a:r>
              <a:rPr lang="ko-KR" altLang="en-US" sz="4800" dirty="0">
                <a:hlinkClick r:id="rId3"/>
              </a:rPr>
              <a:t>간도 잃어버린 땅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21578950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3104" cy="6858000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1835697" y="2485117"/>
            <a:ext cx="5472608" cy="8924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688" y="2505670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9.</a:t>
            </a:r>
            <a:r>
              <a:rPr lang="ko-KR" altLang="en-US" sz="5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간도임시정부 </a:t>
            </a:r>
            <a:r>
              <a:rPr lang="ko-KR" altLang="en-US" sz="54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회복위원회</a:t>
            </a:r>
            <a:r>
              <a:rPr lang="en-US" altLang="ko-KR" sz="5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</a:t>
            </a:r>
            <a:endParaRPr lang="ko-KR" altLang="en-US" sz="54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10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141" y="1983566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10439" y="2388374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3336391" y="4413523"/>
            <a:ext cx="226215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경영학과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OTF" pitchFamily="34" charset="-127"/>
              <a:ea typeface="나눔스퀘어OTF" pitchFamily="34" charset="-127"/>
              <a:cs typeface="Simplified Arabic Fixed" pitchFamily="49" charset="-78"/>
            </a:endParaRPr>
          </a:p>
          <a:p>
            <a:pPr algn="ctr"/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 </a:t>
            </a:r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21710844</a:t>
            </a:r>
          </a:p>
          <a:p>
            <a:pPr algn="ctr"/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 윤창현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OTF" pitchFamily="34" charset="-127"/>
              <a:ea typeface="나눔스퀘어OTF" pitchFamily="34" charset="-127"/>
              <a:cs typeface="Simplified Arabic Fixed" pitchFamily="49" charset="-78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3296136" y="4221088"/>
            <a:ext cx="230425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5205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89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25700" y="18864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 </a:t>
            </a:r>
            <a:r>
              <a:rPr lang="ko-KR" altLang="en-US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간도임시정부 </a:t>
            </a:r>
            <a:r>
              <a:rPr lang="ko-KR" altLang="en-US" sz="2800" dirty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회복위원회</a:t>
            </a:r>
            <a:r>
              <a:rPr lang="en-US" altLang="ko-KR" sz="2800" dirty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</a:t>
            </a:r>
            <a:endParaRPr lang="ko-KR" altLang="en-US" sz="28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6043"/>
            <a:ext cx="6574232" cy="4391381"/>
          </a:xfrm>
          <a:prstGeom prst="rect">
            <a:avLst/>
          </a:prstGeom>
        </p:spPr>
      </p:pic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 smtClean="0"/>
              <a:t> 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1050" dirty="0" smtClean="0"/>
              <a:t>          </a:t>
            </a:r>
            <a:r>
              <a:rPr lang="en-US" altLang="ko-KR" sz="2000" b="1" dirty="0" smtClean="0">
                <a:latin typeface="+mn-ea"/>
              </a:rPr>
              <a:t>17.01.04 </a:t>
            </a:r>
            <a:r>
              <a:rPr lang="ko-KR" altLang="en-US" sz="2000" b="1" dirty="0">
                <a:latin typeface="+mn-ea"/>
              </a:rPr>
              <a:t>한</a:t>
            </a:r>
            <a:r>
              <a:rPr lang="en-US" altLang="ko-KR" sz="2000" b="1" dirty="0">
                <a:latin typeface="+mn-ea"/>
              </a:rPr>
              <a:t>-</a:t>
            </a:r>
            <a:r>
              <a:rPr lang="ko-KR" altLang="en-US" sz="2000" b="1" dirty="0">
                <a:latin typeface="+mn-ea"/>
              </a:rPr>
              <a:t>중 </a:t>
            </a:r>
            <a:r>
              <a:rPr lang="ko-KR" altLang="en-US" sz="2000" b="1" dirty="0" err="1">
                <a:latin typeface="+mn-ea"/>
              </a:rPr>
              <a:t>국경회담</a:t>
            </a:r>
            <a:r>
              <a:rPr lang="ko-KR" altLang="en-US" sz="2000" b="1" dirty="0">
                <a:latin typeface="+mn-ea"/>
              </a:rPr>
              <a:t> 재개 촉구 </a:t>
            </a:r>
            <a:r>
              <a:rPr lang="ko-KR" altLang="en-US" sz="2000" b="1" dirty="0" smtClean="0">
                <a:latin typeface="+mn-ea"/>
              </a:rPr>
              <a:t>기자회견                            </a:t>
            </a:r>
            <a:endParaRPr lang="en-US" altLang="ko-KR" sz="2000" b="1" dirty="0" smtClean="0">
              <a:latin typeface="+mn-ea"/>
            </a:endParaRPr>
          </a:p>
          <a:p>
            <a:pPr marL="0" indent="0">
              <a:buNone/>
            </a:pPr>
            <a:r>
              <a:rPr lang="en-US" altLang="ko-KR" sz="2000" b="1" dirty="0">
                <a:latin typeface="+mn-ea"/>
              </a:rPr>
              <a:t> </a:t>
            </a:r>
            <a:r>
              <a:rPr lang="en-US" altLang="ko-KR" sz="2000" b="1" dirty="0" smtClean="0">
                <a:latin typeface="+mn-ea"/>
              </a:rPr>
              <a:t>        </a:t>
            </a:r>
            <a:r>
              <a:rPr lang="ko-KR" altLang="en-US" sz="2000" b="1" dirty="0" smtClean="0">
                <a:latin typeface="+mn-ea"/>
              </a:rPr>
              <a:t>출처</a:t>
            </a:r>
            <a:r>
              <a:rPr lang="en-US" altLang="ko-KR" sz="2000" b="1" dirty="0" smtClean="0">
                <a:latin typeface="+mn-ea"/>
              </a:rPr>
              <a:t>:</a:t>
            </a:r>
            <a:r>
              <a:rPr lang="en-US" altLang="ko-KR" sz="2000" b="1" dirty="0">
                <a:latin typeface="+mn-ea"/>
              </a:rPr>
              <a:t>(C) </a:t>
            </a:r>
            <a:r>
              <a:rPr lang="ko-KR" altLang="en-US" sz="2000" b="1" dirty="0">
                <a:latin typeface="+mn-ea"/>
                <a:hlinkClick r:id="rId5"/>
              </a:rPr>
              <a:t>연합뉴스</a:t>
            </a:r>
            <a:endParaRPr lang="en-US" altLang="ko-KR" sz="2000" b="1" dirty="0" smtClean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89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idx="4294967295"/>
          </p:nvPr>
        </p:nvSpPr>
        <p:spPr>
          <a:xfrm>
            <a:off x="0" y="16288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dirty="0" smtClean="0"/>
              <a:t> 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sz="2400" dirty="0" smtClean="0"/>
          </a:p>
          <a:p>
            <a:endParaRPr lang="en-US" altLang="ko-KR" sz="2400" dirty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1050" dirty="0" smtClean="0"/>
              <a:t>                           </a:t>
            </a:r>
            <a:r>
              <a:rPr lang="ko-KR" altLang="en-US" sz="2400" b="1" dirty="0" err="1" smtClean="0">
                <a:latin typeface="+mn-ea"/>
              </a:rPr>
              <a:t>장계황</a:t>
            </a:r>
            <a:r>
              <a:rPr lang="en-US" altLang="ko-KR" sz="2400" b="1" dirty="0">
                <a:latin typeface="+mn-ea"/>
              </a:rPr>
              <a:t>(</a:t>
            </a:r>
            <a:r>
              <a:rPr lang="ko-KR" altLang="en-US" sz="2400" b="1" dirty="0">
                <a:latin typeface="+mn-ea"/>
              </a:rPr>
              <a:t>동국대 행정대학원 교수</a:t>
            </a:r>
            <a:r>
              <a:rPr lang="en-US" altLang="ko-KR" sz="2400" b="1" dirty="0">
                <a:latin typeface="+mn-ea"/>
              </a:rPr>
              <a:t>) </a:t>
            </a:r>
            <a:r>
              <a:rPr lang="ko-KR" altLang="en-US" sz="2400" b="1" dirty="0">
                <a:latin typeface="+mn-ea"/>
              </a:rPr>
              <a:t>한국역사영토재단 </a:t>
            </a:r>
            <a:r>
              <a:rPr lang="ko-KR" altLang="en-US" sz="2400" b="1" dirty="0" smtClean="0">
                <a:latin typeface="+mn-ea"/>
              </a:rPr>
              <a:t>대표</a:t>
            </a:r>
            <a:endParaRPr lang="en-US" altLang="ko-KR" sz="1100" b="1" dirty="0" smtClean="0">
              <a:latin typeface="+mn-ea"/>
            </a:endParaRPr>
          </a:p>
          <a:p>
            <a:pPr marL="0" indent="0">
              <a:buNone/>
            </a:pPr>
            <a:endParaRPr lang="en-US" altLang="ko-KR" sz="11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24744"/>
            <a:ext cx="5715000" cy="42386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700" y="18864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 </a:t>
            </a:r>
            <a:r>
              <a:rPr lang="ko-KR" altLang="en-US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간도임시정부 </a:t>
            </a:r>
            <a:r>
              <a:rPr lang="ko-KR" altLang="en-US" sz="2800" dirty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회복위원회</a:t>
            </a:r>
            <a:r>
              <a:rPr lang="en-US" altLang="ko-KR" sz="2800" dirty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</a:t>
            </a:r>
            <a:endParaRPr lang="ko-KR" altLang="en-US" sz="28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110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89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25700" y="18864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 </a:t>
            </a:r>
            <a:r>
              <a:rPr lang="ko-KR" altLang="en-US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간도임시정부 </a:t>
            </a:r>
            <a:r>
              <a:rPr lang="ko-KR" altLang="en-US" sz="2800" dirty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회복위원회</a:t>
            </a:r>
            <a:r>
              <a:rPr lang="en-US" altLang="ko-KR" sz="2800" dirty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</a:t>
            </a:r>
            <a:endParaRPr lang="ko-KR" altLang="en-US" sz="28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half" idx="2"/>
          </p:nvPr>
        </p:nvSpPr>
        <p:spPr>
          <a:xfrm>
            <a:off x="395536" y="5934540"/>
            <a:ext cx="7416824" cy="804862"/>
          </a:xfrm>
        </p:spPr>
        <p:txBody>
          <a:bodyPr>
            <a:noAutofit/>
          </a:bodyPr>
          <a:lstStyle/>
          <a:p>
            <a:r>
              <a:rPr lang="ko-KR" altLang="en-US" sz="2400" b="1" dirty="0" smtClean="0">
                <a:latin typeface="+mn-ea"/>
              </a:rPr>
              <a:t>간도임시정부 회복 위원회를 이끌고 있는 </a:t>
            </a:r>
            <a:endParaRPr lang="en-US" altLang="ko-KR" sz="2400" b="1" dirty="0" smtClean="0">
              <a:latin typeface="+mn-ea"/>
            </a:endParaRPr>
          </a:p>
          <a:p>
            <a:r>
              <a:rPr lang="ko-KR" altLang="en-US" sz="2400" b="1" dirty="0" err="1" smtClean="0">
                <a:latin typeface="+mn-ea"/>
              </a:rPr>
              <a:t>장계황</a:t>
            </a:r>
            <a:r>
              <a:rPr lang="ko-KR" altLang="en-US" sz="2400" b="1" dirty="0" smtClean="0">
                <a:latin typeface="+mn-ea"/>
              </a:rPr>
              <a:t> 교수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type="body" idx="4294967295"/>
          </p:nvPr>
        </p:nvSpPr>
        <p:spPr>
          <a:xfrm>
            <a:off x="1371600" y="2906713"/>
            <a:ext cx="7772400" cy="150018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altLang="ko-KR" dirty="0" smtClean="0"/>
              <a:t> 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1050" dirty="0" smtClean="0"/>
              <a:t>     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16642"/>
            <a:ext cx="7643192" cy="50917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956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25700" y="18864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간도임시정부 </a:t>
            </a:r>
            <a:r>
              <a:rPr lang="ko-KR" altLang="en-US" sz="2800" dirty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회복위원회</a:t>
            </a:r>
            <a:r>
              <a:rPr lang="en-US" altLang="ko-KR" sz="2800" dirty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</a:t>
            </a:r>
            <a:endParaRPr lang="ko-KR" altLang="en-US" sz="28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7920879" cy="4724136"/>
          </a:xfrm>
          <a:prstGeom prst="rect">
            <a:avLst/>
          </a:prstGeom>
        </p:spPr>
      </p:pic>
      <p:sp>
        <p:nvSpPr>
          <p:cNvPr id="7" name="내용 개체 틀 6"/>
          <p:cNvSpPr>
            <a:spLocks noGrp="1"/>
          </p:cNvSpPr>
          <p:nvPr>
            <p:ph sz="quarter" idx="4"/>
          </p:nvPr>
        </p:nvSpPr>
        <p:spPr>
          <a:xfrm>
            <a:off x="539552" y="332656"/>
            <a:ext cx="7848872" cy="150301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altLang="ko-KR" dirty="0" smtClean="0"/>
              <a:t>          </a:t>
            </a:r>
          </a:p>
          <a:p>
            <a:pPr marL="0" indent="0">
              <a:buNone/>
            </a:pPr>
            <a:endParaRPr lang="en-US" altLang="ko-KR" sz="1050" dirty="0"/>
          </a:p>
          <a:p>
            <a:pPr marL="0" indent="0">
              <a:buNone/>
            </a:pPr>
            <a:endParaRPr lang="en-US" altLang="ko-KR" sz="1050" dirty="0" smtClean="0"/>
          </a:p>
          <a:p>
            <a:pPr marL="0" indent="0">
              <a:buNone/>
            </a:pPr>
            <a:endParaRPr lang="en-US" altLang="ko-KR" sz="1050" dirty="0"/>
          </a:p>
          <a:p>
            <a:pPr marL="0" indent="0">
              <a:buNone/>
            </a:pPr>
            <a:endParaRPr lang="en-US" altLang="ko-KR" sz="1050" dirty="0" smtClean="0"/>
          </a:p>
          <a:p>
            <a:pPr marL="0" indent="0">
              <a:buNone/>
            </a:pPr>
            <a:endParaRPr lang="en-US" altLang="ko-KR" sz="1050" dirty="0"/>
          </a:p>
          <a:p>
            <a:pPr marL="0" indent="0">
              <a:buNone/>
            </a:pPr>
            <a:endParaRPr lang="en-US" altLang="ko-KR" sz="1050" dirty="0" smtClean="0"/>
          </a:p>
          <a:p>
            <a:pPr marL="0" indent="0">
              <a:buNone/>
            </a:pPr>
            <a:endParaRPr lang="en-US" altLang="ko-KR" sz="1050" dirty="0"/>
          </a:p>
          <a:p>
            <a:pPr marL="0" indent="0">
              <a:buNone/>
            </a:pPr>
            <a:endParaRPr lang="en-US" altLang="ko-KR" sz="1050" dirty="0" smtClean="0"/>
          </a:p>
          <a:p>
            <a:pPr marL="0" indent="0">
              <a:buNone/>
            </a:pPr>
            <a:endParaRPr lang="en-US" altLang="ko-KR" sz="1050" dirty="0"/>
          </a:p>
          <a:p>
            <a:pPr marL="0" indent="0">
              <a:buNone/>
            </a:pPr>
            <a:endParaRPr lang="en-US" altLang="ko-KR" sz="1050" dirty="0" smtClean="0"/>
          </a:p>
          <a:p>
            <a:pPr marL="0" indent="0">
              <a:buNone/>
            </a:pPr>
            <a:r>
              <a:rPr lang="en-US" altLang="ko-KR" sz="1050" dirty="0"/>
              <a:t> </a:t>
            </a:r>
            <a:r>
              <a:rPr lang="en-US" altLang="ko-KR" sz="1050" dirty="0" smtClean="0"/>
              <a:t>                                </a:t>
            </a:r>
          </a:p>
          <a:p>
            <a:pPr marL="0" indent="0">
              <a:buNone/>
            </a:pPr>
            <a:endParaRPr lang="en-US" altLang="ko-KR" sz="1050" dirty="0"/>
          </a:p>
          <a:p>
            <a:pPr marL="0" indent="0">
              <a:buNone/>
            </a:pPr>
            <a:endParaRPr lang="en-US" altLang="ko-KR" sz="1050" dirty="0" smtClean="0"/>
          </a:p>
          <a:p>
            <a:pPr marL="0" indent="0">
              <a:buNone/>
            </a:pPr>
            <a:r>
              <a:rPr lang="en-US" altLang="ko-KR" sz="12800" b="1" dirty="0" smtClean="0">
                <a:latin typeface="+mn-ea"/>
              </a:rPr>
              <a:t>&lt;</a:t>
            </a:r>
            <a:r>
              <a:rPr lang="ko-KR" altLang="en-US" sz="12800" b="1" dirty="0" smtClean="0">
                <a:latin typeface="+mn-ea"/>
              </a:rPr>
              <a:t>간도 임시 정부</a:t>
            </a:r>
            <a:r>
              <a:rPr lang="en-US" altLang="ko-KR" sz="12800" b="1" dirty="0" smtClean="0">
                <a:latin typeface="+mn-ea"/>
              </a:rPr>
              <a:t> </a:t>
            </a:r>
            <a:r>
              <a:rPr lang="ko-KR" altLang="en-US" sz="12800" b="1" dirty="0" smtClean="0">
                <a:latin typeface="+mn-ea"/>
              </a:rPr>
              <a:t>온라인 활동</a:t>
            </a:r>
            <a:r>
              <a:rPr lang="en-US" altLang="ko-KR" sz="12800" b="1" dirty="0" smtClean="0">
                <a:latin typeface="+mn-ea"/>
              </a:rPr>
              <a:t>&gt;</a:t>
            </a:r>
            <a:endParaRPr lang="ko-KR" altLang="en-US" sz="12800" b="1" dirty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836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96" y="0"/>
            <a:ext cx="9133104" cy="6858000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1835697" y="2485117"/>
            <a:ext cx="5472608" cy="8924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1" y="2420888"/>
            <a:ext cx="5616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10.</a:t>
            </a:r>
            <a:r>
              <a:rPr lang="ko-KR" altLang="en-US" sz="60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간도가 한국영토인 이유</a:t>
            </a:r>
            <a:endParaRPr lang="ko-KR" altLang="en-US" sz="60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10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141" y="1983566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31641" y="2353875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1979712" y="4413523"/>
            <a:ext cx="4896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경영학과 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OTF" pitchFamily="34" charset="-127"/>
              <a:ea typeface="나눔스퀘어OTF" pitchFamily="34" charset="-127"/>
              <a:cs typeface="Simplified Arabic Fixed" pitchFamily="49" charset="-78"/>
            </a:endParaRPr>
          </a:p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21710598</a:t>
            </a:r>
          </a:p>
          <a:p>
            <a:pPr algn="ctr"/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하정</a:t>
            </a:r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욱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OTF" pitchFamily="34" charset="-127"/>
              <a:ea typeface="나눔스퀘어OTF" pitchFamily="34" charset="-127"/>
              <a:cs typeface="Simplified Arabic Fixed" pitchFamily="49" charset="-78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3296136" y="4221088"/>
            <a:ext cx="230425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5205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9929"/>
            <a:ext cx="3528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통감부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</a:t>
            </a:r>
            <a:r>
              <a:rPr lang="ko-KR" altLang="en-US" sz="3200" dirty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설치 계기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3688" y="692696"/>
            <a:ext cx="61206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 smtClean="0">
                <a:latin typeface="+mn-ea"/>
              </a:rPr>
              <a:t>영국의 외교적</a:t>
            </a:r>
            <a:r>
              <a:rPr lang="en-US" altLang="ko-KR" sz="2400" b="1" dirty="0" smtClean="0">
                <a:latin typeface="+mn-ea"/>
              </a:rPr>
              <a:t>, </a:t>
            </a:r>
            <a:r>
              <a:rPr lang="ko-KR" altLang="en-US" sz="2400" b="1" dirty="0" smtClean="0">
                <a:latin typeface="+mn-ea"/>
              </a:rPr>
              <a:t>재정적인 보장 획득</a:t>
            </a:r>
            <a:r>
              <a:rPr lang="en-US" altLang="ko-KR" sz="2400" b="1" dirty="0" smtClean="0">
                <a:latin typeface="+mn-ea"/>
              </a:rPr>
              <a:t>, </a:t>
            </a:r>
          </a:p>
          <a:p>
            <a:pPr marL="285750" indent="-285750">
              <a:lnSpc>
                <a:spcPct val="200000"/>
              </a:lnSpc>
            </a:pPr>
            <a:r>
              <a:rPr lang="en-US" altLang="ko-KR" sz="2400" b="1" dirty="0" smtClean="0">
                <a:latin typeface="+mn-ea"/>
              </a:rPr>
              <a:t>   </a:t>
            </a:r>
            <a:r>
              <a:rPr lang="ko-KR" altLang="en-US" sz="2400" b="1" dirty="0" smtClean="0">
                <a:latin typeface="+mn-ea"/>
              </a:rPr>
              <a:t>영국을 통해 서구 열강 중립 보장</a:t>
            </a:r>
            <a:r>
              <a:rPr lang="en-US" altLang="ko-KR" sz="2400" b="1" dirty="0" smtClean="0">
                <a:latin typeface="+mn-ea"/>
              </a:rPr>
              <a:t>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 smtClean="0">
                <a:latin typeface="+mn-ea"/>
              </a:rPr>
              <a:t>러일 전쟁</a:t>
            </a:r>
            <a:endParaRPr lang="en-US" altLang="ko-KR" sz="2400" b="1" dirty="0" smtClean="0"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 smtClean="0">
                <a:latin typeface="+mn-ea"/>
              </a:rPr>
              <a:t>대한 방침 결정</a:t>
            </a:r>
            <a:endParaRPr lang="en-US" altLang="ko-KR" sz="2400" b="1" dirty="0" smtClean="0"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 smtClean="0">
                <a:latin typeface="+mn-ea"/>
              </a:rPr>
              <a:t>한일 협상조약</a:t>
            </a:r>
            <a:endParaRPr lang="en-US" altLang="ko-KR" sz="2400" b="1" dirty="0" smtClean="0"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 smtClean="0">
                <a:latin typeface="+mn-ea"/>
              </a:rPr>
              <a:t>주한 외국 공관 철수</a:t>
            </a:r>
            <a:endParaRPr lang="en-US" altLang="ko-KR" sz="2400" b="1" dirty="0" smtClean="0"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 smtClean="0">
                <a:latin typeface="+mn-ea"/>
              </a:rPr>
              <a:t>재외 공간 폐쇄</a:t>
            </a:r>
            <a:endParaRPr lang="en-US" altLang="ko-KR" sz="2400" b="1" dirty="0" smtClean="0"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 smtClean="0">
                <a:latin typeface="+mn-ea"/>
              </a:rPr>
              <a:t>서울에 </a:t>
            </a:r>
            <a:r>
              <a:rPr lang="ko-KR" altLang="en-US" sz="2400" b="1" dirty="0" err="1" smtClean="0">
                <a:latin typeface="+mn-ea"/>
              </a:rPr>
              <a:t>통감부</a:t>
            </a:r>
            <a:r>
              <a:rPr lang="ko-KR" altLang="en-US" sz="2400" b="1" dirty="0" smtClean="0">
                <a:latin typeface="+mn-ea"/>
              </a:rPr>
              <a:t> 설치</a:t>
            </a:r>
            <a:endParaRPr lang="en-US" altLang="ko-KR" sz="2400" b="1" dirty="0" smtClean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735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96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-108520" y="18864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11. </a:t>
            </a:r>
            <a:r>
              <a:rPr lang="ko-KR" altLang="en-US" sz="2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간도가 한국 영토인 이유</a:t>
            </a:r>
            <a:endParaRPr lang="ko-KR" altLang="en-US" sz="24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5" name="제목 2"/>
          <p:cNvSpPr>
            <a:spLocks noGrp="1"/>
          </p:cNvSpPr>
          <p:nvPr/>
        </p:nvSpPr>
        <p:spPr>
          <a:xfrm>
            <a:off x="294598" y="764704"/>
            <a:ext cx="8554805" cy="939784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ctr" rtl="0" eaLnBrk="1" latinLnBrk="1" hangingPunct="1">
              <a:spcBef>
                <a:spcPct val="0"/>
              </a:spcBef>
              <a:buNone/>
              <a:defRPr kumimoji="0" sz="4400" b="0" kern="1200" spc="100">
                <a:ln w="18000">
                  <a:noFill/>
                  <a:prstDash val="solid"/>
                </a:ln>
                <a:solidFill>
                  <a:schemeClr val="tx1"/>
                </a:solidFill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 kumimoji="0">
                <a:solidFill>
                  <a:schemeClr val="tx2"/>
                </a:solidFill>
              </a:defRPr>
            </a:lvl2pPr>
            <a:lvl3pPr eaLnBrk="1" latinLnBrk="1" hangingPunct="1">
              <a:defRPr kumimoji="0">
                <a:solidFill>
                  <a:schemeClr val="tx2"/>
                </a:solidFill>
              </a:defRPr>
            </a:lvl3pPr>
            <a:lvl4pPr eaLnBrk="1" latinLnBrk="1" hangingPunct="1">
              <a:defRPr kumimoji="0">
                <a:solidFill>
                  <a:schemeClr val="tx2"/>
                </a:solidFill>
              </a:defRPr>
            </a:lvl4pPr>
            <a:lvl5pPr eaLnBrk="1" latinLnBrk="1" hangingPunct="1">
              <a:defRPr kumimoji="0">
                <a:solidFill>
                  <a:schemeClr val="tx2"/>
                </a:solidFill>
              </a:defRPr>
            </a:lvl5pPr>
            <a:lvl6pPr eaLnBrk="1" latinLnBrk="1" hangingPunct="1">
              <a:defRPr kumimoji="0">
                <a:solidFill>
                  <a:schemeClr val="tx2"/>
                </a:solidFill>
              </a:defRPr>
            </a:lvl6pPr>
            <a:lvl7pPr eaLnBrk="1" latinLnBrk="1" hangingPunct="1">
              <a:defRPr kumimoji="0">
                <a:solidFill>
                  <a:schemeClr val="tx2"/>
                </a:solidFill>
              </a:defRPr>
            </a:lvl7pPr>
            <a:lvl8pPr eaLnBrk="1" latinLnBrk="1" hangingPunct="1">
              <a:defRPr kumimoji="0">
                <a:solidFill>
                  <a:schemeClr val="tx2"/>
                </a:solidFill>
              </a:defRPr>
            </a:lvl8pPr>
            <a:lvl9pPr eaLnBrk="1" latinLnBrk="1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ko-KR" altLang="en-US" dirty="0" err="1" smtClean="0"/>
              <a:t>간도협약의</a:t>
            </a:r>
            <a:r>
              <a:rPr lang="ko-KR" altLang="en-US" dirty="0" smtClean="0"/>
              <a:t> 문제점</a:t>
            </a:r>
            <a:endParaRPr lang="ko-KR" altLang="en-US" dirty="0"/>
          </a:p>
        </p:txBody>
      </p:sp>
      <p:sp>
        <p:nvSpPr>
          <p:cNvPr id="6" name="내용 개체 틀 1"/>
          <p:cNvSpPr>
            <a:spLocks noGrp="1"/>
          </p:cNvSpPr>
          <p:nvPr/>
        </p:nvSpPr>
        <p:spPr>
          <a:xfrm>
            <a:off x="938596" y="2420888"/>
            <a:ext cx="7277704" cy="3744416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1" hangingPunct="1">
              <a:spcBef>
                <a:spcPct val="20000"/>
              </a:spcBef>
              <a:buSzPct val="70000"/>
              <a:buFont typeface="Wingdings"/>
              <a:buChar char="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120000"/>
              <a:buFont typeface="Arial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800" dirty="0" err="1" smtClean="0">
                <a:solidFill>
                  <a:schemeClr val="tx1"/>
                </a:solidFill>
              </a:rPr>
              <a:t>을사늑약은</a:t>
            </a:r>
            <a:r>
              <a:rPr lang="ko-KR" altLang="en-US" sz="3800" dirty="0" smtClean="0"/>
              <a:t> </a:t>
            </a:r>
            <a:r>
              <a:rPr lang="ko-KR" altLang="en-US" sz="3800" dirty="0" smtClean="0">
                <a:solidFill>
                  <a:srgbClr val="FF0000"/>
                </a:solidFill>
              </a:rPr>
              <a:t>불평등 조약</a:t>
            </a:r>
            <a:r>
              <a:rPr lang="en-US" altLang="ko-KR" sz="3800" dirty="0" smtClean="0">
                <a:solidFill>
                  <a:srgbClr val="FF0000"/>
                </a:solidFill>
              </a:rPr>
              <a:t>.</a:t>
            </a:r>
            <a:endParaRPr lang="en-US" altLang="ko-KR" sz="3800" dirty="0"/>
          </a:p>
          <a:p>
            <a:r>
              <a:rPr lang="ko-KR" altLang="en-US" sz="3800" dirty="0" smtClean="0">
                <a:solidFill>
                  <a:srgbClr val="FF0000"/>
                </a:solidFill>
              </a:rPr>
              <a:t>강제</a:t>
            </a:r>
            <a:r>
              <a:rPr lang="en-US" altLang="ko-KR" sz="3800" dirty="0" smtClean="0">
                <a:solidFill>
                  <a:srgbClr val="FF0000"/>
                </a:solidFill>
              </a:rPr>
              <a:t>.</a:t>
            </a:r>
            <a:endParaRPr lang="en-US" altLang="ko-KR" sz="3800" dirty="0" smtClean="0"/>
          </a:p>
          <a:p>
            <a:r>
              <a:rPr lang="ko-KR" altLang="en-US" sz="3800" dirty="0" smtClean="0">
                <a:solidFill>
                  <a:schemeClr val="tx1"/>
                </a:solidFill>
              </a:rPr>
              <a:t>고종은 </a:t>
            </a:r>
            <a:r>
              <a:rPr lang="ko-KR" altLang="en-US" sz="3800" dirty="0">
                <a:solidFill>
                  <a:schemeClr val="tx1"/>
                </a:solidFill>
              </a:rPr>
              <a:t>이 조약에 </a:t>
            </a:r>
            <a:r>
              <a:rPr lang="ko-KR" altLang="en-US" sz="3800" dirty="0" smtClean="0">
                <a:solidFill>
                  <a:srgbClr val="FF0000"/>
                </a:solidFill>
              </a:rPr>
              <a:t>불찬성</a:t>
            </a:r>
            <a:r>
              <a:rPr lang="en-US" altLang="ko-KR" sz="3800" dirty="0" smtClean="0">
                <a:solidFill>
                  <a:srgbClr val="FF0000"/>
                </a:solidFill>
              </a:rPr>
              <a:t>.</a:t>
            </a:r>
            <a:endParaRPr lang="en-US" altLang="ko-KR" sz="3800" dirty="0">
              <a:solidFill>
                <a:schemeClr val="tx1"/>
              </a:solidFill>
            </a:endParaRPr>
          </a:p>
          <a:p>
            <a:r>
              <a:rPr lang="ko-KR" altLang="en-US" sz="3800" dirty="0" smtClean="0">
                <a:solidFill>
                  <a:srgbClr val="FF0000"/>
                </a:solidFill>
              </a:rPr>
              <a:t>무효</a:t>
            </a:r>
            <a:r>
              <a:rPr lang="en-US" altLang="ko-KR" sz="3800" dirty="0" smtClean="0">
                <a:solidFill>
                  <a:srgbClr val="FF0000"/>
                </a:solidFill>
              </a:rPr>
              <a:t>.</a:t>
            </a:r>
            <a:endParaRPr lang="en-US" altLang="ko-KR" sz="3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8520" y="18864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11. </a:t>
            </a:r>
            <a:r>
              <a:rPr lang="ko-KR" altLang="en-US" sz="2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간도가 한국 영토인 이유</a:t>
            </a:r>
            <a:endParaRPr lang="ko-KR" altLang="en-US" sz="24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5" name="제목 1"/>
          <p:cNvSpPr>
            <a:spLocks noGrp="1"/>
          </p:cNvSpPr>
          <p:nvPr/>
        </p:nvSpPr>
        <p:spPr>
          <a:xfrm>
            <a:off x="294597" y="836712"/>
            <a:ext cx="8554805" cy="939784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ctr" rtl="0" eaLnBrk="1" latinLnBrk="1" hangingPunct="1">
              <a:spcBef>
                <a:spcPct val="0"/>
              </a:spcBef>
              <a:buNone/>
              <a:defRPr kumimoji="0" sz="4400" b="0" kern="1200" spc="100">
                <a:ln w="18000">
                  <a:noFill/>
                  <a:prstDash val="solid"/>
                </a:ln>
                <a:solidFill>
                  <a:schemeClr val="tx1"/>
                </a:solidFill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 kumimoji="0">
                <a:solidFill>
                  <a:schemeClr val="tx2"/>
                </a:solidFill>
              </a:defRPr>
            </a:lvl2pPr>
            <a:lvl3pPr eaLnBrk="1" latinLnBrk="1" hangingPunct="1">
              <a:defRPr kumimoji="0">
                <a:solidFill>
                  <a:schemeClr val="tx2"/>
                </a:solidFill>
              </a:defRPr>
            </a:lvl3pPr>
            <a:lvl4pPr eaLnBrk="1" latinLnBrk="1" hangingPunct="1">
              <a:defRPr kumimoji="0">
                <a:solidFill>
                  <a:schemeClr val="tx2"/>
                </a:solidFill>
              </a:defRPr>
            </a:lvl4pPr>
            <a:lvl5pPr eaLnBrk="1" latinLnBrk="1" hangingPunct="1">
              <a:defRPr kumimoji="0">
                <a:solidFill>
                  <a:schemeClr val="tx2"/>
                </a:solidFill>
              </a:defRPr>
            </a:lvl5pPr>
            <a:lvl6pPr eaLnBrk="1" latinLnBrk="1" hangingPunct="1">
              <a:defRPr kumimoji="0">
                <a:solidFill>
                  <a:schemeClr val="tx2"/>
                </a:solidFill>
              </a:defRPr>
            </a:lvl6pPr>
            <a:lvl7pPr eaLnBrk="1" latinLnBrk="1" hangingPunct="1">
              <a:defRPr kumimoji="0">
                <a:solidFill>
                  <a:schemeClr val="tx2"/>
                </a:solidFill>
              </a:defRPr>
            </a:lvl7pPr>
            <a:lvl8pPr eaLnBrk="1" latinLnBrk="1" hangingPunct="1">
              <a:defRPr kumimoji="0">
                <a:solidFill>
                  <a:schemeClr val="tx2"/>
                </a:solidFill>
              </a:defRPr>
            </a:lvl8pPr>
            <a:lvl9pPr eaLnBrk="1" latinLnBrk="1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ko-KR" altLang="en-US" dirty="0" smtClean="0"/>
              <a:t>공민왕의 </a:t>
            </a:r>
            <a:r>
              <a:rPr lang="ko-KR" altLang="en-US" dirty="0" err="1" smtClean="0"/>
              <a:t>요동정벌</a:t>
            </a:r>
            <a:endParaRPr lang="ko-KR" altLang="en-US" dirty="0"/>
          </a:p>
        </p:txBody>
      </p:sp>
      <p:pic>
        <p:nvPicPr>
          <p:cNvPr id="8" name="내용 개체 틀 3" descr="제목 없음.png"/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4597" y="1916832"/>
            <a:ext cx="3839111" cy="3953427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4353723" y="2492896"/>
            <a:ext cx="43559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3000" dirty="0" smtClean="0"/>
              <a:t>여진족의 </a:t>
            </a:r>
            <a:r>
              <a:rPr lang="ko-KR" altLang="en-US" sz="3000" dirty="0" smtClean="0">
                <a:solidFill>
                  <a:srgbClr val="FF0000"/>
                </a:solidFill>
              </a:rPr>
              <a:t>이동</a:t>
            </a:r>
            <a:r>
              <a:rPr lang="en-US" altLang="ko-KR" sz="3000" dirty="0" smtClean="0">
                <a:solidFill>
                  <a:srgbClr val="FF0000"/>
                </a:solidFill>
              </a:rPr>
              <a:t>.</a:t>
            </a:r>
          </a:p>
          <a:p>
            <a:pPr fontAlgn="base"/>
            <a:endParaRPr lang="en-US" altLang="ko-KR" sz="3000" dirty="0" smtClean="0"/>
          </a:p>
          <a:p>
            <a:pPr fontAlgn="base"/>
            <a:r>
              <a:rPr lang="ko-KR" altLang="en-US" sz="3000" dirty="0" smtClean="0"/>
              <a:t>조선인들이 넘어감</a:t>
            </a:r>
            <a:r>
              <a:rPr lang="en-US" altLang="ko-KR" sz="3000" dirty="0" smtClean="0"/>
              <a:t>.</a:t>
            </a:r>
          </a:p>
          <a:p>
            <a:pPr fontAlgn="base"/>
            <a:endParaRPr lang="en-US" altLang="ko-KR" sz="3000" dirty="0" smtClean="0"/>
          </a:p>
          <a:p>
            <a:pPr fontAlgn="base"/>
            <a:r>
              <a:rPr lang="ko-KR" altLang="en-US" sz="3000" dirty="0" smtClean="0"/>
              <a:t>간도에 </a:t>
            </a:r>
            <a:r>
              <a:rPr lang="ko-KR" altLang="en-US" sz="3000" dirty="0" smtClean="0">
                <a:solidFill>
                  <a:srgbClr val="FF0000"/>
                </a:solidFill>
              </a:rPr>
              <a:t>정착</a:t>
            </a:r>
            <a:r>
              <a:rPr lang="en-US" altLang="ko-KR" sz="3000" dirty="0" smtClean="0">
                <a:solidFill>
                  <a:srgbClr val="FF0000"/>
                </a:solidFill>
              </a:rPr>
              <a:t>.</a:t>
            </a:r>
            <a:endParaRPr lang="ko-KR" alt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675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8520" y="18864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11. </a:t>
            </a:r>
            <a:r>
              <a:rPr lang="ko-KR" altLang="en-US" sz="2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간도가 한국 영토인 이유</a:t>
            </a:r>
            <a:endParaRPr lang="ko-KR" altLang="en-US" sz="24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7" name="제목 1"/>
          <p:cNvSpPr>
            <a:spLocks noGrp="1"/>
          </p:cNvSpPr>
          <p:nvPr/>
        </p:nvSpPr>
        <p:spPr>
          <a:xfrm>
            <a:off x="294597" y="764704"/>
            <a:ext cx="8554805" cy="939784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ctr" rtl="0" eaLnBrk="1" latinLnBrk="1" hangingPunct="1">
              <a:spcBef>
                <a:spcPct val="0"/>
              </a:spcBef>
              <a:buNone/>
              <a:defRPr kumimoji="0" sz="4400" b="0" kern="1200" spc="100">
                <a:ln w="18000">
                  <a:noFill/>
                  <a:prstDash val="solid"/>
                </a:ln>
                <a:solidFill>
                  <a:schemeClr val="tx1"/>
                </a:solidFill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 kumimoji="0">
                <a:solidFill>
                  <a:schemeClr val="tx2"/>
                </a:solidFill>
              </a:defRPr>
            </a:lvl2pPr>
            <a:lvl3pPr eaLnBrk="1" latinLnBrk="1" hangingPunct="1">
              <a:defRPr kumimoji="0">
                <a:solidFill>
                  <a:schemeClr val="tx2"/>
                </a:solidFill>
              </a:defRPr>
            </a:lvl3pPr>
            <a:lvl4pPr eaLnBrk="1" latinLnBrk="1" hangingPunct="1">
              <a:defRPr kumimoji="0">
                <a:solidFill>
                  <a:schemeClr val="tx2"/>
                </a:solidFill>
              </a:defRPr>
            </a:lvl4pPr>
            <a:lvl5pPr eaLnBrk="1" latinLnBrk="1" hangingPunct="1">
              <a:defRPr kumimoji="0">
                <a:solidFill>
                  <a:schemeClr val="tx2"/>
                </a:solidFill>
              </a:defRPr>
            </a:lvl5pPr>
            <a:lvl6pPr eaLnBrk="1" latinLnBrk="1" hangingPunct="1">
              <a:defRPr kumimoji="0">
                <a:solidFill>
                  <a:schemeClr val="tx2"/>
                </a:solidFill>
              </a:defRPr>
            </a:lvl6pPr>
            <a:lvl7pPr eaLnBrk="1" latinLnBrk="1" hangingPunct="1">
              <a:defRPr kumimoji="0">
                <a:solidFill>
                  <a:schemeClr val="tx2"/>
                </a:solidFill>
              </a:defRPr>
            </a:lvl7pPr>
            <a:lvl8pPr eaLnBrk="1" latinLnBrk="1" hangingPunct="1">
              <a:defRPr kumimoji="0">
                <a:solidFill>
                  <a:schemeClr val="tx2"/>
                </a:solidFill>
              </a:defRPr>
            </a:lvl8pPr>
            <a:lvl9pPr eaLnBrk="1" latinLnBrk="1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ko-KR" altLang="en-US" dirty="0" err="1" smtClean="0"/>
              <a:t>감계회담</a:t>
            </a:r>
            <a:endParaRPr lang="ko-KR" altLang="en-US" dirty="0"/>
          </a:p>
        </p:txBody>
      </p:sp>
      <p:pic>
        <p:nvPicPr>
          <p:cNvPr id="8" name="그림 7" descr="b0041991_4a9e64b8176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628800"/>
            <a:ext cx="6696744" cy="47800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8520" y="18864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11. </a:t>
            </a:r>
            <a:r>
              <a:rPr lang="ko-KR" altLang="en-US" sz="2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간도가 한국 영토인 이유</a:t>
            </a:r>
            <a:endParaRPr lang="ko-KR" altLang="en-US" sz="24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5" name="제목 1"/>
          <p:cNvSpPr>
            <a:spLocks noGrp="1"/>
          </p:cNvSpPr>
          <p:nvPr/>
        </p:nvSpPr>
        <p:spPr>
          <a:xfrm>
            <a:off x="294597" y="665862"/>
            <a:ext cx="8554805" cy="939784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ctr" rtl="0" eaLnBrk="1" latinLnBrk="1" hangingPunct="1">
              <a:spcBef>
                <a:spcPct val="0"/>
              </a:spcBef>
              <a:buNone/>
              <a:defRPr kumimoji="0" sz="4400" b="0" kern="1200" spc="100">
                <a:ln w="18000">
                  <a:noFill/>
                  <a:prstDash val="solid"/>
                </a:ln>
                <a:solidFill>
                  <a:schemeClr val="tx1"/>
                </a:solidFill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 kumimoji="0">
                <a:solidFill>
                  <a:schemeClr val="tx2"/>
                </a:solidFill>
              </a:defRPr>
            </a:lvl2pPr>
            <a:lvl3pPr eaLnBrk="1" latinLnBrk="1" hangingPunct="1">
              <a:defRPr kumimoji="0">
                <a:solidFill>
                  <a:schemeClr val="tx2"/>
                </a:solidFill>
              </a:defRPr>
            </a:lvl3pPr>
            <a:lvl4pPr eaLnBrk="1" latinLnBrk="1" hangingPunct="1">
              <a:defRPr kumimoji="0">
                <a:solidFill>
                  <a:schemeClr val="tx2"/>
                </a:solidFill>
              </a:defRPr>
            </a:lvl4pPr>
            <a:lvl5pPr eaLnBrk="1" latinLnBrk="1" hangingPunct="1">
              <a:defRPr kumimoji="0">
                <a:solidFill>
                  <a:schemeClr val="tx2"/>
                </a:solidFill>
              </a:defRPr>
            </a:lvl5pPr>
            <a:lvl6pPr eaLnBrk="1" latinLnBrk="1" hangingPunct="1">
              <a:defRPr kumimoji="0">
                <a:solidFill>
                  <a:schemeClr val="tx2"/>
                </a:solidFill>
              </a:defRPr>
            </a:lvl6pPr>
            <a:lvl7pPr eaLnBrk="1" latinLnBrk="1" hangingPunct="1">
              <a:defRPr kumimoji="0">
                <a:solidFill>
                  <a:schemeClr val="tx2"/>
                </a:solidFill>
              </a:defRPr>
            </a:lvl7pPr>
            <a:lvl8pPr eaLnBrk="1" latinLnBrk="1" hangingPunct="1">
              <a:defRPr kumimoji="0">
                <a:solidFill>
                  <a:schemeClr val="tx2"/>
                </a:solidFill>
              </a:defRPr>
            </a:lvl8pPr>
            <a:lvl9pPr eaLnBrk="1" latinLnBrk="1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ko-KR" altLang="en-US" dirty="0" smtClean="0"/>
              <a:t>백두산 정계비</a:t>
            </a:r>
            <a:endParaRPr lang="ko-KR" altLang="en-US" dirty="0"/>
          </a:p>
        </p:txBody>
      </p:sp>
      <p:sp>
        <p:nvSpPr>
          <p:cNvPr id="7" name="내용 개체 틀 2"/>
          <p:cNvSpPr>
            <a:spLocks noGrp="1"/>
          </p:cNvSpPr>
          <p:nvPr/>
        </p:nvSpPr>
        <p:spPr>
          <a:xfrm>
            <a:off x="457200" y="1556792"/>
            <a:ext cx="8229600" cy="4900651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1" hangingPunct="1">
              <a:spcBef>
                <a:spcPct val="20000"/>
              </a:spcBef>
              <a:buSzPct val="70000"/>
              <a:buFont typeface="Wingdings"/>
              <a:buChar char="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120000"/>
              <a:buFont typeface="Arial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buNone/>
            </a:pPr>
            <a:endParaRPr lang="ko-KR" altLang="en-US" dirty="0"/>
          </a:p>
        </p:txBody>
      </p:sp>
      <p:sp>
        <p:nvSpPr>
          <p:cNvPr id="2" name="타원 1"/>
          <p:cNvSpPr/>
          <p:nvPr/>
        </p:nvSpPr>
        <p:spPr>
          <a:xfrm>
            <a:off x="5929808" y="5373216"/>
            <a:ext cx="2026568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간도 파견</a:t>
            </a:r>
            <a:endParaRPr lang="en-US" altLang="ko-KR" dirty="0" smtClean="0"/>
          </a:p>
          <a:p>
            <a:pPr algn="ctr"/>
            <a:r>
              <a:rPr lang="ko-KR" altLang="en-US" dirty="0" err="1" smtClean="0"/>
              <a:t>이범윤</a:t>
            </a:r>
            <a:endParaRPr lang="ko-KR" altLang="en-US" dirty="0"/>
          </a:p>
        </p:txBody>
      </p:sp>
      <p:sp>
        <p:nvSpPr>
          <p:cNvPr id="8" name="타원 7"/>
          <p:cNvSpPr/>
          <p:nvPr/>
        </p:nvSpPr>
        <p:spPr>
          <a:xfrm>
            <a:off x="611560" y="5373216"/>
            <a:ext cx="2088232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정계비 조사</a:t>
            </a:r>
            <a:endParaRPr lang="en-US" altLang="ko-KR" dirty="0" smtClean="0"/>
          </a:p>
          <a:p>
            <a:pPr algn="ctr"/>
            <a:r>
              <a:rPr lang="ko-KR" altLang="en-US" dirty="0" err="1" smtClean="0"/>
              <a:t>어윤중</a:t>
            </a:r>
            <a:r>
              <a:rPr lang="en-US" altLang="ko-KR" dirty="0" smtClean="0"/>
              <a:t>, </a:t>
            </a:r>
          </a:p>
          <a:p>
            <a:pPr algn="ctr"/>
            <a:r>
              <a:rPr lang="ko-KR" altLang="en-US" dirty="0" smtClean="0"/>
              <a:t>김우식</a:t>
            </a:r>
            <a:endParaRPr lang="ko-KR" altLang="en-US" dirty="0"/>
          </a:p>
        </p:txBody>
      </p:sp>
      <p:sp>
        <p:nvSpPr>
          <p:cNvPr id="9" name="타원 8"/>
          <p:cNvSpPr/>
          <p:nvPr/>
        </p:nvSpPr>
        <p:spPr>
          <a:xfrm>
            <a:off x="3337520" y="5373216"/>
            <a:ext cx="2026568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청측에</a:t>
            </a:r>
            <a:r>
              <a:rPr lang="ko-KR" altLang="en-US" dirty="0" smtClean="0"/>
              <a:t> 파견</a:t>
            </a:r>
            <a:endParaRPr lang="en-US" altLang="ko-KR" dirty="0" smtClean="0"/>
          </a:p>
          <a:p>
            <a:pPr algn="ctr"/>
            <a:r>
              <a:rPr lang="ko-KR" altLang="en-US" dirty="0" err="1" smtClean="0"/>
              <a:t>이중하</a:t>
            </a:r>
            <a:r>
              <a:rPr lang="en-US" altLang="ko-KR" dirty="0" smtClean="0"/>
              <a:t>,</a:t>
            </a:r>
          </a:p>
          <a:p>
            <a:pPr algn="ctr"/>
            <a:r>
              <a:rPr lang="ko-KR" altLang="en-US" dirty="0" smtClean="0"/>
              <a:t>조창</a:t>
            </a:r>
            <a:r>
              <a:rPr lang="ko-KR" altLang="en-US" dirty="0" smtClean="0"/>
              <a:t>식</a:t>
            </a:r>
            <a:endParaRPr lang="ko-KR" altLang="en-US" dirty="0"/>
          </a:p>
        </p:txBody>
      </p:sp>
      <p:pic>
        <p:nvPicPr>
          <p:cNvPr id="10" name="그림 9" descr="정계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556792"/>
            <a:ext cx="4032448" cy="3646735"/>
          </a:xfrm>
          <a:prstGeom prst="rect">
            <a:avLst/>
          </a:prstGeom>
        </p:spPr>
      </p:pic>
      <p:pic>
        <p:nvPicPr>
          <p:cNvPr id="11" name="그림 10" descr="정계비 탑 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1700808"/>
            <a:ext cx="2764363" cy="34563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7675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8520" y="18864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11. </a:t>
            </a:r>
            <a:r>
              <a:rPr lang="ko-KR" altLang="en-US" sz="2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간도가 한국 영토인 이유</a:t>
            </a:r>
            <a:endParaRPr lang="ko-KR" altLang="en-US" sz="24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5" name="내용 개체 틀 2"/>
          <p:cNvSpPr>
            <a:spLocks noGrp="1"/>
          </p:cNvSpPr>
          <p:nvPr/>
        </p:nvSpPr>
        <p:spPr>
          <a:xfrm>
            <a:off x="457200" y="712266"/>
            <a:ext cx="8229600" cy="5433467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1" hangingPunct="1">
              <a:spcBef>
                <a:spcPct val="20000"/>
              </a:spcBef>
              <a:buSzPct val="70000"/>
              <a:buFont typeface="Wingdings"/>
              <a:buChar char="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120000"/>
              <a:buFont typeface="Arial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081611" y="5301208"/>
            <a:ext cx="6995120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4. </a:t>
            </a:r>
            <a:r>
              <a:rPr lang="ko-KR" altLang="en-US" dirty="0"/>
              <a:t>중국관헌의 모든 간도 법령은 </a:t>
            </a:r>
            <a:r>
              <a:rPr lang="ko-KR" altLang="en-US" dirty="0">
                <a:solidFill>
                  <a:srgbClr val="FF0000"/>
                </a:solidFill>
              </a:rPr>
              <a:t>승인하지 않을 것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1081611" y="4293096"/>
            <a:ext cx="6987949" cy="79600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3. </a:t>
            </a:r>
            <a:r>
              <a:rPr lang="ko-KR" altLang="en-US" dirty="0"/>
              <a:t>중국관헌에 </a:t>
            </a:r>
            <a:r>
              <a:rPr lang="ko-KR" altLang="en-US" dirty="0">
                <a:solidFill>
                  <a:srgbClr val="FF0000"/>
                </a:solidFill>
              </a:rPr>
              <a:t>한국인 세금징수를 인정하지 않는다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1074440" y="3255188"/>
            <a:ext cx="6995120" cy="82188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2. </a:t>
            </a:r>
            <a:r>
              <a:rPr lang="ko-KR" altLang="en-US" dirty="0">
                <a:solidFill>
                  <a:srgbClr val="FF0000"/>
                </a:solidFill>
              </a:rPr>
              <a:t>한인</a:t>
            </a:r>
            <a:r>
              <a:rPr lang="ko-KR" altLang="en-US" dirty="0"/>
              <a:t>을 중국 재판에 굴복시키지 </a:t>
            </a:r>
            <a:r>
              <a:rPr lang="ko-KR" altLang="en-US" dirty="0" smtClean="0"/>
              <a:t>말라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1074440" y="2204864"/>
            <a:ext cx="6995120" cy="82188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1. </a:t>
            </a:r>
            <a:r>
              <a:rPr lang="ko-KR" altLang="en-US" dirty="0"/>
              <a:t>간도는 </a:t>
            </a:r>
            <a:r>
              <a:rPr lang="ko-KR" altLang="en-US" dirty="0">
                <a:solidFill>
                  <a:srgbClr val="FF0000"/>
                </a:solidFill>
              </a:rPr>
              <a:t>대한제국의 영토</a:t>
            </a:r>
            <a:r>
              <a:rPr lang="ko-KR" altLang="en-US" dirty="0"/>
              <a:t>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43608" y="908720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/>
              <a:t>을사보호조약 체결 이후</a:t>
            </a:r>
            <a:endParaRPr lang="ko-KR" alt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67675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8520" y="18864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11. </a:t>
            </a:r>
            <a:r>
              <a:rPr lang="ko-KR" altLang="en-US" sz="2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간도가 한국 영토인 이유</a:t>
            </a:r>
            <a:endParaRPr lang="ko-KR" altLang="en-US" sz="24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5" name="내용 개체 틀 3" descr="간도지도 3.png"/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950900"/>
            <a:ext cx="3120057" cy="4525963"/>
          </a:xfrm>
          <a:prstGeom prst="rect">
            <a:avLst/>
          </a:prstGeom>
        </p:spPr>
      </p:pic>
      <p:sp>
        <p:nvSpPr>
          <p:cNvPr id="7" name="제목 1"/>
          <p:cNvSpPr>
            <a:spLocks noGrp="1"/>
          </p:cNvSpPr>
          <p:nvPr/>
        </p:nvSpPr>
        <p:spPr>
          <a:xfrm>
            <a:off x="294597" y="908720"/>
            <a:ext cx="8554805" cy="939784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ctr" rtl="0" eaLnBrk="1" latinLnBrk="1" hangingPunct="1">
              <a:spcBef>
                <a:spcPct val="0"/>
              </a:spcBef>
              <a:buNone/>
              <a:defRPr kumimoji="0" sz="4400" b="0" kern="1200" spc="100">
                <a:ln w="18000">
                  <a:noFill/>
                  <a:prstDash val="solid"/>
                </a:ln>
                <a:solidFill>
                  <a:schemeClr val="tx1"/>
                </a:solidFill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 kumimoji="0">
                <a:solidFill>
                  <a:schemeClr val="tx2"/>
                </a:solidFill>
              </a:defRPr>
            </a:lvl2pPr>
            <a:lvl3pPr eaLnBrk="1" latinLnBrk="1" hangingPunct="1">
              <a:defRPr kumimoji="0">
                <a:solidFill>
                  <a:schemeClr val="tx2"/>
                </a:solidFill>
              </a:defRPr>
            </a:lvl3pPr>
            <a:lvl4pPr eaLnBrk="1" latinLnBrk="1" hangingPunct="1">
              <a:defRPr kumimoji="0">
                <a:solidFill>
                  <a:schemeClr val="tx2"/>
                </a:solidFill>
              </a:defRPr>
            </a:lvl4pPr>
            <a:lvl5pPr eaLnBrk="1" latinLnBrk="1" hangingPunct="1">
              <a:defRPr kumimoji="0">
                <a:solidFill>
                  <a:schemeClr val="tx2"/>
                </a:solidFill>
              </a:defRPr>
            </a:lvl5pPr>
            <a:lvl6pPr eaLnBrk="1" latinLnBrk="1" hangingPunct="1">
              <a:defRPr kumimoji="0">
                <a:solidFill>
                  <a:schemeClr val="tx2"/>
                </a:solidFill>
              </a:defRPr>
            </a:lvl6pPr>
            <a:lvl7pPr eaLnBrk="1" latinLnBrk="1" hangingPunct="1">
              <a:defRPr kumimoji="0">
                <a:solidFill>
                  <a:schemeClr val="tx2"/>
                </a:solidFill>
              </a:defRPr>
            </a:lvl7pPr>
            <a:lvl8pPr eaLnBrk="1" latinLnBrk="1" hangingPunct="1">
              <a:defRPr kumimoji="0">
                <a:solidFill>
                  <a:schemeClr val="tx2"/>
                </a:solidFill>
              </a:defRPr>
            </a:lvl8pPr>
            <a:lvl9pPr eaLnBrk="1" latinLnBrk="1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ko-KR" altLang="en-US" dirty="0" smtClean="0"/>
              <a:t>인터넷 기사</a:t>
            </a:r>
            <a:endParaRPr lang="ko-KR" altLang="en-US" dirty="0"/>
          </a:p>
        </p:txBody>
      </p:sp>
      <p:sp>
        <p:nvSpPr>
          <p:cNvPr id="8" name="TextBox 2"/>
          <p:cNvSpPr txBox="1"/>
          <p:nvPr/>
        </p:nvSpPr>
        <p:spPr>
          <a:xfrm>
            <a:off x="3816946" y="1860215"/>
            <a:ext cx="507836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altLang="ko-KR" sz="2100" dirty="0" smtClean="0"/>
              <a:t>[</a:t>
            </a:r>
            <a:r>
              <a:rPr lang="ko-KR" altLang="en-US" sz="2100" dirty="0" err="1"/>
              <a:t>로이슈</a:t>
            </a:r>
            <a:r>
              <a:rPr lang="ko-KR" altLang="en-US" sz="2100" dirty="0"/>
              <a:t> 이슬기 기자</a:t>
            </a:r>
            <a:r>
              <a:rPr lang="en-US" altLang="ko-KR" sz="2100" dirty="0"/>
              <a:t>] 2004</a:t>
            </a:r>
            <a:r>
              <a:rPr lang="ko-KR" altLang="en-US" sz="2100" dirty="0"/>
              <a:t>년 </a:t>
            </a:r>
            <a:r>
              <a:rPr lang="en-US" altLang="ko-KR" sz="2100" dirty="0"/>
              <a:t>9</a:t>
            </a:r>
            <a:r>
              <a:rPr lang="ko-KR" altLang="en-US" sz="2100" dirty="0"/>
              <a:t>월 </a:t>
            </a:r>
            <a:r>
              <a:rPr lang="en-US" altLang="ko-KR" sz="2100" dirty="0"/>
              <a:t>8</a:t>
            </a:r>
            <a:r>
              <a:rPr lang="ko-KR" altLang="en-US" sz="2100" dirty="0"/>
              <a:t>일</a:t>
            </a:r>
            <a:r>
              <a:rPr lang="en-US" altLang="ko-KR" sz="2100" dirty="0"/>
              <a:t>, </a:t>
            </a:r>
            <a:r>
              <a:rPr lang="ko-KR" altLang="en-US" sz="2100" dirty="0"/>
              <a:t>국사편찬위원회가 일본이 제작한 지도에서 두만강 이북 ‘간도는 조선 </a:t>
            </a:r>
            <a:r>
              <a:rPr lang="ko-KR" altLang="en-US" sz="2100" dirty="0" smtClean="0"/>
              <a:t>땅</a:t>
            </a:r>
            <a:r>
              <a:rPr lang="en-US" altLang="ko-KR" sz="2100" dirty="0" smtClean="0"/>
              <a:t>’ </a:t>
            </a:r>
            <a:r>
              <a:rPr lang="ko-KR" altLang="en-US" sz="2100" dirty="0" smtClean="0"/>
              <a:t>이라는 </a:t>
            </a:r>
            <a:r>
              <a:rPr lang="ko-KR" altLang="en-US" sz="2100" dirty="0"/>
              <a:t>증거를 찾아냈다</a:t>
            </a:r>
            <a:r>
              <a:rPr lang="en-US" altLang="ko-KR" sz="2100" dirty="0" smtClean="0"/>
              <a:t>.</a:t>
            </a:r>
          </a:p>
          <a:p>
            <a:pPr fontAlgn="base"/>
            <a:endParaRPr lang="ko-KR" altLang="en-US" sz="2100" dirty="0"/>
          </a:p>
          <a:p>
            <a:pPr fontAlgn="base"/>
            <a:r>
              <a:rPr lang="en-US" altLang="ko-KR" sz="2100" dirty="0"/>
              <a:t>1909</a:t>
            </a:r>
            <a:r>
              <a:rPr lang="ko-KR" altLang="en-US" sz="2100" dirty="0"/>
              <a:t>년 ‘청일 간도협약’ 당시 일본 측이 만든 이 지도는 </a:t>
            </a:r>
            <a:r>
              <a:rPr lang="ko-KR" altLang="en-US" sz="2100" dirty="0" err="1"/>
              <a:t>토문강을</a:t>
            </a:r>
            <a:r>
              <a:rPr lang="ko-KR" altLang="en-US" sz="2100" dirty="0"/>
              <a:t> </a:t>
            </a:r>
            <a:r>
              <a:rPr lang="ko-KR" altLang="en-US" sz="2100" dirty="0">
                <a:solidFill>
                  <a:srgbClr val="FF0000"/>
                </a:solidFill>
              </a:rPr>
              <a:t>두만강이 아닌 </a:t>
            </a:r>
            <a:r>
              <a:rPr lang="ko-KR" altLang="en-US" sz="2100" dirty="0"/>
              <a:t>별개의 </a:t>
            </a:r>
            <a:r>
              <a:rPr lang="ko-KR" altLang="en-US" sz="2100" dirty="0">
                <a:solidFill>
                  <a:srgbClr val="FF0000"/>
                </a:solidFill>
              </a:rPr>
              <a:t>송화강 지류로 </a:t>
            </a:r>
            <a:r>
              <a:rPr lang="ko-KR" altLang="en-US" sz="2100" dirty="0"/>
              <a:t>분명히 밝혔다</a:t>
            </a:r>
            <a:r>
              <a:rPr lang="en-US" altLang="ko-KR" sz="2100" dirty="0" smtClean="0"/>
              <a:t>.</a:t>
            </a:r>
          </a:p>
          <a:p>
            <a:pPr fontAlgn="base"/>
            <a:endParaRPr lang="ko-KR" altLang="en-US" sz="2100" dirty="0"/>
          </a:p>
          <a:p>
            <a:pPr fontAlgn="base"/>
            <a:r>
              <a:rPr lang="ko-KR" altLang="en-US" sz="2100" dirty="0"/>
              <a:t>이 지도는 ‘조선과 청의 국경인 </a:t>
            </a:r>
            <a:r>
              <a:rPr lang="ko-KR" altLang="en-US" sz="2100" dirty="0" err="1"/>
              <a:t>토문강은</a:t>
            </a:r>
            <a:r>
              <a:rPr lang="ko-KR" altLang="en-US" sz="2100" dirty="0"/>
              <a:t> 두만강의 또 다른 이름’ 이라고 주장해온 중국에 대한 </a:t>
            </a:r>
            <a:r>
              <a:rPr lang="ko-KR" altLang="en-US" sz="2100" dirty="0" err="1"/>
              <a:t>반박자료일</a:t>
            </a:r>
            <a:r>
              <a:rPr lang="ko-KR" altLang="en-US" sz="2100" dirty="0"/>
              <a:t> 뿐 아니라 </a:t>
            </a:r>
            <a:r>
              <a:rPr lang="ko-KR" altLang="en-US" sz="2100" dirty="0">
                <a:solidFill>
                  <a:srgbClr val="FF0000"/>
                </a:solidFill>
              </a:rPr>
              <a:t>간도가 조선 </a:t>
            </a:r>
            <a:r>
              <a:rPr lang="ko-KR" altLang="en-US" sz="2100" dirty="0" err="1">
                <a:solidFill>
                  <a:srgbClr val="FF0000"/>
                </a:solidFill>
              </a:rPr>
              <a:t>땅이었음을</a:t>
            </a:r>
            <a:r>
              <a:rPr lang="ko-KR" altLang="en-US" sz="2100" dirty="0">
                <a:solidFill>
                  <a:srgbClr val="FF0000"/>
                </a:solidFill>
              </a:rPr>
              <a:t> 밝히는 결정적 자료</a:t>
            </a:r>
            <a:r>
              <a:rPr lang="ko-KR" altLang="en-US" sz="2100" dirty="0"/>
              <a:t>로 주목 받았다</a:t>
            </a:r>
            <a:r>
              <a:rPr lang="en-US" altLang="ko-KR" sz="2100" dirty="0" smtClean="0"/>
              <a:t>.</a:t>
            </a:r>
            <a:endParaRPr lang="ko-KR" altLang="en-US" sz="2100" dirty="0"/>
          </a:p>
        </p:txBody>
      </p:sp>
    </p:spTree>
    <p:extLst>
      <p:ext uri="{BB962C8B-B14F-4D97-AF65-F5344CB8AC3E}">
        <p14:creationId xmlns="" xmlns:p14="http://schemas.microsoft.com/office/powerpoint/2010/main" val="67675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96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8520" y="18864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11. </a:t>
            </a:r>
            <a:r>
              <a:rPr lang="ko-KR" altLang="en-US" sz="2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간도가 한국 영토인 이유</a:t>
            </a:r>
            <a:endParaRPr lang="ko-KR" altLang="en-US" sz="24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5" name="제목 1"/>
          <p:cNvSpPr>
            <a:spLocks noGrp="1"/>
          </p:cNvSpPr>
          <p:nvPr/>
        </p:nvSpPr>
        <p:spPr>
          <a:xfrm>
            <a:off x="294596" y="836712"/>
            <a:ext cx="8554805" cy="939784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ctr" rtl="0" eaLnBrk="1" latinLnBrk="1" hangingPunct="1">
              <a:spcBef>
                <a:spcPct val="0"/>
              </a:spcBef>
              <a:buNone/>
              <a:defRPr kumimoji="0" sz="4400" b="0" kern="1200" spc="100">
                <a:ln w="18000">
                  <a:noFill/>
                  <a:prstDash val="solid"/>
                </a:ln>
                <a:solidFill>
                  <a:schemeClr val="tx1"/>
                </a:solidFill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 kumimoji="0">
                <a:solidFill>
                  <a:schemeClr val="tx2"/>
                </a:solidFill>
              </a:defRPr>
            </a:lvl2pPr>
            <a:lvl3pPr eaLnBrk="1" latinLnBrk="1" hangingPunct="1">
              <a:defRPr kumimoji="0">
                <a:solidFill>
                  <a:schemeClr val="tx2"/>
                </a:solidFill>
              </a:defRPr>
            </a:lvl3pPr>
            <a:lvl4pPr eaLnBrk="1" latinLnBrk="1" hangingPunct="1">
              <a:defRPr kumimoji="0">
                <a:solidFill>
                  <a:schemeClr val="tx2"/>
                </a:solidFill>
              </a:defRPr>
            </a:lvl4pPr>
            <a:lvl5pPr eaLnBrk="1" latinLnBrk="1" hangingPunct="1">
              <a:defRPr kumimoji="0">
                <a:solidFill>
                  <a:schemeClr val="tx2"/>
                </a:solidFill>
              </a:defRPr>
            </a:lvl5pPr>
            <a:lvl6pPr eaLnBrk="1" latinLnBrk="1" hangingPunct="1">
              <a:defRPr kumimoji="0">
                <a:solidFill>
                  <a:schemeClr val="tx2"/>
                </a:solidFill>
              </a:defRPr>
            </a:lvl6pPr>
            <a:lvl7pPr eaLnBrk="1" latinLnBrk="1" hangingPunct="1">
              <a:defRPr kumimoji="0">
                <a:solidFill>
                  <a:schemeClr val="tx2"/>
                </a:solidFill>
              </a:defRPr>
            </a:lvl7pPr>
            <a:lvl8pPr eaLnBrk="1" latinLnBrk="1" hangingPunct="1">
              <a:defRPr kumimoji="0">
                <a:solidFill>
                  <a:schemeClr val="tx2"/>
                </a:solidFill>
              </a:defRPr>
            </a:lvl8pPr>
            <a:lvl9pPr eaLnBrk="1" latinLnBrk="1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ko-KR" altLang="en-US" dirty="0" smtClean="0"/>
              <a:t>러시아 인들의 입장</a:t>
            </a:r>
            <a:endParaRPr lang="ko-KR" altLang="en-US" dirty="0"/>
          </a:p>
        </p:txBody>
      </p:sp>
      <p:sp>
        <p:nvSpPr>
          <p:cNvPr id="7" name="내용 개체 틀 2"/>
          <p:cNvSpPr>
            <a:spLocks noGrp="1"/>
          </p:cNvSpPr>
          <p:nvPr/>
        </p:nvSpPr>
        <p:spPr>
          <a:xfrm>
            <a:off x="395536" y="4941168"/>
            <a:ext cx="8280920" cy="1368153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1" hangingPunct="1">
              <a:spcBef>
                <a:spcPct val="20000"/>
              </a:spcBef>
              <a:buSzPct val="70000"/>
              <a:buFont typeface="Wingdings"/>
              <a:buChar char="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120000"/>
              <a:buFont typeface="Arial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altLang="ko-KR" sz="3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ko-KR" altLang="en-US" sz="3000" dirty="0" err="1" smtClean="0">
                <a:solidFill>
                  <a:schemeClr val="tx1"/>
                </a:solidFill>
              </a:rPr>
              <a:t>러시아인들도</a:t>
            </a:r>
            <a:r>
              <a:rPr lang="ko-KR" altLang="en-US" sz="3000" dirty="0" smtClean="0">
                <a:solidFill>
                  <a:schemeClr val="tx1"/>
                </a:solidFill>
              </a:rPr>
              <a:t> </a:t>
            </a:r>
            <a:r>
              <a:rPr lang="ko-KR" altLang="en-US" sz="3000" dirty="0">
                <a:solidFill>
                  <a:schemeClr val="tx1"/>
                </a:solidFill>
              </a:rPr>
              <a:t>간도가 </a:t>
            </a:r>
            <a:r>
              <a:rPr lang="ko-KR" altLang="en-US" sz="3000" dirty="0">
                <a:solidFill>
                  <a:srgbClr val="FF0000"/>
                </a:solidFill>
              </a:rPr>
              <a:t>우리나라 </a:t>
            </a:r>
            <a:r>
              <a:rPr lang="ko-KR" altLang="en-US" sz="3000" dirty="0" smtClean="0">
                <a:solidFill>
                  <a:srgbClr val="FF0000"/>
                </a:solidFill>
              </a:rPr>
              <a:t>땅이고 생각</a:t>
            </a:r>
            <a:r>
              <a:rPr lang="en-US" altLang="ko-KR" sz="3000" dirty="0" smtClean="0">
                <a:solidFill>
                  <a:srgbClr val="FF0000"/>
                </a:solidFill>
              </a:rPr>
              <a:t>.</a:t>
            </a:r>
            <a:endParaRPr lang="ko-KR" altLang="en-US" sz="3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916832"/>
            <a:ext cx="3697041" cy="2952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7675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89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8520" y="18864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11. </a:t>
            </a:r>
            <a:r>
              <a:rPr lang="ko-KR" altLang="en-US" sz="2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간도가 한국 영토인 이유</a:t>
            </a:r>
            <a:endParaRPr lang="ko-KR" altLang="en-US" sz="24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5" name="제목 1"/>
          <p:cNvSpPr>
            <a:spLocks noGrp="1"/>
          </p:cNvSpPr>
          <p:nvPr/>
        </p:nvSpPr>
        <p:spPr>
          <a:xfrm>
            <a:off x="279251" y="776312"/>
            <a:ext cx="8554805" cy="939784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ctr" rtl="0" eaLnBrk="1" latinLnBrk="1" hangingPunct="1">
              <a:spcBef>
                <a:spcPct val="0"/>
              </a:spcBef>
              <a:buNone/>
              <a:defRPr kumimoji="0" sz="4400" b="0" kern="1200" spc="100">
                <a:ln w="18000">
                  <a:noFill/>
                  <a:prstDash val="solid"/>
                </a:ln>
                <a:solidFill>
                  <a:schemeClr val="tx1"/>
                </a:solidFill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 kumimoji="0">
                <a:solidFill>
                  <a:schemeClr val="tx2"/>
                </a:solidFill>
              </a:defRPr>
            </a:lvl2pPr>
            <a:lvl3pPr eaLnBrk="1" latinLnBrk="1" hangingPunct="1">
              <a:defRPr kumimoji="0">
                <a:solidFill>
                  <a:schemeClr val="tx2"/>
                </a:solidFill>
              </a:defRPr>
            </a:lvl3pPr>
            <a:lvl4pPr eaLnBrk="1" latinLnBrk="1" hangingPunct="1">
              <a:defRPr kumimoji="0">
                <a:solidFill>
                  <a:schemeClr val="tx2"/>
                </a:solidFill>
              </a:defRPr>
            </a:lvl4pPr>
            <a:lvl5pPr eaLnBrk="1" latinLnBrk="1" hangingPunct="1">
              <a:defRPr kumimoji="0">
                <a:solidFill>
                  <a:schemeClr val="tx2"/>
                </a:solidFill>
              </a:defRPr>
            </a:lvl5pPr>
            <a:lvl6pPr eaLnBrk="1" latinLnBrk="1" hangingPunct="1">
              <a:defRPr kumimoji="0">
                <a:solidFill>
                  <a:schemeClr val="tx2"/>
                </a:solidFill>
              </a:defRPr>
            </a:lvl6pPr>
            <a:lvl7pPr eaLnBrk="1" latinLnBrk="1" hangingPunct="1">
              <a:defRPr kumimoji="0">
                <a:solidFill>
                  <a:schemeClr val="tx2"/>
                </a:solidFill>
              </a:defRPr>
            </a:lvl7pPr>
            <a:lvl8pPr eaLnBrk="1" latinLnBrk="1" hangingPunct="1">
              <a:defRPr kumimoji="0">
                <a:solidFill>
                  <a:schemeClr val="tx2"/>
                </a:solidFill>
              </a:defRPr>
            </a:lvl8pPr>
            <a:lvl9pPr eaLnBrk="1" latinLnBrk="1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ko-KR" altLang="en-US" dirty="0" smtClean="0"/>
              <a:t>중국의 방해</a:t>
            </a:r>
            <a:endParaRPr lang="ko-KR" altLang="en-US" dirty="0"/>
          </a:p>
        </p:txBody>
      </p:sp>
      <p:sp>
        <p:nvSpPr>
          <p:cNvPr id="2" name="타원 1"/>
          <p:cNvSpPr/>
          <p:nvPr/>
        </p:nvSpPr>
        <p:spPr>
          <a:xfrm>
            <a:off x="554839" y="1605120"/>
            <a:ext cx="2516317" cy="1463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평양협정</a:t>
            </a:r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596541" y="3121092"/>
            <a:ext cx="2432914" cy="14967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하얼빈협정</a:t>
            </a:r>
            <a:endParaRPr lang="ko-KR" altLang="en-US" dirty="0"/>
          </a:p>
        </p:txBody>
      </p:sp>
      <p:sp>
        <p:nvSpPr>
          <p:cNvPr id="3" name="모서리가 둥근 직사각형 2"/>
          <p:cNvSpPr/>
          <p:nvPr/>
        </p:nvSpPr>
        <p:spPr>
          <a:xfrm>
            <a:off x="3635895" y="1721776"/>
            <a:ext cx="4320480" cy="134718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러시아가 </a:t>
            </a:r>
            <a:r>
              <a:rPr lang="ko-KR" altLang="en-US" dirty="0">
                <a:solidFill>
                  <a:schemeClr val="bg1"/>
                </a:solidFill>
              </a:rPr>
              <a:t>간도를 북에 할양하는 </a:t>
            </a:r>
            <a:r>
              <a:rPr lang="ko-KR" altLang="en-US" dirty="0" smtClean="0">
                <a:solidFill>
                  <a:schemeClr val="bg1"/>
                </a:solidFill>
              </a:rPr>
              <a:t>정책</a:t>
            </a:r>
            <a:endParaRPr lang="en-US" altLang="ko-KR" dirty="0">
              <a:solidFill>
                <a:schemeClr val="bg1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3644329" y="3254450"/>
            <a:ext cx="4320480" cy="136342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하얼빈협정으로 할양이 최종 결정</a:t>
            </a:r>
            <a:endParaRPr lang="en-US" altLang="ko-KR" dirty="0">
              <a:solidFill>
                <a:schemeClr val="bg1"/>
              </a:solidFill>
            </a:endParaRPr>
          </a:p>
        </p:txBody>
      </p:sp>
      <p:sp>
        <p:nvSpPr>
          <p:cNvPr id="4" name="아래쪽 화살표 3"/>
          <p:cNvSpPr/>
          <p:nvPr/>
        </p:nvSpPr>
        <p:spPr>
          <a:xfrm>
            <a:off x="2810915" y="4797152"/>
            <a:ext cx="2808312" cy="528551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899592" y="5445224"/>
            <a:ext cx="6768752" cy="108012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500" dirty="0" smtClean="0">
                <a:solidFill>
                  <a:srgbClr val="FF0000"/>
                </a:solidFill>
              </a:rPr>
              <a:t>중국의 방해로 무산</a:t>
            </a:r>
            <a:r>
              <a:rPr lang="en-US" altLang="ko-KR" sz="2500" dirty="0" smtClean="0">
                <a:solidFill>
                  <a:srgbClr val="FF0000"/>
                </a:solidFill>
              </a:rPr>
              <a:t>.</a:t>
            </a:r>
            <a:endParaRPr lang="ko-KR" altLang="en-US" sz="2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101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96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8520" y="18864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11. </a:t>
            </a:r>
            <a:r>
              <a:rPr lang="ko-KR" altLang="en-US" sz="2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간도가 한국 영토인 이유</a:t>
            </a:r>
            <a:endParaRPr lang="ko-KR" altLang="en-US" sz="24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12" name="제목 1"/>
          <p:cNvSpPr>
            <a:spLocks noGrp="1"/>
          </p:cNvSpPr>
          <p:nvPr/>
        </p:nvSpPr>
        <p:spPr>
          <a:xfrm>
            <a:off x="300045" y="836712"/>
            <a:ext cx="8554805" cy="939784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ctr" rtl="0" eaLnBrk="1" latinLnBrk="1" hangingPunct="1">
              <a:spcBef>
                <a:spcPct val="0"/>
              </a:spcBef>
              <a:buNone/>
              <a:defRPr kumimoji="0" sz="4400" b="0" kern="1200" spc="100">
                <a:ln w="18000">
                  <a:noFill/>
                  <a:prstDash val="solid"/>
                </a:ln>
                <a:solidFill>
                  <a:schemeClr val="tx1"/>
                </a:solidFill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 kumimoji="0">
                <a:solidFill>
                  <a:schemeClr val="tx2"/>
                </a:solidFill>
              </a:defRPr>
            </a:lvl2pPr>
            <a:lvl3pPr eaLnBrk="1" latinLnBrk="1" hangingPunct="1">
              <a:defRPr kumimoji="0">
                <a:solidFill>
                  <a:schemeClr val="tx2"/>
                </a:solidFill>
              </a:defRPr>
            </a:lvl3pPr>
            <a:lvl4pPr eaLnBrk="1" latinLnBrk="1" hangingPunct="1">
              <a:defRPr kumimoji="0">
                <a:solidFill>
                  <a:schemeClr val="tx2"/>
                </a:solidFill>
              </a:defRPr>
            </a:lvl4pPr>
            <a:lvl5pPr eaLnBrk="1" latinLnBrk="1" hangingPunct="1">
              <a:defRPr kumimoji="0">
                <a:solidFill>
                  <a:schemeClr val="tx2"/>
                </a:solidFill>
              </a:defRPr>
            </a:lvl5pPr>
            <a:lvl6pPr eaLnBrk="1" latinLnBrk="1" hangingPunct="1">
              <a:defRPr kumimoji="0">
                <a:solidFill>
                  <a:schemeClr val="tx2"/>
                </a:solidFill>
              </a:defRPr>
            </a:lvl6pPr>
            <a:lvl7pPr eaLnBrk="1" latinLnBrk="1" hangingPunct="1">
              <a:defRPr kumimoji="0">
                <a:solidFill>
                  <a:schemeClr val="tx2"/>
                </a:solidFill>
              </a:defRPr>
            </a:lvl7pPr>
            <a:lvl8pPr eaLnBrk="1" latinLnBrk="1" hangingPunct="1">
              <a:defRPr kumimoji="0">
                <a:solidFill>
                  <a:schemeClr val="tx2"/>
                </a:solidFill>
              </a:defRPr>
            </a:lvl8pPr>
            <a:lvl9pPr eaLnBrk="1" latinLnBrk="1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ko-KR" altLang="en-US" dirty="0" smtClean="0"/>
              <a:t>중국도 인정한다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  <p:sp>
        <p:nvSpPr>
          <p:cNvPr id="13" name="내용 개체 틀 2"/>
          <p:cNvSpPr>
            <a:spLocks noGrp="1"/>
          </p:cNvSpPr>
          <p:nvPr/>
        </p:nvSpPr>
        <p:spPr>
          <a:xfrm>
            <a:off x="348680" y="198884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1" hangingPunct="1">
              <a:spcBef>
                <a:spcPct val="20000"/>
              </a:spcBef>
              <a:buSzPct val="70000"/>
              <a:buFont typeface="Wingdings"/>
              <a:buChar char="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120000"/>
              <a:buFont typeface="Arial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http://</a:t>
            </a:r>
            <a:r>
              <a:rPr lang="en-US" altLang="ko-KR" dirty="0" smtClean="0">
                <a:hlinkClick r:id="rId3"/>
              </a:rPr>
              <a:t>news.kbs.co.kr/news/view.do?ncd=3338009&amp;ref=A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17327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1835696" y="2132856"/>
            <a:ext cx="5472608" cy="238404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2564904"/>
            <a:ext cx="60486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감사합니다</a:t>
            </a:r>
            <a:endParaRPr lang="ko-KR" altLang="en-US" sz="88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10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89794"/>
            <a:ext cx="2465339" cy="258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99592" y="2636912"/>
            <a:ext cx="2536733" cy="265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205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79929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일본측 주장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484784"/>
            <a:ext cx="406794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  </a:t>
            </a:r>
            <a:r>
              <a:rPr lang="en-US" altLang="ko-KR" sz="2400" b="1" dirty="0" smtClean="0">
                <a:latin typeface="+mn-ea"/>
              </a:rPr>
              <a:t>&lt;</a:t>
            </a:r>
            <a:r>
              <a:rPr lang="ko-KR" altLang="en-US" sz="2400" b="1" dirty="0" err="1" smtClean="0">
                <a:latin typeface="+mn-ea"/>
              </a:rPr>
              <a:t>한청국경문제의</a:t>
            </a:r>
            <a:r>
              <a:rPr lang="ko-KR" altLang="en-US" sz="2400" b="1" dirty="0" smtClean="0">
                <a:latin typeface="+mn-ea"/>
              </a:rPr>
              <a:t> 연혁</a:t>
            </a:r>
            <a:r>
              <a:rPr lang="en-US" altLang="ko-KR" sz="2400" b="1" dirty="0" smtClean="0">
                <a:latin typeface="+mn-ea"/>
              </a:rPr>
              <a:t>&gt;</a:t>
            </a:r>
            <a:endParaRPr lang="en-US" altLang="ko-KR" sz="2800" b="1" dirty="0" smtClean="0">
              <a:latin typeface="+mn-ea"/>
            </a:endParaRPr>
          </a:p>
          <a:p>
            <a:pPr algn="ctr">
              <a:lnSpc>
                <a:spcPct val="150000"/>
              </a:lnSpc>
            </a:pPr>
            <a:endParaRPr lang="en-US" altLang="ko-KR" sz="2400" b="1" dirty="0" smtClean="0">
              <a:latin typeface="+mn-ea"/>
            </a:endParaRPr>
          </a:p>
          <a:p>
            <a:pPr algn="ctr"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2000" b="1" dirty="0" smtClean="0">
                <a:latin typeface="+mn-ea"/>
              </a:rPr>
              <a:t>일본은 </a:t>
            </a:r>
            <a:r>
              <a:rPr lang="ko-KR" altLang="en-US" sz="2000" b="1" dirty="0" err="1">
                <a:latin typeface="+mn-ea"/>
              </a:rPr>
              <a:t>토문강은</a:t>
            </a:r>
            <a:r>
              <a:rPr lang="ko-KR" altLang="en-US" sz="2000" b="1" dirty="0">
                <a:latin typeface="+mn-ea"/>
              </a:rPr>
              <a:t> 송화강 상류로서 두만강과 관계가 없으며</a:t>
            </a:r>
            <a:r>
              <a:rPr lang="en-US" altLang="ko-KR" sz="2000" b="1" dirty="0">
                <a:latin typeface="+mn-ea"/>
              </a:rPr>
              <a:t>, </a:t>
            </a:r>
            <a:r>
              <a:rPr lang="ko-KR" altLang="en-US" sz="2000" b="1" dirty="0">
                <a:latin typeface="+mn-ea"/>
              </a:rPr>
              <a:t>두만강이 결코 천연의 국경선일 수 없다고 여러 조항에 걸쳐 논증하고 있다</a:t>
            </a:r>
            <a:r>
              <a:rPr lang="en-US" altLang="ko-KR" sz="2000" b="1" dirty="0">
                <a:latin typeface="+mn-ea"/>
              </a:rPr>
              <a:t>.</a:t>
            </a:r>
            <a:endParaRPr lang="en-US" altLang="ko-KR" sz="2000" b="1" dirty="0" smtClean="0">
              <a:latin typeface="+mn-ea"/>
            </a:endParaRPr>
          </a:p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95936" y="1412776"/>
            <a:ext cx="4896544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latin typeface="+mn-ea"/>
              </a:rPr>
              <a:t>일본 육군 </a:t>
            </a:r>
            <a:r>
              <a:rPr lang="ko-KR" altLang="en-US" sz="2400" b="1" dirty="0" err="1">
                <a:latin typeface="+mn-ea"/>
              </a:rPr>
              <a:t>중좌</a:t>
            </a:r>
            <a:r>
              <a:rPr lang="ko-KR" altLang="en-US" sz="2400" b="1" dirty="0">
                <a:latin typeface="+mn-ea"/>
              </a:rPr>
              <a:t> 사이토</a:t>
            </a:r>
            <a:r>
              <a:rPr lang="en-US" altLang="ko-KR" sz="2400" b="1" dirty="0">
                <a:latin typeface="+mn-ea"/>
              </a:rPr>
              <a:t>(</a:t>
            </a:r>
            <a:r>
              <a:rPr lang="ko-KR" altLang="en-US" sz="2400" b="1" dirty="0">
                <a:latin typeface="+mn-ea"/>
              </a:rPr>
              <a:t>齋藤季次郎</a:t>
            </a:r>
            <a:r>
              <a:rPr lang="en-US" altLang="ko-KR" sz="2400" b="1" dirty="0" smtClean="0">
                <a:latin typeface="+mn-ea"/>
              </a:rPr>
              <a:t>)</a:t>
            </a:r>
          </a:p>
          <a:p>
            <a:pPr algn="ctr">
              <a:lnSpc>
                <a:spcPct val="150000"/>
              </a:lnSpc>
            </a:pPr>
            <a:endParaRPr lang="en-US" altLang="ko-KR" b="1" dirty="0" smtClean="0">
              <a:latin typeface="+mn-ea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2000" b="1" dirty="0" smtClean="0">
                <a:latin typeface="+mn-ea"/>
              </a:rPr>
              <a:t>간도는 </a:t>
            </a:r>
            <a:r>
              <a:rPr lang="ko-KR" altLang="en-US" sz="2000" b="1" dirty="0">
                <a:latin typeface="+mn-ea"/>
              </a:rPr>
              <a:t>한국 영토라 간주하고 행동할 </a:t>
            </a:r>
            <a:r>
              <a:rPr lang="ko-KR" altLang="en-US" sz="2000" b="1" dirty="0" err="1">
                <a:latin typeface="+mn-ea"/>
              </a:rPr>
              <a:t>것임”을</a:t>
            </a:r>
            <a:r>
              <a:rPr lang="ko-KR" altLang="en-US" sz="2000" b="1" dirty="0">
                <a:latin typeface="+mn-ea"/>
              </a:rPr>
              <a:t> </a:t>
            </a:r>
            <a:r>
              <a:rPr lang="ko-KR" altLang="en-US" sz="2000" b="1" dirty="0" err="1">
                <a:latin typeface="+mn-ea"/>
              </a:rPr>
              <a:t>성명했다</a:t>
            </a:r>
            <a:r>
              <a:rPr lang="en-US" altLang="ko-KR" sz="2000" b="1" dirty="0">
                <a:latin typeface="+mn-ea"/>
              </a:rPr>
              <a:t>. </a:t>
            </a:r>
            <a:r>
              <a:rPr lang="ko-KR" altLang="en-US" sz="2000" b="1" dirty="0">
                <a:latin typeface="+mn-ea"/>
              </a:rPr>
              <a:t>조선 </a:t>
            </a:r>
            <a:r>
              <a:rPr lang="ko-KR" altLang="en-US" sz="2000" b="1" dirty="0" err="1">
                <a:latin typeface="+mn-ea"/>
              </a:rPr>
              <a:t>통감부는</a:t>
            </a:r>
            <a:r>
              <a:rPr lang="ko-KR" altLang="en-US" sz="2000" b="1" dirty="0">
                <a:latin typeface="+mn-ea"/>
              </a:rPr>
              <a:t> </a:t>
            </a:r>
            <a:r>
              <a:rPr lang="en-US" altLang="ko-KR" sz="2000" b="1" dirty="0">
                <a:latin typeface="+mn-ea"/>
              </a:rPr>
              <a:t>1909</a:t>
            </a:r>
            <a:r>
              <a:rPr lang="ko-KR" altLang="en-US" sz="2000" b="1" dirty="0">
                <a:latin typeface="+mn-ea"/>
              </a:rPr>
              <a:t>년에 청나라의 </a:t>
            </a:r>
            <a:r>
              <a:rPr lang="ko-KR" altLang="en-US" sz="2000" b="1" dirty="0" err="1">
                <a:latin typeface="+mn-ea"/>
              </a:rPr>
              <a:t>변무독판</a:t>
            </a:r>
            <a:r>
              <a:rPr lang="en-US" altLang="ko-KR" sz="2000" b="1" dirty="0">
                <a:latin typeface="+mn-ea"/>
              </a:rPr>
              <a:t>(</a:t>
            </a:r>
            <a:r>
              <a:rPr lang="ko-KR" altLang="en-US" sz="2000" b="1" dirty="0">
                <a:latin typeface="+mn-ea"/>
              </a:rPr>
              <a:t>邊務督辦</a:t>
            </a:r>
            <a:r>
              <a:rPr lang="en-US" altLang="ko-KR" sz="2000" b="1" dirty="0">
                <a:latin typeface="+mn-ea"/>
              </a:rPr>
              <a:t>) </a:t>
            </a:r>
            <a:r>
              <a:rPr lang="ko-KR" altLang="en-US" sz="2000" b="1" dirty="0" err="1">
                <a:latin typeface="+mn-ea"/>
              </a:rPr>
              <a:t>오녹정</a:t>
            </a:r>
            <a:r>
              <a:rPr lang="en-US" altLang="ko-KR" sz="2000" b="1" dirty="0">
                <a:latin typeface="+mn-ea"/>
              </a:rPr>
              <a:t>(</a:t>
            </a:r>
            <a:r>
              <a:rPr lang="ko-KR" altLang="en-US" sz="2000" b="1" dirty="0">
                <a:latin typeface="+mn-ea"/>
              </a:rPr>
              <a:t>吳綠貞</a:t>
            </a:r>
            <a:r>
              <a:rPr lang="en-US" altLang="ko-KR" sz="2000" b="1" dirty="0">
                <a:latin typeface="+mn-ea"/>
              </a:rPr>
              <a:t>)</a:t>
            </a:r>
            <a:r>
              <a:rPr lang="ko-KR" altLang="en-US" sz="2000" b="1" dirty="0">
                <a:latin typeface="+mn-ea"/>
              </a:rPr>
              <a:t>에게 간도는 한국 영토의 일부임을 통첩하고</a:t>
            </a:r>
            <a:r>
              <a:rPr lang="en-US" altLang="ko-KR" sz="2000" b="1" dirty="0">
                <a:latin typeface="+mn-ea"/>
              </a:rPr>
              <a:t>, </a:t>
            </a:r>
            <a:r>
              <a:rPr lang="ko-KR" altLang="en-US" sz="2000" b="1" dirty="0">
                <a:latin typeface="+mn-ea"/>
              </a:rPr>
              <a:t>간도 거주 한국인은 청나라 정부에 대한 납세의 의무가 없음을 </a:t>
            </a:r>
            <a:r>
              <a:rPr lang="ko-KR" altLang="en-US" sz="2000" b="1" dirty="0" err="1">
                <a:latin typeface="+mn-ea"/>
              </a:rPr>
              <a:t>성명하였다</a:t>
            </a:r>
            <a:r>
              <a:rPr lang="en-US" altLang="ko-KR" sz="2000" b="1" dirty="0">
                <a:latin typeface="+mn-ea"/>
              </a:rPr>
              <a:t>.</a:t>
            </a:r>
            <a:endParaRPr lang="en-US" altLang="ko-KR" sz="2000" b="1" dirty="0" smtClean="0">
              <a:latin typeface="+mn-ea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86628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-1" y="179929"/>
            <a:ext cx="3651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 협약의 모순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900500"/>
            <a:ext cx="4041998" cy="53283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7944" y="332656"/>
            <a:ext cx="489244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</a:t>
            </a:r>
            <a:r>
              <a:rPr lang="en-US" altLang="ko-KR" b="1" dirty="0" smtClean="0">
                <a:latin typeface="+mn-ea"/>
              </a:rPr>
              <a:t>1. </a:t>
            </a:r>
            <a:r>
              <a:rPr lang="ko-KR" altLang="en-US" b="1" dirty="0" smtClean="0">
                <a:latin typeface="+mn-ea"/>
              </a:rPr>
              <a:t>두만강을 </a:t>
            </a:r>
            <a:r>
              <a:rPr lang="ko-KR" altLang="en-US" b="1" dirty="0">
                <a:latin typeface="+mn-ea"/>
              </a:rPr>
              <a:t>양국의 국경으로 하고</a:t>
            </a:r>
            <a:r>
              <a:rPr lang="en-US" altLang="ko-KR" b="1" dirty="0">
                <a:latin typeface="+mn-ea"/>
              </a:rPr>
              <a:t>, </a:t>
            </a:r>
            <a:r>
              <a:rPr lang="ko-KR" altLang="en-US" b="1" dirty="0">
                <a:latin typeface="+mn-ea"/>
              </a:rPr>
              <a:t>상류는 정계비를 지점으로 하여 </a:t>
            </a:r>
            <a:r>
              <a:rPr lang="ko-KR" altLang="en-US" b="1" dirty="0" err="1">
                <a:latin typeface="+mn-ea"/>
              </a:rPr>
              <a:t>석을수로</a:t>
            </a:r>
            <a:r>
              <a:rPr lang="ko-KR" altLang="en-US" b="1" dirty="0">
                <a:latin typeface="+mn-ea"/>
              </a:rPr>
              <a:t> 국경을 설치한다</a:t>
            </a:r>
            <a:br>
              <a:rPr lang="ko-KR" altLang="en-US" b="1" dirty="0">
                <a:latin typeface="+mn-ea"/>
              </a:rPr>
            </a:br>
            <a:endParaRPr lang="en-US" altLang="ko-KR" b="1" dirty="0" smtClean="0">
              <a:latin typeface="+mn-ea"/>
            </a:endParaRPr>
          </a:p>
          <a:p>
            <a:r>
              <a:rPr lang="en-US" altLang="ko-KR" b="1" dirty="0" smtClean="0">
                <a:latin typeface="+mn-ea"/>
              </a:rPr>
              <a:t>2. </a:t>
            </a:r>
            <a:r>
              <a:rPr lang="ko-KR" altLang="en-US" b="1" dirty="0" err="1" smtClean="0">
                <a:latin typeface="+mn-ea"/>
              </a:rPr>
              <a:t>용정촌</a:t>
            </a:r>
            <a:r>
              <a:rPr lang="en-US" altLang="ko-KR" b="1" dirty="0">
                <a:latin typeface="+mn-ea"/>
              </a:rPr>
              <a:t>, </a:t>
            </a:r>
            <a:r>
              <a:rPr lang="ko-KR" altLang="en-US" b="1" dirty="0">
                <a:latin typeface="+mn-ea"/>
              </a:rPr>
              <a:t>국자가</a:t>
            </a:r>
            <a:r>
              <a:rPr lang="en-US" altLang="ko-KR" b="1" dirty="0">
                <a:latin typeface="+mn-ea"/>
              </a:rPr>
              <a:t>, </a:t>
            </a:r>
            <a:r>
              <a:rPr lang="ko-KR" altLang="en-US" b="1" dirty="0" err="1" smtClean="0">
                <a:latin typeface="+mn-ea"/>
              </a:rPr>
              <a:t>두도구</a:t>
            </a:r>
            <a:r>
              <a:rPr lang="en-US" altLang="ko-KR" b="1" dirty="0" smtClean="0">
                <a:latin typeface="+mn-ea"/>
              </a:rPr>
              <a:t>, </a:t>
            </a:r>
            <a:r>
              <a:rPr lang="ko-KR" altLang="en-US" b="1" dirty="0" err="1" smtClean="0">
                <a:latin typeface="+mn-ea"/>
              </a:rPr>
              <a:t>면초구등</a:t>
            </a:r>
            <a:r>
              <a:rPr lang="ko-KR" altLang="en-US" b="1" dirty="0" smtClean="0">
                <a:latin typeface="+mn-ea"/>
              </a:rPr>
              <a:t> </a:t>
            </a:r>
            <a:r>
              <a:rPr lang="ko-KR" altLang="en-US" b="1" dirty="0" err="1" smtClean="0">
                <a:latin typeface="+mn-ea"/>
              </a:rPr>
              <a:t>네곳에</a:t>
            </a:r>
            <a:r>
              <a:rPr lang="ko-KR" altLang="en-US" b="1" dirty="0" smtClean="0">
                <a:latin typeface="+mn-ea"/>
              </a:rPr>
              <a:t>                    영사관이나 </a:t>
            </a:r>
            <a:r>
              <a:rPr lang="ko-KR" altLang="en-US" b="1" dirty="0">
                <a:latin typeface="+mn-ea"/>
              </a:rPr>
              <a:t>영사관 분관을 설치한다</a:t>
            </a:r>
            <a:br>
              <a:rPr lang="ko-KR" altLang="en-US" b="1" dirty="0">
                <a:latin typeface="+mn-ea"/>
              </a:rPr>
            </a:br>
            <a:endParaRPr lang="en-US" altLang="ko-KR" b="1" dirty="0" smtClean="0">
              <a:latin typeface="+mn-ea"/>
            </a:endParaRPr>
          </a:p>
          <a:p>
            <a:r>
              <a:rPr lang="en-US" altLang="ko-KR" b="1" dirty="0" smtClean="0">
                <a:latin typeface="+mn-ea"/>
              </a:rPr>
              <a:t>3. </a:t>
            </a:r>
            <a:r>
              <a:rPr lang="ko-KR" altLang="en-US" b="1" dirty="0" smtClean="0">
                <a:latin typeface="+mn-ea"/>
              </a:rPr>
              <a:t>청나라는 간도 지방에 </a:t>
            </a:r>
            <a:r>
              <a:rPr lang="ko-KR" altLang="en-US" b="1" dirty="0">
                <a:latin typeface="+mn-ea"/>
              </a:rPr>
              <a:t>한민족의 </a:t>
            </a:r>
            <a:r>
              <a:rPr lang="ko-KR" altLang="en-US" b="1" dirty="0" smtClean="0">
                <a:latin typeface="+mn-ea"/>
              </a:rPr>
              <a:t>거주를</a:t>
            </a:r>
            <a:endParaRPr lang="en-US" altLang="ko-KR" b="1" dirty="0" smtClean="0">
              <a:latin typeface="+mn-ea"/>
            </a:endParaRPr>
          </a:p>
          <a:p>
            <a:r>
              <a:rPr lang="en-US" altLang="ko-KR" b="1" dirty="0" smtClean="0">
                <a:latin typeface="+mn-ea"/>
              </a:rPr>
              <a:t> </a:t>
            </a:r>
            <a:r>
              <a:rPr lang="ko-KR" altLang="en-US" b="1" dirty="0" smtClean="0">
                <a:latin typeface="+mn-ea"/>
              </a:rPr>
              <a:t>허락한다</a:t>
            </a:r>
            <a:r>
              <a:rPr lang="en-US" altLang="ko-KR" b="1" dirty="0">
                <a:latin typeface="+mn-ea"/>
              </a:rPr>
              <a:t>.</a:t>
            </a:r>
            <a:br>
              <a:rPr lang="en-US" altLang="ko-KR" b="1" dirty="0">
                <a:latin typeface="+mn-ea"/>
              </a:rPr>
            </a:br>
            <a:endParaRPr lang="en-US" altLang="ko-KR" b="1" dirty="0" smtClean="0">
              <a:latin typeface="+mn-ea"/>
            </a:endParaRPr>
          </a:p>
          <a:p>
            <a:r>
              <a:rPr lang="en-US" altLang="ko-KR" b="1" dirty="0" smtClean="0">
                <a:latin typeface="+mn-ea"/>
              </a:rPr>
              <a:t>4</a:t>
            </a:r>
            <a:r>
              <a:rPr lang="en-US" altLang="ko-KR" b="1" dirty="0">
                <a:latin typeface="+mn-ea"/>
              </a:rPr>
              <a:t>. </a:t>
            </a:r>
            <a:r>
              <a:rPr lang="ko-KR" altLang="en-US" b="1" dirty="0">
                <a:latin typeface="+mn-ea"/>
              </a:rPr>
              <a:t>간도 지방에 거주하는 한민족은 청나라의 법권</a:t>
            </a:r>
            <a:r>
              <a:rPr lang="en-US" altLang="ko-KR" b="1" dirty="0">
                <a:latin typeface="+mn-ea"/>
              </a:rPr>
              <a:t>(</a:t>
            </a:r>
            <a:r>
              <a:rPr lang="ko-KR" altLang="en-US" b="1" dirty="0">
                <a:latin typeface="+mn-ea"/>
              </a:rPr>
              <a:t>法權</a:t>
            </a:r>
            <a:r>
              <a:rPr lang="en-US" altLang="ko-KR" b="1" dirty="0">
                <a:latin typeface="+mn-ea"/>
              </a:rPr>
              <a:t>) </a:t>
            </a:r>
            <a:r>
              <a:rPr lang="ko-KR" altLang="en-US" b="1" dirty="0">
                <a:latin typeface="+mn-ea"/>
              </a:rPr>
              <a:t>관할 하에 두며</a:t>
            </a:r>
            <a:r>
              <a:rPr lang="en-US" altLang="ko-KR" b="1" dirty="0">
                <a:latin typeface="+mn-ea"/>
              </a:rPr>
              <a:t>, </a:t>
            </a:r>
            <a:r>
              <a:rPr lang="ko-KR" altLang="en-US" b="1" dirty="0">
                <a:latin typeface="+mn-ea"/>
              </a:rPr>
              <a:t>납세와 행정상 처분도 </a:t>
            </a:r>
            <a:r>
              <a:rPr lang="ko-KR" altLang="en-US" b="1" dirty="0" err="1">
                <a:latin typeface="+mn-ea"/>
              </a:rPr>
              <a:t>청국인과</a:t>
            </a:r>
            <a:r>
              <a:rPr lang="ko-KR" altLang="en-US" b="1" dirty="0">
                <a:latin typeface="+mn-ea"/>
              </a:rPr>
              <a:t> 같이 취급한다</a:t>
            </a:r>
            <a:r>
              <a:rPr lang="en-US" altLang="ko-KR" b="1" dirty="0">
                <a:latin typeface="+mn-ea"/>
              </a:rPr>
              <a:t>.</a:t>
            </a:r>
            <a:br>
              <a:rPr lang="en-US" altLang="ko-KR" b="1" dirty="0">
                <a:latin typeface="+mn-ea"/>
              </a:rPr>
            </a:br>
            <a:endParaRPr lang="en-US" altLang="ko-KR" b="1" dirty="0" smtClean="0">
              <a:latin typeface="+mn-ea"/>
            </a:endParaRPr>
          </a:p>
          <a:p>
            <a:r>
              <a:rPr lang="en-US" altLang="ko-KR" b="1" dirty="0" smtClean="0">
                <a:latin typeface="+mn-ea"/>
              </a:rPr>
              <a:t>5</a:t>
            </a:r>
            <a:r>
              <a:rPr lang="en-US" altLang="ko-KR" b="1" dirty="0">
                <a:latin typeface="+mn-ea"/>
              </a:rPr>
              <a:t>. </a:t>
            </a:r>
            <a:r>
              <a:rPr lang="ko-KR" altLang="en-US" b="1" dirty="0">
                <a:latin typeface="+mn-ea"/>
              </a:rPr>
              <a:t>간도 거주 한국인의 재산은 </a:t>
            </a:r>
            <a:r>
              <a:rPr lang="ko-KR" altLang="en-US" b="1" dirty="0" err="1">
                <a:latin typeface="+mn-ea"/>
              </a:rPr>
              <a:t>청국인과</a:t>
            </a:r>
            <a:r>
              <a:rPr lang="ko-KR" altLang="en-US" b="1" dirty="0">
                <a:latin typeface="+mn-ea"/>
              </a:rPr>
              <a:t> 같이 보호되며</a:t>
            </a:r>
            <a:r>
              <a:rPr lang="en-US" altLang="ko-KR" b="1" dirty="0">
                <a:latin typeface="+mn-ea"/>
              </a:rPr>
              <a:t>, </a:t>
            </a:r>
            <a:r>
              <a:rPr lang="ko-KR" altLang="en-US" b="1" dirty="0">
                <a:latin typeface="+mn-ea"/>
              </a:rPr>
              <a:t>선정된 장소를 통해 두만강을 </a:t>
            </a:r>
            <a:r>
              <a:rPr lang="ko-KR" altLang="en-US" b="1" dirty="0" smtClean="0">
                <a:latin typeface="+mn-ea"/>
              </a:rPr>
              <a:t>출입할 수 있다</a:t>
            </a:r>
            <a:r>
              <a:rPr lang="en-US" altLang="ko-KR" b="1" dirty="0">
                <a:latin typeface="+mn-ea"/>
              </a:rPr>
              <a:t>.</a:t>
            </a:r>
            <a:br>
              <a:rPr lang="en-US" altLang="ko-KR" b="1" dirty="0">
                <a:latin typeface="+mn-ea"/>
              </a:rPr>
            </a:br>
            <a:endParaRPr lang="en-US" altLang="ko-KR" b="1" dirty="0">
              <a:latin typeface="+mn-ea"/>
            </a:endParaRPr>
          </a:p>
          <a:p>
            <a:r>
              <a:rPr lang="en-US" altLang="ko-KR" b="1" dirty="0" smtClean="0">
                <a:latin typeface="+mn-ea"/>
              </a:rPr>
              <a:t>6</a:t>
            </a:r>
            <a:r>
              <a:rPr lang="en-US" altLang="ko-KR" b="1" dirty="0">
                <a:latin typeface="+mn-ea"/>
              </a:rPr>
              <a:t>. </a:t>
            </a:r>
            <a:r>
              <a:rPr lang="ko-KR" altLang="en-US" b="1" dirty="0">
                <a:latin typeface="+mn-ea"/>
              </a:rPr>
              <a:t>일본은 </a:t>
            </a:r>
            <a:r>
              <a:rPr lang="ko-KR" altLang="en-US" b="1" dirty="0" err="1">
                <a:latin typeface="+mn-ea"/>
              </a:rPr>
              <a:t>길회선의</a:t>
            </a:r>
            <a:r>
              <a:rPr lang="ko-KR" altLang="en-US" b="1" dirty="0">
                <a:latin typeface="+mn-ea"/>
              </a:rPr>
              <a:t> 부설권을 가진다</a:t>
            </a:r>
            <a:r>
              <a:rPr lang="en-US" altLang="ko-KR" b="1" dirty="0">
                <a:latin typeface="+mn-ea"/>
              </a:rPr>
              <a:t>.</a:t>
            </a:r>
            <a:br>
              <a:rPr lang="en-US" altLang="ko-KR" b="1" dirty="0">
                <a:latin typeface="+mn-ea"/>
              </a:rPr>
            </a:br>
            <a:endParaRPr lang="en-US" altLang="ko-KR" b="1" dirty="0" smtClean="0">
              <a:latin typeface="+mn-ea"/>
            </a:endParaRPr>
          </a:p>
          <a:p>
            <a:r>
              <a:rPr lang="en-US" altLang="ko-KR" b="1" dirty="0" smtClean="0">
                <a:latin typeface="+mn-ea"/>
              </a:rPr>
              <a:t>7</a:t>
            </a:r>
            <a:r>
              <a:rPr lang="en-US" altLang="ko-KR" b="1" dirty="0">
                <a:latin typeface="+mn-ea"/>
              </a:rPr>
              <a:t>. </a:t>
            </a:r>
            <a:r>
              <a:rPr lang="ko-KR" altLang="en-US" b="1" dirty="0">
                <a:latin typeface="+mn-ea"/>
              </a:rPr>
              <a:t>가급적 속히 </a:t>
            </a:r>
            <a:r>
              <a:rPr lang="ko-KR" altLang="en-US" b="1" dirty="0" err="1">
                <a:latin typeface="+mn-ea"/>
              </a:rPr>
              <a:t>통감부</a:t>
            </a:r>
            <a:r>
              <a:rPr lang="ko-KR" altLang="en-US" b="1" dirty="0">
                <a:latin typeface="+mn-ea"/>
              </a:rPr>
              <a:t> 간도 파출소와 </a:t>
            </a:r>
            <a:endParaRPr lang="en-US" altLang="ko-KR" b="1" dirty="0" smtClean="0">
              <a:latin typeface="+mn-ea"/>
            </a:endParaRPr>
          </a:p>
          <a:p>
            <a:r>
              <a:rPr lang="ko-KR" altLang="en-US" b="1" dirty="0" smtClean="0">
                <a:latin typeface="+mn-ea"/>
              </a:rPr>
              <a:t>관계 </a:t>
            </a:r>
            <a:r>
              <a:rPr lang="ko-KR" altLang="en-US" b="1" dirty="0">
                <a:latin typeface="+mn-ea"/>
              </a:rPr>
              <a:t>관원을 철수하고 영사관을 설치한다</a:t>
            </a:r>
            <a:r>
              <a:rPr lang="en-US" altLang="ko-KR" b="1" dirty="0" smtClean="0">
                <a:latin typeface="+mn-ea"/>
              </a:rPr>
              <a:t>.</a:t>
            </a:r>
            <a:endParaRPr lang="ko-KR" altLang="en-US" b="1" dirty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784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1835697" y="2485117"/>
            <a:ext cx="5472608" cy="8924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9712" y="2348880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6. </a:t>
            </a:r>
            <a:r>
              <a:rPr lang="ko-KR" altLang="en-US" sz="7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간도협약</a:t>
            </a:r>
            <a:endParaRPr lang="ko-KR" altLang="en-US" sz="7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10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7141" y="1983566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31641" y="2353875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3336393" y="4413523"/>
            <a:ext cx="226215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체육학과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OTF" pitchFamily="34" charset="-127"/>
              <a:ea typeface="나눔스퀘어OTF" pitchFamily="34" charset="-127"/>
              <a:cs typeface="Simplified Arabic Fixed" pitchFamily="49" charset="-78"/>
            </a:endParaRPr>
          </a:p>
          <a:p>
            <a:pPr algn="ctr"/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 </a:t>
            </a:r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21703835</a:t>
            </a:r>
          </a:p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 </a:t>
            </a:r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강신영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OTF" pitchFamily="34" charset="-127"/>
              <a:ea typeface="나눔스퀘어OTF" pitchFamily="34" charset="-127"/>
              <a:cs typeface="Simplified Arabic Fixed" pitchFamily="49" charset="-78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3296136" y="4221088"/>
            <a:ext cx="230425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5205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82"/>
            <a:ext cx="9144000" cy="6866182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8864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간도협약이란</a:t>
            </a:r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?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259632" y="1124744"/>
            <a:ext cx="6408712" cy="7920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1909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년 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9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월 일제가 청나라와 맺은 협약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1259632" y="2636912"/>
            <a:ext cx="6408712" cy="7920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800" b="1" dirty="0" smtClean="0">
                <a:solidFill>
                  <a:schemeClr val="bg1"/>
                </a:solidFill>
              </a:rPr>
              <a:t>만주철도 부설권을 보장받은 대가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1259632" y="4149080"/>
            <a:ext cx="6408712" cy="7920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400" b="1" dirty="0" smtClean="0">
                <a:solidFill>
                  <a:schemeClr val="bg1"/>
                </a:solidFill>
              </a:rPr>
              <a:t>백두산정계비에 대한 청나라 측 해석을 </a:t>
            </a:r>
            <a:endParaRPr lang="en-US" altLang="ko-KR" sz="2400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ko-KR" altLang="en-US" sz="2400" b="1" dirty="0" smtClean="0">
                <a:solidFill>
                  <a:schemeClr val="bg1"/>
                </a:solidFill>
              </a:rPr>
              <a:t>그대로 인정한다는 내용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8864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개설 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5" name="대각선 방향의 모서리가 둥근 사각형 4"/>
          <p:cNvSpPr/>
          <p:nvPr/>
        </p:nvSpPr>
        <p:spPr>
          <a:xfrm>
            <a:off x="3419872" y="1124744"/>
            <a:ext cx="5400600" cy="792088"/>
          </a:xfrm>
          <a:prstGeom prst="round2Diag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고구려와 발해의 옛날 땅</a:t>
            </a:r>
          </a:p>
        </p:txBody>
      </p:sp>
      <p:sp>
        <p:nvSpPr>
          <p:cNvPr id="6" name="대각선 방향의 모서리가 둥근 사각형 5"/>
          <p:cNvSpPr/>
          <p:nvPr/>
        </p:nvSpPr>
        <p:spPr>
          <a:xfrm>
            <a:off x="3419872" y="2276872"/>
            <a:ext cx="5400600" cy="792088"/>
          </a:xfrm>
          <a:prstGeom prst="round2Diag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간도 지역에 대한 조선과 청의 교섭 시작</a:t>
            </a:r>
            <a:r>
              <a:rPr lang="en-US" altLang="ko-KR" sz="2400" b="1" dirty="0" smtClean="0"/>
              <a:t>(1712)</a:t>
            </a:r>
          </a:p>
        </p:txBody>
      </p:sp>
      <p:sp>
        <p:nvSpPr>
          <p:cNvPr id="7" name="대각선 방향의 모서리가 둥근 사각형 6"/>
          <p:cNvSpPr/>
          <p:nvPr/>
        </p:nvSpPr>
        <p:spPr>
          <a:xfrm>
            <a:off x="3419872" y="3429000"/>
            <a:ext cx="5400600" cy="792088"/>
          </a:xfrm>
          <a:prstGeom prst="round2Diag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/>
              <a:t>160</a:t>
            </a:r>
            <a:r>
              <a:rPr lang="ko-KR" altLang="en-US" sz="2400" b="1" dirty="0" smtClean="0"/>
              <a:t>여 년 간 간도귀속 문제는 유보</a:t>
            </a:r>
          </a:p>
        </p:txBody>
      </p:sp>
      <p:sp>
        <p:nvSpPr>
          <p:cNvPr id="8" name="대각선 방향의 모서리가 둥근 사각형 7"/>
          <p:cNvSpPr/>
          <p:nvPr/>
        </p:nvSpPr>
        <p:spPr>
          <a:xfrm>
            <a:off x="3419872" y="4581128"/>
            <a:ext cx="5400600" cy="792088"/>
          </a:xfrm>
          <a:prstGeom prst="round2Diag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400" b="1" dirty="0" err="1" smtClean="0"/>
              <a:t>이범윤을</a:t>
            </a:r>
            <a:r>
              <a:rPr lang="ko-KR" altLang="en-US" sz="2400" b="1" dirty="0" smtClean="0"/>
              <a:t> 간도관리사로 임명</a:t>
            </a:r>
            <a:r>
              <a:rPr lang="en-US" altLang="ko-KR" sz="2400" b="1" dirty="0" smtClean="0"/>
              <a:t>(1902)</a:t>
            </a:r>
            <a:endParaRPr lang="ko-KR" altLang="en-US" sz="2400" b="1" dirty="0"/>
          </a:p>
        </p:txBody>
      </p:sp>
      <p:pic>
        <p:nvPicPr>
          <p:cNvPr id="2050" name="Picture 2" descr="우리의 간도 ㅠㅠ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2771775" cy="432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1283</Words>
  <Application>Microsoft Office PowerPoint</Application>
  <PresentationFormat>화면 슬라이드 쇼(4:3)</PresentationFormat>
  <Paragraphs>286</Paragraphs>
  <Slides>49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49</vt:i4>
      </vt:variant>
    </vt:vector>
  </HeadingPairs>
  <TitlesOfParts>
    <vt:vector size="58" baseType="lpstr">
      <vt:lpstr>굴림</vt:lpstr>
      <vt:lpstr>Arial</vt:lpstr>
      <vt:lpstr>a옛날목욕탕L</vt:lpstr>
      <vt:lpstr>DX새날B</vt:lpstr>
      <vt:lpstr>나눔스퀘어OTF</vt:lpstr>
      <vt:lpstr>Simplified Arabic Fixed</vt:lpstr>
      <vt:lpstr>맑은 고딕</vt:lpstr>
      <vt:lpstr>Wingdings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목차</vt:lpstr>
      <vt:lpstr>간도되찾기 운동본부의 설립취지</vt:lpstr>
      <vt:lpstr>우리가 간도를 되찾는 이유</vt:lpstr>
      <vt:lpstr>간도되찾기 운동본부의 활동</vt:lpstr>
      <vt:lpstr>후원하기</vt:lpstr>
      <vt:lpstr>동영상 시청하기</vt:lpstr>
      <vt:lpstr>슬라이드 34</vt:lpstr>
      <vt:lpstr>슬라이드 35</vt:lpstr>
      <vt:lpstr> </vt:lpstr>
      <vt:lpstr> 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Registered User</dc:creator>
  <cp:lastModifiedBy>Administrator</cp:lastModifiedBy>
  <cp:revision>5</cp:revision>
  <dcterms:created xsi:type="dcterms:W3CDTF">2017-10-12T15:05:10Z</dcterms:created>
  <dcterms:modified xsi:type="dcterms:W3CDTF">2017-11-19T18:27:23Z</dcterms:modified>
</cp:coreProperties>
</file>