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326" r:id="rId2"/>
    <p:sldId id="294" r:id="rId3"/>
    <p:sldId id="266" r:id="rId4"/>
    <p:sldId id="307" r:id="rId5"/>
    <p:sldId id="269" r:id="rId6"/>
    <p:sldId id="268" r:id="rId7"/>
    <p:sldId id="309" r:id="rId8"/>
    <p:sldId id="310" r:id="rId9"/>
    <p:sldId id="295" r:id="rId10"/>
    <p:sldId id="312" r:id="rId11"/>
    <p:sldId id="318" r:id="rId12"/>
    <p:sldId id="280" r:id="rId13"/>
    <p:sldId id="316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36D"/>
    <a:srgbClr val="FA7D87"/>
    <a:srgbClr val="1097D0"/>
    <a:srgbClr val="FFFFFF"/>
    <a:srgbClr val="FFFF00"/>
    <a:srgbClr val="F2F2F2"/>
    <a:srgbClr val="015071"/>
    <a:srgbClr val="000000"/>
    <a:srgbClr val="898F8D"/>
    <a:srgbClr val="F4F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3" autoAdjust="0"/>
    <p:restoredTop sz="94660" autoAdjust="0"/>
  </p:normalViewPr>
  <p:slideViewPr>
    <p:cSldViewPr snapToGrid="0" showGuides="1">
      <p:cViewPr varScale="1">
        <p:scale>
          <a:sx n="37" d="100"/>
          <a:sy n="37" d="100"/>
        </p:scale>
        <p:origin x="-92" y="-10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84"/>
    </p:cViewPr>
  </p:sorter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13BA-3E82-4812-9926-DD5B40EAAC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2647-C259-4EB5-84B8-93A3F8E54DE7}" type="datetimeFigureOut">
              <a:rPr lang="ko-KR" altLang="en-US" smtClean="0"/>
              <a:t>2018-10-20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86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0BA11-FEDB-4E64-B4BE-9FDEE8123FE3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D56DB-D808-478E-8624-F84E557D3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90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25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52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15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12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20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35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36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316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41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8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31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C398-EBCC-4210-8AFD-1D056CED0821}" type="datetimeFigureOut">
              <a:rPr lang="ko-KR" altLang="en-US" smtClean="0"/>
              <a:t>2018-10-20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A0478F-8E5F-4F47-A1F2-76F3C50F715F}"/>
              </a:ext>
            </a:extLst>
          </p:cNvPr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504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658044" y="1483415"/>
            <a:ext cx="4563621" cy="2348175"/>
            <a:chOff x="685768" y="343766"/>
            <a:chExt cx="4563621" cy="2348175"/>
          </a:xfrm>
        </p:grpSpPr>
        <p:sp>
          <p:nvSpPr>
            <p:cNvPr id="11" name="TextBox 10"/>
            <p:cNvSpPr txBox="1"/>
            <p:nvPr/>
          </p:nvSpPr>
          <p:spPr>
            <a:xfrm>
              <a:off x="792720" y="383617"/>
              <a:ext cx="4456669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200" b="1" spc="-300" dirty="0" smtClean="0">
                  <a:solidFill>
                    <a:schemeClr val="bg2">
                      <a:lumMod val="75000"/>
                      <a:alpha val="30000"/>
                    </a:schemeClr>
                  </a:solidFill>
                  <a:latin typeface="아리따-돋움(TTF)-Bold" pitchFamily="18" charset="-127"/>
                  <a:ea typeface="아리따-돋움(TTF)-Bold" pitchFamily="18" charset="-127"/>
                </a:rPr>
                <a:t>중세 일본의</a:t>
              </a:r>
              <a:endParaRPr lang="en-US" altLang="ko-KR" sz="7200" b="1" spc="-300" dirty="0" smtClean="0">
                <a:solidFill>
                  <a:schemeClr val="bg2">
                    <a:lumMod val="75000"/>
                    <a:alpha val="30000"/>
                  </a:schemeClr>
                </a:solidFill>
                <a:latin typeface="아리따-돋움(TTF)-Bold" pitchFamily="18" charset="-127"/>
                <a:ea typeface="아리따-돋움(TTF)-Bold" pitchFamily="18" charset="-127"/>
              </a:endParaRPr>
            </a:p>
            <a:p>
              <a:r>
                <a:rPr lang="ko-KR" altLang="en-US" sz="7200" b="1" spc="-300" dirty="0" smtClean="0">
                  <a:solidFill>
                    <a:schemeClr val="bg2">
                      <a:lumMod val="75000"/>
                      <a:alpha val="30000"/>
                    </a:schemeClr>
                  </a:solidFill>
                  <a:latin typeface="아리따-돋움(TTF)-Bold" pitchFamily="18" charset="-127"/>
                  <a:ea typeface="아리따-돋움(TTF)-Bold" pitchFamily="18" charset="-127"/>
                </a:rPr>
                <a:t>정치와 경제</a:t>
              </a:r>
              <a:endParaRPr lang="ko-KR" altLang="en-US" sz="7200" b="1" spc="-300" dirty="0">
                <a:solidFill>
                  <a:schemeClr val="bg2">
                    <a:lumMod val="75000"/>
                    <a:alpha val="30000"/>
                  </a:schemeClr>
                </a:solidFill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768" y="343766"/>
              <a:ext cx="4456669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200" b="1" spc="-300" dirty="0" smtClean="0">
                  <a:solidFill>
                    <a:schemeClr val="accent1">
                      <a:alpha val="70000"/>
                    </a:schemeClr>
                  </a:solidFill>
                  <a:latin typeface="아리따-돋움(TTF)-Bold" pitchFamily="18" charset="-127"/>
                  <a:ea typeface="아리따-돋움(TTF)-Bold" pitchFamily="18" charset="-127"/>
                </a:rPr>
                <a:t>중세 일본의</a:t>
              </a:r>
              <a:endParaRPr lang="en-US" altLang="ko-KR" sz="7200" b="1" spc="-300" dirty="0" smtClean="0">
                <a:solidFill>
                  <a:schemeClr val="accent1">
                    <a:alpha val="70000"/>
                  </a:schemeClr>
                </a:solidFill>
                <a:latin typeface="아리따-돋움(TTF)-Bold" pitchFamily="18" charset="-127"/>
                <a:ea typeface="아리따-돋움(TTF)-Bold" pitchFamily="18" charset="-127"/>
              </a:endParaRPr>
            </a:p>
            <a:p>
              <a:r>
                <a:rPr lang="ko-KR" altLang="en-US" sz="7200" b="1" spc="-300" dirty="0" smtClean="0">
                  <a:solidFill>
                    <a:schemeClr val="accent1">
                      <a:alpha val="70000"/>
                    </a:schemeClr>
                  </a:solidFill>
                  <a:latin typeface="아리따-돋움(TTF)-Bold" pitchFamily="18" charset="-127"/>
                  <a:ea typeface="아리따-돋움(TTF)-Bold" pitchFamily="18" charset="-127"/>
                </a:rPr>
                <a:t>정치와 경제</a:t>
              </a:r>
              <a:endParaRPr lang="ko-KR" altLang="en-US" sz="7200" b="1" spc="-300" dirty="0">
                <a:solidFill>
                  <a:schemeClr val="accent1">
                    <a:alpha val="70000"/>
                  </a:schemeClr>
                </a:solidFill>
                <a:latin typeface="아리따-돋움(TTF)-Bold" pitchFamily="18" charset="-127"/>
                <a:ea typeface="아리따-돋움(TTF)-Bold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482320" y="3052880"/>
            <a:ext cx="3376734" cy="1866900"/>
            <a:chOff x="8162925" y="2495550"/>
            <a:chExt cx="3376734" cy="1866900"/>
          </a:xfrm>
        </p:grpSpPr>
        <p:sp>
          <p:nvSpPr>
            <p:cNvPr id="14" name="이등변 삼각형 13"/>
            <p:cNvSpPr/>
            <p:nvPr/>
          </p:nvSpPr>
          <p:spPr>
            <a:xfrm>
              <a:off x="8162925" y="2495550"/>
              <a:ext cx="2165604" cy="1866900"/>
            </a:xfrm>
            <a:prstGeom prst="triangl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이등변 삼각형 14"/>
            <p:cNvSpPr/>
            <p:nvPr/>
          </p:nvSpPr>
          <p:spPr>
            <a:xfrm>
              <a:off x="9374055" y="2495550"/>
              <a:ext cx="2165604" cy="186690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81150" y="4014905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아리따-돋움(TTF)-Bold" pitchFamily="18" charset="-127"/>
                <a:ea typeface="아리따-돋움(TTF)-Bold" pitchFamily="18" charset="-127"/>
              </a:rPr>
              <a:t>21401988</a:t>
            </a:r>
            <a:r>
              <a:rPr lang="ko-KR" altLang="en-US" sz="2800" dirty="0">
                <a:latin typeface="아리따-돋움(TTF)-Bold" pitchFamily="18" charset="-127"/>
                <a:ea typeface="아리따-돋움(TTF)-Bold" pitchFamily="18" charset="-127"/>
              </a:rPr>
              <a:t> </a:t>
            </a:r>
            <a:r>
              <a:rPr lang="ko-KR" altLang="en-US" sz="2800" dirty="0" smtClean="0">
                <a:latin typeface="아리따-돋움(TTF)-Bold" pitchFamily="18" charset="-127"/>
                <a:ea typeface="아리따-돋움(TTF)-Bold" pitchFamily="18" charset="-127"/>
              </a:rPr>
              <a:t>일본어 일본학과 </a:t>
            </a:r>
            <a:r>
              <a:rPr lang="ko-KR" altLang="en-US" sz="2800" dirty="0" err="1" smtClean="0">
                <a:latin typeface="아리따-돋움(TTF)-Bold" pitchFamily="18" charset="-127"/>
                <a:ea typeface="아리따-돋움(TTF)-Bold" pitchFamily="18" charset="-127"/>
              </a:rPr>
              <a:t>권예빈</a:t>
            </a:r>
            <a:endParaRPr lang="en-US" altLang="ko-KR" sz="2800" dirty="0" smtClean="0">
              <a:latin typeface="아리따-돋움(TTF)-Bold" pitchFamily="18" charset="-127"/>
              <a:ea typeface="아리따-돋움(TTF)-Bold" pitchFamily="18" charset="-127"/>
            </a:endParaRPr>
          </a:p>
          <a:p>
            <a:r>
              <a:rPr lang="en-US" altLang="ko-KR" sz="2800" dirty="0" smtClean="0">
                <a:latin typeface="아리따-돋움(TTF)-Bold" pitchFamily="18" charset="-127"/>
                <a:ea typeface="아리따-돋움(TTF)-Bold" pitchFamily="18" charset="-127"/>
              </a:rPr>
              <a:t>21401988 </a:t>
            </a:r>
            <a:r>
              <a:rPr lang="ko-KR" altLang="en-US" sz="2800" dirty="0">
                <a:latin typeface="아리따-돋움(TTF)-Bold" pitchFamily="18" charset="-127"/>
                <a:ea typeface="아리따-돋움(TTF)-Bold" pitchFamily="18" charset="-127"/>
              </a:rPr>
              <a:t>일본어 일본학과 </a:t>
            </a:r>
            <a:r>
              <a:rPr lang="ko-KR" altLang="en-US" sz="2800" dirty="0" smtClean="0">
                <a:latin typeface="아리따-돋움(TTF)-Bold" pitchFamily="18" charset="-127"/>
                <a:ea typeface="아리따-돋움(TTF)-Bold" pitchFamily="18" charset="-127"/>
              </a:rPr>
              <a:t>김성미</a:t>
            </a:r>
            <a:endParaRPr lang="ko-KR" altLang="en-US" sz="280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74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다이아몬드 8"/>
          <p:cNvSpPr/>
          <p:nvPr/>
        </p:nvSpPr>
        <p:spPr>
          <a:xfrm>
            <a:off x="3119047" y="3389289"/>
            <a:ext cx="3072167" cy="3121675"/>
          </a:xfrm>
          <a:prstGeom prst="diamond">
            <a:avLst/>
          </a:prstGeom>
          <a:solidFill>
            <a:schemeClr val="accent1">
              <a:alpha val="2902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아리따-돋움(TTF)-SemiBold" pitchFamily="18" charset="-127"/>
                <a:ea typeface="아리따-돋움(TTF)-SemiBold" pitchFamily="18" charset="-127"/>
              </a:rPr>
              <a:t>연좌</a:t>
            </a:r>
            <a:r>
              <a:rPr lang="ko-KR" altLang="en-US" sz="2800" dirty="0">
                <a:solidFill>
                  <a:schemeClr val="tx1"/>
                </a:solidFill>
                <a:latin typeface="아리따-돋움(TTF)-SemiBold" pitchFamily="18" charset="-127"/>
                <a:ea typeface="아리따-돋움(TTF)-SemiBold" pitchFamily="18" charset="-127"/>
              </a:rPr>
              <a:t>제</a:t>
            </a:r>
          </a:p>
        </p:txBody>
      </p:sp>
      <p:sp>
        <p:nvSpPr>
          <p:cNvPr id="10" name="다이아몬드 9"/>
          <p:cNvSpPr/>
          <p:nvPr/>
        </p:nvSpPr>
        <p:spPr>
          <a:xfrm>
            <a:off x="4674180" y="1812405"/>
            <a:ext cx="3072167" cy="3121675"/>
          </a:xfrm>
          <a:prstGeom prst="diamond">
            <a:avLst/>
          </a:prstGeom>
          <a:solidFill>
            <a:schemeClr val="tx1">
              <a:alpha val="3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아리따-돋움(TTF)-SemiBold" pitchFamily="18" charset="-127"/>
                <a:ea typeface="아리따-돋움(TTF)-SemiBold" pitchFamily="18" charset="-127"/>
              </a:rPr>
              <a:t>상공업</a:t>
            </a:r>
          </a:p>
        </p:txBody>
      </p:sp>
      <p:sp>
        <p:nvSpPr>
          <p:cNvPr id="11" name="다이아몬드 10"/>
          <p:cNvSpPr/>
          <p:nvPr/>
        </p:nvSpPr>
        <p:spPr>
          <a:xfrm>
            <a:off x="7782961" y="1821932"/>
            <a:ext cx="3072167" cy="3121675"/>
          </a:xfrm>
          <a:prstGeom prst="diamond">
            <a:avLst/>
          </a:prstGeom>
          <a:solidFill>
            <a:srgbClr val="015071">
              <a:alpha val="7098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800" dirty="0" err="1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조카마치</a:t>
            </a:r>
            <a:endParaRPr lang="en-US" altLang="ko-KR" sz="2800" dirty="0" smtClean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2" name="다이아몬드 11"/>
          <p:cNvSpPr/>
          <p:nvPr/>
        </p:nvSpPr>
        <p:spPr>
          <a:xfrm>
            <a:off x="6229314" y="3398813"/>
            <a:ext cx="3072167" cy="3121675"/>
          </a:xfrm>
          <a:prstGeom prst="diamond">
            <a:avLst/>
          </a:prstGeom>
          <a:solidFill>
            <a:schemeClr val="accent4">
              <a:lumMod val="40000"/>
              <a:lumOff val="60000"/>
              <a:alpha val="69804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아리따-돋움(TTF)-SemiBold" pitchFamily="18" charset="-127"/>
                <a:ea typeface="아리따-돋움(TTF)-SemiBold" pitchFamily="18" charset="-127"/>
              </a:rPr>
              <a:t>광산</a:t>
            </a:r>
            <a:r>
              <a:rPr lang="ko-KR" altLang="en-US" sz="2800" dirty="0">
                <a:solidFill>
                  <a:schemeClr val="tx1"/>
                </a:solidFill>
                <a:latin typeface="아리따-돋움(TTF)-SemiBold" pitchFamily="18" charset="-127"/>
                <a:ea typeface="아리따-돋움(TTF)-SemiBold" pitchFamily="18" charset="-127"/>
              </a:rPr>
              <a:t>업</a:t>
            </a:r>
            <a:endParaRPr lang="en-US" altLang="ko-KR" sz="2800" dirty="0" smtClean="0">
              <a:solidFill>
                <a:schemeClr val="tx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1670" y="804037"/>
            <a:ext cx="753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아리따-돋움(TTF)-Bold" pitchFamily="18" charset="-127"/>
                <a:ea typeface="아리따-돋움(TTF)-Bold" pitchFamily="18" charset="-127"/>
              </a:rPr>
              <a:t>경쟁이 발전을 낳았던 전국시대</a:t>
            </a:r>
            <a:endParaRPr lang="ko-KR" altLang="en-US" sz="440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8879" y="282986"/>
            <a:ext cx="3023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전국시대 정치와 경제</a:t>
            </a:r>
            <a:endParaRPr lang="ko-KR" altLang="en-US" sz="220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2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다이아몬드 12"/>
          <p:cNvSpPr/>
          <p:nvPr/>
        </p:nvSpPr>
        <p:spPr>
          <a:xfrm>
            <a:off x="1545899" y="1812406"/>
            <a:ext cx="3072167" cy="3121675"/>
          </a:xfrm>
          <a:prstGeom prst="diamond">
            <a:avLst/>
          </a:prstGeom>
          <a:solidFill>
            <a:srgbClr val="ED636D">
              <a:alpha val="8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아리따-돋움(TTF)-SemiBold" pitchFamily="18" charset="-127"/>
                <a:ea typeface="아리따-돋움(TTF)-SemiBold" pitchFamily="18" charset="-127"/>
              </a:rPr>
              <a:t>토지조사</a:t>
            </a:r>
            <a:endParaRPr lang="ko-KR" altLang="en-US" sz="2800" dirty="0">
              <a:solidFill>
                <a:schemeClr val="tx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298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70230" y="4726047"/>
            <a:ext cx="3413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아리따-돋움(TTF)-SemiBold" pitchFamily="18" charset="-127"/>
                <a:ea typeface="아리따-돋움(TTF)-SemiBold" pitchFamily="18" charset="-127"/>
              </a:rPr>
              <a:t>'</a:t>
            </a:r>
            <a:r>
              <a:rPr lang="ko-KR" altLang="en-US" sz="2000" dirty="0" err="1">
                <a:latin typeface="아리따-돋움(TTF)-SemiBold" pitchFamily="18" charset="-127"/>
                <a:ea typeface="아리따-돋움(TTF)-SemiBold" pitchFamily="18" charset="-127"/>
              </a:rPr>
              <a:t>용골차</a:t>
            </a:r>
            <a:r>
              <a:rPr lang="en-US" altLang="ko-KR" sz="2000" dirty="0">
                <a:latin typeface="아리따-돋움(TTF)-SemiBold" pitchFamily="18" charset="-127"/>
                <a:ea typeface="아리따-돋움(TTF)-SemiBold" pitchFamily="18" charset="-127"/>
              </a:rPr>
              <a:t>'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를 </a:t>
            </a:r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사용하여 보다 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용이하게 논에 물을 댈 수 있었다</a:t>
            </a:r>
          </a:p>
          <a:p>
            <a:pPr algn="ctr"/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/>
            </a:r>
            <a:b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</a:br>
            <a:endParaRPr lang="ko-KR" altLang="en-US" sz="200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90222" y="4130150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err="1" smtClean="0">
                <a:latin typeface="아리따-돋움(TTF)-Bold" pitchFamily="18" charset="-127"/>
                <a:ea typeface="아리따-돋움(TTF)-Bold" pitchFamily="18" charset="-127"/>
              </a:rPr>
              <a:t>용골차</a:t>
            </a:r>
            <a:endParaRPr lang="ko-KR" altLang="en-US" sz="280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0613" y="4698197"/>
            <a:ext cx="372193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아리따-돋움(TTF)-SemiBold" pitchFamily="18" charset="-127"/>
                <a:ea typeface="아리따-돋움(TTF)-SemiBold" pitchFamily="18" charset="-127"/>
              </a:rPr>
              <a:t>무로마치</a:t>
            </a:r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 말기에는 조선에서 </a:t>
            </a:r>
            <a:endParaRPr lang="en-US" altLang="ko-KR" sz="20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몰래 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밀수입한 목화씨가 전</a:t>
            </a:r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래되어 이때부터 서서히 </a:t>
            </a:r>
            <a:r>
              <a:rPr lang="en-US" altLang="ko-KR" sz="2000" dirty="0" smtClean="0">
                <a:latin typeface="아리따-돋움(TTF)-SemiBold" pitchFamily="18" charset="-127"/>
                <a:ea typeface="아리따-돋움(TTF)-SemiBold" pitchFamily="18" charset="-127"/>
              </a:rPr>
              <a:t>‘</a:t>
            </a:r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목면</a:t>
            </a:r>
            <a:r>
              <a:rPr lang="en-US" altLang="ko-KR" sz="2000" dirty="0" smtClean="0">
                <a:latin typeface="아리따-돋움(TTF)-SemiBold" pitchFamily="18" charset="-127"/>
                <a:ea typeface="아리따-돋움(TTF)-SemiBold" pitchFamily="18" charset="-127"/>
              </a:rPr>
              <a:t>’</a:t>
            </a:r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을 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생산하게 된다</a:t>
            </a:r>
            <a:r>
              <a:rPr lang="en-US" altLang="ko-KR" sz="2000" dirty="0">
                <a:latin typeface="아리따-돋움(TTF)-SemiBold" pitchFamily="18" charset="-127"/>
                <a:ea typeface="아리따-돋움(TTF)-SemiBold" pitchFamily="18" charset="-127"/>
              </a:rPr>
              <a:t>.</a:t>
            </a:r>
            <a:endParaRPr lang="ko-KR" altLang="en-US" sz="2000" dirty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just"/>
            <a:endParaRPr lang="ko-KR" altLang="en-US" sz="90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72033" y="4102298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smtClean="0">
                <a:latin typeface="아리따-돋움(TTF)-Bold" pitchFamily="18" charset="-127"/>
                <a:ea typeface="아리따-돋움(TTF)-Bold" pitchFamily="18" charset="-127"/>
              </a:rPr>
              <a:t>목화</a:t>
            </a:r>
            <a:endParaRPr lang="ko-KR" altLang="en-US" sz="280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4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31" y="1739956"/>
            <a:ext cx="33337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70" y="1753756"/>
            <a:ext cx="3384472" cy="2196000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2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8879" y="282986"/>
            <a:ext cx="3023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농업과 산업의 발달</a:t>
            </a:r>
            <a:endParaRPr lang="ko-KR" altLang="en-US" sz="220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pic>
        <p:nvPicPr>
          <p:cNvPr id="2053" name="Picture 5" descr="https://postfiles.pstatic.net/20151011_145/alsn76_1444550008604PAexQ_PNG/%C0%CC%B9%CC%C1%F6_6.png?type=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7" y="1789756"/>
            <a:ext cx="352638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984466" y="-241838"/>
            <a:ext cx="38900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800" dirty="0" smtClean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  <a:p>
            <a:endParaRPr lang="en-US" altLang="ko-KR" sz="280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  <a:p>
            <a:r>
              <a:rPr lang="en-US" altLang="ko-KR" sz="4800" dirty="0" smtClean="0">
                <a:solidFill>
                  <a:srgbClr val="015071"/>
                </a:solidFill>
                <a:latin typeface="아리따-돋움(TTF)-Bold" pitchFamily="18" charset="-127"/>
                <a:ea typeface="아리따-돋움(TTF)-Bold" pitchFamily="18" charset="-127"/>
              </a:rPr>
              <a:t>“</a:t>
            </a:r>
            <a:r>
              <a:rPr lang="en-US" altLang="ko-KR" sz="4800" b="1" dirty="0" smtClean="0">
                <a:solidFill>
                  <a:srgbClr val="015071"/>
                </a:solidFill>
                <a:latin typeface="아리따-돋움(TTF)-Bold" pitchFamily="18" charset="-127"/>
                <a:ea typeface="아리따-돋움(TTF)-Bold" pitchFamily="18" charset="-127"/>
              </a:rPr>
              <a:t> </a:t>
            </a:r>
            <a:r>
              <a:rPr lang="ko-KR" altLang="en-US" sz="4800" b="1" dirty="0" smtClean="0">
                <a:solidFill>
                  <a:srgbClr val="015071"/>
                </a:solidFill>
                <a:latin typeface="아리따-돋움(TTF)-Bold" pitchFamily="18" charset="-127"/>
                <a:ea typeface="아리따-돋움(TTF)-Bold" pitchFamily="18" charset="-127"/>
              </a:rPr>
              <a:t>농업의 성장 </a:t>
            </a:r>
            <a:r>
              <a:rPr lang="en-US" altLang="ko-KR" sz="4800" dirty="0" smtClean="0">
                <a:solidFill>
                  <a:srgbClr val="015071"/>
                </a:solidFill>
                <a:latin typeface="아리따-돋움(TTF)-Bold" pitchFamily="18" charset="-127"/>
                <a:ea typeface="아리따-돋움(TTF)-Bold" pitchFamily="18" charset="-127"/>
              </a:rPr>
              <a:t>”</a:t>
            </a:r>
            <a:endParaRPr lang="ko-KR" altLang="en-US" sz="4800" dirty="0">
              <a:solidFill>
                <a:srgbClr val="015071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72155" y="4628947"/>
            <a:ext cx="34137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latin typeface="아리따-돋움(TTF)-SemiBold" pitchFamily="18" charset="-127"/>
                <a:ea typeface="아리따-돋움(TTF)-SemiBold" pitchFamily="18" charset="-127"/>
              </a:rPr>
              <a:t>이앙법</a:t>
            </a:r>
            <a:r>
              <a:rPr lang="en-US" altLang="ko-KR" sz="2000" dirty="0">
                <a:latin typeface="아리따-돋움(TTF)-SemiBold" pitchFamily="18" charset="-127"/>
                <a:ea typeface="아리따-돋움(TTF)-SemiBold" pitchFamily="18" charset="-127"/>
              </a:rPr>
              <a:t>'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이 </a:t>
            </a:r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보급되어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벼의 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생육 </a:t>
            </a:r>
            <a:r>
              <a:rPr lang="ko-KR" altLang="en-US" sz="2000" dirty="0" err="1" smtClean="0">
                <a:latin typeface="아리따-돋움(TTF)-SemiBold" pitchFamily="18" charset="-127"/>
                <a:ea typeface="아리따-돋움(TTF)-SemiBold" pitchFamily="18" charset="-127"/>
              </a:rPr>
              <a:t>기간을크게</a:t>
            </a:r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단축시킬 수 있어</a:t>
            </a:r>
            <a:r>
              <a:rPr lang="en-US" altLang="ko-KR" sz="2000" dirty="0" smtClean="0">
                <a:latin typeface="아리따-돋움(TTF)-SemiBold" pitchFamily="18" charset="-127"/>
                <a:ea typeface="아리따-돋움(TTF)-SemiBold" pitchFamily="18" charset="-127"/>
              </a:rPr>
              <a:t>,</a:t>
            </a:r>
            <a:endParaRPr lang="ko-KR" altLang="en-US" sz="2000" dirty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쌀→메밀→</a:t>
            </a:r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보리의 </a:t>
            </a:r>
            <a:endParaRPr lang="en-US" altLang="ko-KR" sz="20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en-US" altLang="ko-KR" sz="2000" dirty="0" smtClean="0">
                <a:latin typeface="아리따-돋움(TTF)-SemiBold" pitchFamily="18" charset="-127"/>
                <a:ea typeface="아리따-돋움(TTF)-SemiBold" pitchFamily="18" charset="-127"/>
              </a:rPr>
              <a:t>'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삼모작</a:t>
            </a:r>
            <a:r>
              <a:rPr lang="en-US" altLang="ko-KR" sz="2000" dirty="0">
                <a:latin typeface="아리따-돋움(TTF)-SemiBold" pitchFamily="18" charset="-127"/>
                <a:ea typeface="아리따-돋움(TTF)-SemiBold" pitchFamily="18" charset="-127"/>
              </a:rPr>
              <a:t>'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까지 가능</a:t>
            </a:r>
          </a:p>
          <a:p>
            <a:r>
              <a:rPr lang="ko-KR" altLang="en-US" sz="900" dirty="0"/>
              <a:t/>
            </a:r>
            <a:br>
              <a:rPr lang="ko-KR" altLang="en-US" sz="900" dirty="0"/>
            </a:br>
            <a:r>
              <a:rPr lang="en-US" altLang="ko-KR" sz="90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.</a:t>
            </a:r>
            <a:endParaRPr lang="ko-KR" altLang="en-US" sz="90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66210" y="4130150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err="1" smtClean="0">
                <a:latin typeface="아리따-돋움(TTF)-Bold" pitchFamily="18" charset="-127"/>
                <a:ea typeface="아리따-돋움(TTF)-Bold" pitchFamily="18" charset="-127"/>
              </a:rPr>
              <a:t>이양법</a:t>
            </a:r>
            <a:endParaRPr lang="ko-KR" altLang="en-US" sz="280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  <p:pic>
        <p:nvPicPr>
          <p:cNvPr id="2060" name="Picture 12" descr="https://postfiles.pstatic.net/20151011_252/alsn76_1444547630392LzhwV_JPEG/%C0%CC%B9%CC%C1%F6_3.jpg?type=w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7" y="1527650"/>
            <a:ext cx="11230306" cy="50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3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4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0273" y="4589469"/>
            <a:ext cx="34137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전문적으로 생산하는 </a:t>
            </a:r>
            <a:endParaRPr lang="en-US" altLang="ko-KR" sz="20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r>
              <a:rPr lang="en-US" altLang="ko-KR" sz="2000" dirty="0" smtClean="0">
                <a:latin typeface="아리따-돋움(TTF)-SemiBold" pitchFamily="18" charset="-127"/>
                <a:ea typeface="아리따-돋움(TTF)-SemiBold" pitchFamily="18" charset="-127"/>
              </a:rPr>
              <a:t>'</a:t>
            </a:r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특화</a:t>
            </a:r>
            <a:r>
              <a:rPr lang="en-US" altLang="ko-KR" sz="2000" dirty="0" smtClean="0">
                <a:latin typeface="아리따-돋움(TTF)-SemiBold" pitchFamily="18" charset="-127"/>
                <a:ea typeface="아리따-돋움(TTF)-SemiBold" pitchFamily="18" charset="-127"/>
              </a:rPr>
              <a:t>‘</a:t>
            </a:r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된 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모습이 나타나게 </a:t>
            </a:r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된다 </a:t>
            </a:r>
            <a:endParaRPr lang="en-US" altLang="ko-KR" sz="20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따라서 정기시장도 열리고 </a:t>
            </a:r>
            <a:endParaRPr lang="en-US" altLang="ko-KR" sz="20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상설 소매점이 일반화 된다</a:t>
            </a:r>
            <a:endParaRPr lang="ko-KR" altLang="en-US" sz="2000" dirty="0"/>
          </a:p>
          <a:p>
            <a:pPr algn="just"/>
            <a:endParaRPr lang="ko-KR" altLang="en-US" sz="200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8947" y="3993572"/>
            <a:ext cx="1172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2">
                    <a:lumMod val="75000"/>
                  </a:schemeClr>
                </a:solidFill>
                <a:latin typeface="아리따-돋움(TTF)-Bold" pitchFamily="18" charset="-127"/>
                <a:ea typeface="아리따-돋움(TTF)-Bold" pitchFamily="18" charset="-127"/>
              </a:rPr>
              <a:t>특산품</a:t>
            </a:r>
            <a:endParaRPr lang="ko-KR" altLang="en-US" sz="2800" dirty="0">
              <a:solidFill>
                <a:schemeClr val="tx2">
                  <a:lumMod val="75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73573" y="4589469"/>
            <a:ext cx="360219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 </a:t>
            </a:r>
            <a:r>
              <a:rPr lang="en-US" altLang="ko-KR" sz="2000" dirty="0">
                <a:latin typeface="아리따-돋움(TTF)-SemiBold" pitchFamily="18" charset="-127"/>
                <a:ea typeface="아리따-돋움(TTF)-SemiBold" pitchFamily="18" charset="-127"/>
              </a:rPr>
              <a:t>'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가면극</a:t>
            </a:r>
            <a:r>
              <a:rPr lang="en-US" altLang="ko-KR" sz="2000" dirty="0">
                <a:latin typeface="아리따-돋움(TTF)-SemiBold" pitchFamily="18" charset="-127"/>
                <a:ea typeface="아리따-돋움(TTF)-SemiBold" pitchFamily="18" charset="-127"/>
              </a:rPr>
              <a:t>'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을 전문적으로 하는</a:t>
            </a:r>
          </a:p>
          <a:p>
            <a:r>
              <a:rPr lang="en-US" altLang="ko-KR" sz="2000" dirty="0">
                <a:latin typeface="아리따-돋움(TTF)-SemiBold" pitchFamily="18" charset="-127"/>
                <a:ea typeface="아리따-돋움(TTF)-SemiBold" pitchFamily="18" charset="-127"/>
              </a:rPr>
              <a:t>'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극장</a:t>
            </a:r>
            <a:r>
              <a:rPr lang="en-US" altLang="ko-KR" sz="2000" dirty="0">
                <a:latin typeface="아리따-돋움(TTF)-SemiBold" pitchFamily="18" charset="-127"/>
                <a:ea typeface="아리따-돋움(TTF)-SemiBold" pitchFamily="18" charset="-127"/>
              </a:rPr>
              <a:t>'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도 나타나기 시작한다</a:t>
            </a:r>
            <a:r>
              <a:rPr lang="en-US" altLang="ko-KR" sz="2000" dirty="0">
                <a:latin typeface="아리따-돋움(TTF)-SemiBold" pitchFamily="18" charset="-127"/>
                <a:ea typeface="아리따-돋움(TTF)-SemiBold" pitchFamily="18" charset="-127"/>
              </a:rPr>
              <a:t>.</a:t>
            </a:r>
          </a:p>
          <a:p>
            <a:pPr algn="just"/>
            <a:r>
              <a:rPr lang="en-US" altLang="ko-KR" sz="9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.</a:t>
            </a:r>
            <a:endParaRPr lang="ko-KR" altLang="en-US" sz="90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69273" y="4589469"/>
            <a:ext cx="34137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000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상업의 발달은 곧 교통의 발달로 이어지는데 </a:t>
            </a:r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당시 교통의 요지에는 숙박업과 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운송업을 동시에 </a:t>
            </a:r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하는 </a:t>
            </a:r>
            <a:r>
              <a:rPr lang="ko-KR" altLang="en-US" sz="2000" dirty="0" err="1" smtClean="0">
                <a:latin typeface="아리따-돋움(TTF)-SemiBold" pitchFamily="18" charset="-127"/>
                <a:ea typeface="아리따-돋움(TTF)-SemiBold" pitchFamily="18" charset="-127"/>
              </a:rPr>
              <a:t>도이야가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 </a:t>
            </a:r>
            <a:r>
              <a:rPr lang="ko-KR" altLang="en-US" sz="2000" dirty="0" smtClean="0">
                <a:latin typeface="아리따-돋움(TTF)-SemiBold" pitchFamily="18" charset="-127"/>
                <a:ea typeface="아리따-돋움(TTF)-SemiBold" pitchFamily="18" charset="-127"/>
              </a:rPr>
              <a:t>생겨나기 </a:t>
            </a:r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>시작했다</a:t>
            </a:r>
          </a:p>
          <a:p>
            <a: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  <a:t/>
            </a:r>
            <a:br>
              <a:rPr lang="ko-KR" altLang="en-US" sz="2000" dirty="0">
                <a:latin typeface="아리따-돋움(TTF)-SemiBold" pitchFamily="18" charset="-127"/>
                <a:ea typeface="아리따-돋움(TTF)-SemiBold" pitchFamily="18" charset="-127"/>
              </a:rPr>
            </a:br>
            <a:endParaRPr lang="ko-KR" altLang="en-US" sz="2000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09032" y="3993572"/>
            <a:ext cx="2149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2">
                    <a:lumMod val="75000"/>
                  </a:schemeClr>
                </a:solidFill>
                <a:latin typeface="아리따-돋움(TTF)-Bold" pitchFamily="18" charset="-127"/>
                <a:ea typeface="아리따-돋움(TTF)-Bold" pitchFamily="18" charset="-127"/>
              </a:rPr>
              <a:t>도이야</a:t>
            </a:r>
            <a:r>
              <a:rPr lang="en-US" altLang="ko-KR" sz="2800" dirty="0" smtClean="0">
                <a:solidFill>
                  <a:schemeClr val="tx2">
                    <a:lumMod val="75000"/>
                  </a:schemeClr>
                </a:solidFill>
                <a:latin typeface="아리따-돋움(TTF)-Bold" pitchFamily="18" charset="-127"/>
                <a:ea typeface="아리따-돋움(TTF)-Bold" pitchFamily="18" charset="-127"/>
              </a:rPr>
              <a:t>(</a:t>
            </a:r>
            <a:r>
              <a:rPr lang="ko-KR" altLang="en-US" sz="2800" dirty="0" smtClean="0">
                <a:solidFill>
                  <a:schemeClr val="tx2">
                    <a:lumMod val="75000"/>
                  </a:schemeClr>
                </a:solidFill>
                <a:latin typeface="아리따-돋움(TTF)-Bold" pitchFamily="18" charset="-127"/>
                <a:ea typeface="아리따-돋움(TTF)-Bold" pitchFamily="18" charset="-127"/>
              </a:rPr>
              <a:t>여관</a:t>
            </a:r>
            <a:r>
              <a:rPr lang="en-US" altLang="ko-KR" sz="2800" dirty="0" smtClean="0">
                <a:solidFill>
                  <a:schemeClr val="tx2">
                    <a:lumMod val="75000"/>
                  </a:schemeClr>
                </a:solidFill>
                <a:latin typeface="아리따-돋움(TTF)-Bold" pitchFamily="18" charset="-127"/>
                <a:ea typeface="아리따-돋움(TTF)-Bold" pitchFamily="18" charset="-127"/>
              </a:rPr>
              <a:t>)</a:t>
            </a:r>
            <a:endParaRPr lang="ko-KR" altLang="en-US" sz="2800" dirty="0">
              <a:solidFill>
                <a:schemeClr val="tx2">
                  <a:lumMod val="75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84466" y="-241838"/>
            <a:ext cx="38900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800" dirty="0" smtClean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  <a:p>
            <a:endParaRPr lang="en-US" altLang="ko-KR" sz="280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  <a:p>
            <a:r>
              <a:rPr lang="en-US" altLang="ko-KR" sz="4800" dirty="0" smtClean="0">
                <a:solidFill>
                  <a:srgbClr val="015071"/>
                </a:solidFill>
                <a:latin typeface="아리따-돋움(TTF)-Bold" pitchFamily="18" charset="-127"/>
                <a:ea typeface="아리따-돋움(TTF)-Bold" pitchFamily="18" charset="-127"/>
              </a:rPr>
              <a:t>“</a:t>
            </a:r>
            <a:r>
              <a:rPr lang="en-US" altLang="ko-KR" sz="4800" b="1" dirty="0" smtClean="0">
                <a:solidFill>
                  <a:srgbClr val="015071"/>
                </a:solidFill>
                <a:latin typeface="아리따-돋움(TTF)-Bold" pitchFamily="18" charset="-127"/>
                <a:ea typeface="아리따-돋움(TTF)-Bold" pitchFamily="18" charset="-127"/>
              </a:rPr>
              <a:t> </a:t>
            </a:r>
            <a:r>
              <a:rPr lang="ko-KR" altLang="en-US" sz="4800" b="1" dirty="0" smtClean="0">
                <a:solidFill>
                  <a:srgbClr val="015071"/>
                </a:solidFill>
                <a:latin typeface="아리따-돋움(TTF)-Bold" pitchFamily="18" charset="-127"/>
                <a:ea typeface="아리따-돋움(TTF)-Bold" pitchFamily="18" charset="-127"/>
              </a:rPr>
              <a:t>상업의 성장 </a:t>
            </a:r>
            <a:r>
              <a:rPr lang="en-US" altLang="ko-KR" sz="4800" dirty="0" smtClean="0">
                <a:solidFill>
                  <a:srgbClr val="015071"/>
                </a:solidFill>
                <a:latin typeface="아리따-돋움(TTF)-Bold" pitchFamily="18" charset="-127"/>
                <a:ea typeface="아리따-돋움(TTF)-Bold" pitchFamily="18" charset="-127"/>
              </a:rPr>
              <a:t>”</a:t>
            </a:r>
            <a:endParaRPr lang="ko-KR" altLang="en-US" sz="4800" dirty="0">
              <a:solidFill>
                <a:srgbClr val="015071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2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8879" y="282986"/>
            <a:ext cx="3023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농업과 산업의 발달</a:t>
            </a:r>
            <a:endParaRPr lang="ko-KR" altLang="en-US" sz="220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pic>
        <p:nvPicPr>
          <p:cNvPr id="5122" name="Picture 2" descr="https://blogfiles.pstatic.net/20151011_267/alsn76_1444550265816NaQmM_PNG/%C0%CC%B9%CC%C1%F6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16" y="1619888"/>
            <a:ext cx="3121603" cy="21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blogfiles.pstatic.net/20151011_131/alsn76_1444503568914Bpu91_JPEG/%C0%CC%B9%CC%C1%F6_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1" y="1619888"/>
            <a:ext cx="3121603" cy="217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757070" y="3982232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2">
                    <a:lumMod val="75000"/>
                  </a:schemeClr>
                </a:solidFill>
                <a:latin typeface="아리따-돋움(TTF)-Bold" pitchFamily="18" charset="-127"/>
                <a:ea typeface="아리따-돋움(TTF)-Bold" pitchFamily="18" charset="-127"/>
              </a:rPr>
              <a:t>극장</a:t>
            </a:r>
            <a:endParaRPr lang="ko-KR" altLang="en-US" sz="2800" dirty="0">
              <a:solidFill>
                <a:schemeClr val="tx2">
                  <a:lumMod val="75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pic>
        <p:nvPicPr>
          <p:cNvPr id="5126" name="Picture 6" descr="https://blogfiles.pstatic.net/20151011_35/alsn76_1444548498966hLAHf_JPEG/Nou_rakutyuurakug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2" y="1619887"/>
            <a:ext cx="3413703" cy="217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blogfiles.pstatic.net/20151011_230/alsn76_1444551254783nV6DH_JPEG/haroreki008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647" y="1619887"/>
            <a:ext cx="3164913" cy="217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88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3" grpId="0"/>
      <p:bldP spid="44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78040" y="2305048"/>
            <a:ext cx="105108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latin typeface="아리따-돋움(TTF)-SemiBold" pitchFamily="18" charset="-127"/>
                <a:ea typeface="아리따-돋움(TTF)-SemiBold" pitchFamily="18" charset="-127"/>
              </a:rPr>
              <a:t>“ </a:t>
            </a:r>
            <a:r>
              <a:rPr lang="en-US" altLang="ko-KR" sz="28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힘이 있는 자가 나라를 뒤엎어 군림하는 하극상의 시대를 </a:t>
            </a:r>
            <a:endParaRPr lang="en-US" altLang="ko-KR" sz="32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4400" dirty="0" smtClean="0">
                <a:latin typeface="아리따-돋움(TTF)-SemiBold" pitchFamily="18" charset="-127"/>
                <a:ea typeface="아리따-돋움(TTF)-SemiBold" pitchFamily="18" charset="-127"/>
              </a:rPr>
              <a:t>전국시대</a:t>
            </a:r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라 부른다</a:t>
            </a:r>
            <a:endParaRPr lang="en-US" altLang="ko-KR" sz="32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en-US" altLang="ko-KR" sz="3200" dirty="0" smtClean="0">
                <a:latin typeface="아리따-돋움(TTF)-SemiBold" pitchFamily="18" charset="-127"/>
                <a:ea typeface="아리따-돋움(TTF)-SemiBold" pitchFamily="18" charset="-127"/>
              </a:rPr>
              <a:t>130</a:t>
            </a:r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여 년에 걸친 구질서와 구체제가 </a:t>
            </a:r>
            <a:r>
              <a:rPr lang="ko-KR" altLang="en-US" sz="4400" dirty="0" smtClean="0">
                <a:solidFill>
                  <a:srgbClr val="015071"/>
                </a:solidFill>
                <a:latin typeface="아리따-돋움(TTF)-SemiBold" pitchFamily="18" charset="-127"/>
                <a:ea typeface="아리따-돋움(TTF)-SemiBold" pitchFamily="18" charset="-127"/>
              </a:rPr>
              <a:t>붕괴</a:t>
            </a:r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되는 시대였지만 </a:t>
            </a:r>
            <a:endParaRPr lang="en-US" altLang="ko-KR" sz="3200" dirty="0" smtClean="0"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전국시대는 새로운 것 이 </a:t>
            </a:r>
            <a:r>
              <a:rPr lang="ko-KR" altLang="en-US" sz="4800" dirty="0" smtClean="0">
                <a:solidFill>
                  <a:schemeClr val="accent1">
                    <a:lumMod val="75000"/>
                  </a:schemeClr>
                </a:solidFill>
                <a:latin typeface="아리따-돋움(TTF)-Bold" pitchFamily="18" charset="-127"/>
                <a:ea typeface="아리따-돋움(TTF)-Bold" pitchFamily="18" charset="-127"/>
              </a:rPr>
              <a:t>탄생</a:t>
            </a:r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하는 시대이기도 했다</a:t>
            </a:r>
            <a:r>
              <a:rPr lang="en-US" altLang="ko-KR" sz="3200" dirty="0" smtClean="0">
                <a:latin typeface="아리따-돋움(TTF)-SemiBold" pitchFamily="18" charset="-127"/>
                <a:ea typeface="아리따-돋움(TTF)-SemiBold" pitchFamily="18" charset="-127"/>
              </a:rPr>
              <a:t>.</a:t>
            </a:r>
            <a:r>
              <a:rPr lang="ko-KR" altLang="en-US" sz="3200" dirty="0" smtClean="0">
                <a:latin typeface="아리따-돋움(TTF)-SemiBold" pitchFamily="18" charset="-127"/>
                <a:ea typeface="아리따-돋움(TTF)-SemiBold" pitchFamily="18" charset="-127"/>
              </a:rPr>
              <a:t>  </a:t>
            </a:r>
            <a:r>
              <a:rPr lang="en-US" altLang="ko-KR" sz="5400" dirty="0" smtClean="0">
                <a:latin typeface="아리따-돋움(TTF)-SemiBold" pitchFamily="18" charset="-127"/>
                <a:ea typeface="아리따-돋움(TTF)-SemiBold" pitchFamily="18" charset="-127"/>
              </a:rPr>
              <a:t>”</a:t>
            </a:r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endParaRPr lang="ko-KR" altLang="en-US" sz="40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2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8879" y="282986"/>
            <a:ext cx="3023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전국시대의 정치와 경제</a:t>
            </a:r>
            <a:endParaRPr lang="ko-KR" altLang="en-US" sz="220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544" y="1363165"/>
            <a:ext cx="4856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아리따-돋움(TTF)-SemiBold" pitchFamily="18" charset="-127"/>
                <a:ea typeface="아리따-돋움(TTF)-SemiBold" pitchFamily="18" charset="-127"/>
              </a:rPr>
              <a:t>Q. ‘</a:t>
            </a:r>
            <a:r>
              <a:rPr lang="ko-KR" altLang="en-US" sz="4400" dirty="0" smtClean="0">
                <a:latin typeface="아리따-돋움(TTF)-SemiBold" pitchFamily="18" charset="-127"/>
                <a:ea typeface="아리따-돋움(TTF)-SemiBold" pitchFamily="18" charset="-127"/>
              </a:rPr>
              <a:t>전국 시대</a:t>
            </a:r>
            <a:r>
              <a:rPr lang="en-US" altLang="ko-KR" sz="4400" dirty="0" smtClean="0">
                <a:latin typeface="아리따-돋움(TTF)-SemiBold" pitchFamily="18" charset="-127"/>
                <a:ea typeface="아리따-돋움(TTF)-SemiBold" pitchFamily="18" charset="-127"/>
              </a:rPr>
              <a:t>’</a:t>
            </a:r>
            <a:r>
              <a:rPr lang="ko-KR" altLang="en-US" sz="4400" dirty="0" smtClean="0">
                <a:latin typeface="아리따-돋움(TTF)-SemiBold" pitchFamily="18" charset="-127"/>
                <a:ea typeface="아리따-돋움(TTF)-SemiBold" pitchFamily="18" charset="-127"/>
              </a:rPr>
              <a:t>란</a:t>
            </a:r>
            <a:r>
              <a:rPr lang="en-US" altLang="ko-KR" sz="4400" dirty="0" smtClean="0">
                <a:latin typeface="아리따-돋움(TTF)-SemiBold" pitchFamily="18" charset="-127"/>
                <a:ea typeface="아리따-돋움(TTF)-SemiBold" pitchFamily="18" charset="-127"/>
              </a:rPr>
              <a:t>?</a:t>
            </a:r>
            <a:endParaRPr lang="ko-KR" altLang="en-US" sz="44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39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8006" y="344708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Contents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91776" y="3106979"/>
            <a:ext cx="10334418" cy="1581972"/>
            <a:chOff x="491776" y="3206557"/>
            <a:chExt cx="10334418" cy="1581972"/>
          </a:xfrm>
        </p:grpSpPr>
        <p:sp>
          <p:nvSpPr>
            <p:cNvPr id="9" name="TextBox 8"/>
            <p:cNvSpPr txBox="1"/>
            <p:nvPr/>
          </p:nvSpPr>
          <p:spPr>
            <a:xfrm>
              <a:off x="586180" y="3575889"/>
              <a:ext cx="3541394" cy="121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spc="-150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  <a:cs typeface="Arial" panose="020B0604020202020204" pitchFamily="34" charset="0"/>
                </a:rPr>
                <a:t>전국시대의  서막</a:t>
              </a:r>
              <a:endParaRPr lang="en-US" altLang="ko-KR" sz="1400" spc="-150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endParaRPr>
            </a:p>
            <a:p>
              <a:pPr marL="180975" indent="-180975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spc="-150" dirty="0" err="1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  <a:cs typeface="Arial" panose="020B0604020202020204" pitchFamily="34" charset="0"/>
                </a:rPr>
                <a:t>다이묘들의</a:t>
              </a:r>
              <a:r>
                <a:rPr lang="ko-KR" altLang="en-US" sz="1400" spc="-150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  <a:cs typeface="Arial" panose="020B0604020202020204" pitchFamily="34" charset="0"/>
                </a:rPr>
                <a:t>  </a:t>
              </a:r>
              <a:r>
                <a:rPr lang="ko-KR" altLang="en-US" sz="1400" spc="-150" dirty="0" err="1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  <a:cs typeface="Arial" panose="020B0604020202020204" pitchFamily="34" charset="0"/>
                </a:rPr>
                <a:t>하극시대</a:t>
              </a:r>
              <a:endParaRPr lang="en-US" altLang="ko-KR" sz="1400" spc="-150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endParaRPr lang="en-US" altLang="ko-KR" sz="1400" spc="-150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endParaRPr>
            </a:p>
            <a:p>
              <a:pPr marL="180975" indent="-180975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endParaRPr lang="ko-KR" altLang="en-US" sz="1400" spc="-150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5292" y="3599353"/>
              <a:ext cx="3541394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spc="-150" dirty="0" err="1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  <a:cs typeface="Arial" panose="020B0604020202020204" pitchFamily="34" charset="0"/>
                </a:rPr>
                <a:t>아즈치모모야마</a:t>
              </a:r>
              <a:r>
                <a:rPr lang="ko-KR" altLang="en-US" sz="1400" spc="-150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  <a:cs typeface="Arial" panose="020B0604020202020204" pitchFamily="34" charset="0"/>
                </a:rPr>
                <a:t>  정치 경제</a:t>
              </a:r>
              <a:endParaRPr lang="en-US" altLang="ko-KR" sz="1400" spc="-150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endParaRPr>
            </a:p>
            <a:p>
              <a:pPr marL="180975" indent="-180975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spc="-150" dirty="0" err="1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  <a:cs typeface="Arial" panose="020B0604020202020204" pitchFamily="34" charset="0"/>
                </a:rPr>
                <a:t>혼노지의</a:t>
              </a:r>
              <a:r>
                <a:rPr lang="ko-KR" altLang="en-US" sz="1400" spc="-150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  <a:cs typeface="Arial" panose="020B0604020202020204" pitchFamily="34" charset="0"/>
                </a:rPr>
                <a:t>  변</a:t>
              </a:r>
              <a:endParaRPr lang="ko-KR" altLang="en-US" sz="1400" spc="-150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491776" y="3206557"/>
              <a:ext cx="2410443" cy="369332"/>
              <a:chOff x="491776" y="3255887"/>
              <a:chExt cx="2410443" cy="36933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91776" y="3255887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chemeClr val="bg1"/>
                    </a:solidFill>
                    <a:latin typeface="아리따-돋움(TTF)-SemiBold" pitchFamily="18" charset="-127"/>
                    <a:ea typeface="아리따-돋움(TTF)-SemiBold" pitchFamily="18" charset="-127"/>
                  </a:rPr>
                  <a:t>1</a:t>
                </a:r>
                <a:endParaRPr lang="ko-KR" altLang="en-US" dirty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57993" y="3255887"/>
                <a:ext cx="2144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 smtClean="0">
                    <a:solidFill>
                      <a:schemeClr val="bg1"/>
                    </a:solidFill>
                    <a:latin typeface="아리따-돋움(TTF)-SemiBold" pitchFamily="18" charset="-127"/>
                    <a:ea typeface="아리따-돋움(TTF)-SemiBold" pitchFamily="18" charset="-127"/>
                  </a:rPr>
                  <a:t>전국시대  정치적  상황</a:t>
                </a:r>
                <a:endParaRPr lang="ko-KR" altLang="en-US" spc="-150" dirty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endParaRPr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2869474" y="3206557"/>
              <a:ext cx="2206172" cy="369332"/>
              <a:chOff x="2869474" y="3206557"/>
              <a:chExt cx="2206172" cy="36933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869474" y="3206557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chemeClr val="bg1"/>
                    </a:solidFill>
                    <a:latin typeface="아리따-돋움(TTF)-SemiBold" pitchFamily="18" charset="-127"/>
                    <a:ea typeface="아리따-돋움(TTF)-SemiBold" pitchFamily="18" charset="-127"/>
                  </a:rPr>
                  <a:t>2</a:t>
                </a:r>
                <a:endParaRPr lang="ko-KR" altLang="en-US" dirty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35691" y="3206557"/>
                <a:ext cx="1939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pc="-150" dirty="0" smtClean="0">
                    <a:solidFill>
                      <a:schemeClr val="bg1"/>
                    </a:solidFill>
                    <a:latin typeface="아리따-돋움(TTF)-SemiBold" pitchFamily="18" charset="-127"/>
                    <a:ea typeface="아리따-돋움(TTF)-SemiBold" pitchFamily="18" charset="-127"/>
                  </a:rPr>
                  <a:t>전국시대   경제 상황 </a:t>
                </a:r>
                <a:endParaRPr lang="ko-KR" altLang="en-US" spc="-150" dirty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endParaRPr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5127497" y="3206557"/>
              <a:ext cx="1409479" cy="369332"/>
              <a:chOff x="5569393" y="3207822"/>
              <a:chExt cx="1409479" cy="36933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569393" y="3207822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chemeClr val="bg1"/>
                    </a:solidFill>
                    <a:latin typeface="아리따-돋움(TTF)-SemiBold" pitchFamily="18" charset="-127"/>
                    <a:ea typeface="아리따-돋움(TTF)-SemiBold" pitchFamily="18" charset="-127"/>
                  </a:rPr>
                  <a:t>3</a:t>
                </a:r>
                <a:endParaRPr lang="ko-KR" altLang="en-US" dirty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35610" y="3207822"/>
                <a:ext cx="1143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pc="-150" dirty="0" err="1" smtClean="0">
                    <a:solidFill>
                      <a:schemeClr val="bg1"/>
                    </a:solidFill>
                    <a:latin typeface="아리따-돋움(TTF)-SemiBold" pitchFamily="18" charset="-127"/>
                    <a:ea typeface="아리따-돋움(TTF)-SemiBold" pitchFamily="18" charset="-127"/>
                  </a:rPr>
                  <a:t>아즈치시대</a:t>
                </a:r>
                <a:endParaRPr lang="ko-KR" altLang="en-US" spc="-150" dirty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endParaRP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7066407" y="3206557"/>
              <a:ext cx="1701225" cy="369332"/>
              <a:chOff x="7235331" y="3236652"/>
              <a:chExt cx="1701225" cy="36933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235331" y="3236652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chemeClr val="bg1"/>
                    </a:solidFill>
                    <a:latin typeface="아리따-돋움(TTF)-SemiBold" pitchFamily="18" charset="-127"/>
                    <a:ea typeface="아리따-돋움(TTF)-SemiBold" pitchFamily="18" charset="-127"/>
                  </a:rPr>
                  <a:t>4</a:t>
                </a:r>
                <a:endParaRPr lang="ko-KR" altLang="en-US" dirty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501548" y="3236652"/>
                <a:ext cx="1435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pc="-150" err="1" smtClean="0">
                    <a:solidFill>
                      <a:schemeClr val="bg1"/>
                    </a:solidFill>
                    <a:latin typeface="아리따-돋움(TTF)-SemiBold" pitchFamily="18" charset="-127"/>
                    <a:ea typeface="아리따-돋움(TTF)-SemiBold" pitchFamily="18" charset="-127"/>
                  </a:rPr>
                  <a:t>모모야마</a:t>
                </a:r>
                <a:r>
                  <a:rPr lang="ko-KR" altLang="en-US" spc="-150" dirty="0" smtClean="0">
                    <a:solidFill>
                      <a:schemeClr val="bg1"/>
                    </a:solidFill>
                    <a:latin typeface="아리따-돋움(TTF)-SemiBold" pitchFamily="18" charset="-127"/>
                    <a:ea typeface="아리따-돋움(TTF)-SemiBold" pitchFamily="18" charset="-127"/>
                  </a:rPr>
                  <a:t>  시대</a:t>
                </a:r>
                <a:endParaRPr lang="ko-KR" altLang="en-US" spc="-150" dirty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993062" y="3590883"/>
              <a:ext cx="3541394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spc="-150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  <a:cs typeface="Arial" panose="020B0604020202020204" pitchFamily="34" charset="0"/>
                </a:rPr>
                <a:t>경쟁이 발전을 낳은 시대</a:t>
              </a:r>
              <a:endParaRPr lang="en-US" altLang="ko-KR" sz="1400" spc="-150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endParaRPr>
            </a:p>
            <a:p>
              <a:pPr marL="180975" indent="-180975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spc="-150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  <a:cs typeface="Arial" panose="020B0604020202020204" pitchFamily="34" charset="0"/>
                </a:rPr>
                <a:t>농업과 상업의 발달                           </a:t>
              </a:r>
              <a:endParaRPr lang="ko-KR" altLang="en-US" sz="1400" spc="-150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84800" y="3622817"/>
              <a:ext cx="3541394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spc="-150" dirty="0" err="1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  <a:cs typeface="Arial" panose="020B0604020202020204" pitchFamily="34" charset="0"/>
                </a:rPr>
                <a:t>모모야마의</a:t>
              </a:r>
              <a:r>
                <a:rPr lang="ko-KR" altLang="en-US" sz="1400" spc="-150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  <a:cs typeface="Arial" panose="020B0604020202020204" pitchFamily="34" charset="0"/>
                </a:rPr>
                <a:t> 정치 경제</a:t>
              </a:r>
              <a:endParaRPr lang="en-US" altLang="ko-KR" sz="1400" spc="-150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endParaRPr>
            </a:p>
            <a:p>
              <a:pPr marL="180975" indent="-180975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spc="-150" dirty="0" smtClean="0">
                  <a:solidFill>
                    <a:schemeClr val="bg1"/>
                  </a:solidFill>
                  <a:latin typeface="아리따-돋움(TTF)-SemiBold" pitchFamily="18" charset="-127"/>
                  <a:ea typeface="아리따-돋움(TTF)-SemiBold" pitchFamily="18" charset="-127"/>
                  <a:cs typeface="Arial" panose="020B0604020202020204" pitchFamily="34" charset="0"/>
                </a:rPr>
                <a:t>임진왜란</a:t>
              </a:r>
              <a:endParaRPr lang="ko-KR" altLang="en-US" sz="1400" spc="-150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25" name="직각 삼각형 24"/>
          <p:cNvSpPr/>
          <p:nvPr/>
        </p:nvSpPr>
        <p:spPr>
          <a:xfrm flipH="1">
            <a:off x="8048846" y="0"/>
            <a:ext cx="4143153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직각 삼각형 25"/>
          <p:cNvSpPr/>
          <p:nvPr/>
        </p:nvSpPr>
        <p:spPr>
          <a:xfrm flipH="1" flipV="1">
            <a:off x="8048846" y="0"/>
            <a:ext cx="4143153" cy="682148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27" name="직선 연결선 26"/>
          <p:cNvCxnSpPr/>
          <p:nvPr/>
        </p:nvCxnSpPr>
        <p:spPr>
          <a:xfrm>
            <a:off x="338006" y="724659"/>
            <a:ext cx="13740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8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352" y="2285885"/>
            <a:ext cx="601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 smtClean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1</a:t>
            </a:r>
            <a:endParaRPr lang="ko-KR" altLang="en-US" sz="7200" b="1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34" y="3549402"/>
            <a:ext cx="3126177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3200" spc="-150" dirty="0" smtClean="0"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전국시대의  서</a:t>
            </a:r>
            <a:r>
              <a:rPr lang="ko-KR" altLang="en-US" sz="3200" spc="-150" dirty="0"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막</a:t>
            </a:r>
            <a:endParaRPr lang="en-US" altLang="ko-KR" sz="3200" spc="-150" dirty="0"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89352" y="3392488"/>
            <a:ext cx="69747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이등변 삼각형 10"/>
          <p:cNvSpPr/>
          <p:nvPr/>
        </p:nvSpPr>
        <p:spPr>
          <a:xfrm>
            <a:off x="6688067" y="919927"/>
            <a:ext cx="3334365" cy="4594205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/>
          <p:cNvSpPr/>
          <p:nvPr/>
        </p:nvSpPr>
        <p:spPr>
          <a:xfrm>
            <a:off x="8552835" y="919927"/>
            <a:ext cx="3334365" cy="4594205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34" y="4216123"/>
            <a:ext cx="3760966" cy="666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3200" spc="-150" dirty="0" smtClean="0"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</a:t>
            </a:r>
            <a:r>
              <a:rPr lang="ko-KR" altLang="en-US" sz="3200" spc="-150" dirty="0" err="1" smtClean="0"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다이묘들의</a:t>
            </a:r>
            <a:r>
              <a:rPr lang="ko-KR" altLang="en-US" sz="3200" spc="-150" dirty="0" smtClean="0"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</a:t>
            </a:r>
            <a:r>
              <a:rPr lang="ko-KR" altLang="en-US" sz="3200" spc="-150" dirty="0" err="1" smtClean="0"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하극시대</a:t>
            </a:r>
            <a:endParaRPr lang="en-US" altLang="ko-KR" sz="3200" spc="-150" dirty="0"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8351" y="2452688"/>
            <a:ext cx="612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pc="-150" dirty="0" smtClean="0">
                <a:solidFill>
                  <a:srgbClr val="015071"/>
                </a:solidFill>
                <a:latin typeface="아리따-돋움(TTF)-SemiBold" pitchFamily="18" charset="-127"/>
                <a:ea typeface="아리따-돋움(TTF)-SemiBold" pitchFamily="18" charset="-127"/>
              </a:rPr>
              <a:t>전국시대  정치적  상황</a:t>
            </a:r>
            <a:endParaRPr lang="ko-KR" altLang="en-US" sz="4800" spc="-150" dirty="0">
              <a:solidFill>
                <a:srgbClr val="01507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63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 설명선 1"/>
          <p:cNvSpPr/>
          <p:nvPr/>
        </p:nvSpPr>
        <p:spPr>
          <a:xfrm>
            <a:off x="2077453" y="3465095"/>
            <a:ext cx="9432758" cy="2141621"/>
          </a:xfrm>
          <a:prstGeom prst="wedgeRectCallout">
            <a:avLst>
              <a:gd name="adj1" fmla="val -31560"/>
              <a:gd name="adj2" fmla="val -106788"/>
            </a:avLst>
          </a:prstGeom>
          <a:solidFill>
            <a:srgbClr val="015071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544" y="1363166"/>
            <a:ext cx="4856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아리따-돋움(TTF)-SemiBold" pitchFamily="18" charset="-127"/>
                <a:ea typeface="아리따-돋움(TTF)-SemiBold" pitchFamily="18" charset="-127"/>
              </a:rPr>
              <a:t>Q. ‘</a:t>
            </a:r>
            <a:r>
              <a:rPr lang="ko-KR" altLang="en-US" sz="4400" dirty="0" smtClean="0">
                <a:latin typeface="아리따-돋움(TTF)-SemiBold" pitchFamily="18" charset="-127"/>
                <a:ea typeface="아리따-돋움(TTF)-SemiBold" pitchFamily="18" charset="-127"/>
              </a:rPr>
              <a:t>호주 </a:t>
            </a:r>
            <a:r>
              <a:rPr lang="ko-KR" altLang="en-US" sz="4400" dirty="0" err="1" smtClean="0">
                <a:latin typeface="아리따-돋움(TTF)-SemiBold" pitchFamily="18" charset="-127"/>
                <a:ea typeface="아리따-돋움(TTF)-SemiBold" pitchFamily="18" charset="-127"/>
              </a:rPr>
              <a:t>상속제</a:t>
            </a:r>
            <a:r>
              <a:rPr lang="en-US" altLang="ko-KR" sz="4400" dirty="0" smtClean="0">
                <a:latin typeface="아리따-돋움(TTF)-SemiBold" pitchFamily="18" charset="-127"/>
                <a:ea typeface="아리따-돋움(TTF)-SemiBold" pitchFamily="18" charset="-127"/>
              </a:rPr>
              <a:t>’</a:t>
            </a:r>
            <a:r>
              <a:rPr lang="ko-KR" altLang="en-US" sz="4400" dirty="0" smtClean="0">
                <a:latin typeface="아리따-돋움(TTF)-SemiBold" pitchFamily="18" charset="-127"/>
                <a:ea typeface="아리따-돋움(TTF)-SemiBold" pitchFamily="18" charset="-127"/>
              </a:rPr>
              <a:t>란</a:t>
            </a:r>
            <a:r>
              <a:rPr lang="en-US" altLang="ko-KR" sz="4400" dirty="0" smtClean="0">
                <a:latin typeface="아리따-돋움(TTF)-SemiBold" pitchFamily="18" charset="-127"/>
                <a:ea typeface="아리따-돋움(TTF)-SemiBold" pitchFamily="18" charset="-127"/>
              </a:rPr>
              <a:t>?</a:t>
            </a:r>
            <a:endParaRPr lang="ko-KR" altLang="en-US" sz="44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9110" y="3814315"/>
            <a:ext cx="95459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en-US" altLang="ko-KR" sz="4400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   </a:t>
            </a:r>
            <a:r>
              <a:rPr lang="ko-KR" altLang="en-US" sz="4400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한 대의 호주가 죽으면 그 다음 호주가                                     모든 재산을 물려받는 </a:t>
            </a:r>
            <a:r>
              <a:rPr lang="ko-KR" altLang="en-US" sz="4400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제</a:t>
            </a:r>
            <a:r>
              <a:rPr lang="ko-KR" altLang="en-US" sz="4400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도</a:t>
            </a:r>
            <a:endParaRPr lang="ko-KR" altLang="en-US" sz="4400" dirty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8880" y="282986"/>
            <a:ext cx="2128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호주 </a:t>
            </a:r>
            <a:r>
              <a:rPr lang="ko-KR" altLang="en-US" sz="2200" dirty="0" err="1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상속제</a:t>
            </a:r>
            <a:endParaRPr lang="ko-KR" altLang="en-US" sz="220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5171" y="3300460"/>
            <a:ext cx="716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latin typeface="아리따-돋움(TTF)-SemiBold" pitchFamily="18" charset="-127"/>
                <a:ea typeface="아리따-돋움(TTF)-SemiBold" pitchFamily="18" charset="-127"/>
              </a:rPr>
              <a:t>A.</a:t>
            </a:r>
            <a:endParaRPr lang="ko-KR" altLang="en-US" sz="44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26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677691" y="824572"/>
            <a:ext cx="8579130" cy="3881294"/>
            <a:chOff x="1668466" y="1024013"/>
            <a:chExt cx="8579130" cy="3881294"/>
          </a:xfrm>
        </p:grpSpPr>
        <p:sp>
          <p:nvSpPr>
            <p:cNvPr id="18" name="모서리가 둥근 직사각형 17"/>
            <p:cNvSpPr/>
            <p:nvPr/>
          </p:nvSpPr>
          <p:spPr>
            <a:xfrm rot="2700000">
              <a:off x="1668466" y="3097298"/>
              <a:ext cx="1796902" cy="1796902"/>
            </a:xfrm>
            <a:prstGeom prst="roundRect">
              <a:avLst/>
            </a:prstGeom>
            <a:solidFill>
              <a:schemeClr val="accent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 rot="2700000">
              <a:off x="8450694" y="3108405"/>
              <a:ext cx="1796902" cy="1796902"/>
            </a:xfrm>
            <a:prstGeom prst="roundRect">
              <a:avLst/>
            </a:prstGeom>
            <a:solidFill>
              <a:schemeClr val="accent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  <p:sp>
          <p:nvSpPr>
            <p:cNvPr id="33" name="모서리가 둥근 직사각형 32"/>
            <p:cNvSpPr/>
            <p:nvPr/>
          </p:nvSpPr>
          <p:spPr>
            <a:xfrm rot="2700000">
              <a:off x="5064769" y="1024013"/>
              <a:ext cx="1796902" cy="1796902"/>
            </a:xfrm>
            <a:prstGeom prst="roundRect">
              <a:avLst/>
            </a:prstGeom>
            <a:solidFill>
              <a:schemeClr val="accent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아리따-돋움(TTF)-SemiBold" pitchFamily="18" charset="-127"/>
                <a:ea typeface="아리따-돋움(TTF)-SemiBold" pitchFamily="18" charset="-127"/>
              </a:endParaRPr>
            </a:p>
          </p:txBody>
        </p:sp>
      </p:grpSp>
      <p:cxnSp>
        <p:nvCxnSpPr>
          <p:cNvPr id="24" name="직선 연결선 23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1861" y="-241838"/>
            <a:ext cx="37224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800" dirty="0" smtClean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  <a:p>
            <a:endParaRPr lang="en-US" altLang="ko-KR" sz="280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  <a:p>
            <a:r>
              <a:rPr lang="en-US" altLang="ko-KR" sz="4800" dirty="0" smtClean="0">
                <a:solidFill>
                  <a:srgbClr val="015071"/>
                </a:solidFill>
                <a:latin typeface="아리따-돋움(TTF)-Bold" pitchFamily="18" charset="-127"/>
                <a:ea typeface="아리따-돋움(TTF)-Bold" pitchFamily="18" charset="-127"/>
              </a:rPr>
              <a:t>“</a:t>
            </a:r>
            <a:r>
              <a:rPr lang="en-US" altLang="ko-KR" sz="4800" b="1" dirty="0" smtClean="0">
                <a:solidFill>
                  <a:srgbClr val="015071"/>
                </a:solidFill>
                <a:latin typeface="아리따-돋움(TTF)-Bold" pitchFamily="18" charset="-127"/>
                <a:ea typeface="아리따-돋움(TTF)-Bold" pitchFamily="18" charset="-127"/>
              </a:rPr>
              <a:t> </a:t>
            </a:r>
            <a:r>
              <a:rPr lang="ko-KR" altLang="en-US" sz="4800" b="1" dirty="0" err="1" smtClean="0">
                <a:solidFill>
                  <a:srgbClr val="015071"/>
                </a:solidFill>
                <a:latin typeface="아리따-돋움(TTF)-Bold" pitchFamily="18" charset="-127"/>
                <a:ea typeface="아리따-돋움(TTF)-Bold" pitchFamily="18" charset="-127"/>
              </a:rPr>
              <a:t>오닌의</a:t>
            </a:r>
            <a:r>
              <a:rPr lang="ko-KR" altLang="en-US" sz="4800" b="1" dirty="0" smtClean="0">
                <a:solidFill>
                  <a:srgbClr val="015071"/>
                </a:solidFill>
                <a:latin typeface="아리따-돋움(TTF)-Bold" pitchFamily="18" charset="-127"/>
                <a:ea typeface="아리따-돋움(TTF)-Bold" pitchFamily="18" charset="-127"/>
              </a:rPr>
              <a:t> 난 </a:t>
            </a:r>
            <a:r>
              <a:rPr lang="en-US" altLang="ko-KR" sz="4800" dirty="0" smtClean="0">
                <a:solidFill>
                  <a:srgbClr val="015071"/>
                </a:solidFill>
                <a:latin typeface="아리따-돋움(TTF)-Bold" pitchFamily="18" charset="-127"/>
                <a:ea typeface="아리따-돋움(TTF)-Bold" pitchFamily="18" charset="-127"/>
              </a:rPr>
              <a:t>”</a:t>
            </a:r>
            <a:endParaRPr lang="ko-KR" altLang="en-US" sz="4800" dirty="0">
              <a:solidFill>
                <a:srgbClr val="015071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92119" y="693914"/>
            <a:ext cx="21288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쇼군 </a:t>
            </a:r>
            <a:endParaRPr lang="en-US" altLang="ko-KR" sz="2400" b="1" dirty="0" smtClean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endParaRPr lang="en-US" altLang="ko-KR" b="1" dirty="0" smtClean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3200" b="1" dirty="0" err="1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아시카가</a:t>
            </a:r>
            <a:r>
              <a:rPr lang="ko-KR" altLang="en-US" sz="3200" b="1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endParaRPr lang="en-US" altLang="ko-KR" sz="3200" b="1" dirty="0" smtClean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3200" b="1" dirty="0" err="1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요시마사</a:t>
            </a:r>
            <a:endParaRPr lang="ko-KR" altLang="en-US" sz="3200" b="1" dirty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19669" y="2834048"/>
            <a:ext cx="21288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동생</a:t>
            </a:r>
            <a:endParaRPr lang="en-US" altLang="ko-KR" sz="2400" b="1" dirty="0" smtClean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endParaRPr lang="en-US" altLang="ko-KR" b="1" dirty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3200" b="1" dirty="0" err="1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아시카가</a:t>
            </a:r>
            <a:endParaRPr lang="en-US" altLang="ko-KR" sz="3200" b="1" dirty="0" smtClean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3200" b="1" dirty="0" err="1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요시</a:t>
            </a:r>
            <a:r>
              <a:rPr lang="ko-KR" altLang="en-US" sz="3200" b="1" dirty="0" err="1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미</a:t>
            </a:r>
            <a:endParaRPr lang="ko-KR" altLang="en-US" sz="3200" b="1" dirty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21617" y="2801265"/>
            <a:ext cx="21288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아</a:t>
            </a:r>
            <a:r>
              <a:rPr lang="ko-KR" altLang="en-US" sz="2400" b="1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들</a:t>
            </a:r>
            <a:r>
              <a:rPr lang="ko-KR" altLang="en-US" sz="2400" b="1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endParaRPr lang="en-US" altLang="ko-KR" sz="2400" b="1" dirty="0" smtClean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endParaRPr lang="en-US" altLang="ko-KR" b="1" dirty="0" smtClean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3200" b="1" dirty="0" err="1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아시카가</a:t>
            </a:r>
            <a:endParaRPr lang="en-US" altLang="ko-KR" sz="3200" b="1" dirty="0" smtClean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ctr"/>
            <a:r>
              <a:rPr lang="ko-KR" altLang="en-US" sz="3200" b="1" dirty="0" err="1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요시히</a:t>
            </a:r>
            <a:r>
              <a:rPr lang="ko-KR" altLang="en-US" sz="3200" b="1" dirty="0" err="1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사</a:t>
            </a:r>
            <a:endParaRPr lang="ko-KR" altLang="en-US" sz="3200" b="1" dirty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8494" y="2782842"/>
            <a:ext cx="1098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 err="1" smtClean="0">
                <a:solidFill>
                  <a:schemeClr val="accent1">
                    <a:lumMod val="50000"/>
                  </a:schemeClr>
                </a:solidFill>
              </a:rPr>
              <a:t>vs</a:t>
            </a:r>
            <a:endParaRPr lang="ko-KR" altLang="en-US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4191623" y="3812749"/>
            <a:ext cx="3529840" cy="0"/>
          </a:xfrm>
          <a:prstGeom prst="straightConnector1">
            <a:avLst/>
          </a:prstGeom>
          <a:ln w="539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오른쪽 화살표 9"/>
          <p:cNvSpPr/>
          <p:nvPr/>
        </p:nvSpPr>
        <p:spPr>
          <a:xfrm rot="5400000">
            <a:off x="4935423" y="3063889"/>
            <a:ext cx="2084390" cy="1921652"/>
          </a:xfrm>
          <a:prstGeom prst="right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1846" y="4172876"/>
            <a:ext cx="2769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err="1" smtClean="0">
                <a:latin typeface="아리따-돋움(TTF)-Bold" pitchFamily="18" charset="-127"/>
                <a:ea typeface="아리따-돋움(TTF)-Bold" pitchFamily="18" charset="-127"/>
              </a:rPr>
              <a:t>정치적중립</a:t>
            </a:r>
            <a:endParaRPr lang="ko-KR" altLang="en-US" sz="440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3086" y="5370897"/>
            <a:ext cx="6102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악영향 </a:t>
            </a:r>
            <a:r>
              <a:rPr lang="en-US" altLang="ko-KR" sz="4000" dirty="0" smtClean="0">
                <a:latin typeface="아리따-돋움(TTF)-SemiBold" pitchFamily="18" charset="-127"/>
                <a:ea typeface="아리따-돋움(TTF)-SemiBold" pitchFamily="18" charset="-127"/>
              </a:rPr>
              <a:t>: </a:t>
            </a:r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분란을 더욱 부추김</a:t>
            </a:r>
            <a:endParaRPr lang="ko-KR" altLang="en-US" sz="40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65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8" grpId="0"/>
      <p:bldP spid="39" grpId="0"/>
      <p:bldP spid="2" grpId="0"/>
      <p:bldP spid="10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8" y="1244827"/>
            <a:ext cx="10495872" cy="49538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88881" y="282986"/>
            <a:ext cx="13003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err="1" smtClean="0">
                <a:latin typeface="아리따-돋움(TTF)-SemiBold" pitchFamily="18" charset="-127"/>
                <a:ea typeface="아리따-돋움(TTF)-SemiBold" pitchFamily="18" charset="-127"/>
              </a:rPr>
              <a:t>오닌의</a:t>
            </a:r>
            <a:r>
              <a:rPr lang="ko-KR" altLang="en-US" sz="2200" dirty="0" smtClean="0">
                <a:latin typeface="아리따-돋움(TTF)-SemiBold" pitchFamily="18" charset="-127"/>
                <a:ea typeface="아리따-돋움(TTF)-SemiBold" pitchFamily="18" charset="-127"/>
              </a:rPr>
              <a:t> 난</a:t>
            </a:r>
            <a:endParaRPr lang="ko-KR" altLang="en-US" sz="22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55083" y="1244827"/>
            <a:ext cx="800219" cy="4828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000" dirty="0" smtClean="0">
                <a:latin typeface="아리따-돋움(TTF)-SemiBold" pitchFamily="18" charset="-127"/>
                <a:ea typeface="아리따-돋움(TTF)-SemiBold" pitchFamily="18" charset="-127"/>
              </a:rPr>
              <a:t>폐허가  된  </a:t>
            </a:r>
            <a:r>
              <a:rPr lang="ko-KR" altLang="en-US" sz="4000" dirty="0" err="1" smtClean="0">
                <a:latin typeface="아리따-돋움(TTF)-SemiBold" pitchFamily="18" charset="-127"/>
                <a:ea typeface="아리따-돋움(TTF)-SemiBold" pitchFamily="18" charset="-127"/>
              </a:rPr>
              <a:t>교토</a:t>
            </a:r>
            <a:endParaRPr lang="ko-KR" altLang="en-US" sz="40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61" y="6474797"/>
            <a:ext cx="3503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https://www.youtube.com/watch?v=dH87nDtf3jo</a:t>
            </a:r>
            <a:endParaRPr lang="ko-KR" altLang="en-US" sz="1200" dirty="0"/>
          </a:p>
        </p:txBody>
      </p:sp>
      <p:sp>
        <p:nvSpPr>
          <p:cNvPr id="9" name="아래쪽 화살표 설명선 8"/>
          <p:cNvSpPr/>
          <p:nvPr/>
        </p:nvSpPr>
        <p:spPr>
          <a:xfrm>
            <a:off x="2640754" y="359922"/>
            <a:ext cx="7402749" cy="1254868"/>
          </a:xfrm>
          <a:prstGeom prst="downArrowCallout">
            <a:avLst/>
          </a:prstGeom>
          <a:solidFill>
            <a:srgbClr val="01507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200" dirty="0" smtClean="0">
                <a:latin typeface="아리따-돋움(TTF)-Bold" pitchFamily="18" charset="-127"/>
                <a:ea typeface="아리따-돋움(TTF)-Bold" pitchFamily="18" charset="-127"/>
              </a:rPr>
              <a:t>1477</a:t>
            </a:r>
            <a:r>
              <a:rPr lang="ko-KR" altLang="en-US" sz="3200" dirty="0" smtClean="0">
                <a:latin typeface="아리따-돋움(TTF)-Bold" pitchFamily="18" charset="-127"/>
                <a:ea typeface="아리따-돋움(TTF)-Bold" pitchFamily="18" charset="-127"/>
              </a:rPr>
              <a:t>년 전쟁 종결</a:t>
            </a:r>
            <a:endParaRPr lang="ko-KR" altLang="en-US" sz="320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33" name="아래쪽 화살표 설명선 32"/>
          <p:cNvSpPr/>
          <p:nvPr/>
        </p:nvSpPr>
        <p:spPr>
          <a:xfrm>
            <a:off x="2640754" y="1601778"/>
            <a:ext cx="7402749" cy="1254868"/>
          </a:xfrm>
          <a:prstGeom prst="downArrowCallout">
            <a:avLst/>
          </a:prstGeom>
          <a:solidFill>
            <a:srgbClr val="01507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 dirty="0" err="1" smtClean="0">
                <a:latin typeface="아리따-돋움(TTF)-Bold" pitchFamily="18" charset="-127"/>
                <a:ea typeface="아리따-돋움(TTF)-Bold" pitchFamily="18" charset="-127"/>
              </a:rPr>
              <a:t>교토의</a:t>
            </a:r>
            <a:r>
              <a:rPr lang="ko-KR" altLang="en-US" sz="3200" dirty="0" smtClean="0">
                <a:latin typeface="아리따-돋움(TTF)-Bold" pitchFamily="18" charset="-127"/>
                <a:ea typeface="아리따-돋움(TTF)-Bold" pitchFamily="18" charset="-127"/>
              </a:rPr>
              <a:t> 황폐화</a:t>
            </a:r>
            <a:r>
              <a:rPr lang="en-US" altLang="ko-KR" sz="3200" dirty="0" smtClean="0">
                <a:latin typeface="아리따-돋움(TTF)-Bold" pitchFamily="18" charset="-127"/>
                <a:ea typeface="아리따-돋움(TTF)-Bold" pitchFamily="18" charset="-127"/>
              </a:rPr>
              <a:t>, </a:t>
            </a:r>
            <a:r>
              <a:rPr lang="ko-KR" altLang="en-US" sz="3200" dirty="0" smtClean="0">
                <a:latin typeface="아리따-돋움(TTF)-Bold" pitchFamily="18" charset="-127"/>
                <a:ea typeface="아리따-돋움(TTF)-Bold" pitchFamily="18" charset="-127"/>
              </a:rPr>
              <a:t>역사적 기록</a:t>
            </a:r>
            <a:r>
              <a:rPr lang="en-US" altLang="ko-KR" sz="3200" dirty="0" smtClean="0">
                <a:latin typeface="아리따-돋움(TTF)-Bold" pitchFamily="18" charset="-127"/>
                <a:ea typeface="아리따-돋움(TTF)-Bold" pitchFamily="18" charset="-127"/>
              </a:rPr>
              <a:t>, </a:t>
            </a:r>
            <a:r>
              <a:rPr lang="ko-KR" altLang="en-US" sz="3200" dirty="0" smtClean="0">
                <a:latin typeface="아리따-돋움(TTF)-Bold" pitchFamily="18" charset="-127"/>
                <a:ea typeface="아리따-돋움(TTF)-Bold" pitchFamily="18" charset="-127"/>
              </a:rPr>
              <a:t>보물 소실</a:t>
            </a:r>
            <a:endParaRPr lang="ko-KR" altLang="en-US" sz="320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34" name="아래쪽 화살표 설명선 33"/>
          <p:cNvSpPr/>
          <p:nvPr/>
        </p:nvSpPr>
        <p:spPr>
          <a:xfrm>
            <a:off x="2645921" y="2880298"/>
            <a:ext cx="7402749" cy="1254868"/>
          </a:xfrm>
          <a:prstGeom prst="downArrowCallout">
            <a:avLst/>
          </a:prstGeom>
          <a:solidFill>
            <a:srgbClr val="01507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 dirty="0" err="1" smtClean="0">
                <a:latin typeface="아리따-돋움(TTF)-Bold" pitchFamily="18" charset="-127"/>
                <a:ea typeface="아리따-돋움(TTF)-Bold" pitchFamily="18" charset="-127"/>
              </a:rPr>
              <a:t>무로마치</a:t>
            </a:r>
            <a:r>
              <a:rPr lang="ko-KR" altLang="en-US" sz="3200" dirty="0" smtClean="0">
                <a:latin typeface="아리따-돋움(TTF)-Bold" pitchFamily="18" charset="-127"/>
                <a:ea typeface="아리따-돋움(TTF)-Bold" pitchFamily="18" charset="-127"/>
              </a:rPr>
              <a:t> 막부 전국적인 정권기능 상실</a:t>
            </a:r>
            <a:endParaRPr lang="ko-KR" altLang="en-US" sz="320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35" name="아래쪽 화살표 설명선 34"/>
          <p:cNvSpPr/>
          <p:nvPr/>
        </p:nvSpPr>
        <p:spPr>
          <a:xfrm>
            <a:off x="2645921" y="4144894"/>
            <a:ext cx="7402749" cy="1254868"/>
          </a:xfrm>
          <a:prstGeom prst="downArrowCallout">
            <a:avLst/>
          </a:prstGeom>
          <a:solidFill>
            <a:srgbClr val="01507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800" dirty="0" err="1" smtClean="0">
                <a:latin typeface="아리따-돋움(TTF)-Bold" pitchFamily="18" charset="-127"/>
                <a:ea typeface="아리따-돋움(TTF)-Bold" pitchFamily="18" charset="-127"/>
              </a:rPr>
              <a:t>쇼군의</a:t>
            </a:r>
            <a:r>
              <a:rPr lang="ko-KR" altLang="en-US" sz="2800" dirty="0" smtClean="0">
                <a:latin typeface="아리따-돋움(TTF)-Bold" pitchFamily="18" charset="-127"/>
                <a:ea typeface="아리따-돋움(TTF)-Bold" pitchFamily="18" charset="-127"/>
              </a:rPr>
              <a:t> 권력상실</a:t>
            </a:r>
            <a:endParaRPr lang="ko-KR" altLang="en-US" sz="280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2119491" y="5428032"/>
            <a:ext cx="8449241" cy="1194197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400" dirty="0">
              <a:latin typeface="아리따-돋움(TTF)-Bold" pitchFamily="18" charset="-127"/>
              <a:ea typeface="아리따-돋움(TTF)-Bold" pitchFamily="18" charset="-127"/>
            </a:endParaRPr>
          </a:p>
          <a:p>
            <a:pPr algn="ctr"/>
            <a:r>
              <a:rPr lang="ko-KR" altLang="en-US" sz="3600" dirty="0" err="1" smtClean="0">
                <a:latin typeface="아리따-돋움(TTF)-Bold" pitchFamily="18" charset="-127"/>
                <a:ea typeface="아리따-돋움(TTF)-Bold" pitchFamily="18" charset="-127"/>
              </a:rPr>
              <a:t>센고쿠</a:t>
            </a:r>
            <a:r>
              <a:rPr lang="ko-KR" altLang="en-US" sz="3600" dirty="0" smtClean="0">
                <a:latin typeface="아리따-돋움(TTF)-Bold" pitchFamily="18" charset="-127"/>
                <a:ea typeface="아리따-돋움(TTF)-Bold" pitchFamily="18" charset="-127"/>
              </a:rPr>
              <a:t> </a:t>
            </a:r>
            <a:r>
              <a:rPr lang="ko-KR" altLang="en-US" sz="3600" dirty="0" err="1" smtClean="0">
                <a:latin typeface="아리따-돋움(TTF)-Bold" pitchFamily="18" charset="-127"/>
                <a:ea typeface="아리따-돋움(TTF)-Bold" pitchFamily="18" charset="-127"/>
              </a:rPr>
              <a:t>다이묘</a:t>
            </a:r>
            <a:r>
              <a:rPr lang="ko-KR" altLang="en-US" sz="3600" dirty="0" smtClean="0">
                <a:latin typeface="아리따-돋움(TTF)-Bold" pitchFamily="18" charset="-127"/>
                <a:ea typeface="아리따-돋움(TTF)-Bold" pitchFamily="18" charset="-127"/>
              </a:rPr>
              <a:t> 끼리 </a:t>
            </a:r>
            <a:r>
              <a:rPr lang="ko-KR" altLang="en-US" sz="3600" dirty="0">
                <a:latin typeface="아리따-돋움(TTF)-Bold" pitchFamily="18" charset="-127"/>
                <a:ea typeface="아리따-돋움(TTF)-Bold" pitchFamily="18" charset="-127"/>
              </a:rPr>
              <a:t>권력투쟁 벌이는 </a:t>
            </a:r>
            <a:endParaRPr lang="en-US" altLang="ko-KR" sz="3600" dirty="0">
              <a:latin typeface="아리따-돋움(TTF)-Bold" pitchFamily="18" charset="-127"/>
              <a:ea typeface="아리따-돋움(TTF)-Bold" pitchFamily="18" charset="-127"/>
            </a:endParaRPr>
          </a:p>
          <a:p>
            <a:pPr algn="ctr"/>
            <a:r>
              <a:rPr lang="ko-KR" altLang="en-US" sz="4000" b="1" dirty="0" smtClean="0">
                <a:latin typeface="아리따-돋움(TTF)-Bold" pitchFamily="18" charset="-127"/>
                <a:ea typeface="아리따-돋움(TTF)-Bold" pitchFamily="18" charset="-127"/>
              </a:rPr>
              <a:t>하극상의 </a:t>
            </a:r>
            <a:r>
              <a:rPr lang="ko-KR" altLang="en-US" sz="4000" b="1" dirty="0">
                <a:latin typeface="아리따-돋움(TTF)-Bold" pitchFamily="18" charset="-127"/>
                <a:ea typeface="아리따-돋움(TTF)-Bold" pitchFamily="18" charset="-127"/>
              </a:rPr>
              <a:t>시대</a:t>
            </a: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4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 설명선 13"/>
          <p:cNvSpPr/>
          <p:nvPr/>
        </p:nvSpPr>
        <p:spPr>
          <a:xfrm>
            <a:off x="2119157" y="2790678"/>
            <a:ext cx="5206439" cy="3715611"/>
          </a:xfrm>
          <a:prstGeom prst="wedgeRectCallout">
            <a:avLst>
              <a:gd name="adj1" fmla="val 6184"/>
              <a:gd name="adj2" fmla="val -69873"/>
            </a:avLst>
          </a:prstGeom>
          <a:solidFill>
            <a:srgbClr val="01507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68" y="0"/>
            <a:ext cx="4355432" cy="6858000"/>
          </a:xfrm>
          <a:prstGeom prst="rect">
            <a:avLst/>
          </a:prstGeom>
          <a:noFill/>
          <a:ln>
            <a:noFill/>
          </a:ln>
          <a:effectLst>
            <a:outerShdw dist="35921" dir="2700000" sx="1000" sy="1000" algn="ctr" rotWithShape="0">
              <a:schemeClr val="bg2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8879" y="282986"/>
            <a:ext cx="3023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다이묘들의</a:t>
            </a:r>
            <a:r>
              <a:rPr lang="ko-KR" altLang="en-US" sz="220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 </a:t>
            </a:r>
            <a:r>
              <a:rPr lang="ko-KR" altLang="en-US" sz="2200" dirty="0" err="1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하극시대</a:t>
            </a:r>
            <a:endParaRPr lang="ko-KR" altLang="en-US" sz="220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788" y="1363166"/>
            <a:ext cx="5216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아리따-돋움(TTF)-SemiBold" pitchFamily="18" charset="-127"/>
                <a:ea typeface="아리따-돋움(TTF)-SemiBold" pitchFamily="18" charset="-127"/>
              </a:rPr>
              <a:t>Q. ‘</a:t>
            </a:r>
            <a:r>
              <a:rPr lang="ko-KR" altLang="en-US" sz="4400" dirty="0" err="1" smtClean="0">
                <a:latin typeface="아리따-돋움(TTF)-SemiBold" pitchFamily="18" charset="-127"/>
                <a:ea typeface="아리따-돋움(TTF)-SemiBold" pitchFamily="18" charset="-127"/>
              </a:rPr>
              <a:t>센고쿠</a:t>
            </a:r>
            <a:r>
              <a:rPr lang="ko-KR" altLang="en-US" sz="4400" dirty="0" smtClean="0"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4400" dirty="0" err="1" smtClean="0">
                <a:latin typeface="아리따-돋움(TTF)-SemiBold" pitchFamily="18" charset="-127"/>
                <a:ea typeface="아리따-돋움(TTF)-SemiBold" pitchFamily="18" charset="-127"/>
              </a:rPr>
              <a:t>다이묘</a:t>
            </a:r>
            <a:r>
              <a:rPr lang="en-US" altLang="ko-KR" sz="4400" dirty="0" smtClean="0">
                <a:latin typeface="아리따-돋움(TTF)-SemiBold" pitchFamily="18" charset="-127"/>
                <a:ea typeface="아리따-돋움(TTF)-SemiBold" pitchFamily="18" charset="-127"/>
              </a:rPr>
              <a:t>’</a:t>
            </a:r>
            <a:r>
              <a:rPr lang="ko-KR" altLang="en-US" sz="4400" dirty="0" smtClean="0">
                <a:latin typeface="아리따-돋움(TTF)-SemiBold" pitchFamily="18" charset="-127"/>
                <a:ea typeface="아리따-돋움(TTF)-SemiBold" pitchFamily="18" charset="-127"/>
              </a:rPr>
              <a:t>란</a:t>
            </a:r>
            <a:r>
              <a:rPr lang="en-US" altLang="ko-KR" sz="4400" dirty="0" smtClean="0">
                <a:latin typeface="아리따-돋움(TTF)-SemiBold" pitchFamily="18" charset="-127"/>
                <a:ea typeface="아리따-돋움(TTF)-SemiBold" pitchFamily="18" charset="-127"/>
              </a:rPr>
              <a:t>?</a:t>
            </a:r>
            <a:endParaRPr lang="ko-KR" altLang="en-US" sz="44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2965" y="2950078"/>
            <a:ext cx="527239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000" dirty="0" err="1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쟁란의</a:t>
            </a:r>
            <a:r>
              <a:rPr lang="ko-KR" altLang="en-US" sz="3000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 시대를 거치면서 </a:t>
            </a:r>
            <a:endParaRPr lang="en-US" altLang="ko-KR" sz="3000" dirty="0" smtClean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r"/>
            <a:r>
              <a:rPr lang="ko-KR" altLang="en-US" sz="3000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막부와 </a:t>
            </a:r>
            <a:r>
              <a:rPr lang="ko-KR" altLang="en-US" sz="3000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관련 </a:t>
            </a:r>
            <a:r>
              <a:rPr lang="ko-KR" altLang="en-US" sz="3000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없이</a:t>
            </a:r>
            <a:endParaRPr lang="en-US" altLang="ko-KR" sz="3000" dirty="0" smtClean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r"/>
            <a:r>
              <a:rPr lang="ko-KR" altLang="en-US" sz="3000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3000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스스로 힘을 키워 </a:t>
            </a:r>
            <a:r>
              <a:rPr lang="ko-KR" altLang="en-US" sz="3000" dirty="0" err="1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슈고</a:t>
            </a:r>
            <a:r>
              <a:rPr lang="ko-KR" altLang="en-US" sz="3000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3000" dirty="0" err="1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다이묘를</a:t>
            </a:r>
            <a:r>
              <a:rPr lang="ko-KR" altLang="en-US" sz="3000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r>
              <a:rPr lang="ko-KR" altLang="en-US" sz="3000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쓰러뜨리고 중앙정부와 </a:t>
            </a:r>
            <a:r>
              <a:rPr lang="ko-KR" altLang="en-US" sz="3000" dirty="0" err="1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무관히</a:t>
            </a:r>
            <a:r>
              <a:rPr lang="ko-KR" altLang="en-US" sz="3000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 </a:t>
            </a:r>
            <a:endParaRPr lang="en-US" altLang="ko-KR" sz="3000" dirty="0" smtClean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r"/>
            <a:r>
              <a:rPr lang="ko-KR" altLang="en-US" sz="3000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지역을 </a:t>
            </a:r>
            <a:r>
              <a:rPr lang="ko-KR" altLang="en-US" sz="3000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독자적으로 지배하는 </a:t>
            </a:r>
            <a:endParaRPr lang="en-US" altLang="ko-KR" sz="3000" dirty="0" smtClean="0">
              <a:solidFill>
                <a:schemeClr val="bg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  <a:p>
            <a:pPr algn="r"/>
            <a:r>
              <a:rPr lang="ko-KR" altLang="en-US" sz="3200" dirty="0" smtClean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세력이 </a:t>
            </a:r>
            <a:r>
              <a:rPr lang="ko-KR" altLang="en-US" sz="3200" dirty="0">
                <a:solidFill>
                  <a:schemeClr val="bg1"/>
                </a:solidFill>
                <a:latin typeface="아리따-돋움(TTF)-SemiBold" pitchFamily="18" charset="-127"/>
                <a:ea typeface="아리따-돋움(TTF)-SemiBold" pitchFamily="18" charset="-127"/>
              </a:rPr>
              <a:t>바로 </a:t>
            </a:r>
            <a:r>
              <a:rPr lang="ko-KR" altLang="en-US" sz="3600" dirty="0">
                <a:solidFill>
                  <a:schemeClr val="bg1"/>
                </a:solidFill>
                <a:latin typeface="아리따-돋움(TTF)-Bold" pitchFamily="18" charset="-127"/>
                <a:ea typeface="아리따-돋움(TTF)-Bold" pitchFamily="18" charset="-127"/>
              </a:rPr>
              <a:t>전국 </a:t>
            </a:r>
            <a:r>
              <a:rPr lang="ko-KR" altLang="en-US" sz="3600" dirty="0" err="1">
                <a:solidFill>
                  <a:schemeClr val="bg1"/>
                </a:solidFill>
                <a:latin typeface="아리따-돋움(TTF)-Bold" pitchFamily="18" charset="-127"/>
                <a:ea typeface="아리따-돋움(TTF)-Bold" pitchFamily="18" charset="-127"/>
              </a:rPr>
              <a:t>다이묘</a:t>
            </a:r>
            <a:endParaRPr lang="ko-KR" altLang="en-US" sz="3600" dirty="0">
              <a:solidFill>
                <a:schemeClr val="bg1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6316" y="2951238"/>
            <a:ext cx="716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latin typeface="아리따-돋움(TTF)-SemiBold" pitchFamily="18" charset="-127"/>
                <a:ea typeface="아리따-돋움(TTF)-SemiBold" pitchFamily="18" charset="-127"/>
              </a:rPr>
              <a:t>A.</a:t>
            </a:r>
            <a:endParaRPr lang="ko-KR" altLang="en-US" sz="4400" dirty="0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85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/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90138" y="323244"/>
            <a:ext cx="25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261" y="6474797"/>
            <a:ext cx="3503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https://www.youtube.com/watch?v=dH87nDtf3jo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8879" y="282986"/>
            <a:ext cx="3023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다이묘들의</a:t>
            </a:r>
            <a:r>
              <a:rPr lang="ko-KR" altLang="en-US" sz="2200" dirty="0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 </a:t>
            </a:r>
            <a:r>
              <a:rPr lang="ko-KR" altLang="en-US" sz="2200" dirty="0" err="1" smtClean="0">
                <a:solidFill>
                  <a:schemeClr val="tx2"/>
                </a:solidFill>
                <a:latin typeface="아리따-돋움(TTF)-Bold" pitchFamily="18" charset="-127"/>
                <a:ea typeface="아리따-돋움(TTF)-Bold" pitchFamily="18" charset="-127"/>
              </a:rPr>
              <a:t>하극시대</a:t>
            </a:r>
            <a:endParaRPr lang="ko-KR" altLang="en-US" sz="2200" dirty="0">
              <a:solidFill>
                <a:schemeClr val="tx2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59" y="908019"/>
            <a:ext cx="10435063" cy="5378610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5874391" y="4328338"/>
            <a:ext cx="1641337" cy="1671407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dirty="0" smtClean="0">
                <a:latin typeface="아리따-돋움(TTF)-Bold" pitchFamily="18" charset="-127"/>
                <a:ea typeface="아리따-돋움(TTF)-Bold" pitchFamily="18" charset="-127"/>
              </a:rPr>
              <a:t>오다</a:t>
            </a:r>
            <a:endParaRPr lang="en-US" altLang="ko-KR" sz="2000" dirty="0" smtClean="0">
              <a:latin typeface="아리따-돋움(TTF)-Bold" pitchFamily="18" charset="-127"/>
              <a:ea typeface="아리따-돋움(TTF)-Bold" pitchFamily="18" charset="-127"/>
            </a:endParaRPr>
          </a:p>
          <a:p>
            <a:pPr algn="ctr"/>
            <a:r>
              <a:rPr lang="ko-KR" altLang="en-US" sz="2000" dirty="0" err="1" smtClean="0">
                <a:latin typeface="아리따-돋움(TTF)-Bold" pitchFamily="18" charset="-127"/>
                <a:ea typeface="아리따-돋움(TTF)-Bold" pitchFamily="18" charset="-127"/>
              </a:rPr>
              <a:t>노부나가</a:t>
            </a:r>
            <a:endParaRPr lang="ko-KR" altLang="en-US" sz="2000" dirty="0"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7435817" y="2043458"/>
            <a:ext cx="1467702" cy="1505414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dirty="0" err="1">
                <a:solidFill>
                  <a:srgbClr val="FFFFFF"/>
                </a:solidFill>
                <a:latin typeface="아리따-돋움(TTF)-Bold" pitchFamily="18" charset="-127"/>
                <a:ea typeface="아리따-돋움(TTF)-Bold" pitchFamily="18" charset="-127"/>
              </a:rPr>
              <a:t>다케다</a:t>
            </a:r>
            <a:r>
              <a:rPr lang="ko-KR" altLang="en-US" sz="2000" dirty="0">
                <a:solidFill>
                  <a:srgbClr val="FFFFFF"/>
                </a:solidFill>
                <a:latin typeface="아리따-돋움(TTF)-Bold" pitchFamily="18" charset="-127"/>
                <a:ea typeface="아리따-돋움(TTF)-Bold" pitchFamily="18" charset="-127"/>
              </a:rPr>
              <a:t> 신겐</a:t>
            </a:r>
          </a:p>
        </p:txBody>
      </p:sp>
      <p:sp>
        <p:nvSpPr>
          <p:cNvPr id="15" name="타원 14"/>
          <p:cNvSpPr/>
          <p:nvPr/>
        </p:nvSpPr>
        <p:spPr>
          <a:xfrm>
            <a:off x="8655017" y="3548872"/>
            <a:ext cx="1636143" cy="1700906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dirty="0" err="1">
                <a:solidFill>
                  <a:srgbClr val="FFFFFF"/>
                </a:solidFill>
                <a:latin typeface="아리따-돋움(TTF)-Bold" pitchFamily="18" charset="-127"/>
                <a:ea typeface="아리따-돋움(TTF)-Bold" pitchFamily="18" charset="-127"/>
              </a:rPr>
              <a:t>도쿠가와</a:t>
            </a:r>
            <a:r>
              <a:rPr lang="ko-KR" altLang="en-US" sz="2000" dirty="0">
                <a:solidFill>
                  <a:srgbClr val="FFFFFF"/>
                </a:solidFill>
                <a:latin typeface="아리따-돋움(TTF)-Bold" pitchFamily="18" charset="-127"/>
                <a:ea typeface="아리따-돋움(TTF)-Bold" pitchFamily="18" charset="-127"/>
              </a:rPr>
              <a:t> </a:t>
            </a:r>
            <a:r>
              <a:rPr lang="ko-KR" altLang="en-US" sz="2000" dirty="0" err="1">
                <a:solidFill>
                  <a:srgbClr val="FFFFFF"/>
                </a:solidFill>
                <a:latin typeface="아리따-돋움(TTF)-Bold" pitchFamily="18" charset="-127"/>
                <a:ea typeface="아리따-돋움(TTF)-Bold" pitchFamily="18" charset="-127"/>
              </a:rPr>
              <a:t>이에야스</a:t>
            </a:r>
            <a:endParaRPr lang="ko-KR" altLang="en-US" sz="2000" dirty="0">
              <a:solidFill>
                <a:srgbClr val="FFFFFF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9023910" y="908019"/>
            <a:ext cx="1571975" cy="1588818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dirty="0" err="1">
                <a:solidFill>
                  <a:srgbClr val="FFFFFF"/>
                </a:solidFill>
                <a:latin typeface="아리따-돋움(TTF)-Bold" pitchFamily="18" charset="-127"/>
                <a:ea typeface="아리따-돋움(TTF)-Bold" pitchFamily="18" charset="-127"/>
              </a:rPr>
              <a:t>우에스기</a:t>
            </a:r>
            <a:r>
              <a:rPr lang="ko-KR" altLang="en-US" sz="2000" dirty="0">
                <a:solidFill>
                  <a:srgbClr val="FFFFFF"/>
                </a:solidFill>
                <a:latin typeface="아리따-돋움(TTF)-Bold" pitchFamily="18" charset="-127"/>
                <a:ea typeface="아리따-돋움(TTF)-Bold" pitchFamily="18" charset="-127"/>
              </a:rPr>
              <a:t> </a:t>
            </a:r>
            <a:r>
              <a:rPr lang="ko-KR" altLang="en-US" sz="2000" dirty="0" err="1">
                <a:solidFill>
                  <a:srgbClr val="FFFFFF"/>
                </a:solidFill>
                <a:latin typeface="아리따-돋움(TTF)-Bold" pitchFamily="18" charset="-127"/>
                <a:ea typeface="아리따-돋움(TTF)-Bold" pitchFamily="18" charset="-127"/>
              </a:rPr>
              <a:t>겐신</a:t>
            </a:r>
            <a:endParaRPr lang="ko-KR" altLang="en-US" sz="2000" dirty="0">
              <a:solidFill>
                <a:srgbClr val="FFFFFF"/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8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89352" y="3392488"/>
            <a:ext cx="69747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이등변 삼각형 10"/>
          <p:cNvSpPr/>
          <p:nvPr/>
        </p:nvSpPr>
        <p:spPr>
          <a:xfrm>
            <a:off x="6688067" y="919927"/>
            <a:ext cx="3334365" cy="4594205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/>
          <p:cNvSpPr/>
          <p:nvPr/>
        </p:nvSpPr>
        <p:spPr>
          <a:xfrm>
            <a:off x="8552835" y="919927"/>
            <a:ext cx="3334365" cy="4594205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89352" y="2285885"/>
            <a:ext cx="705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>
                <a:solidFill>
                  <a:schemeClr val="tx2"/>
                </a:solidFill>
                <a:latin typeface="아리따-돋움(TTF)-SemiBold" pitchFamily="18" charset="-127"/>
                <a:ea typeface="아리따-돋움(TTF)-SemiBold" pitchFamily="18" charset="-127"/>
              </a:rPr>
              <a:t>2</a:t>
            </a:r>
            <a:endParaRPr lang="ko-KR" altLang="en-US" sz="7200" b="1" dirty="0">
              <a:solidFill>
                <a:schemeClr val="tx2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34" y="3549402"/>
            <a:ext cx="5022529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3200" spc="-150" dirty="0" smtClean="0"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경쟁이 발전을 낳은 전국시대</a:t>
            </a:r>
            <a:endParaRPr lang="en-US" altLang="ko-KR" sz="3200" spc="-150" dirty="0"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34" y="4216123"/>
            <a:ext cx="3567002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3200" spc="-150" dirty="0" smtClean="0">
                <a:latin typeface="아리따-돋움(TTF)-SemiBold" pitchFamily="18" charset="-127"/>
                <a:ea typeface="아리따-돋움(TTF)-SemiBold" pitchFamily="18" charset="-127"/>
                <a:cs typeface="Arial" panose="020B0604020202020204" pitchFamily="34" charset="0"/>
              </a:rPr>
              <a:t> 농업과 상업의 발달</a:t>
            </a:r>
            <a:endParaRPr lang="en-US" altLang="ko-KR" sz="3200" spc="-150" dirty="0">
              <a:latin typeface="아리따-돋움(TTF)-SemiBold" pitchFamily="18" charset="-127"/>
              <a:ea typeface="아리따-돋움(TTF)-SemiBold" pitchFamily="18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8351" y="2452688"/>
            <a:ext cx="612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pc="-150" dirty="0" smtClean="0">
                <a:solidFill>
                  <a:srgbClr val="015071"/>
                </a:solidFill>
                <a:latin typeface="아리따-돋움(TTF)-SemiBold" pitchFamily="18" charset="-127"/>
                <a:ea typeface="아리따-돋움(TTF)-SemiBold" pitchFamily="18" charset="-127"/>
              </a:rPr>
              <a:t>전국시대  경제적  상황</a:t>
            </a:r>
            <a:endParaRPr lang="ko-KR" altLang="en-US" sz="4800" spc="-150" dirty="0">
              <a:solidFill>
                <a:srgbClr val="015071"/>
              </a:solidFill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15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065">
      <a:dk1>
        <a:srgbClr val="3A3838"/>
      </a:dk1>
      <a:lt1>
        <a:srgbClr val="FFFFFF"/>
      </a:lt1>
      <a:dk2>
        <a:srgbClr val="5D5B5B"/>
      </a:dk2>
      <a:lt2>
        <a:srgbClr val="F2F2F2"/>
      </a:lt2>
      <a:accent1>
        <a:srgbClr val="ED636D"/>
      </a:accent1>
      <a:accent2>
        <a:srgbClr val="FA7D87"/>
      </a:accent2>
      <a:accent3>
        <a:srgbClr val="F8BAA1"/>
      </a:accent3>
      <a:accent4>
        <a:srgbClr val="1097D0"/>
      </a:accent4>
      <a:accent5>
        <a:srgbClr val="016A96"/>
      </a:accent5>
      <a:accent6>
        <a:srgbClr val="898F8D"/>
      </a:accent6>
      <a:hlink>
        <a:srgbClr val="757070"/>
      </a:hlink>
      <a:folHlink>
        <a:srgbClr val="757070"/>
      </a:folHlink>
    </a:clrScheme>
    <a:fontScheme name="free">
      <a:majorFont>
        <a:latin typeface="Arial"/>
        <a:ea typeface="나눔스퀘어라운드 Regular"/>
        <a:cs typeface=""/>
      </a:majorFont>
      <a:minorFont>
        <a:latin typeface="Arial"/>
        <a:ea typeface="나눔스퀘어라운드 Regular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2812</TotalTime>
  <Words>447</Words>
  <Application>Microsoft Office PowerPoint</Application>
  <PresentationFormat>사용자 지정</PresentationFormat>
  <Paragraphs>142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Windows User</cp:lastModifiedBy>
  <cp:revision>270</cp:revision>
  <dcterms:created xsi:type="dcterms:W3CDTF">2015-01-21T11:35:38Z</dcterms:created>
  <dcterms:modified xsi:type="dcterms:W3CDTF">2018-10-20T04:26:36Z</dcterms:modified>
</cp:coreProperties>
</file>