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7" r:id="rId4"/>
    <p:sldId id="260" r:id="rId5"/>
    <p:sldId id="263" r:id="rId6"/>
    <p:sldId id="258" r:id="rId7"/>
    <p:sldId id="259" r:id="rId8"/>
    <p:sldId id="261" r:id="rId9"/>
    <p:sldId id="262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775E29-BE4F-4035-B72A-97AF4C9FCAE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D8EC58-8D9D-482C-9177-4C11642569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hn?docId=5648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1081800&amp;ref=y" TargetMode="External"/><Relationship Id="rId2" Type="http://schemas.openxmlformats.org/officeDocument/2006/relationships/hyperlink" Target="https://terms.naver.com/entry.nhn?docId=1064894&amp;ref=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terms.naver.com/entry.nhn?docId=1055780" TargetMode="External"/><Relationship Id="rId4" Type="http://schemas.openxmlformats.org/officeDocument/2006/relationships/hyperlink" Target="https://terms.naver.com/entry.nhn?docId=1158913&amp;ref=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667271"/>
          </a:xfrm>
        </p:spPr>
        <p:txBody>
          <a:bodyPr>
            <a:no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독도가 한국 영토인 국제법적 이유</a:t>
            </a:r>
            <a:endParaRPr lang="ko-KR" altLang="en-US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  최태준 노창현 </a:t>
            </a:r>
            <a:r>
              <a:rPr lang="ko-KR" altLang="en-US" sz="2400" dirty="0" smtClean="0">
                <a:solidFill>
                  <a:srgbClr val="00B050"/>
                </a:solidFill>
              </a:rPr>
              <a:t>김민준 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449328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0401"/>
            <a:ext cx="23762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6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조중변계조</a:t>
            </a:r>
            <a:r>
              <a:rPr lang="ko-KR" altLang="en-US" dirty="0" err="1"/>
              <a:t>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북한과 중국의 국경조약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1962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10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12</a:t>
            </a:r>
            <a:r>
              <a:rPr lang="ko-KR" altLang="en-US" dirty="0">
                <a:solidFill>
                  <a:schemeClr val="tx1"/>
                </a:solidFill>
              </a:rPr>
              <a:t>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평양에서 </a:t>
            </a:r>
            <a:r>
              <a:rPr lang="ko-KR" altLang="en-US" dirty="0" err="1">
                <a:solidFill>
                  <a:schemeClr val="tx1"/>
                </a:solidFill>
              </a:rPr>
              <a:t>저우언라이와</a:t>
            </a:r>
            <a:r>
              <a:rPr lang="ko-KR" altLang="en-US" dirty="0">
                <a:solidFill>
                  <a:schemeClr val="tx1"/>
                </a:solidFill>
              </a:rPr>
              <a:t> 김일성이 </a:t>
            </a:r>
            <a:r>
              <a:rPr lang="en-US" altLang="ko-KR" dirty="0">
                <a:solidFill>
                  <a:schemeClr val="tx1"/>
                </a:solidFill>
              </a:rPr>
              <a:t>'</a:t>
            </a:r>
            <a:r>
              <a:rPr lang="ko-KR" altLang="en-US" dirty="0" err="1">
                <a:solidFill>
                  <a:schemeClr val="tx1"/>
                </a:solidFill>
              </a:rPr>
              <a:t>중조변계조약</a:t>
            </a:r>
            <a:r>
              <a:rPr lang="en-US" altLang="ko-KR" dirty="0">
                <a:solidFill>
                  <a:schemeClr val="tx1"/>
                </a:solidFill>
              </a:rPr>
              <a:t>'</a:t>
            </a:r>
            <a:r>
              <a:rPr lang="ko-KR" altLang="en-US" dirty="0">
                <a:solidFill>
                  <a:schemeClr val="tx1"/>
                </a:solidFill>
              </a:rPr>
              <a:t>을 체결하여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압록강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두만강 상의 섬과 사주의 분할 근거를 제시했다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이후 </a:t>
            </a:r>
            <a:r>
              <a:rPr lang="en-US" altLang="ko-KR" dirty="0">
                <a:solidFill>
                  <a:schemeClr val="tx1"/>
                </a:solidFill>
              </a:rPr>
              <a:t>1964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20</a:t>
            </a:r>
            <a:r>
              <a:rPr lang="ko-KR" altLang="en-US" dirty="0">
                <a:solidFill>
                  <a:schemeClr val="tx1"/>
                </a:solidFill>
              </a:rPr>
              <a:t>일 평양에서 천이와 박성철이 서명하여 </a:t>
            </a:r>
            <a:r>
              <a:rPr lang="en-US" altLang="ko-KR" dirty="0">
                <a:solidFill>
                  <a:schemeClr val="tx1"/>
                </a:solidFill>
              </a:rPr>
              <a:t>'</a:t>
            </a:r>
            <a:r>
              <a:rPr lang="ko-KR" altLang="en-US" dirty="0" err="1">
                <a:solidFill>
                  <a:schemeClr val="tx1"/>
                </a:solidFill>
              </a:rPr>
              <a:t>중조변계의정서</a:t>
            </a:r>
            <a:r>
              <a:rPr lang="ko-KR" altLang="en-US" dirty="0">
                <a:solidFill>
                  <a:schemeClr val="tx1"/>
                </a:solidFill>
              </a:rPr>
              <a:t>‘로 논란의 중심이 된 </a:t>
            </a:r>
            <a:r>
              <a:rPr lang="ko-KR" altLang="en-US" dirty="0">
                <a:solidFill>
                  <a:srgbClr val="FF0000"/>
                </a:solidFill>
              </a:rPr>
              <a:t>백두산 천지의 국경이 확정되었다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64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수고하셨습니다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최 장 근 교수님을 존경합니다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1099"/>
            <a:ext cx="6048672" cy="36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간도에 대해서 </a:t>
            </a:r>
            <a:r>
              <a:rPr lang="ko-KR" altLang="en-US" dirty="0" err="1" smtClean="0"/>
              <a:t>알고난후</a:t>
            </a:r>
            <a:r>
              <a:rPr lang="ko-KR" altLang="en-US" dirty="0" smtClean="0"/>
              <a:t> 저희들의 생각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창현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간도에 대해서 잘 몰랐고 처음에 간도가 </a:t>
            </a:r>
            <a:r>
              <a:rPr lang="ko-KR" altLang="en-US" dirty="0" err="1" smtClean="0"/>
              <a:t>섬인줄</a:t>
            </a:r>
            <a:r>
              <a:rPr lang="ko-KR" altLang="en-US" dirty="0" smtClean="0"/>
              <a:t> 알     고 있었는데 이번 기회에 공부를 하게 되면서 간도는 현재는 우리나라 땅이 아니지만 우리나라 땅이라는 증거들이 이렇게나 많다는 것을 알게 되었습니다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현재는 간도가 우리나라 땅이 아니기 때문에 되찾으려는 우리나라의 노력이 더 많이 필요하다고 생각합니다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태준</a:t>
            </a:r>
            <a:r>
              <a:rPr lang="en-US" altLang="ko-KR" dirty="0" smtClean="0"/>
              <a:t>: </a:t>
            </a:r>
            <a:r>
              <a:rPr lang="ko-KR" altLang="en-US" dirty="0"/>
              <a:t> </a:t>
            </a:r>
            <a:r>
              <a:rPr lang="ko-KR" altLang="en-US" dirty="0" smtClean="0"/>
              <a:t>간도에 대해서 알게 되면서 간도가 우리나라 땅이 아니라는 것에 </a:t>
            </a:r>
            <a:r>
              <a:rPr lang="ko-KR" altLang="en-US" dirty="0" err="1" smtClean="0"/>
              <a:t>화가났었고</a:t>
            </a:r>
            <a:r>
              <a:rPr lang="ko-KR" altLang="en-US" dirty="0" smtClean="0"/>
              <a:t> 우리나라 사람들의 노력이 아직 많이 부족하다는 것을 느끼게 되었습니다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5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간도에 대하여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간도가 우리나라 영토인 증거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간도의 역사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Q&amp;A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2520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ko-KR" altLang="en-US" sz="4400" dirty="0" smtClean="0"/>
              <a:t>간도를 알고 계신가요</a:t>
            </a:r>
            <a:r>
              <a:rPr lang="en-US" altLang="ko-KR" sz="4400" dirty="0" smtClean="0"/>
              <a:t>?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간도 </a:t>
            </a:r>
            <a:r>
              <a:rPr lang="en-US" altLang="ko-KR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만주 </a:t>
            </a:r>
            <a:r>
              <a:rPr lang="ko-KR" altLang="en-US" dirty="0" err="1">
                <a:solidFill>
                  <a:schemeClr val="tx1"/>
                </a:solidFill>
              </a:rPr>
              <a:t>길림성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吉林省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r>
              <a:rPr lang="ko-KR" altLang="en-US" dirty="0">
                <a:solidFill>
                  <a:schemeClr val="tx1"/>
                </a:solidFill>
              </a:rPr>
              <a:t>동남부지역으로 중국 현지에서 연길도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延吉道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라고 부르는 지역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8" y="1844824"/>
            <a:ext cx="3286125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45024"/>
            <a:ext cx="4320481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92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간도가 우리나라 영토인 증거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43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64896" cy="4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397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33835"/>
            <a:ext cx="7772400" cy="1018902"/>
          </a:xfrm>
        </p:spPr>
        <p:txBody>
          <a:bodyPr/>
          <a:lstStyle/>
          <a:p>
            <a:r>
              <a:rPr lang="ko-KR" altLang="en-US" sz="5400" dirty="0" smtClean="0"/>
              <a:t>간도의 역사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47664" y="1124744"/>
            <a:ext cx="6400800" cy="1219200"/>
          </a:xfrm>
        </p:spPr>
        <p:txBody>
          <a:bodyPr>
            <a:normAutofit fontScale="925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간도는 </a:t>
            </a:r>
            <a:r>
              <a:rPr lang="ko-KR" altLang="en-US" dirty="0">
                <a:solidFill>
                  <a:schemeClr val="tx1"/>
                </a:solidFill>
              </a:rPr>
              <a:t>원래 </a:t>
            </a:r>
            <a:r>
              <a:rPr lang="ko-KR" altLang="en-US" dirty="0" err="1">
                <a:solidFill>
                  <a:schemeClr val="tx1"/>
                </a:solidFill>
              </a:rPr>
              <a:t>읍루와</a:t>
            </a:r>
            <a:r>
              <a:rPr lang="ko-KR" altLang="en-US" dirty="0">
                <a:solidFill>
                  <a:schemeClr val="tx1"/>
                </a:solidFill>
              </a:rPr>
              <a:t> 옥저의 땅이었다가 고구려가 이 지방으로 뻗어나면서 </a:t>
            </a:r>
            <a:r>
              <a:rPr lang="ko-KR" altLang="en-US" dirty="0">
                <a:solidFill>
                  <a:schemeClr val="accent3">
                    <a:lumMod val="75000"/>
                  </a:schemeClr>
                </a:solidFill>
              </a:rPr>
              <a:t>고구려</a:t>
            </a:r>
            <a:r>
              <a:rPr lang="ko-KR" altLang="en-US" dirty="0">
                <a:solidFill>
                  <a:schemeClr val="tx1"/>
                </a:solidFill>
              </a:rPr>
              <a:t>의 영토가 되었고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고구려가 망한 뒤에는 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발해</a:t>
            </a:r>
            <a:r>
              <a:rPr lang="ko-KR" altLang="en-US" dirty="0">
                <a:solidFill>
                  <a:schemeClr val="tx1"/>
                </a:solidFill>
              </a:rPr>
              <a:t>의 영토가 되었다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47664" y="2492896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간도는 두만강과 북동쪽 </a:t>
            </a:r>
            <a:r>
              <a:rPr lang="ko-KR" altLang="en-US" dirty="0" err="1" smtClean="0"/>
              <a:t>해란하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海蘭河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로부터 </a:t>
            </a:r>
            <a:r>
              <a:rPr lang="ko-KR" altLang="en-US" dirty="0" err="1" smtClean="0"/>
              <a:t>혼춘하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琿春河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이르는 여러 지류의 연안을 중심으로 한 분지와 구릉으로서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산지가 발달해 땅이 기름지고 산림이 무성해 각종 자원도 풍부한 지방이었습니다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그러나 여진족은 농경보다 유목</a:t>
            </a:r>
            <a:r>
              <a:rPr lang="en-US" altLang="ko-KR" dirty="0" smtClean="0"/>
              <a:t>·</a:t>
            </a:r>
            <a:r>
              <a:rPr lang="ko-KR" altLang="en-US" dirty="0" smtClean="0"/>
              <a:t>수렵에 종사하였기 때문에 이 비옥한 지역이 오랫동안 개척되지 못하였고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간도를 개척해 농경지로 만든 것은 </a:t>
            </a:r>
            <a:r>
              <a:rPr lang="ko-KR" altLang="en-US" b="1" dirty="0" smtClean="0">
                <a:solidFill>
                  <a:srgbClr val="C00000"/>
                </a:solidFill>
              </a:rPr>
              <a:t>우리 나라 사람</a:t>
            </a:r>
            <a:r>
              <a:rPr lang="ko-KR" altLang="en-US" dirty="0" smtClean="0"/>
              <a:t>이었습니다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sz="1200" dirty="0" smtClean="0"/>
              <a:t>[</a:t>
            </a:r>
            <a:r>
              <a:rPr lang="ko-KR" altLang="en-US" sz="1200" dirty="0" err="1" smtClean="0"/>
              <a:t>네이버</a:t>
            </a:r>
            <a:r>
              <a:rPr lang="ko-KR" altLang="en-US" sz="1200" dirty="0" smtClean="0"/>
              <a:t> 지식백과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간도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間島</a:t>
            </a:r>
            <a:r>
              <a:rPr lang="en-US" altLang="ko-KR" sz="1200" dirty="0" smtClean="0"/>
              <a:t>] (</a:t>
            </a:r>
            <a:r>
              <a:rPr lang="ko-KR" altLang="en-US" sz="1200" dirty="0" err="1" smtClean="0"/>
              <a:t>한국민족문화대백과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한국학중앙연구원</a:t>
            </a:r>
            <a:r>
              <a:rPr lang="en-US" altLang="ko-KR" sz="1200" dirty="0" smtClean="0"/>
              <a:t>)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69767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간도에 우리 나라 사람이 이주하기 시작한 것은 </a:t>
            </a:r>
            <a:r>
              <a:rPr lang="ko-KR" altLang="en-US" dirty="0">
                <a:solidFill>
                  <a:srgbClr val="FF0000"/>
                </a:solidFill>
              </a:rPr>
              <a:t>철종 말에서 고종 </a:t>
            </a:r>
            <a:r>
              <a:rPr lang="ko-KR" altLang="en-US" dirty="0" smtClean="0">
                <a:solidFill>
                  <a:srgbClr val="FF0000"/>
                </a:solidFill>
              </a:rPr>
              <a:t>초 </a:t>
            </a:r>
            <a:r>
              <a:rPr lang="ko-KR" altLang="en-US" dirty="0" err="1" smtClean="0">
                <a:solidFill>
                  <a:schemeClr val="tx1"/>
                </a:solidFill>
              </a:rPr>
              <a:t>부터였다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세도정치의 학정과 수탈에 못 견딘 농민들이 관권이 미치지 않는 두만강 너머로 이주하는 사람들이 생겼고</a:t>
            </a:r>
            <a:r>
              <a:rPr lang="en-US" altLang="ko-KR" dirty="0">
                <a:solidFill>
                  <a:schemeClr val="tx1"/>
                </a:solidFill>
              </a:rPr>
              <a:t>, 1869</a:t>
            </a:r>
            <a:r>
              <a:rPr lang="ko-KR" altLang="en-US" dirty="0">
                <a:solidFill>
                  <a:schemeClr val="tx1"/>
                </a:solidFill>
              </a:rPr>
              <a:t>년을 전후한 함경도 지방의 대흉년으로 기민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飢民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들이 압록강</a:t>
            </a:r>
            <a:r>
              <a:rPr lang="en-US" altLang="ko-KR" dirty="0">
                <a:solidFill>
                  <a:schemeClr val="tx1"/>
                </a:solidFill>
              </a:rPr>
              <a:t>·</a:t>
            </a:r>
            <a:r>
              <a:rPr lang="ko-KR" altLang="en-US" dirty="0">
                <a:solidFill>
                  <a:schemeClr val="tx1"/>
                </a:solidFill>
              </a:rPr>
              <a:t>두만강을 넘어 간도 지방에 들어가 새로운 삶의 터전을 </a:t>
            </a:r>
            <a:r>
              <a:rPr lang="ko-KR" altLang="en-US" dirty="0" smtClean="0">
                <a:solidFill>
                  <a:schemeClr val="tx1"/>
                </a:solidFill>
              </a:rPr>
              <a:t>마련하였습니다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sz="1200" b="1" dirty="0"/>
              <a:t>[</a:t>
            </a:r>
            <a:r>
              <a:rPr lang="ko-KR" altLang="en-US" sz="1200" b="1" dirty="0" err="1"/>
              <a:t>네이버</a:t>
            </a:r>
            <a:r>
              <a:rPr lang="ko-KR" altLang="en-US" sz="1200" b="1" dirty="0"/>
              <a:t> 지식백과</a:t>
            </a:r>
            <a:r>
              <a:rPr lang="en-US" altLang="ko-KR" sz="1200" b="1" dirty="0"/>
              <a:t>]</a:t>
            </a:r>
            <a:r>
              <a:rPr lang="ko-KR" altLang="en-US" sz="1200" dirty="0"/>
              <a:t> </a:t>
            </a:r>
            <a:r>
              <a:rPr lang="ko-KR" altLang="en-US" sz="1200" dirty="0">
                <a:hlinkClick r:id="rId2"/>
              </a:rPr>
              <a:t>간도</a:t>
            </a:r>
            <a:r>
              <a:rPr lang="ko-KR" altLang="en-US" sz="1200" dirty="0"/>
              <a:t> </a:t>
            </a:r>
            <a:r>
              <a:rPr lang="en-US" altLang="ko-KR" sz="1200" dirty="0"/>
              <a:t>[</a:t>
            </a:r>
            <a:r>
              <a:rPr lang="ko-KR" altLang="en-US" sz="1200" dirty="0"/>
              <a:t>間島</a:t>
            </a:r>
            <a:r>
              <a:rPr lang="en-US" altLang="ko-KR" sz="1200" dirty="0"/>
              <a:t>] (</a:t>
            </a:r>
            <a:r>
              <a:rPr lang="ko-KR" altLang="en-US" sz="1200" dirty="0" err="1"/>
              <a:t>한국민족문화대백과</a:t>
            </a:r>
            <a:r>
              <a:rPr lang="en-US" altLang="ko-KR" sz="1200" dirty="0"/>
              <a:t>, </a:t>
            </a:r>
            <a:r>
              <a:rPr lang="ko-KR" altLang="en-US" sz="1200" dirty="0"/>
              <a:t>한국학중앙연구원</a:t>
            </a:r>
            <a:r>
              <a:rPr lang="en-US" altLang="ko-KR" sz="1200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9049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</a:rPr>
              <a:t>간도 협약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1252" y="1312169"/>
            <a:ext cx="8229600" cy="190080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일제는 </a:t>
            </a:r>
            <a:r>
              <a:rPr lang="en-US" altLang="ko-KR" dirty="0">
                <a:solidFill>
                  <a:schemeClr val="tx1"/>
                </a:solidFill>
              </a:rPr>
              <a:t>1905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  <a:hlinkClick r:id="rId2"/>
              </a:rPr>
              <a:t>광무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9) </a:t>
            </a:r>
            <a:r>
              <a:rPr lang="ko-KR" altLang="en-US" dirty="0">
                <a:solidFill>
                  <a:schemeClr val="tx1"/>
                </a:solidFill>
                <a:hlinkClick r:id="rId3"/>
              </a:rPr>
              <a:t>대한제국</a:t>
            </a:r>
            <a:r>
              <a:rPr lang="ko-KR" altLang="en-US" dirty="0">
                <a:solidFill>
                  <a:schemeClr val="tx1"/>
                </a:solidFill>
              </a:rPr>
              <a:t>의 외교권을 박탈한 뒤 청나라와 간도문제에 관한 교섭을 벌여 오다가 남만주철도 부설권과 </a:t>
            </a:r>
            <a:r>
              <a:rPr lang="ko-KR" altLang="en-US" dirty="0" err="1">
                <a:solidFill>
                  <a:schemeClr val="tx1"/>
                </a:solidFill>
                <a:hlinkClick r:id="rId4"/>
              </a:rPr>
              <a:t>푸순</a:t>
            </a:r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ko-KR" altLang="en-US" dirty="0">
                <a:solidFill>
                  <a:schemeClr val="tx1"/>
                </a:solidFill>
              </a:rPr>
              <a:t>撫順</a:t>
            </a:r>
            <a:r>
              <a:rPr lang="en-US" altLang="ko-KR" dirty="0">
                <a:solidFill>
                  <a:schemeClr val="tx1"/>
                </a:solidFill>
              </a:rPr>
              <a:t>]</a:t>
            </a:r>
            <a:r>
              <a:rPr lang="ko-KR" altLang="en-US" dirty="0">
                <a:solidFill>
                  <a:schemeClr val="tx1"/>
                </a:solidFill>
              </a:rPr>
              <a:t>탄광 채굴권을 얻는 대가로 간도를 청나라에 넘겨주는 협약을 체결하였다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en-US" altLang="ko-KR" sz="1200" b="1" dirty="0"/>
              <a:t>[</a:t>
            </a:r>
            <a:r>
              <a:rPr lang="ko-KR" altLang="en-US" sz="1200" b="1" dirty="0" err="1"/>
              <a:t>네이버</a:t>
            </a:r>
            <a:r>
              <a:rPr lang="ko-KR" altLang="en-US" sz="1200" b="1" dirty="0"/>
              <a:t> 지식백과</a:t>
            </a:r>
            <a:r>
              <a:rPr lang="en-US" altLang="ko-KR" sz="1200" b="1" dirty="0"/>
              <a:t>]</a:t>
            </a:r>
            <a:r>
              <a:rPr lang="ko-KR" altLang="en-US" sz="1200" dirty="0"/>
              <a:t> </a:t>
            </a:r>
            <a:r>
              <a:rPr lang="ko-KR" altLang="en-US" sz="1200" dirty="0">
                <a:hlinkClick r:id="rId5"/>
              </a:rPr>
              <a:t>간도협약</a:t>
            </a:r>
            <a:r>
              <a:rPr lang="ko-KR" altLang="en-US" sz="1200" dirty="0"/>
              <a:t> </a:t>
            </a:r>
            <a:r>
              <a:rPr lang="en-US" altLang="ko-KR" sz="1200" dirty="0"/>
              <a:t>[</a:t>
            </a:r>
            <a:r>
              <a:rPr lang="ko-KR" altLang="en-US" sz="1200" dirty="0"/>
              <a:t>間島協約</a:t>
            </a:r>
            <a:r>
              <a:rPr lang="en-US" altLang="ko-KR" sz="1200" dirty="0"/>
              <a:t>] (</a:t>
            </a:r>
            <a:r>
              <a:rPr lang="ko-KR" altLang="en-US" sz="1200" dirty="0" err="1"/>
              <a:t>두산백과</a:t>
            </a:r>
            <a:r>
              <a:rPr lang="en-US" altLang="ko-KR" sz="1200" dirty="0"/>
              <a:t>)</a:t>
            </a:r>
          </a:p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768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70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그리</a:t>
            </a:r>
            <a:r>
              <a:rPr lang="ko-KR" altLang="en-US" sz="2000" dirty="0">
                <a:solidFill>
                  <a:schemeClr val="tx1"/>
                </a:solidFill>
              </a:rPr>
              <a:t>고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만주지역에 청나라가 세워진 후에 백두산을 중심으로 한 우리나라와 청나라 간 국경선 문제가 계속되고 있었는데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숙종 </a:t>
            </a:r>
            <a:r>
              <a:rPr lang="en-US" altLang="ko-KR" sz="2000" dirty="0">
                <a:solidFill>
                  <a:schemeClr val="tx1"/>
                </a:solidFill>
              </a:rPr>
              <a:t>38</a:t>
            </a:r>
            <a:r>
              <a:rPr lang="ko-KR" altLang="en-US" sz="2000" dirty="0">
                <a:solidFill>
                  <a:schemeClr val="tx1"/>
                </a:solidFill>
              </a:rPr>
              <a:t>년</a:t>
            </a:r>
            <a:r>
              <a:rPr lang="en-US" altLang="ko-KR" sz="2000" dirty="0">
                <a:solidFill>
                  <a:schemeClr val="tx1"/>
                </a:solidFill>
              </a:rPr>
              <a:t>(1712)</a:t>
            </a:r>
            <a:r>
              <a:rPr lang="ko-KR" altLang="en-US" sz="2000" dirty="0">
                <a:solidFill>
                  <a:schemeClr val="tx1"/>
                </a:solidFill>
              </a:rPr>
              <a:t>에는 우리나라와 청나라를 가르는 ‘</a:t>
            </a:r>
            <a:r>
              <a:rPr lang="ko-KR" altLang="en-US" sz="2000" dirty="0">
                <a:solidFill>
                  <a:srgbClr val="FF0000"/>
                </a:solidFill>
              </a:rPr>
              <a:t>백두산정계비</a:t>
            </a:r>
            <a:r>
              <a:rPr lang="ko-KR" altLang="en-US" sz="2000" dirty="0">
                <a:solidFill>
                  <a:schemeClr val="tx1"/>
                </a:solidFill>
              </a:rPr>
              <a:t>’가 세워졌다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  <a:r>
              <a:rPr lang="ko-KR" altLang="en-US" sz="2000" dirty="0">
                <a:solidFill>
                  <a:schemeClr val="tx1"/>
                </a:solidFill>
              </a:rPr>
              <a:t>이 정계비에는 </a:t>
            </a:r>
            <a:r>
              <a:rPr lang="en-US" altLang="ko-KR" sz="2000" dirty="0">
                <a:solidFill>
                  <a:schemeClr val="tx1"/>
                </a:solidFill>
              </a:rPr>
              <a:t>'</a:t>
            </a:r>
            <a:r>
              <a:rPr lang="ko-KR" altLang="en-US" sz="2000" dirty="0">
                <a:solidFill>
                  <a:schemeClr val="tx1"/>
                </a:solidFill>
              </a:rPr>
              <a:t>서쪽으로는 압록강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동쪽으로는 </a:t>
            </a:r>
            <a:r>
              <a:rPr lang="ko-KR" altLang="en-US" sz="2000" dirty="0" err="1">
                <a:solidFill>
                  <a:schemeClr val="tx1"/>
                </a:solidFill>
              </a:rPr>
              <a:t>토문강으로</a:t>
            </a:r>
            <a:r>
              <a:rPr lang="ko-KR" altLang="en-US" sz="2000" dirty="0">
                <a:solidFill>
                  <a:schemeClr val="tx1"/>
                </a:solidFill>
              </a:rPr>
              <a:t> 하여 이 분수령에 비를 </a:t>
            </a:r>
            <a:r>
              <a:rPr lang="ko-KR" altLang="en-US" sz="2000" dirty="0" smtClean="0">
                <a:solidFill>
                  <a:schemeClr val="tx1"/>
                </a:solidFill>
              </a:rPr>
              <a:t>세운다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63958"/>
            <a:ext cx="68407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96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실행">
  <a:themeElements>
    <a:clrScheme name="실행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실행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실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</TotalTime>
  <Words>414</Words>
  <Application>Microsoft Office PowerPoint</Application>
  <PresentationFormat>화면 슬라이드 쇼(4:3)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실행</vt:lpstr>
      <vt:lpstr>독도가 한국 영토인 국제법적 이유</vt:lpstr>
      <vt:lpstr>목차</vt:lpstr>
      <vt:lpstr>간도를 알고 계신가요?</vt:lpstr>
      <vt:lpstr>간도가 우리나라 영토인 증거</vt:lpstr>
      <vt:lpstr>PowerPoint 프레젠테이션</vt:lpstr>
      <vt:lpstr>간도의 역사</vt:lpstr>
      <vt:lpstr>PowerPoint 프레젠테이션</vt:lpstr>
      <vt:lpstr>간도 협약</vt:lpstr>
      <vt:lpstr>PowerPoint 프레젠테이션</vt:lpstr>
      <vt:lpstr>조중변계조약</vt:lpstr>
      <vt:lpstr>수고하셨습니다</vt:lpstr>
      <vt:lpstr>간도에 대해서 알고난후 저희들의 생각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한국 영토인 국제법적 이유</dc:title>
  <dc:creator>Windows 사용자</dc:creator>
  <cp:lastModifiedBy>Windows 사용자</cp:lastModifiedBy>
  <cp:revision>7</cp:revision>
  <dcterms:created xsi:type="dcterms:W3CDTF">2018-11-13T12:59:04Z</dcterms:created>
  <dcterms:modified xsi:type="dcterms:W3CDTF">2018-11-13T14:20:29Z</dcterms:modified>
</cp:coreProperties>
</file>