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72" r:id="rId7"/>
    <p:sldId id="266" r:id="rId8"/>
    <p:sldId id="264" r:id="rId9"/>
    <p:sldId id="265" r:id="rId10"/>
    <p:sldId id="271" r:id="rId11"/>
    <p:sldId id="267" r:id="rId12"/>
    <p:sldId id="268" r:id="rId13"/>
    <p:sldId id="269" r:id="rId14"/>
    <p:sldId id="261" r:id="rId15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3838"/>
    <a:srgbClr val="FF7C80"/>
    <a:srgbClr val="FF66FF"/>
    <a:srgbClr val="FF33CC"/>
    <a:srgbClr val="E62D28"/>
    <a:srgbClr val="953735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104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74F7-46CA-45F8-8643-CDA9E0090025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6DB7D-872F-4EB7-A8E2-CD5327E651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5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9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02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3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9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1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0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8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3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3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6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BB68-AE46-47E3-818C-D0D34E1C0508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20DE-7E82-4A38-9574-7197217270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1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9h1qUqEviwg&amp;feature=share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436548" y="1561356"/>
            <a:ext cx="4151675" cy="259228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721271" y="1777380"/>
            <a:ext cx="3578921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627784" y="4009628"/>
            <a:ext cx="380904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F1FFBA-4018-45D9-9705-27630B90305F}"/>
              </a:ext>
            </a:extLst>
          </p:cNvPr>
          <p:cNvSpPr txBox="1"/>
          <p:nvPr/>
        </p:nvSpPr>
        <p:spPr>
          <a:xfrm>
            <a:off x="2436548" y="1862858"/>
            <a:ext cx="47701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현대생활 속의 </a:t>
            </a:r>
            <a:endParaRPr lang="en-US" altLang="ko-KR" sz="30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30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</a:t>
            </a:r>
            <a:r>
              <a:rPr lang="ko-KR" altLang="en-US" sz="30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일본 전통음식</a:t>
            </a:r>
            <a:endParaRPr lang="en-US" altLang="ko-KR" sz="30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    </a:t>
            </a:r>
            <a:r>
              <a:rPr lang="ko-KR" altLang="en-US" dirty="0" err="1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일본어일본학과</a:t>
            </a:r>
            <a:r>
              <a:rPr lang="ko-KR" altLang="en-US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      21*02*06 </a:t>
            </a:r>
            <a:r>
              <a:rPr lang="ko-KR" altLang="en-US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황</a:t>
            </a:r>
            <a:r>
              <a:rPr lang="en-US" altLang="ko-KR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*</a:t>
            </a:r>
            <a:r>
              <a:rPr lang="ko-KR" altLang="en-US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12144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2186129" y="763514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593" y="419737"/>
            <a:ext cx="126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목각파임B" pitchFamily="18" charset="-127"/>
                <a:ea typeface="HY목각파임B" pitchFamily="18" charset="-127"/>
              </a:rPr>
              <a:t>  </a:t>
            </a:r>
            <a:r>
              <a:rPr lang="ko-KR" altLang="en-US" sz="3200" dirty="0">
                <a:latin typeface="HY목각파임B" pitchFamily="18" charset="-127"/>
                <a:ea typeface="HY목각파임B" pitchFamily="18" charset="-127"/>
              </a:rPr>
              <a:t>비교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A1889-2762-44AE-968F-E7C490CA61AE}"/>
              </a:ext>
            </a:extLst>
          </p:cNvPr>
          <p:cNvSpPr txBox="1"/>
          <p:nvPr/>
        </p:nvSpPr>
        <p:spPr>
          <a:xfrm>
            <a:off x="2435113" y="1049289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9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오코노미야키</a:t>
            </a:r>
            <a:endParaRPr lang="ko-KR" altLang="en-US" sz="29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73ECB-DA3E-4A03-AB79-C5CBD371F8F4}"/>
              </a:ext>
            </a:extLst>
          </p:cNvPr>
          <p:cNvSpPr txBox="1"/>
          <p:nvPr/>
        </p:nvSpPr>
        <p:spPr>
          <a:xfrm>
            <a:off x="6444208" y="1049289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9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부침개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E9A0D-4845-4EB3-BFBD-5DBFF6A22C5B}"/>
              </a:ext>
            </a:extLst>
          </p:cNvPr>
          <p:cNvSpPr txBox="1"/>
          <p:nvPr/>
        </p:nvSpPr>
        <p:spPr>
          <a:xfrm>
            <a:off x="745018" y="188371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49B98-12CD-4FEE-BB7C-710E0F6566F0}"/>
              </a:ext>
            </a:extLst>
          </p:cNvPr>
          <p:cNvSpPr txBox="1"/>
          <p:nvPr/>
        </p:nvSpPr>
        <p:spPr>
          <a:xfrm>
            <a:off x="2442817" y="1848587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일본 </a:t>
            </a:r>
            <a:r>
              <a:rPr lang="ko-KR" altLang="en-US" sz="2200" dirty="0"/>
              <a:t>                             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CFA59-D80F-4C8E-BAFF-53AFC4E54E47}"/>
              </a:ext>
            </a:extLst>
          </p:cNvPr>
          <p:cNvSpPr txBox="1"/>
          <p:nvPr/>
        </p:nvSpPr>
        <p:spPr>
          <a:xfrm>
            <a:off x="469263" y="2821950"/>
            <a:ext cx="153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먹는 방식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C23838-2CD2-4E79-80F9-298C267F2FEB}"/>
              </a:ext>
            </a:extLst>
          </p:cNvPr>
          <p:cNvSpPr txBox="1"/>
          <p:nvPr/>
        </p:nvSpPr>
        <p:spPr>
          <a:xfrm>
            <a:off x="2248530" y="2598261"/>
            <a:ext cx="3296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구워진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상태에서 전용소스를 바르고 그 위에 </a:t>
            </a: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김가루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가스오브시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올려 먹음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8650D8-B997-4EC6-8E7C-C49C1BEA3CA2}"/>
              </a:ext>
            </a:extLst>
          </p:cNvPr>
          <p:cNvSpPr txBox="1"/>
          <p:nvPr/>
        </p:nvSpPr>
        <p:spPr>
          <a:xfrm>
            <a:off x="5856501" y="2653671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다 구운 다음 양념에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찍어 먹음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7E965A-31FC-4D79-997B-00C42505DB84}"/>
              </a:ext>
            </a:extLst>
          </p:cNvPr>
          <p:cNvSpPr txBox="1"/>
          <p:nvPr/>
        </p:nvSpPr>
        <p:spPr>
          <a:xfrm>
            <a:off x="713264" y="381414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두께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E0C699-491D-4458-A80C-F1E91648566D}"/>
              </a:ext>
            </a:extLst>
          </p:cNvPr>
          <p:cNvSpPr txBox="1"/>
          <p:nvPr/>
        </p:nvSpPr>
        <p:spPr>
          <a:xfrm>
            <a:off x="2442817" y="379248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두툼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굽는 시간이 김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AC1DB-584D-43CD-AA2A-F92B733B6921}"/>
              </a:ext>
            </a:extLst>
          </p:cNvPr>
          <p:cNvSpPr txBox="1"/>
          <p:nvPr/>
        </p:nvSpPr>
        <p:spPr>
          <a:xfrm>
            <a:off x="6323564" y="3798887"/>
            <a:ext cx="17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비교적 얇음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C4B0DB-3853-4AB3-86D6-4A4F9BA92DA4}"/>
              </a:ext>
            </a:extLst>
          </p:cNvPr>
          <p:cNvSpPr txBox="1"/>
          <p:nvPr/>
        </p:nvSpPr>
        <p:spPr>
          <a:xfrm>
            <a:off x="519970" y="464887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기본재료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141272-EFBC-4B94-896C-7434C5E7EB0D}"/>
              </a:ext>
            </a:extLst>
          </p:cNvPr>
          <p:cNvSpPr txBox="1"/>
          <p:nvPr/>
        </p:nvSpPr>
        <p:spPr>
          <a:xfrm>
            <a:off x="2330146" y="4622078"/>
            <a:ext cx="245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오코노미야키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가루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A3DE7D-5C0E-4466-A6C6-EA20330E8073}"/>
              </a:ext>
            </a:extLst>
          </p:cNvPr>
          <p:cNvSpPr txBox="1"/>
          <p:nvPr/>
        </p:nvSpPr>
        <p:spPr>
          <a:xfrm>
            <a:off x="6475408" y="4670515"/>
            <a:ext cx="1336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부침가루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75002AF4-6A29-4B4C-9E2B-47F885D8B652}"/>
              </a:ext>
            </a:extLst>
          </p:cNvPr>
          <p:cNvCxnSpPr>
            <a:cxnSpLocks/>
          </p:cNvCxnSpPr>
          <p:nvPr/>
        </p:nvCxnSpPr>
        <p:spPr>
          <a:xfrm>
            <a:off x="539552" y="1777380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B10D780-55D2-47BD-958E-494F91C94D64}"/>
              </a:ext>
            </a:extLst>
          </p:cNvPr>
          <p:cNvCxnSpPr>
            <a:cxnSpLocks/>
          </p:cNvCxnSpPr>
          <p:nvPr/>
        </p:nvCxnSpPr>
        <p:spPr>
          <a:xfrm>
            <a:off x="2032136" y="1049289"/>
            <a:ext cx="0" cy="42564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D41CCDA2-8625-43FF-AC9B-349ABB9995BE}"/>
              </a:ext>
            </a:extLst>
          </p:cNvPr>
          <p:cNvCxnSpPr>
            <a:cxnSpLocks/>
          </p:cNvCxnSpPr>
          <p:nvPr/>
        </p:nvCxnSpPr>
        <p:spPr>
          <a:xfrm>
            <a:off x="539552" y="2556737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B42B9BE4-26D4-4612-8445-D7519C32D8B7}"/>
              </a:ext>
            </a:extLst>
          </p:cNvPr>
          <p:cNvCxnSpPr>
            <a:cxnSpLocks/>
          </p:cNvCxnSpPr>
          <p:nvPr/>
        </p:nvCxnSpPr>
        <p:spPr>
          <a:xfrm>
            <a:off x="529945" y="3657189"/>
            <a:ext cx="784683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CAB553C2-C364-41EC-AF0B-D9EECEE50797}"/>
              </a:ext>
            </a:extLst>
          </p:cNvPr>
          <p:cNvCxnSpPr>
            <a:cxnSpLocks/>
          </p:cNvCxnSpPr>
          <p:nvPr/>
        </p:nvCxnSpPr>
        <p:spPr>
          <a:xfrm>
            <a:off x="539552" y="4441676"/>
            <a:ext cx="783722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4D4DFE2A-4166-49CF-96C1-2AA0C8E8F828}"/>
              </a:ext>
            </a:extLst>
          </p:cNvPr>
          <p:cNvCxnSpPr>
            <a:cxnSpLocks/>
          </p:cNvCxnSpPr>
          <p:nvPr/>
        </p:nvCxnSpPr>
        <p:spPr>
          <a:xfrm>
            <a:off x="5724128" y="1057300"/>
            <a:ext cx="0" cy="42564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267744" y="784076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425139"/>
            <a:ext cx="194421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HY목각파임B" pitchFamily="18" charset="-127"/>
                <a:ea typeface="HY목각파임B" pitchFamily="18" charset="-127"/>
              </a:rPr>
              <a:t>3.</a:t>
            </a:r>
            <a:r>
              <a:rPr lang="ko-KR" altLang="en-US" sz="2400" dirty="0">
                <a:latin typeface="HY목각파임B" pitchFamily="18" charset="-127"/>
                <a:ea typeface="HY목각파임B" pitchFamily="18" charset="-127"/>
              </a:rPr>
              <a:t>북해도  </a:t>
            </a:r>
          </a:p>
        </p:txBody>
      </p:sp>
      <p:pic>
        <p:nvPicPr>
          <p:cNvPr id="11" name="_x187291104" descr="EMB00001ff830e6">
            <a:extLst>
              <a:ext uri="{FF2B5EF4-FFF2-40B4-BE49-F238E27FC236}">
                <a16:creationId xmlns:a16="http://schemas.microsoft.com/office/drawing/2014/main" id="{1D7F0B7A-CD01-4E3B-9290-DA4E7EE3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1070"/>
            <a:ext cx="4400946" cy="44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02095A-F8CB-4EDD-8F90-072F1594015D}"/>
              </a:ext>
            </a:extLst>
          </p:cNvPr>
          <p:cNvSpPr/>
          <p:nvPr/>
        </p:nvSpPr>
        <p:spPr>
          <a:xfrm>
            <a:off x="5057699" y="1379068"/>
            <a:ext cx="3546748" cy="35907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농업이 풍부하여 인구의 </a:t>
            </a:r>
            <a:r>
              <a:rPr lang="en-US" altLang="ko-KR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4% </a:t>
            </a:r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 </a:t>
            </a:r>
            <a:r>
              <a:rPr lang="en-US" altLang="ko-KR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25%</a:t>
            </a:r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 일본 음식 재배</a:t>
            </a:r>
            <a:endParaRPr lang="en-US" altLang="ko-KR" sz="20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base"/>
            <a:endParaRPr lang="en-US" altLang="ko-KR" sz="20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일본의 신선한 채소</a:t>
            </a:r>
            <a:r>
              <a:rPr lang="en-US" altLang="ko-KR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높은 품질의 유제품</a:t>
            </a:r>
            <a:r>
              <a:rPr lang="en-US" altLang="ko-KR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맥주</a:t>
            </a:r>
            <a:r>
              <a:rPr lang="en-US" altLang="ko-KR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술</a:t>
            </a:r>
            <a:r>
              <a:rPr lang="en-US" altLang="ko-KR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해산물</a:t>
            </a:r>
          </a:p>
        </p:txBody>
      </p:sp>
      <p:sp>
        <p:nvSpPr>
          <p:cNvPr id="13" name="원형: 비어 있음 16">
            <a:extLst>
              <a:ext uri="{FF2B5EF4-FFF2-40B4-BE49-F238E27FC236}">
                <a16:creationId xmlns:a16="http://schemas.microsoft.com/office/drawing/2014/main" id="{A4CDB364-B1BB-445F-ABA8-2D959A5AAD1D}"/>
              </a:ext>
            </a:extLst>
          </p:cNvPr>
          <p:cNvSpPr/>
          <p:nvPr/>
        </p:nvSpPr>
        <p:spPr>
          <a:xfrm>
            <a:off x="864096" y="2815361"/>
            <a:ext cx="863080" cy="822540"/>
          </a:xfrm>
          <a:prstGeom prst="donut">
            <a:avLst>
              <a:gd name="adj" fmla="val 6364"/>
            </a:avLst>
          </a:prstGeom>
          <a:solidFill>
            <a:srgbClr val="FF0000"/>
          </a:solidFill>
          <a:ln cmpd="dbl">
            <a:solidFill>
              <a:srgbClr val="FD5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4" name="원형: 비어 있음 16">
            <a:extLst>
              <a:ext uri="{FF2B5EF4-FFF2-40B4-BE49-F238E27FC236}">
                <a16:creationId xmlns:a16="http://schemas.microsoft.com/office/drawing/2014/main" id="{2795EE2E-8B58-44B1-83CA-30A347577AA8}"/>
              </a:ext>
            </a:extLst>
          </p:cNvPr>
          <p:cNvSpPr/>
          <p:nvPr/>
        </p:nvSpPr>
        <p:spPr>
          <a:xfrm>
            <a:off x="2577864" y="3637901"/>
            <a:ext cx="863080" cy="822540"/>
          </a:xfrm>
          <a:prstGeom prst="donut">
            <a:avLst>
              <a:gd name="adj" fmla="val 6364"/>
            </a:avLst>
          </a:prstGeom>
          <a:solidFill>
            <a:srgbClr val="FF0000"/>
          </a:solidFill>
          <a:ln cmpd="dbl">
            <a:solidFill>
              <a:srgbClr val="FD5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55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267744" y="784076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568" y="40922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3.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북해도  </a:t>
            </a:r>
          </a:p>
          <a:p>
            <a:r>
              <a:rPr lang="ko-KR" altLang="en-US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오타루</a:t>
            </a:r>
            <a:r>
              <a:rPr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24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7300"/>
            <a:ext cx="4032448" cy="4176464"/>
          </a:xfrm>
          <a:prstGeom prst="rect">
            <a:avLst/>
          </a:prstGeom>
        </p:spPr>
      </p:pic>
      <p:sp>
        <p:nvSpPr>
          <p:cNvPr id="13" name="任意多边形 53">
            <a:extLst>
              <a:ext uri="{FF2B5EF4-FFF2-40B4-BE49-F238E27FC236}">
                <a16:creationId xmlns:a16="http://schemas.microsoft.com/office/drawing/2014/main" id="{A3165C99-EB6A-46D9-BF79-4A24F08496E8}"/>
              </a:ext>
            </a:extLst>
          </p:cNvPr>
          <p:cNvSpPr/>
          <p:nvPr/>
        </p:nvSpPr>
        <p:spPr>
          <a:xfrm>
            <a:off x="3024334" y="1633364"/>
            <a:ext cx="3600400" cy="388330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oval"/>
          </a:ln>
          <a:effectLst/>
        </p:spPr>
        <p:txBody>
          <a:bodyPr lIns="68580" tIns="34290" rIns="68580" bIns="3429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black"/>
              </a:solidFill>
              <a:latin typeface="HY목각파임B" panose="02030600000101010101" pitchFamily="18" charset="-127"/>
              <a:ea typeface="宋体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70761-571A-4361-9ECE-C1822F2AD8B6}"/>
              </a:ext>
            </a:extLst>
          </p:cNvPr>
          <p:cNvSpPr txBox="1"/>
          <p:nvPr/>
        </p:nvSpPr>
        <p:spPr>
          <a:xfrm>
            <a:off x="3482886" y="1110144"/>
            <a:ext cx="94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스시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D060A-5DD7-431A-916A-CB9FA8136616}"/>
              </a:ext>
            </a:extLst>
          </p:cNvPr>
          <p:cNvSpPr txBox="1"/>
          <p:nvPr/>
        </p:nvSpPr>
        <p:spPr>
          <a:xfrm>
            <a:off x="323528" y="1847641"/>
            <a:ext cx="4219280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동남아시아에서 민물고기를 장기간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보존하기 위해 물고기에 곡물을 넣어 삭혀서 보관했던 것이 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일본 헤이안 시대에 전해지며 탄생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스시의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의미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鮨 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생선이 맛있다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鮓 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생선을 얇게 벗겨내다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寿司 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축복을 담당하다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50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28941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267744" y="784076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560" y="40922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3.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북해도  </a:t>
            </a:r>
          </a:p>
          <a:p>
            <a:r>
              <a:rPr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오비히로</a:t>
            </a:r>
            <a:r>
              <a:rPr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24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D17AE6-FDCC-4F2B-A6FE-5A257C2ED763}"/>
              </a:ext>
            </a:extLst>
          </p:cNvPr>
          <p:cNvSpPr txBox="1"/>
          <p:nvPr/>
        </p:nvSpPr>
        <p:spPr>
          <a:xfrm>
            <a:off x="5346220" y="87756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부타동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0B20E-6D70-4B8B-89D0-166C6ACD2BB7}"/>
              </a:ext>
            </a:extLst>
          </p:cNvPr>
          <p:cNvSpPr txBox="1"/>
          <p:nvPr/>
        </p:nvSpPr>
        <p:spPr>
          <a:xfrm>
            <a:off x="4722694" y="1593987"/>
            <a:ext cx="4104455" cy="34598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 err="1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오비히로가</a:t>
            </a:r>
            <a:r>
              <a:rPr lang="ko-KR" altLang="en-US" sz="20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속해 있는 </a:t>
            </a:r>
            <a:r>
              <a:rPr lang="ko-KR" altLang="en-US" sz="2000" kern="0" dirty="0" err="1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토카치</a:t>
            </a:r>
            <a:r>
              <a:rPr lang="ko-KR" altLang="en-US" sz="20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지역은 옛날부터 돼지를 많이 기르기로 유명</a:t>
            </a:r>
            <a:r>
              <a:rPr lang="en-US" altLang="ko-KR" sz="20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값 비싼 장어덮밥을 쉽게 먹을 수 없었던 서민들이 장어 대신 구하기 쉬운 돼지를 사용하여 비슷하게 해먹음</a:t>
            </a:r>
            <a:r>
              <a:rPr lang="en-US" altLang="ko-KR" sz="20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0A2B904-058D-465F-8355-E04C3B030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81" y="1576358"/>
            <a:ext cx="3836470" cy="3459853"/>
          </a:xfrm>
          <a:prstGeom prst="rect">
            <a:avLst/>
          </a:prstGeom>
        </p:spPr>
      </p:pic>
      <p:sp>
        <p:nvSpPr>
          <p:cNvPr id="12" name="任意多边形 53">
            <a:extLst>
              <a:ext uri="{FF2B5EF4-FFF2-40B4-BE49-F238E27FC236}">
                <a16:creationId xmlns:a16="http://schemas.microsoft.com/office/drawing/2014/main" id="{1735E69A-9573-43CE-8D97-B06B3FD53C51}"/>
              </a:ext>
            </a:extLst>
          </p:cNvPr>
          <p:cNvSpPr/>
          <p:nvPr/>
        </p:nvSpPr>
        <p:spPr>
          <a:xfrm flipH="1">
            <a:off x="3796344" y="1400783"/>
            <a:ext cx="3714407" cy="523212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oval"/>
          </a:ln>
          <a:effectLst/>
        </p:spPr>
        <p:txBody>
          <a:bodyPr lIns="68580" tIns="34290" rIns="68580" bIns="3429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black"/>
              </a:solidFill>
              <a:latin typeface="HY목각파임B" panose="02030600000101010101" pitchFamily="18" charset="-127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150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43808" y="1535803"/>
            <a:ext cx="3600400" cy="259228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69822" y="2379263"/>
            <a:ext cx="334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감</a:t>
            </a:r>
            <a:r>
              <a: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사합니다</a:t>
            </a:r>
            <a:endParaRPr lang="en-US" altLang="ko-KR" sz="48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059832" y="1751826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059832" y="3912066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6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0" y="-10581"/>
            <a:ext cx="9144000" cy="5736161"/>
          </a:xfrm>
          <a:prstGeom prst="parallelogram">
            <a:avLst>
              <a:gd name="adj" fmla="val 2769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8BA4841-D6B3-46E0-BE39-B505E929D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10" y="1169669"/>
            <a:ext cx="701130" cy="71041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E554B6C-B202-4B36-B369-BD9EC3DB8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34" y="2549882"/>
            <a:ext cx="701130" cy="7104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EF43D6-7BF4-4DBA-B890-F5FB6EABD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62529"/>
            <a:ext cx="701130" cy="710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F5E963-F5D8-41F4-A12D-16FDF820CFB1}"/>
              </a:ext>
            </a:extLst>
          </p:cNvPr>
          <p:cNvSpPr txBox="1"/>
          <p:nvPr/>
        </p:nvSpPr>
        <p:spPr>
          <a:xfrm>
            <a:off x="2771800" y="123817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i="1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관동지방의 대표 전통음식 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A359BE9-E085-4B2F-9BBE-0990753E4661}"/>
              </a:ext>
            </a:extLst>
          </p:cNvPr>
          <p:cNvSpPr/>
          <p:nvPr/>
        </p:nvSpPr>
        <p:spPr>
          <a:xfrm>
            <a:off x="2352593" y="2581242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i="1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관서지방의 대표 전통음식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499E8D3-B58D-48CF-8089-446386772188}"/>
              </a:ext>
            </a:extLst>
          </p:cNvPr>
          <p:cNvSpPr/>
          <p:nvPr/>
        </p:nvSpPr>
        <p:spPr>
          <a:xfrm>
            <a:off x="2051720" y="4009628"/>
            <a:ext cx="4833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i="1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북해도의 대표 전통음식  </a:t>
            </a:r>
          </a:p>
        </p:txBody>
      </p:sp>
    </p:spTree>
    <p:extLst>
      <p:ext uri="{BB962C8B-B14F-4D97-AF65-F5344CB8AC3E}">
        <p14:creationId xmlns:p14="http://schemas.microsoft.com/office/powerpoint/2010/main" val="14239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25139"/>
            <a:ext cx="194421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HY목각파임B" pitchFamily="18" charset="-127"/>
                <a:ea typeface="HY목각파임B" pitchFamily="18" charset="-127"/>
              </a:rPr>
              <a:t>1.</a:t>
            </a:r>
            <a:r>
              <a:rPr lang="ko-KR" altLang="en-US" sz="2400" dirty="0">
                <a:latin typeface="HY목각파임B" pitchFamily="18" charset="-127"/>
                <a:ea typeface="HY목각파임B" pitchFamily="18" charset="-127"/>
              </a:rPr>
              <a:t>관동지방  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267744" y="784076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B06E2C8-BDBB-4DE2-9082-EE24B4A1270F}"/>
              </a:ext>
            </a:extLst>
          </p:cNvPr>
          <p:cNvSpPr txBox="1"/>
          <p:nvPr/>
        </p:nvSpPr>
        <p:spPr>
          <a:xfrm>
            <a:off x="5005966" y="1057300"/>
            <a:ext cx="350091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에도</a:t>
            </a:r>
            <a:r>
              <a:rPr lang="en-US" altLang="ko-KR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지금의 도쿄</a:t>
            </a:r>
            <a:r>
              <a:rPr lang="en-US" altLang="ko-KR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요리</a:t>
            </a:r>
            <a:endParaRPr lang="en-US" altLang="ko-KR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E02095A-F8CB-4EDD-8F90-072F1594015D}"/>
              </a:ext>
            </a:extLst>
          </p:cNvPr>
          <p:cNvSpPr/>
          <p:nvPr/>
        </p:nvSpPr>
        <p:spPr>
          <a:xfrm>
            <a:off x="5005965" y="1758776"/>
            <a:ext cx="3500910" cy="32975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설탕과 진한 간장을 써서 음식의 맛을 진하게 냄</a:t>
            </a:r>
            <a:endParaRPr lang="en-US" altLang="ko-KR" sz="20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조림은 짭짤하고 형태를 유지하기 어렵고 국물이 거의 없음</a:t>
            </a:r>
            <a:r>
              <a:rPr lang="en-US" altLang="ko-KR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2" y="985292"/>
            <a:ext cx="4389312" cy="4427506"/>
          </a:xfrm>
          <a:prstGeom prst="rect">
            <a:avLst/>
          </a:prstGeom>
        </p:spPr>
      </p:pic>
      <p:sp>
        <p:nvSpPr>
          <p:cNvPr id="30" name="원형: 비어 있음 11">
            <a:extLst>
              <a:ext uri="{FF2B5EF4-FFF2-40B4-BE49-F238E27FC236}">
                <a16:creationId xmlns:a16="http://schemas.microsoft.com/office/drawing/2014/main" id="{550EECFE-A90C-4ED0-B40B-917B54789ADC}"/>
              </a:ext>
            </a:extLst>
          </p:cNvPr>
          <p:cNvSpPr/>
          <p:nvPr/>
        </p:nvSpPr>
        <p:spPr>
          <a:xfrm>
            <a:off x="2124744" y="3187088"/>
            <a:ext cx="863080" cy="822540"/>
          </a:xfrm>
          <a:prstGeom prst="donut">
            <a:avLst>
              <a:gd name="adj" fmla="val 6364"/>
            </a:avLst>
          </a:prstGeom>
          <a:solidFill>
            <a:srgbClr val="FF0000"/>
          </a:solidFill>
          <a:ln cmpd="dbl">
            <a:solidFill>
              <a:srgbClr val="FD5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1" name="원형: 비어 있음 16">
            <a:extLst>
              <a:ext uri="{FF2B5EF4-FFF2-40B4-BE49-F238E27FC236}">
                <a16:creationId xmlns:a16="http://schemas.microsoft.com/office/drawing/2014/main" id="{036A7EEB-816D-4770-B8CC-45714A78F0D5}"/>
              </a:ext>
            </a:extLst>
          </p:cNvPr>
          <p:cNvSpPr/>
          <p:nvPr/>
        </p:nvSpPr>
        <p:spPr>
          <a:xfrm>
            <a:off x="1763688" y="3793604"/>
            <a:ext cx="863080" cy="822540"/>
          </a:xfrm>
          <a:prstGeom prst="donut">
            <a:avLst>
              <a:gd name="adj" fmla="val 6364"/>
            </a:avLst>
          </a:prstGeom>
          <a:solidFill>
            <a:srgbClr val="FF0000"/>
          </a:solidFill>
          <a:ln cmpd="dbl">
            <a:solidFill>
              <a:srgbClr val="FD5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0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0922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목각파임B" pitchFamily="18" charset="-127"/>
                <a:ea typeface="HY목각파임B" pitchFamily="18" charset="-127"/>
              </a:rPr>
              <a:t>1.</a:t>
            </a:r>
            <a:r>
              <a:rPr lang="ko-KR" altLang="en-US" sz="2400" dirty="0">
                <a:latin typeface="HY목각파임B" pitchFamily="18" charset="-127"/>
                <a:ea typeface="HY목각파임B" pitchFamily="18" charset="-127"/>
              </a:rPr>
              <a:t>관동지방  </a:t>
            </a:r>
          </a:p>
          <a:p>
            <a:r>
              <a:rPr lang="ko-KR" altLang="en-US" sz="2400" b="1" dirty="0">
                <a:latin typeface="HY목각파임B" pitchFamily="18" charset="-127"/>
                <a:ea typeface="HY목각파임B" pitchFamily="18" charset="-127"/>
              </a:rPr>
              <a:t>   </a:t>
            </a:r>
            <a:r>
              <a:rPr lang="en-US" altLang="ko-KR" sz="2400" b="1" dirty="0"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2400" b="1" dirty="0">
                <a:latin typeface="HY목각파임B" pitchFamily="18" charset="-127"/>
                <a:ea typeface="HY목각파임B" pitchFamily="18" charset="-127"/>
              </a:rPr>
              <a:t>도쿄</a:t>
            </a:r>
            <a:r>
              <a:rPr lang="en-US" altLang="ko-KR" sz="2400" b="1" dirty="0"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sz="2400" b="1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267744" y="784076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사각형: 둥근 모서리 1">
            <a:extLst>
              <a:ext uri="{FF2B5EF4-FFF2-40B4-BE49-F238E27FC236}">
                <a16:creationId xmlns:a16="http://schemas.microsoft.com/office/drawing/2014/main" id="{74B6ED12-6930-4A6E-997B-44D57DC42F44}"/>
              </a:ext>
            </a:extLst>
          </p:cNvPr>
          <p:cNvSpPr/>
          <p:nvPr/>
        </p:nvSpPr>
        <p:spPr>
          <a:xfrm>
            <a:off x="323528" y="1313800"/>
            <a:ext cx="4145453" cy="407400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C7AE3F3-32A5-4E39-9DE2-46C7EA442C55}"/>
              </a:ext>
            </a:extLst>
          </p:cNvPr>
          <p:cNvSpPr/>
          <p:nvPr/>
        </p:nvSpPr>
        <p:spPr>
          <a:xfrm>
            <a:off x="4680000" y="1838643"/>
            <a:ext cx="3744416" cy="3477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나가사키 개항 때 들어온 튀긴 음식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가톨릭을 믿는 포르투갈 사람들이 고기를 먹지 않는 기간을 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템포라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라고 부름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템포라를 일본식 발음으로 </a:t>
            </a: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하다보니‘덴뿌라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가 됨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6036" y="850523"/>
            <a:ext cx="1692188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덴뿌라</a:t>
            </a:r>
            <a:r>
              <a:rPr lang="ko-KR" altLang="en-US" sz="3600" i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</p:txBody>
      </p:sp>
      <p:sp>
        <p:nvSpPr>
          <p:cNvPr id="16" name="任意多边形 53">
            <a:extLst>
              <a:ext uri="{FF2B5EF4-FFF2-40B4-BE49-F238E27FC236}">
                <a16:creationId xmlns:a16="http://schemas.microsoft.com/office/drawing/2014/main" id="{D6C33B77-BE68-471B-91FC-1A020C636283}"/>
              </a:ext>
            </a:extLst>
          </p:cNvPr>
          <p:cNvSpPr/>
          <p:nvPr/>
        </p:nvSpPr>
        <p:spPr>
          <a:xfrm flipH="1">
            <a:off x="3851920" y="1749090"/>
            <a:ext cx="3600400" cy="388330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oval"/>
          </a:ln>
          <a:effectLst/>
        </p:spPr>
        <p:txBody>
          <a:bodyPr lIns="68580" tIns="34290" rIns="68580" bIns="3429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HY목각파임B" panose="02030600000101010101" pitchFamily="18" charset="-127"/>
              <a:ea typeface="宋体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DA192CA2-5AE2-48E9-AE18-E27EB598D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7" y="525550"/>
            <a:ext cx="1008112" cy="11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267744" y="784076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40922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1.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관동지방  </a:t>
            </a:r>
          </a:p>
          <a:p>
            <a:r>
              <a:rPr lang="ko-KR" altLang="en-US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카나가와</a:t>
            </a:r>
            <a:r>
              <a:rPr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24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2156" y="697260"/>
            <a:ext cx="3438236" cy="63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규나베</a:t>
            </a:r>
            <a:r>
              <a:rPr lang="en-US" altLang="ko-KR" sz="28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800" b="1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스키야키</a:t>
            </a:r>
            <a:r>
              <a:rPr lang="en-US" altLang="ko-KR" sz="28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800" i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</p:txBody>
      </p:sp>
      <p:sp>
        <p:nvSpPr>
          <p:cNvPr id="19" name="사각형: 둥근 모서리 1">
            <a:extLst>
              <a:ext uri="{FF2B5EF4-FFF2-40B4-BE49-F238E27FC236}">
                <a16:creationId xmlns:a16="http://schemas.microsoft.com/office/drawing/2014/main" id="{74B6ED12-6930-4A6E-997B-44D57DC42F44}"/>
              </a:ext>
            </a:extLst>
          </p:cNvPr>
          <p:cNvSpPr/>
          <p:nvPr/>
        </p:nvSpPr>
        <p:spPr>
          <a:xfrm>
            <a:off x="277554" y="1440866"/>
            <a:ext cx="4384602" cy="40056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0" name="任意多边形 53">
            <a:extLst>
              <a:ext uri="{FF2B5EF4-FFF2-40B4-BE49-F238E27FC236}">
                <a16:creationId xmlns:a16="http://schemas.microsoft.com/office/drawing/2014/main" id="{D6C33B77-BE68-471B-91FC-1A020C636283}"/>
              </a:ext>
            </a:extLst>
          </p:cNvPr>
          <p:cNvSpPr/>
          <p:nvPr/>
        </p:nvSpPr>
        <p:spPr>
          <a:xfrm flipH="1">
            <a:off x="4139952" y="1345332"/>
            <a:ext cx="3600400" cy="388330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oval"/>
          </a:ln>
          <a:effectLst/>
        </p:spPr>
        <p:txBody>
          <a:bodyPr lIns="68580" tIns="34290" rIns="68580" bIns="3429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HY목각파임B" panose="02030600000101010101" pitchFamily="18" charset="-127"/>
              <a:ea typeface="宋体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4048A-13CE-4BFB-B42E-F8A9CF0354AD}"/>
              </a:ext>
            </a:extLst>
          </p:cNvPr>
          <p:cNvSpPr txBox="1"/>
          <p:nvPr/>
        </p:nvSpPr>
        <p:spPr>
          <a:xfrm>
            <a:off x="4850152" y="1704045"/>
            <a:ext cx="3768956" cy="3252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관동지방식 </a:t>
            </a: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스키야키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살생을 금하는 불교의 영향으로 육식을 싫어했던 에도시대에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 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철제 농기 구인 가래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すき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의 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쇠부분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위에 고기를 </a:t>
            </a: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구워먹음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24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267744" y="784076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8480" y="55324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동영상</a:t>
            </a:r>
            <a:endParaRPr lang="ko-KR" altLang="en-US" sz="24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372A781-59F7-4B15-AE39-AC89FC12C5D7}"/>
              </a:ext>
            </a:extLst>
          </p:cNvPr>
          <p:cNvGrpSpPr/>
          <p:nvPr/>
        </p:nvGrpSpPr>
        <p:grpSpPr>
          <a:xfrm>
            <a:off x="2915816" y="1302941"/>
            <a:ext cx="3600400" cy="2592288"/>
            <a:chOff x="2843808" y="1535803"/>
            <a:chExt cx="3600400" cy="2592288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AEE8239-8CB2-41EB-8055-C564131CA44D}"/>
                </a:ext>
              </a:extLst>
            </p:cNvPr>
            <p:cNvSpPr/>
            <p:nvPr/>
          </p:nvSpPr>
          <p:spPr>
            <a:xfrm>
              <a:off x="2843808" y="1535803"/>
              <a:ext cx="3600400" cy="2592288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FA9350A-64DB-486A-935A-90D04DE5F5A7}"/>
                </a:ext>
              </a:extLst>
            </p:cNvPr>
            <p:cNvCxnSpPr/>
            <p:nvPr/>
          </p:nvCxnSpPr>
          <p:spPr>
            <a:xfrm>
              <a:off x="3059832" y="1751826"/>
              <a:ext cx="3168352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FAE5C690-1F92-4527-9E9D-543EB85B28A6}"/>
                </a:ext>
              </a:extLst>
            </p:cNvPr>
            <p:cNvCxnSpPr/>
            <p:nvPr/>
          </p:nvCxnSpPr>
          <p:spPr>
            <a:xfrm>
              <a:off x="3059832" y="3912066"/>
              <a:ext cx="3168352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9C108EC-9135-4B43-A109-08B51F19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960" y="1612899"/>
              <a:ext cx="2438096" cy="2438096"/>
            </a:xfrm>
            <a:prstGeom prst="rect">
              <a:avLst/>
            </a:prstGeom>
          </p:spPr>
        </p:pic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2DC4FE65-3499-4DEF-A052-585F1F8F7C62}"/>
              </a:ext>
            </a:extLst>
          </p:cNvPr>
          <p:cNvSpPr/>
          <p:nvPr/>
        </p:nvSpPr>
        <p:spPr>
          <a:xfrm>
            <a:off x="2915816" y="411895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5"/>
              </a:rPr>
              <a:t>https://www.youtube.com/watch?v=9h1qUqEviwg&amp;feature=share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30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cxnSp>
        <p:nvCxnSpPr>
          <p:cNvPr id="10" name="직선 연결선 9"/>
          <p:cNvCxnSpPr>
            <a:cxnSpLocks/>
          </p:cNvCxnSpPr>
          <p:nvPr/>
        </p:nvCxnSpPr>
        <p:spPr>
          <a:xfrm>
            <a:off x="2267744" y="784076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425139"/>
            <a:ext cx="194421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HY목각파임B" pitchFamily="18" charset="-127"/>
                <a:ea typeface="HY목각파임B" pitchFamily="18" charset="-127"/>
              </a:rPr>
              <a:t>2.</a:t>
            </a:r>
            <a:r>
              <a:rPr lang="ko-KR" altLang="en-US" sz="2400" dirty="0">
                <a:latin typeface="HY목각파임B" pitchFamily="18" charset="-127"/>
                <a:ea typeface="HY목각파임B" pitchFamily="18" charset="-127"/>
              </a:rPr>
              <a:t>관서지방  </a:t>
            </a:r>
          </a:p>
        </p:txBody>
      </p:sp>
      <p:pic>
        <p:nvPicPr>
          <p:cNvPr id="11" name="_x187291744" descr="EMB00001ff830e0">
            <a:extLst>
              <a:ext uri="{FF2B5EF4-FFF2-40B4-BE49-F238E27FC236}">
                <a16:creationId xmlns:a16="http://schemas.microsoft.com/office/drawing/2014/main" id="{AA9235EA-020F-4544-B090-6CB2E832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5292"/>
            <a:ext cx="4464494" cy="43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02095A-F8CB-4EDD-8F90-072F1594015D}"/>
              </a:ext>
            </a:extLst>
          </p:cNvPr>
          <p:cNvSpPr/>
          <p:nvPr/>
        </p:nvSpPr>
        <p:spPr>
          <a:xfrm>
            <a:off x="5292079" y="1618340"/>
            <a:ext cx="3240360" cy="30691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전통적 일본 요리 발달</a:t>
            </a:r>
            <a:endParaRPr lang="en-US" altLang="ko-KR" sz="20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base"/>
            <a:endParaRPr lang="en-US" altLang="ko-KR" sz="20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base"/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음식의 맛은 연하면서 국물이 많음</a:t>
            </a:r>
            <a:endParaRPr lang="en-US" altLang="ko-KR" sz="20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base"/>
            <a:endParaRPr lang="en-US" altLang="ko-KR" sz="20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base"/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재료의 색과 형태를 </a:t>
            </a:r>
            <a:endParaRPr lang="en-US" altLang="ko-KR" sz="20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fontAlgn="base"/>
            <a:r>
              <a:rPr lang="ko-KR" altLang="en-US" sz="20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최대한 살리는 특징</a:t>
            </a:r>
          </a:p>
        </p:txBody>
      </p:sp>
      <p:sp>
        <p:nvSpPr>
          <p:cNvPr id="14" name="원형: 비어 있음 11">
            <a:extLst>
              <a:ext uri="{FF2B5EF4-FFF2-40B4-BE49-F238E27FC236}">
                <a16:creationId xmlns:a16="http://schemas.microsoft.com/office/drawing/2014/main" id="{550EECFE-A90C-4ED0-B40B-917B54789ADC}"/>
              </a:ext>
            </a:extLst>
          </p:cNvPr>
          <p:cNvSpPr/>
          <p:nvPr/>
        </p:nvSpPr>
        <p:spPr>
          <a:xfrm>
            <a:off x="2680228" y="3045058"/>
            <a:ext cx="863080" cy="822540"/>
          </a:xfrm>
          <a:prstGeom prst="donut">
            <a:avLst>
              <a:gd name="adj" fmla="val 6364"/>
            </a:avLst>
          </a:prstGeom>
          <a:solidFill>
            <a:srgbClr val="FF0000"/>
          </a:solidFill>
          <a:ln cmpd="dbl">
            <a:solidFill>
              <a:srgbClr val="FD5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5" name="원형: 비어 있음 16">
            <a:extLst>
              <a:ext uri="{FF2B5EF4-FFF2-40B4-BE49-F238E27FC236}">
                <a16:creationId xmlns:a16="http://schemas.microsoft.com/office/drawing/2014/main" id="{036A7EEB-816D-4770-B8CC-45714A78F0D5}"/>
              </a:ext>
            </a:extLst>
          </p:cNvPr>
          <p:cNvSpPr/>
          <p:nvPr/>
        </p:nvSpPr>
        <p:spPr>
          <a:xfrm>
            <a:off x="2572216" y="1820922"/>
            <a:ext cx="863080" cy="822540"/>
          </a:xfrm>
          <a:prstGeom prst="donut">
            <a:avLst>
              <a:gd name="adj" fmla="val 6364"/>
            </a:avLst>
          </a:prstGeom>
          <a:solidFill>
            <a:srgbClr val="FF0000"/>
          </a:solidFill>
          <a:ln cmpd="dbl">
            <a:solidFill>
              <a:srgbClr val="FD5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55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267744" y="784076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40922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2.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관서지방  </a:t>
            </a:r>
          </a:p>
          <a:p>
            <a:r>
              <a:rPr lang="ko-KR" altLang="en-US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교토</a:t>
            </a:r>
            <a:r>
              <a:rPr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24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873CA65-A6DF-4458-9D4C-B100BC532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129308"/>
            <a:ext cx="4320475" cy="3897947"/>
          </a:xfrm>
          <a:prstGeom prst="rect">
            <a:avLst/>
          </a:prstGeom>
        </p:spPr>
      </p:pic>
      <p:sp>
        <p:nvSpPr>
          <p:cNvPr id="12" name="任意多边形 53">
            <a:extLst>
              <a:ext uri="{FF2B5EF4-FFF2-40B4-BE49-F238E27FC236}">
                <a16:creationId xmlns:a16="http://schemas.microsoft.com/office/drawing/2014/main" id="{F55D7221-D0B5-4CF6-969A-E1BF67278A2B}"/>
              </a:ext>
            </a:extLst>
          </p:cNvPr>
          <p:cNvSpPr/>
          <p:nvPr/>
        </p:nvSpPr>
        <p:spPr>
          <a:xfrm rot="10800000" flipH="1">
            <a:off x="978413" y="4833090"/>
            <a:ext cx="3600400" cy="388330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oval"/>
          </a:ln>
          <a:effectLst/>
        </p:spPr>
        <p:txBody>
          <a:bodyPr lIns="68580" tIns="34290" rIns="68580" bIns="3429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black"/>
              </a:solidFill>
              <a:latin typeface="HY목각파임B" panose="02030600000101010101" pitchFamily="18" charset="-127"/>
              <a:ea typeface="宋体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2A1889-2762-44AE-968F-E7C490CA61AE}"/>
              </a:ext>
            </a:extLst>
          </p:cNvPr>
          <p:cNvSpPr txBox="1"/>
          <p:nvPr/>
        </p:nvSpPr>
        <p:spPr>
          <a:xfrm>
            <a:off x="1820887" y="4639886"/>
            <a:ext cx="162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유도후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61C93-E835-4D75-944C-A19226742981}"/>
              </a:ext>
            </a:extLst>
          </p:cNvPr>
          <p:cNvSpPr txBox="1"/>
          <p:nvPr/>
        </p:nvSpPr>
        <p:spPr>
          <a:xfrm>
            <a:off x="697189" y="1432824"/>
            <a:ext cx="3407267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교토 주변에 사찰이 많아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살생을 금하는 불교의 계율로 고기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 생선 대신 콩으로 만든 두부요리 발달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다시마 삶은 물에 두부를 넣고 데쳐서 먹는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음식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55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267744" y="784076"/>
            <a:ext cx="61206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40922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2.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관서지방  </a:t>
            </a:r>
          </a:p>
          <a:p>
            <a:r>
              <a:rPr lang="ko-KR" altLang="en-US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오사카</a:t>
            </a:r>
            <a:r>
              <a:rPr lang="en-US" altLang="ko-KR" sz="24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24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2FAE9C6-667A-40F5-92C4-F7B96D6FB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813" y="1158924"/>
            <a:ext cx="4282438" cy="4107669"/>
          </a:xfrm>
          <a:prstGeom prst="rect">
            <a:avLst/>
          </a:prstGeom>
        </p:spPr>
      </p:pic>
      <p:sp>
        <p:nvSpPr>
          <p:cNvPr id="12" name="갈매기형 수장 20">
            <a:extLst>
              <a:ext uri="{FF2B5EF4-FFF2-40B4-BE49-F238E27FC236}">
                <a16:creationId xmlns:a16="http://schemas.microsoft.com/office/drawing/2014/main" id="{511103B9-50FF-4E2D-8E90-149961DB73B3}"/>
              </a:ext>
            </a:extLst>
          </p:cNvPr>
          <p:cNvSpPr/>
          <p:nvPr/>
        </p:nvSpPr>
        <p:spPr>
          <a:xfrm>
            <a:off x="2474217" y="565731"/>
            <a:ext cx="4195565" cy="393139"/>
          </a:xfrm>
          <a:prstGeom prst="chevron">
            <a:avLst>
              <a:gd name="adj" fmla="val 3827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오사카는 밀가루 음식이 발달한 지역</a:t>
            </a:r>
            <a:endParaRPr lang="en-US" altLang="ko-KR" b="1" kern="0" dirty="0">
              <a:solidFill>
                <a:srgbClr val="0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任意多边形 53">
            <a:extLst>
              <a:ext uri="{FF2B5EF4-FFF2-40B4-BE49-F238E27FC236}">
                <a16:creationId xmlns:a16="http://schemas.microsoft.com/office/drawing/2014/main" id="{F55D7221-D0B5-4CF6-969A-E1BF67278A2B}"/>
              </a:ext>
            </a:extLst>
          </p:cNvPr>
          <p:cNvSpPr/>
          <p:nvPr/>
        </p:nvSpPr>
        <p:spPr>
          <a:xfrm rot="10800000" flipH="1">
            <a:off x="1187624" y="1321012"/>
            <a:ext cx="3600400" cy="388330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oval"/>
          </a:ln>
          <a:effectLst/>
        </p:spPr>
        <p:txBody>
          <a:bodyPr lIns="68580" tIns="34290" rIns="68580" bIns="3429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black"/>
              </a:solidFill>
              <a:latin typeface="HY목각파임B" panose="02030600000101010101" pitchFamily="18" charset="-127"/>
              <a:ea typeface="宋体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A1889-2762-44AE-968F-E7C490CA61AE}"/>
              </a:ext>
            </a:extLst>
          </p:cNvPr>
          <p:cNvSpPr txBox="1"/>
          <p:nvPr/>
        </p:nvSpPr>
        <p:spPr>
          <a:xfrm>
            <a:off x="1640741" y="1177215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오코노미야키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61C93-E835-4D75-944C-A19226742981}"/>
              </a:ext>
            </a:extLst>
          </p:cNvPr>
          <p:cNvSpPr txBox="1"/>
          <p:nvPr/>
        </p:nvSpPr>
        <p:spPr>
          <a:xfrm>
            <a:off x="592855" y="1822495"/>
            <a:ext cx="3889389" cy="3621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b="1" i="1" kern="0" dirty="0" err="1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오코노미</a:t>
            </a:r>
            <a:r>
              <a:rPr lang="en-US" altLang="ko-KR" b="1" i="1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=</a:t>
            </a:r>
            <a:r>
              <a:rPr lang="ko-KR" altLang="en-US" b="1" i="1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좋아하는 것</a:t>
            </a:r>
            <a:r>
              <a:rPr lang="en-US" altLang="ko-KR" b="1" i="1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lang="ko-KR" altLang="en-US" b="1" i="1" kern="0" dirty="0" err="1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야키</a:t>
            </a:r>
            <a:r>
              <a:rPr lang="en-US" altLang="ko-KR" b="1" i="1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= </a:t>
            </a:r>
            <a:r>
              <a:rPr lang="ko-KR" altLang="en-US" b="1" i="1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굽다 </a:t>
            </a:r>
            <a:r>
              <a:rPr lang="en-US" altLang="ko-KR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algn="just" fontAlgn="base">
              <a:lnSpc>
                <a:spcPct val="150000"/>
              </a:lnSpc>
            </a:pPr>
            <a:endParaRPr lang="en-US" altLang="ko-KR" kern="0" dirty="0">
              <a:solidFill>
                <a:srgbClr val="0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에도시대에 식량이 부족해 많은 사람이 적은 양으로 배부르게 먹을 수 있는 음식을 찾다 </a:t>
            </a:r>
            <a:endParaRPr lang="en-US" altLang="ko-KR" sz="2000" kern="0" dirty="0">
              <a:solidFill>
                <a:srgbClr val="0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밀가루와 물을 반죽하여 철판에 여러 가지 재료와 함께 구워 먹기 시작</a:t>
            </a:r>
            <a:r>
              <a:rPr lang="en-US" altLang="ko-KR" sz="20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2000" kern="0" dirty="0">
              <a:solidFill>
                <a:srgbClr val="0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55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324</Words>
  <Application>Microsoft Office PowerPoint</Application>
  <PresentationFormat>화면 슬라이드 쇼(16:10)</PresentationFormat>
  <Paragraphs>103</Paragraphs>
  <Slides>14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HY목각파임B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조예림</dc:creator>
  <cp:lastModifiedBy>이 동현</cp:lastModifiedBy>
  <cp:revision>61</cp:revision>
  <dcterms:created xsi:type="dcterms:W3CDTF">2017-04-29T12:23:00Z</dcterms:created>
  <dcterms:modified xsi:type="dcterms:W3CDTF">2019-05-21T07:52:34Z</dcterms:modified>
</cp:coreProperties>
</file>