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0" r:id="rId3"/>
    <p:sldId id="268" r:id="rId4"/>
    <p:sldId id="265" r:id="rId5"/>
    <p:sldId id="262" r:id="rId6"/>
    <p:sldId id="273" r:id="rId7"/>
    <p:sldId id="269" r:id="rId8"/>
    <p:sldId id="271" r:id="rId9"/>
    <p:sldId id="270" r:id="rId10"/>
    <p:sldId id="272" r:id="rId11"/>
    <p:sldId id="267" r:id="rId12"/>
  </p:sldIdLst>
  <p:sldSz cx="9144000" cy="5715000" type="screen16x10"/>
  <p:notesSz cx="6858000" cy="9144000"/>
  <p:embeddedFontLst>
    <p:embeddedFont>
      <p:font typeface="배달의민족 주아" pitchFamily="18" charset="-127"/>
      <p:regular r:id="rId15"/>
    </p:embeddedFont>
    <p:embeddedFont>
      <p:font typeface="나눔스퀘어라운드 ExtraBold" pitchFamily="50" charset="-127"/>
      <p:bold r:id="rId16"/>
    </p:embeddedFont>
    <p:embeddedFont>
      <p:font typeface="맑은 고딕" pitchFamily="50" charset="-127"/>
      <p:regular r:id="rId17"/>
      <p:bold r:id="rId18"/>
    </p:embeddedFont>
    <p:embeddedFont>
      <p:font typeface="나눔스퀘어라운드 Bold" pitchFamily="50" charset="-127"/>
      <p:bold r:id="rId19"/>
    </p:embeddedFont>
    <p:embeddedFont>
      <p:font typeface="배달의민족 연성" pitchFamily="50" charset="-127"/>
      <p:regular r:id="rId20"/>
    </p:embeddedFont>
    <p:embeddedFont>
      <p:font typeface="나눔고딕 ExtraBold" pitchFamily="50" charset="-127"/>
      <p:bold r:id="rId21"/>
    </p:embeddedFont>
    <p:embeddedFont>
      <p:font typeface="나눔스퀘어라운드 Regular" pitchFamily="50" charset="-127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AAA"/>
    <a:srgbClr val="E9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761" autoAdjust="0"/>
  </p:normalViewPr>
  <p:slideViewPr>
    <p:cSldViewPr>
      <p:cViewPr>
        <p:scale>
          <a:sx n="90" d="100"/>
          <a:sy n="90" d="100"/>
        </p:scale>
        <p:origin x="-822" y="1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5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6887B-D26A-46A5-AF70-112585C54022}" type="datetimeFigureOut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5147-CF7A-42DA-AE2A-5417B71241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0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735E3-607A-4428-8142-DA62BAB4149C}" type="datetimeFigureOut">
              <a:rPr lang="ko-KR" altLang="en-US" smtClean="0"/>
              <a:pPr/>
              <a:t>2019-10-21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02434-C8F7-4224-9910-3D30EBE5E0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54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02434-C8F7-4224-9910-3D30EBE5E0F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02434-C8F7-4224-9910-3D30EBE5E0F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60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21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5500706"/>
            <a:ext cx="9144000" cy="21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308882"/>
            <a:ext cx="9144000" cy="1588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-32" y="5416105"/>
            <a:ext cx="9144000" cy="1588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36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857356" y="371741"/>
            <a:ext cx="4714908" cy="699809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a옛날목욕탕B" pitchFamily="18" charset="-127"/>
                <a:ea typeface="a옛날목욕탕B" pitchFamily="18" charset="-127"/>
              </a:defRPr>
            </a:lvl1pPr>
          </a:lstStyle>
          <a:p>
            <a:r>
              <a:rPr lang="ko-KR" altLang="en-US" dirty="0" smtClean="0"/>
              <a:t>목차이름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38290" y="5433879"/>
            <a:ext cx="2133600" cy="3042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 hasCustomPrompt="1"/>
          </p:nvPr>
        </p:nvSpPr>
        <p:spPr>
          <a:xfrm>
            <a:off x="395868" y="301288"/>
            <a:ext cx="1604363" cy="714375"/>
          </a:xfrm>
        </p:spPr>
        <p:txBody>
          <a:bodyPr>
            <a:noAutofit/>
          </a:bodyPr>
          <a:lstStyle>
            <a:lvl1pPr>
              <a:buNone/>
              <a:defRPr sz="4800">
                <a:solidFill>
                  <a:schemeClr val="accent3"/>
                </a:solidFill>
                <a:latin typeface="a옛날목욕탕B" pitchFamily="18" charset="-127"/>
                <a:ea typeface="a옛날목욕탕B" pitchFamily="18" charset="-127"/>
              </a:defRPr>
            </a:lvl1pPr>
          </a:lstStyle>
          <a:p>
            <a:pPr lvl="0"/>
            <a:r>
              <a:rPr lang="en-US" altLang="ko-KR" dirty="0" smtClean="0"/>
              <a:t>#01</a:t>
            </a:r>
            <a:endParaRPr lang="ko-KR" altLang="en-US" dirty="0"/>
          </a:p>
        </p:txBody>
      </p:sp>
      <p:pic>
        <p:nvPicPr>
          <p:cNvPr id="7" name="Picture 2" descr="C:\Users\User\Desktop\inspiration\ing\flame (1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79164"/>
            <a:ext cx="546366" cy="478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B9AC7-1EDD-4489-B26E-7C384CD06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TkiWDBEs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619672" y="2020613"/>
            <a:ext cx="6624736" cy="1019152"/>
            <a:chOff x="1619672" y="1921361"/>
            <a:chExt cx="6624736" cy="1019152"/>
          </a:xfrm>
        </p:grpSpPr>
        <p:sp>
          <p:nvSpPr>
            <p:cNvPr id="5" name="TextBox 4"/>
            <p:cNvSpPr txBox="1"/>
            <p:nvPr/>
          </p:nvSpPr>
          <p:spPr>
            <a:xfrm>
              <a:off x="1619672" y="1930570"/>
              <a:ext cx="66247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 err="1" smtClean="0">
                  <a:solidFill>
                    <a:schemeClr val="bg1"/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다이쇼</a:t>
              </a:r>
              <a:r>
                <a:rPr lang="ko-KR" altLang="en-US" sz="4800" dirty="0" smtClean="0">
                  <a:solidFill>
                    <a:schemeClr val="bg1"/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 경제성장과 공황</a:t>
              </a:r>
              <a:endParaRPr lang="en-US" altLang="ko-KR" sz="4800" dirty="0" smtClean="0">
                <a:solidFill>
                  <a:schemeClr val="bg1"/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785918" y="2869075"/>
              <a:ext cx="5429288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Regular" pitchFamily="50" charset="-127"/>
                <a:ea typeface="나눔스퀘어라운드 Regular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878040" y="1921361"/>
              <a:ext cx="108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Regular" pitchFamily="50" charset="-127"/>
                <a:ea typeface="나눔스퀘어라운드 Regular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321335" y="1930168"/>
              <a:ext cx="108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Regular" pitchFamily="50" charset="-127"/>
                <a:ea typeface="나눔스퀘어라운드 Regular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87053" y="4873724"/>
            <a:ext cx="25711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21*****4 </a:t>
            </a:r>
            <a:r>
              <a:rPr lang="ko-KR" altLang="en-US" sz="25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김</a:t>
            </a:r>
            <a:r>
              <a:rPr lang="en-US" altLang="ko-KR" sz="25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**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687053" y="1975822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164288" y="1993404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배달의민족 연성" pitchFamily="50" charset="-127"/>
                <a:ea typeface="배달의민족 연성" pitchFamily="50" charset="-127"/>
              </a:rPr>
              <a:t>관동대지진 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#03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8" y="1489348"/>
            <a:ext cx="2532906" cy="2059217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526241" y="3721596"/>
            <a:ext cx="2502238" cy="1338828"/>
            <a:chOff x="485586" y="3793604"/>
            <a:chExt cx="2502238" cy="1338828"/>
          </a:xfrm>
        </p:grpSpPr>
        <p:sp>
          <p:nvSpPr>
            <p:cNvPr id="3" name="직사각형 2"/>
            <p:cNvSpPr/>
            <p:nvPr/>
          </p:nvSpPr>
          <p:spPr>
            <a:xfrm>
              <a:off x="497235" y="3793604"/>
              <a:ext cx="2490589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은행과 지폐공장화재</a:t>
              </a:r>
              <a:endPara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 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: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지폐의 </a:t>
              </a: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소실로 인해</a:t>
              </a:r>
              <a:endPara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 경제적 타격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</p:txBody>
        </p:sp>
        <p:sp>
          <p:nvSpPr>
            <p:cNvPr id="17" name="갈매기형 수장 16"/>
            <p:cNvSpPr/>
            <p:nvPr/>
          </p:nvSpPr>
          <p:spPr>
            <a:xfrm>
              <a:off x="485586" y="3979938"/>
              <a:ext cx="157327" cy="158861"/>
            </a:xfrm>
            <a:prstGeom prst="chevron">
              <a:avLst>
                <a:gd name="adj" fmla="val 573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123521" y="3649588"/>
            <a:ext cx="2961782" cy="467885"/>
            <a:chOff x="3123521" y="3757268"/>
            <a:chExt cx="2961782" cy="467885"/>
          </a:xfrm>
        </p:grpSpPr>
        <p:sp>
          <p:nvSpPr>
            <p:cNvPr id="18" name="직사각형 17"/>
            <p:cNvSpPr/>
            <p:nvPr/>
          </p:nvSpPr>
          <p:spPr>
            <a:xfrm>
              <a:off x="3123521" y="3757268"/>
              <a:ext cx="2961782" cy="46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</p:txBody>
        </p:sp>
        <p:sp>
          <p:nvSpPr>
            <p:cNvPr id="20" name="갈매기형 수장 19"/>
            <p:cNvSpPr/>
            <p:nvPr/>
          </p:nvSpPr>
          <p:spPr>
            <a:xfrm>
              <a:off x="3622585" y="3961569"/>
              <a:ext cx="157327" cy="158861"/>
            </a:xfrm>
            <a:prstGeom prst="chevron">
              <a:avLst>
                <a:gd name="adj" fmla="val 573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6102092" y="3672598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안전불감증을 깨닫고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근대적 건축법을 도입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6338922" y="3839282"/>
            <a:ext cx="157327" cy="158861"/>
          </a:xfrm>
          <a:prstGeom prst="chevron">
            <a:avLst>
              <a:gd name="adj" fmla="val 5738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21" y="1489346"/>
            <a:ext cx="2543463" cy="205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278518" y="3790845"/>
            <a:ext cx="2651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latin typeface="나눔스퀘어라운드 Regular" pitchFamily="50" charset="-127"/>
                <a:ea typeface="나눔스퀘어라운드 Regular" pitchFamily="50" charset="-127"/>
              </a:rPr>
              <a:t>도로와 </a:t>
            </a: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철도 </a:t>
            </a:r>
            <a:endParaRPr lang="en-US" altLang="ko-KR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algn="ctr"/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공원이 재생성</a:t>
            </a:r>
            <a:endParaRPr lang="en-US" altLang="ko-KR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endParaRPr lang="en-US" altLang="ko-KR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r>
              <a:rPr lang="en-US" altLang="ko-KR" dirty="0" smtClean="0">
                <a:latin typeface="나눔스퀘어라운드 Regular" pitchFamily="50" charset="-127"/>
                <a:ea typeface="나눔스퀘어라운드 Regular" pitchFamily="50" charset="-127"/>
              </a:rPr>
              <a:t>:</a:t>
            </a:r>
            <a:r>
              <a:rPr lang="ko-KR" altLang="en-US" b="1" dirty="0" smtClean="0">
                <a:solidFill>
                  <a:srgbClr val="FF0000"/>
                </a:solidFill>
                <a:latin typeface="나눔스퀘어라운드 Regular" pitchFamily="50" charset="-127"/>
                <a:ea typeface="나눔스퀘어라운드 Regular" pitchFamily="50" charset="-127"/>
              </a:rPr>
              <a:t>근대적 모습의 도시재건</a:t>
            </a:r>
            <a:endParaRPr lang="ko-KR" altLang="en-US" b="1" dirty="0">
              <a:solidFill>
                <a:srgbClr val="FF0000"/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61" y="1491529"/>
            <a:ext cx="2517497" cy="205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036806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smtClean="0">
                <a:solidFill>
                  <a:schemeClr val="bg1"/>
                </a:solidFill>
                <a:latin typeface="배달의민족 연성" pitchFamily="50" charset="-127"/>
                <a:ea typeface="배달의민족 연성" pitchFamily="50" charset="-127"/>
              </a:rPr>
              <a:t>감사</a:t>
            </a:r>
            <a:r>
              <a:rPr lang="ko-KR" altLang="en-US" sz="6000" dirty="0" smtClean="0">
                <a:solidFill>
                  <a:schemeClr val="bg1"/>
                </a:solidFill>
                <a:latin typeface="배달의민족 연성" pitchFamily="50" charset="-127"/>
                <a:ea typeface="배달의민족 연성" pitchFamily="50" charset="-127"/>
              </a:rPr>
              <a:t>합니다 </a:t>
            </a:r>
            <a:r>
              <a:rPr lang="en-US" altLang="ko-KR" sz="6000" dirty="0" smtClean="0">
                <a:solidFill>
                  <a:schemeClr val="bg1"/>
                </a:solidFill>
                <a:latin typeface="배달의민족 연성" pitchFamily="50" charset="-127"/>
                <a:ea typeface="배달의민족 연성" pitchFamily="50" charset="-127"/>
              </a:rPr>
              <a:t>! :)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000232" y="3143252"/>
            <a:ext cx="5429288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285984" y="1928806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000364" y="1928806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2857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14348" y="553136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accent3"/>
                </a:solidFill>
                <a:latin typeface="배달의민족 연성" pitchFamily="50" charset="-127"/>
                <a:ea typeface="배달의민족 연성" pitchFamily="50" charset="-127"/>
              </a:rPr>
              <a:t>#Contents</a:t>
            </a:r>
            <a:endParaRPr lang="ko-KR" altLang="en-US" sz="4400" dirty="0">
              <a:solidFill>
                <a:schemeClr val="accent3"/>
              </a:solidFill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48183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accent3"/>
                </a:solidFill>
                <a:latin typeface="배달의민족 연성" pitchFamily="50" charset="-127"/>
                <a:ea typeface="배달의민족 연성" pitchFamily="50" charset="-127"/>
              </a:rPr>
              <a:t>01</a:t>
            </a:r>
            <a:endParaRPr lang="ko-KR" altLang="en-US" sz="4000" dirty="0">
              <a:solidFill>
                <a:schemeClr val="accent3"/>
              </a:solidFill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1510061"/>
            <a:ext cx="488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조선일보명조" pitchFamily="18" charset="-127"/>
              </a:rPr>
              <a:t>다이쇼</a:t>
            </a:r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조선일보명조" pitchFamily="18" charset="-127"/>
              </a:rPr>
              <a:t> 시대 경제배경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  <a:cs typeface="조선일보명조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617" y="2329106"/>
            <a:ext cx="98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accent3"/>
                </a:solidFill>
                <a:latin typeface="배달의민족 연성" pitchFamily="50" charset="-127"/>
                <a:ea typeface="배달의민족 연성" pitchFamily="50" charset="-127"/>
              </a:rPr>
              <a:t>02</a:t>
            </a:r>
            <a:endParaRPr lang="ko-KR" altLang="en-US" sz="4000" dirty="0">
              <a:solidFill>
                <a:schemeClr val="accent3"/>
              </a:solidFill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2423694"/>
            <a:ext cx="370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조선일보명조" pitchFamily="18" charset="-127"/>
              </a:rPr>
              <a:t>1</a:t>
            </a:r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조선일보명조" pitchFamily="18" charset="-127"/>
              </a:rPr>
              <a:t>차 세계 대전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  <a:cs typeface="조선일보명조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4617" y="3242739"/>
            <a:ext cx="84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accent3"/>
                </a:solidFill>
                <a:latin typeface="배달의민족 연성" pitchFamily="50" charset="-127"/>
                <a:ea typeface="배달의민족 연성" pitchFamily="50" charset="-127"/>
              </a:rPr>
              <a:t>03</a:t>
            </a:r>
            <a:endParaRPr lang="ko-KR" altLang="en-US" sz="4000" dirty="0">
              <a:solidFill>
                <a:schemeClr val="accent3"/>
              </a:solidFill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3307683"/>
            <a:ext cx="452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조선일보명조" pitchFamily="18" charset="-127"/>
              </a:rPr>
              <a:t>쌀소동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  <a:cs typeface="조선일보명조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7767" y="4149878"/>
            <a:ext cx="893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accent3"/>
                </a:solidFill>
                <a:latin typeface="배달의민족 연성" pitchFamily="50" charset="-127"/>
                <a:ea typeface="배달의민족 연성" pitchFamily="50" charset="-127"/>
              </a:rPr>
              <a:t>04</a:t>
            </a:r>
            <a:endParaRPr lang="ko-KR" altLang="en-US" sz="4000" dirty="0">
              <a:solidFill>
                <a:schemeClr val="accent3"/>
              </a:solidFill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7" y="419816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조선일보명조" pitchFamily="18" charset="-127"/>
              </a:rPr>
              <a:t>관동대지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조선일보명조" pitchFamily="18" charset="-127"/>
              </a:rPr>
              <a:t>진</a:t>
            </a:r>
          </a:p>
        </p:txBody>
      </p:sp>
      <p:pic>
        <p:nvPicPr>
          <p:cNvPr id="14" name="Picture 2" descr="C:\Users\User\Desktop\inspiration\ing\flam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7634" y="428608"/>
            <a:ext cx="546366" cy="478072"/>
          </a:xfrm>
          <a:prstGeom prst="rect">
            <a:avLst/>
          </a:prstGeom>
          <a:noFill/>
        </p:spPr>
      </p:pic>
      <p:sp>
        <p:nvSpPr>
          <p:cNvPr id="17" name="직사각형 16"/>
          <p:cNvSpPr/>
          <p:nvPr/>
        </p:nvSpPr>
        <p:spPr>
          <a:xfrm>
            <a:off x="0" y="5429268"/>
            <a:ext cx="9144000" cy="2857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>
                <a:latin typeface="배달의민족 연성" pitchFamily="50" charset="-127"/>
                <a:ea typeface="배달의민족 연성" pitchFamily="50" charset="-127"/>
              </a:rPr>
              <a:t>다이쇼</a:t>
            </a:r>
            <a:r>
              <a:rPr lang="ko-KR" altLang="en-US" dirty="0" smtClean="0">
                <a:latin typeface="배달의민족 연성" pitchFamily="50" charset="-127"/>
                <a:ea typeface="배달의민족 연성" pitchFamily="50" charset="-127"/>
              </a:rPr>
              <a:t> 경제 배경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01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084206" y="1201316"/>
            <a:ext cx="887845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s://postfiles.pstatic.net/20151208_217/jajuwayo_1449504498815ML7Iu_PNG/73.pn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0506" y="1513750"/>
            <a:ext cx="2966947" cy="31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88237" y="1480637"/>
            <a:ext cx="2249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영일동</a:t>
            </a:r>
            <a:r>
              <a:rPr lang="ko-KR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맹</a:t>
            </a:r>
            <a:r>
              <a:rPr lang="ko-KR" altLang="en-US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</a:t>
            </a:r>
            <a:endParaRPr lang="ko-KR" alt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021" y="2050499"/>
            <a:ext cx="3847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러시아의 남하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에 대비해 체결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algn="ctr"/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1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차 세계 대전 참전하는 원인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algn="ctr"/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연합국에 군수물자지원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algn="ctr"/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2051" y="3850539"/>
            <a:ext cx="371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경제성장의 계기 </a:t>
            </a:r>
            <a:endParaRPr lang="en-US" altLang="ko-KR" sz="2400" dirty="0">
              <a:solidFill>
                <a:schemeClr val="bg1">
                  <a:lumMod val="95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4985418" y="3805314"/>
            <a:ext cx="533534" cy="50405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8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23528" y="2065412"/>
            <a:ext cx="4516880" cy="2088232"/>
          </a:xfrm>
          <a:prstGeom prst="rect">
            <a:avLst/>
          </a:prstGeom>
          <a:noFill/>
          <a:ln>
            <a:solidFill>
              <a:schemeClr val="accent2">
                <a:alpha val="99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미국에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이어 세계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2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위 무기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수출국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많은 선박을 제조 세계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3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위의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해운국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등극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en-US" altLang="ko-KR" dirty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아시아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1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위의 공업국 등극</a:t>
            </a: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(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철강업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, </a:t>
            </a:r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화학공업 성장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1</a:t>
            </a:r>
            <a:r>
              <a:rPr lang="ko-KR" altLang="en-US" dirty="0" smtClean="0">
                <a:latin typeface="배달의민족 연성" pitchFamily="50" charset="-127"/>
                <a:ea typeface="배달의민족 연성" pitchFamily="50" charset="-127"/>
              </a:rPr>
              <a:t>차 세계 대</a:t>
            </a:r>
            <a:r>
              <a:rPr lang="ko-KR" altLang="en-US" dirty="0">
                <a:latin typeface="배달의민족 연성" pitchFamily="50" charset="-127"/>
                <a:ea typeface="배달의민족 연성" pitchFamily="50" charset="-127"/>
              </a:rPr>
              <a:t>전</a:t>
            </a:r>
          </a:p>
        </p:txBody>
      </p:sp>
      <p:sp>
        <p:nvSpPr>
          <p:cNvPr id="12" name="텍스트 개체 틀 3"/>
          <p:cNvSpPr>
            <a:spLocks noGrp="1"/>
          </p:cNvSpPr>
          <p:nvPr>
            <p:ph type="body" sz="quarter" idx="13"/>
          </p:nvPr>
        </p:nvSpPr>
        <p:spPr>
          <a:xfrm>
            <a:off x="395868" y="301288"/>
            <a:ext cx="1604363" cy="714375"/>
          </a:xfrm>
        </p:spPr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02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27014" y="1371918"/>
            <a:ext cx="5142755" cy="463048"/>
            <a:chOff x="971030" y="1404955"/>
            <a:chExt cx="5142755" cy="463048"/>
          </a:xfrm>
        </p:grpSpPr>
        <p:sp>
          <p:nvSpPr>
            <p:cNvPr id="2" name="직사각형 1"/>
            <p:cNvSpPr/>
            <p:nvPr/>
          </p:nvSpPr>
          <p:spPr>
            <a:xfrm>
              <a:off x="971030" y="1406338"/>
              <a:ext cx="51427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ExtraBold" pitchFamily="50" charset="-127"/>
                  <a:ea typeface="나눔스퀘어라운드 ExtraBold" pitchFamily="50" charset="-127"/>
                </a:rPr>
                <a:t>전쟁 특수로 인한 경기 부흥  </a:t>
              </a:r>
              <a:r>
                <a:rPr lang="en-U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ExtraBold" pitchFamily="50" charset="-127"/>
                  <a:ea typeface="나눔스퀘어라운드 ExtraBold" pitchFamily="50" charset="-127"/>
                </a:rPr>
                <a:t>&amp; </a:t>
              </a:r>
              <a:r>
                <a:rPr lang="ko-KR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ExtraBold" pitchFamily="50" charset="-127"/>
                  <a:ea typeface="나눔스퀘어라운드 ExtraBold" pitchFamily="50" charset="-127"/>
                </a:rPr>
                <a:t>산업혁명</a:t>
              </a:r>
              <a:endPara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86148" y="1404955"/>
              <a:ext cx="71438" cy="4286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1" name="오른쪽 화살표 10"/>
          <p:cNvSpPr/>
          <p:nvPr/>
        </p:nvSpPr>
        <p:spPr>
          <a:xfrm>
            <a:off x="445803" y="4437112"/>
            <a:ext cx="432048" cy="57606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77851" y="4525089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독점 자본의 재벌 세력의 성장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05" y="1993404"/>
            <a:ext cx="310234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m1.daumcdn.net/cfile221/R400x0/2355DE485503FD580DB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05" y="3656881"/>
            <a:ext cx="3102345" cy="16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>
                <a:latin typeface="배달의민족 연성" pitchFamily="50" charset="-127"/>
                <a:ea typeface="배달의민족 연성" pitchFamily="50" charset="-127"/>
              </a:rPr>
              <a:t>쌀소동</a:t>
            </a:r>
            <a:r>
              <a:rPr lang="ko-KR" altLang="en-US" dirty="0" smtClean="0">
                <a:latin typeface="배달의민족 연성" pitchFamily="50" charset="-127"/>
                <a:ea typeface="배달의민족 연성" pitchFamily="50" charset="-127"/>
              </a:rPr>
              <a:t> 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#03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1385742"/>
            <a:ext cx="71438" cy="42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9253" y="13973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스퀘어라운드 Bold" pitchFamily="50" charset="-127"/>
                <a:ea typeface="나눔스퀘어라운드 Bold" pitchFamily="50" charset="-127"/>
              </a:rPr>
              <a:t>쌀소</a:t>
            </a:r>
            <a:r>
              <a:rPr lang="ko-KR" altLang="en-US" sz="2400" dirty="0" err="1">
                <a:latin typeface="나눔스퀘어라운드 Bold" pitchFamily="50" charset="-127"/>
                <a:ea typeface="나눔스퀘어라운드 Bold" pitchFamily="50" charset="-127"/>
              </a:rPr>
              <a:t>동</a:t>
            </a:r>
            <a:endParaRPr lang="ko-KR" altLang="en-US" sz="2400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21" y="2205079"/>
            <a:ext cx="453650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①급격한 산업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혁명의 진행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→ </a:t>
            </a:r>
            <a:r>
              <a:rPr lang="ko-KR" altLang="en-US" dirty="0">
                <a:solidFill>
                  <a:schemeClr val="accent3"/>
                </a:solidFill>
                <a:latin typeface="나눔스퀘어라운드 Regular" pitchFamily="50" charset="-127"/>
                <a:ea typeface="나눔스퀘어라운드 Regular" pitchFamily="50" charset="-127"/>
              </a:rPr>
              <a:t>도시로의 이주 </a:t>
            </a:r>
            <a:endParaRPr lang="en-US" altLang="ko-KR" dirty="0" smtClean="0">
              <a:solidFill>
                <a:schemeClr val="accent3"/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증가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→ </a:t>
            </a:r>
            <a:r>
              <a:rPr lang="ko-KR" altLang="en-US" dirty="0"/>
              <a:t>농촌의 인구 유출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→ </a:t>
            </a:r>
            <a:r>
              <a:rPr lang="ko-KR" altLang="en-US" sz="2000" dirty="0">
                <a:latin typeface="나눔스퀘어라운드 Regular" pitchFamily="50" charset="-127"/>
                <a:ea typeface="나눔스퀘어라운드 Regular" pitchFamily="50" charset="-127"/>
              </a:rPr>
              <a:t>쌀 생산량 </a:t>
            </a:r>
            <a:r>
              <a:rPr lang="ko-KR" altLang="en-US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감소</a:t>
            </a:r>
            <a:endParaRPr lang="en-US" altLang="ko-KR" sz="2000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②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일본군의 시베리아 출병 결정으로 인한 수요증가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→ </a:t>
            </a:r>
            <a:r>
              <a:rPr lang="ko-KR" altLang="en-US" dirty="0">
                <a:solidFill>
                  <a:schemeClr val="accent3"/>
                </a:solidFill>
                <a:latin typeface="나눔스퀘어라운드 Regular" pitchFamily="50" charset="-127"/>
                <a:ea typeface="나눔스퀘어라운드 Regular" pitchFamily="50" charset="-127"/>
              </a:rPr>
              <a:t>쌀 도매상들의 가격 담합</a:t>
            </a:r>
            <a:endParaRPr lang="en-US" altLang="ko-KR" dirty="0">
              <a:solidFill>
                <a:schemeClr val="accent3"/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③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주요 </a:t>
            </a:r>
            <a:r>
              <a:rPr lang="ko-KR" altLang="en-US" dirty="0">
                <a:solidFill>
                  <a:schemeClr val="accent3"/>
                </a:solidFill>
                <a:latin typeface="나눔스퀘어라운드 Regular" pitchFamily="50" charset="-127"/>
                <a:ea typeface="나눔스퀘어라운드 Regular" pitchFamily="50" charset="-127"/>
              </a:rPr>
              <a:t>재벌들의 독점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자본주의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  →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자신들의 이익을 추구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=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생산품가격 폭등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52" y="1858989"/>
            <a:ext cx="4160813" cy="27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1509" y="4547320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쌀 가격 폭등 수치를 나타낸 표 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>
                <a:latin typeface="배달의민족 연성" pitchFamily="50" charset="-127"/>
                <a:ea typeface="배달의민족 연성" pitchFamily="50" charset="-127"/>
              </a:rPr>
              <a:t>쌀소동</a:t>
            </a:r>
            <a:r>
              <a:rPr lang="ko-KR" altLang="en-US" dirty="0" smtClean="0">
                <a:latin typeface="배달의민족 연성" pitchFamily="50" charset="-127"/>
                <a:ea typeface="배달의민족 연성" pitchFamily="50" charset="-127"/>
              </a:rPr>
              <a:t> 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#03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1385742"/>
            <a:ext cx="71438" cy="42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9253" y="13973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스퀘어라운드 Bold" pitchFamily="50" charset="-127"/>
                <a:ea typeface="나눔스퀘어라운드 Bold" pitchFamily="50" charset="-127"/>
              </a:rPr>
              <a:t>쌀소동</a:t>
            </a:r>
            <a:r>
              <a:rPr lang="ko-KR" altLang="en-US" sz="2400" dirty="0"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r>
              <a:rPr lang="ko-KR" altLang="en-US" sz="2400" dirty="0" smtClean="0">
                <a:latin typeface="나눔스퀘어라운드 Bold" pitchFamily="50" charset="-127"/>
                <a:ea typeface="나눔스퀘어라운드 Bold" pitchFamily="50" charset="-127"/>
              </a:rPr>
              <a:t>결과</a:t>
            </a:r>
            <a:endParaRPr lang="ko-KR" altLang="en-US" sz="2400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/>
          <a:stretch/>
        </p:blipFill>
        <p:spPr bwMode="auto">
          <a:xfrm>
            <a:off x="467544" y="2137420"/>
            <a:ext cx="4104456" cy="254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9171" y="2441960"/>
            <a:ext cx="4834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o-KR" altLang="en-US" sz="2000" dirty="0" err="1" smtClean="0">
                <a:latin typeface="나눔스퀘어라운드 Regular" pitchFamily="50" charset="-127"/>
                <a:ea typeface="나눔스퀘어라운드 Regular" pitchFamily="50" charset="-127"/>
              </a:rPr>
              <a:t>도야마현에서</a:t>
            </a:r>
            <a:r>
              <a:rPr lang="ko-KR" altLang="en-US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 </a:t>
            </a:r>
            <a:r>
              <a:rPr lang="ko-KR" altLang="en-US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시작 </a:t>
            </a:r>
            <a:r>
              <a:rPr lang="en-US" altLang="ko-KR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     </a:t>
            </a:r>
            <a:r>
              <a:rPr lang="ko-KR" altLang="en-US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전국 확산</a:t>
            </a:r>
            <a:endParaRPr lang="en-US" altLang="ko-KR" sz="2000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altLang="ko-KR" sz="2000" dirty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ko-KR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10</a:t>
            </a:r>
            <a:r>
              <a:rPr lang="ko-KR" altLang="en-US" sz="2000" dirty="0" err="1" smtClean="0">
                <a:latin typeface="나눔스퀘어라운드 Regular" pitchFamily="50" charset="-127"/>
                <a:ea typeface="나눔스퀘어라운드 Regular" pitchFamily="50" charset="-127"/>
              </a:rPr>
              <a:t>만명의</a:t>
            </a:r>
            <a:r>
              <a:rPr lang="ko-KR" altLang="en-US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 군사동원 </a:t>
            </a:r>
            <a:endParaRPr lang="en-US" altLang="ko-KR" sz="2000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r>
              <a:rPr lang="en-US" altLang="ko-KR" sz="2000" dirty="0">
                <a:latin typeface="나눔스퀘어라운드 Regular" pitchFamily="50" charset="-127"/>
                <a:ea typeface="나눔스퀘어라운드 Regular" pitchFamily="50" charset="-127"/>
              </a:rPr>
              <a:t> </a:t>
            </a:r>
            <a:r>
              <a:rPr lang="en-US" altLang="ko-KR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     :</a:t>
            </a:r>
            <a:r>
              <a:rPr lang="ko-KR" altLang="en-US" sz="2000" b="1" dirty="0" smtClean="0">
                <a:latin typeface="나눔스퀘어라운드 Regular" pitchFamily="50" charset="-127"/>
                <a:ea typeface="나눔스퀘어라운드 Regular" pitchFamily="50" charset="-127"/>
              </a:rPr>
              <a:t>강제진압</a:t>
            </a:r>
            <a:r>
              <a:rPr lang="ko-KR" altLang="en-US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 </a:t>
            </a:r>
            <a:endParaRPr lang="en-US" altLang="ko-KR" sz="2000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altLang="ko-KR" sz="2000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ko-KR" altLang="en-US" sz="2000" dirty="0">
                <a:latin typeface="나눔스퀘어라운드 Regular" pitchFamily="50" charset="-127"/>
                <a:ea typeface="나눔스퀘어라운드 Regular" pitchFamily="50" charset="-127"/>
              </a:rPr>
              <a:t> </a:t>
            </a:r>
            <a:r>
              <a:rPr lang="ko-KR" altLang="en-US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평민인 </a:t>
            </a:r>
            <a:r>
              <a:rPr lang="ko-KR" altLang="en-US" sz="2000" dirty="0" err="1">
                <a:latin typeface="나눔스퀘어라운드 Regular" pitchFamily="50" charset="-127"/>
                <a:ea typeface="나눔스퀘어라운드 Regular" pitchFamily="50" charset="-127"/>
              </a:rPr>
              <a:t>다카시를</a:t>
            </a:r>
            <a:r>
              <a:rPr lang="ko-KR" altLang="en-US" sz="2000" dirty="0">
                <a:latin typeface="나눔스퀘어라운드 Regular" pitchFamily="50" charset="-127"/>
                <a:ea typeface="나눔스퀘어라운드 Regular" pitchFamily="50" charset="-127"/>
              </a:rPr>
              <a:t> 수상으로 </a:t>
            </a:r>
            <a:r>
              <a:rPr lang="ko-KR" altLang="en-US" sz="2000" dirty="0" smtClean="0">
                <a:latin typeface="나눔스퀘어라운드 Regular" pitchFamily="50" charset="-127"/>
                <a:ea typeface="나눔스퀘어라운드 Regular" pitchFamily="50" charset="-127"/>
              </a:rPr>
              <a:t>임명</a:t>
            </a:r>
            <a:endParaRPr lang="en-US" altLang="ko-KR" sz="2000" dirty="0" smtClean="0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7178856" y="2531539"/>
            <a:ext cx="236237" cy="14401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1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1</a:t>
            </a:r>
            <a:r>
              <a:rPr lang="ko-KR" altLang="en-US" dirty="0" smtClean="0">
                <a:latin typeface="배달의민족 연성" pitchFamily="50" charset="-127"/>
                <a:ea typeface="배달의민족 연성" pitchFamily="50" charset="-127"/>
              </a:rPr>
              <a:t>차 세계대전 종전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#03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1385742"/>
            <a:ext cx="71438" cy="42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9252" y="1397324"/>
            <a:ext cx="451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배달의민족 주아" pitchFamily="18" charset="-127"/>
                <a:ea typeface="배달의민족 주아" pitchFamily="18" charset="-127"/>
              </a:rPr>
              <a:t>다이쇼</a:t>
            </a:r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 버블 </a:t>
            </a:r>
            <a:endParaRPr lang="en-US" altLang="ko-KR" sz="2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3880" y="2597556"/>
            <a:ext cx="4182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라운드 Regular" pitchFamily="50" charset="-127"/>
                <a:ea typeface="나눔스퀘어라운드 Regular" pitchFamily="50" charset="-127"/>
              </a:rPr>
              <a:t>1</a:t>
            </a: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차 세계 대전 </a:t>
            </a:r>
            <a:r>
              <a:rPr lang="ko-KR" altLang="en-US" dirty="0">
                <a:latin typeface="나눔스퀘어라운드 Regular" pitchFamily="50" charset="-127"/>
                <a:ea typeface="나눔스퀘어라운드 Regular" pitchFamily="50" charset="-127"/>
              </a:rPr>
              <a:t>당시 </a:t>
            </a: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수출 </a:t>
            </a:r>
            <a:r>
              <a:rPr lang="en-US" altLang="ko-KR" dirty="0" smtClean="0">
                <a:latin typeface="나눔스퀘어라운드 Regular" pitchFamily="50" charset="-127"/>
                <a:ea typeface="나눔스퀘어라운드 Regular" pitchFamily="50" charset="-127"/>
              </a:rPr>
              <a:t>&gt; </a:t>
            </a: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수입</a:t>
            </a:r>
            <a:endParaRPr lang="en-US" altLang="ko-KR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endParaRPr lang="en-US" altLang="ko-KR" dirty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전쟁특수로 인한 </a:t>
            </a: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공업성장</a:t>
            </a:r>
            <a:endParaRPr lang="en-US" altLang="ko-KR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r>
              <a:rPr lang="ko-KR" altLang="en-US" dirty="0">
                <a:latin typeface="나눔스퀘어라운드 Regular" pitchFamily="50" charset="-127"/>
                <a:ea typeface="나눔스퀘어라운드 Regular" pitchFamily="50" charset="-127"/>
              </a:rPr>
              <a:t> </a:t>
            </a: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      </a:t>
            </a: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광업</a:t>
            </a:r>
            <a:r>
              <a:rPr lang="en-US" altLang="ko-KR" dirty="0" smtClean="0">
                <a:latin typeface="나눔스퀘어라운드 Regular" pitchFamily="50" charset="-127"/>
                <a:ea typeface="나눔스퀘어라운드 Regular" pitchFamily="50" charset="-127"/>
              </a:rPr>
              <a:t>, </a:t>
            </a: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해운업</a:t>
            </a:r>
            <a:r>
              <a:rPr lang="en-US" altLang="ko-KR" dirty="0" smtClean="0">
                <a:latin typeface="나눔스퀘어라운드 Regular" pitchFamily="50" charset="-127"/>
                <a:ea typeface="나눔스퀘어라운드 Regular" pitchFamily="50" charset="-127"/>
              </a:rPr>
              <a:t>, </a:t>
            </a: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무역상사</a:t>
            </a:r>
            <a:endParaRPr lang="en-US" altLang="ko-KR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미국</a:t>
            </a:r>
            <a:r>
              <a:rPr lang="en-US" altLang="ko-KR" dirty="0" smtClean="0">
                <a:latin typeface="나눔스퀘어라운드 Regular" pitchFamily="50" charset="-127"/>
                <a:ea typeface="나눔스퀘어라운드 Regular" pitchFamily="50" charset="-127"/>
              </a:rPr>
              <a:t>,</a:t>
            </a:r>
            <a:r>
              <a:rPr lang="ko-KR" altLang="en-US" dirty="0" smtClean="0">
                <a:latin typeface="나눔스퀘어라운드 Regular" pitchFamily="50" charset="-127"/>
                <a:ea typeface="나눔스퀘어라운드 Regular" pitchFamily="50" charset="-127"/>
              </a:rPr>
              <a:t>중국 등 해외에서의 수출 호황</a:t>
            </a:r>
            <a:endParaRPr lang="en-US" altLang="ko-KR" dirty="0" smtClean="0">
              <a:latin typeface="나눔스퀘어라운드 Regular" pitchFamily="50" charset="-127"/>
              <a:ea typeface="나눔스퀘어라운드 Regular" pitchFamily="50" charset="-127"/>
            </a:endParaRPr>
          </a:p>
          <a:p>
            <a:endParaRPr lang="en-US" altLang="ko-KR" dirty="0" smtClean="0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" y="1837655"/>
            <a:ext cx="3816424" cy="35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아래쪽 화살표 5"/>
          <p:cNvSpPr/>
          <p:nvPr/>
        </p:nvSpPr>
        <p:spPr>
          <a:xfrm>
            <a:off x="2781555" y="1925868"/>
            <a:ext cx="108012" cy="306527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89567" y="1802132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나눔스퀘어라운드 Regular" pitchFamily="50" charset="-127"/>
                <a:ea typeface="나눔스퀘어라운드 Regular" pitchFamily="50" charset="-127"/>
              </a:rPr>
              <a:t>1918</a:t>
            </a:r>
            <a:r>
              <a:rPr lang="ko-KR" altLang="en-US" sz="1200" dirty="0">
                <a:latin typeface="나눔스퀘어라운드 Regular" pitchFamily="50" charset="-127"/>
                <a:ea typeface="나눔스퀘어라운드 Regular" pitchFamily="50" charset="-127"/>
              </a:rPr>
              <a:t>년 </a:t>
            </a:r>
            <a:r>
              <a:rPr lang="en-US" altLang="ko-KR" sz="1200" dirty="0">
                <a:latin typeface="나눔스퀘어라운드 Regular" pitchFamily="50" charset="-127"/>
                <a:ea typeface="나눔스퀘어라운드 Regular" pitchFamily="50" charset="-127"/>
              </a:rPr>
              <a:t>11</a:t>
            </a:r>
            <a:r>
              <a:rPr lang="ko-KR" altLang="en-US" sz="1200" dirty="0">
                <a:latin typeface="나눔스퀘어라운드 Regular" pitchFamily="50" charset="-127"/>
                <a:ea typeface="나눔스퀘어라운드 Regular" pitchFamily="50" charset="-127"/>
              </a:rPr>
              <a:t>월 종전 </a:t>
            </a:r>
            <a:endParaRPr lang="en-US" altLang="ko-KR" sz="1200" dirty="0">
              <a:latin typeface="나눔스퀘어라운드 Regular" pitchFamily="50" charset="-127"/>
              <a:ea typeface="나눔스퀘어라운드 Regular" pitchFamily="50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4664540" y="3761173"/>
            <a:ext cx="216024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9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1</a:t>
            </a:r>
            <a:r>
              <a:rPr lang="ko-KR" altLang="en-US" dirty="0" smtClean="0">
                <a:latin typeface="배달의민족 연성" pitchFamily="50" charset="-127"/>
                <a:ea typeface="배달의민족 연성" pitchFamily="50" charset="-127"/>
              </a:rPr>
              <a:t>차 세계대전 종전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#03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60" y="1385742"/>
            <a:ext cx="71438" cy="42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09252" y="1397324"/>
            <a:ext cx="451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배달의민족 주아" pitchFamily="18" charset="-127"/>
                <a:ea typeface="배달의민족 주아" pitchFamily="18" charset="-127"/>
              </a:rPr>
              <a:t>전후 공황</a:t>
            </a:r>
            <a:endParaRPr lang="en-US" altLang="ko-KR" sz="2400" dirty="0">
              <a:latin typeface="배달의민족 주아" pitchFamily="18" charset="-127"/>
              <a:ea typeface="배달의민족 주아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211960" y="2137420"/>
            <a:ext cx="4572000" cy="4093428"/>
            <a:chOff x="3636951" y="2335832"/>
            <a:chExt cx="4572000" cy="5817462"/>
          </a:xfrm>
        </p:grpSpPr>
        <p:sp>
          <p:nvSpPr>
            <p:cNvPr id="7" name="직사각형 6"/>
            <p:cNvSpPr/>
            <p:nvPr/>
          </p:nvSpPr>
          <p:spPr>
            <a:xfrm>
              <a:off x="3636951" y="2335832"/>
              <a:ext cx="4572000" cy="58174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유럽제품과의 경쟁에서 밀림</a:t>
              </a:r>
              <a:endPara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과잉생산</a:t>
              </a:r>
              <a:r>
                <a:rPr lang="en-US" altLang="ko-KR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, </a:t>
              </a:r>
              <a:r>
                <a:rPr lang="ko-KR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적자 쌓임</a:t>
              </a:r>
              <a:endPara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/>
              <a:endPara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/>
              <a:endPara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중소 기업들의 </a:t>
              </a:r>
              <a:r>
                <a:rPr lang="ko-KR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부도</a:t>
              </a:r>
              <a:endPara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 </a:t>
              </a:r>
              <a:r>
                <a:rPr lang="ko-KR" altLang="en-US" sz="2000" dirty="0" smtClean="0">
                  <a:solidFill>
                    <a:schemeClr val="accent2"/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재벌그룹 </a:t>
              </a:r>
              <a:r>
                <a:rPr lang="ko-KR" altLang="en-US" sz="2000" dirty="0" smtClean="0">
                  <a:solidFill>
                    <a:schemeClr val="accent2"/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독점화 심화</a:t>
              </a:r>
              <a:endParaRPr lang="en-US" altLang="ko-KR" sz="2000" dirty="0">
                <a:solidFill>
                  <a:schemeClr val="accent2"/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accent2"/>
                  </a:solidFill>
                  <a:latin typeface="나눔스퀘어라운드 Regular" pitchFamily="50" charset="-127"/>
                  <a:ea typeface="나눔스퀘어라운드 Regular" pitchFamily="50" charset="-127"/>
                </a:rPr>
                <a:t>빈부격차 증가</a:t>
              </a:r>
              <a:endParaRPr lang="en-US" altLang="ko-KR" sz="2000" dirty="0" smtClean="0">
                <a:solidFill>
                  <a:schemeClr val="accent2"/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/>
              <a:endParaRPr lang="en-US" altLang="ko-KR" sz="2000" dirty="0">
                <a:solidFill>
                  <a:schemeClr val="accent2"/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/>
              <a:endParaRPr lang="en-US" altLang="ko-KR" sz="2000" dirty="0" smtClean="0">
                <a:solidFill>
                  <a:schemeClr val="accent2"/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/>
              <a:endParaRPr lang="en-US" altLang="ko-KR" sz="2000" dirty="0">
                <a:solidFill>
                  <a:schemeClr val="accent2"/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algn="ctr"/>
              <a:endParaRPr lang="en-US" altLang="ko-KR" sz="2000" dirty="0">
                <a:solidFill>
                  <a:schemeClr val="accent2"/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endParaRPr>
            </a:p>
          </p:txBody>
        </p:sp>
        <p:sp>
          <p:nvSpPr>
            <p:cNvPr id="6" name="아래쪽 화살표 5"/>
            <p:cNvSpPr/>
            <p:nvPr/>
          </p:nvSpPr>
          <p:spPr>
            <a:xfrm>
              <a:off x="5637372" y="3450123"/>
              <a:ext cx="571158" cy="932423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" y="1837655"/>
            <a:ext cx="3816424" cy="35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타원 14"/>
          <p:cNvSpPr/>
          <p:nvPr/>
        </p:nvSpPr>
        <p:spPr>
          <a:xfrm>
            <a:off x="2555776" y="2449007"/>
            <a:ext cx="1080120" cy="1220573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020272" y="3059293"/>
            <a:ext cx="1008112" cy="30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배달의민족 연성" pitchFamily="50" charset="-127"/>
                <a:ea typeface="배달의민족 연성" pitchFamily="50" charset="-127"/>
              </a:rPr>
              <a:t>관동대지진</a:t>
            </a:r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(1923)</a:t>
            </a:r>
            <a:r>
              <a:rPr lang="ko-KR" altLang="en-US" dirty="0" smtClean="0">
                <a:latin typeface="배달의민족 연성" pitchFamily="50" charset="-127"/>
                <a:ea typeface="배달의민족 연성" pitchFamily="50" charset="-127"/>
              </a:rPr>
              <a:t> 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9AC7-1EDD-4489-B26E-7C384CD061C0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>
                <a:latin typeface="배달의민족 연성" pitchFamily="50" charset="-127"/>
                <a:ea typeface="배달의민족 연성" pitchFamily="50" charset="-127"/>
              </a:rPr>
              <a:t>#03</a:t>
            </a:r>
            <a:endParaRPr lang="ko-KR" altLang="en-US" dirty="0">
              <a:latin typeface="배달의민족 연성" pitchFamily="50" charset="-127"/>
              <a:ea typeface="배달의민족 연성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7" y="1351184"/>
            <a:ext cx="66008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835696" y="506593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https://www.youtube.com/watch?v=KTTkiWDBEs8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9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EBFAB"/>
      </a:accent1>
      <a:accent2>
        <a:srgbClr val="E14E4D"/>
      </a:accent2>
      <a:accent3>
        <a:srgbClr val="D6442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264</Words>
  <Application>Microsoft Office PowerPoint</Application>
  <PresentationFormat>화면 슬라이드 쇼(16:10)</PresentationFormat>
  <Paragraphs>100</Paragraphs>
  <Slides>11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5" baseType="lpstr">
      <vt:lpstr>굴림</vt:lpstr>
      <vt:lpstr>Arial</vt:lpstr>
      <vt:lpstr>배달의민족 주아</vt:lpstr>
      <vt:lpstr>나눔스퀘어라운드 ExtraBold</vt:lpstr>
      <vt:lpstr>맑은 고딕</vt:lpstr>
      <vt:lpstr>조선일보명조</vt:lpstr>
      <vt:lpstr>나눔스퀘어라운드 Bold</vt:lpstr>
      <vt:lpstr>a옛날목욕탕B</vt:lpstr>
      <vt:lpstr>배달의민족 연성</vt:lpstr>
      <vt:lpstr>나눔고딕 ExtraBold</vt:lpstr>
      <vt:lpstr>나눔스퀘어라운드 Regular</vt:lpstr>
      <vt:lpstr>Wingdings</vt:lpstr>
      <vt:lpstr>나눔스퀘어 Bold</vt:lpstr>
      <vt:lpstr>Office 테마</vt:lpstr>
      <vt:lpstr>PowerPoint 프레젠테이션</vt:lpstr>
      <vt:lpstr>PowerPoint 프레젠테이션</vt:lpstr>
      <vt:lpstr>다이쇼 경제 배경</vt:lpstr>
      <vt:lpstr>1차 세계 대전</vt:lpstr>
      <vt:lpstr>쌀소동 </vt:lpstr>
      <vt:lpstr>쌀소동 </vt:lpstr>
      <vt:lpstr>1차 세계대전 종전</vt:lpstr>
      <vt:lpstr>1차 세계대전 종전</vt:lpstr>
      <vt:lpstr>관동대지진(1923) </vt:lpstr>
      <vt:lpstr>관동대지진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질투의 화신</dc:title>
  <dc:creator>User</dc:creator>
  <cp:lastModifiedBy>K</cp:lastModifiedBy>
  <cp:revision>79</cp:revision>
  <dcterms:created xsi:type="dcterms:W3CDTF">2017-05-10T12:32:00Z</dcterms:created>
  <dcterms:modified xsi:type="dcterms:W3CDTF">2019-10-20T16:01:53Z</dcterms:modified>
</cp:coreProperties>
</file>