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59" r:id="rId4"/>
    <p:sldId id="274" r:id="rId5"/>
    <p:sldId id="285" r:id="rId6"/>
    <p:sldId id="277" r:id="rId7"/>
    <p:sldId id="280" r:id="rId8"/>
    <p:sldId id="265" r:id="rId9"/>
    <p:sldId id="271" r:id="rId10"/>
    <p:sldId id="264" r:id="rId11"/>
    <p:sldId id="276" r:id="rId12"/>
    <p:sldId id="286" r:id="rId13"/>
    <p:sldId id="272" r:id="rId14"/>
    <p:sldId id="289" r:id="rId15"/>
    <p:sldId id="266" r:id="rId16"/>
    <p:sldId id="281" r:id="rId17"/>
    <p:sldId id="278" r:id="rId18"/>
    <p:sldId id="282" r:id="rId19"/>
    <p:sldId id="292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A6C4"/>
    <a:srgbClr val="952929"/>
    <a:srgbClr val="004760"/>
    <a:srgbClr val="6880F8"/>
    <a:srgbClr val="94A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3854CE-B186-45C2-BF6B-32DA26CA8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AE5307F-B3FB-4D6F-A475-AEB72DF1A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9A33A6-18CF-4F8C-B6F9-23E2C8777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03274B-1326-4AEA-BDF7-CCAB105C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095672-EA9B-4D8D-B047-0FD7CFD3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5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7AA340-B15A-4EC2-842D-ED4F7060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3A4402E-5CBF-42EA-B4BB-ED000BD83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813A51-FDA3-46DA-8F3D-11E8AAFB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532C6A-0849-4737-B6B4-03A6EE58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3014CA-803B-45A7-AE16-7821B015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9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4BD1A29-5ED7-4C49-9E2C-E68AA12ED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0E7C0A6-0F17-4E82-995B-864DC5968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FB63D7-4480-46B8-80C7-42E98975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90D767-6DA8-48C0-B7DE-7D641BC0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B623B3-5A6E-45DE-A758-5710232D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1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E8C364-77A3-4416-B332-07EE124C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FB5E98-2B06-497E-9DBB-0F8908B1D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D54B56-0B20-4640-9EAE-83538184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3F210-682C-454A-B4C5-4F3EE9CA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E28B81-F432-4241-9AC4-5FED8F22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0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3D3F96-2C19-40FA-95C9-5071E05C6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5F7F0F-B7BF-4100-B43F-B909BE020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027FB5-A5AB-4AAD-9EF0-7918E9C5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1F8923-AE11-4039-866B-2F4804FA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CE19B9-71F8-454D-8B93-C017F7B9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9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ECBC8D-597B-4A46-9349-B110A4FDD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798DBB-A1F6-4A04-806C-89D5A81D0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93D819B-F05F-432A-BAC7-2364AD5E8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AFF07AA-68FD-4342-914A-FA747794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4097879-AB31-48A9-B4F3-5D93C98E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E006A1-94C0-416E-923C-6F989758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0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BF3B3B-3B6B-4270-871A-59F0CDAB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648C5D9-1B6C-418F-8C64-45A3CA22C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FB31F77-5861-4E3B-AC8F-E3EDE3370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CFBC604-F91E-4431-91CD-AD23D09CC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EA3F723-B68F-4DA8-B584-26A85380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34E309D-D091-46F7-B9E0-DBDE75BD7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4235A26-7044-4617-A322-EA046693C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8392C25-9127-480D-9241-421CDDAC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8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2B8D3A-B610-4452-BC4D-C801E6C9A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D09DEB6-5A54-4D86-8E65-7E9C2DED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E8344D8-8090-478D-9C22-FA685599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C37645F-D089-4092-B028-3D141330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3965F21-8C28-4413-8C0C-D353FD25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76388B8-6B61-48B5-A432-B975D8CC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5E80819-0165-497F-8DCE-392F0485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7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DD817F-1D85-48F0-8205-6E09A317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FF7418-7D66-41FC-9016-C6CCF49C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F595C2F-B037-4D4D-8A3B-62FA0947B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7F93C5-397F-46B0-961B-CB581849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E936A1B-75D3-4B54-B6C0-261E4C50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6476D17-2FD8-4339-BFD9-0FF9284D2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9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E8AF32-AAEC-4D32-BB46-01F398AEF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3CD9CC7-DD8B-407F-88C3-9323CF195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D01127F-8A31-48FE-B0CA-8C158FBF2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630BECE-1183-4E25-968B-FD81D798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75FADC1-7B87-4FE2-B8AA-3B5F3A6F2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028D82-95C8-413B-9EB1-75E8192E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9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CE7F599-041A-4C58-93D4-741109A9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139D45-E476-4E60-B2A9-80565526B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68E4B7-9453-4048-AE30-821516367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BE8B-E0D6-4995-865D-DF16327348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7C4AA4-5BC1-4832-AD56-98478FDC0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1649BE-ADE8-4021-86A5-0CA24F309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50914-7F36-467C-9C00-F28999598D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0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ROkTo7m0qt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9CE5959-0D78-46D2-9860-E5C7A4D34A72}"/>
              </a:ext>
            </a:extLst>
          </p:cNvPr>
          <p:cNvSpPr/>
          <p:nvPr/>
        </p:nvSpPr>
        <p:spPr>
          <a:xfrm>
            <a:off x="1513933" y="4714847"/>
            <a:ext cx="1514475" cy="447674"/>
          </a:xfrm>
          <a:prstGeom prst="roundRect">
            <a:avLst>
              <a:gd name="adj" fmla="val 50000"/>
            </a:avLst>
          </a:prstGeom>
          <a:solidFill>
            <a:schemeClr val="tx1">
              <a:alpha val="47000"/>
            </a:schemeClr>
          </a:solidFill>
          <a:ln w="19050">
            <a:solidFill>
              <a:srgbClr val="8FC6D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</a:rPr>
              <a:t>학과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0EB1664-FDFE-4923-9888-CB17C72720CE}"/>
              </a:ext>
            </a:extLst>
          </p:cNvPr>
          <p:cNvSpPr/>
          <p:nvPr/>
        </p:nvSpPr>
        <p:spPr>
          <a:xfrm>
            <a:off x="2618228" y="4714847"/>
            <a:ext cx="2469212" cy="447674"/>
          </a:xfrm>
          <a:prstGeom prst="roundRect">
            <a:avLst>
              <a:gd name="adj" fmla="val 50000"/>
            </a:avLst>
          </a:prstGeom>
          <a:solidFill>
            <a:schemeClr val="tx1">
              <a:alpha val="14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</a:rPr>
              <a:t>일</a:t>
            </a:r>
            <a:r>
              <a:rPr lang="en-US" altLang="ko-KR" sz="2000" b="1" dirty="0">
                <a:solidFill>
                  <a:prstClr val="white"/>
                </a:solidFill>
              </a:rPr>
              <a:t>****</a:t>
            </a:r>
            <a:r>
              <a:rPr lang="ko-KR" altLang="en-US" sz="2000" b="1" dirty="0">
                <a:solidFill>
                  <a:prstClr val="white"/>
                </a:solidFill>
              </a:rPr>
              <a:t>학과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7BF1F80-76BA-4599-96EB-4955435052A8}"/>
              </a:ext>
            </a:extLst>
          </p:cNvPr>
          <p:cNvSpPr/>
          <p:nvPr/>
        </p:nvSpPr>
        <p:spPr>
          <a:xfrm>
            <a:off x="2685561" y="1313728"/>
            <a:ext cx="6486784" cy="19266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6000" b="1" kern="0" dirty="0">
                <a:solidFill>
                  <a:prstClr val="white">
                    <a:lumMod val="95000"/>
                  </a:prstClr>
                </a:solidFill>
              </a:rPr>
              <a:t>전후 일본의 경제</a:t>
            </a:r>
            <a:endParaRPr lang="en-US" altLang="ko-KR" sz="6000" b="1" kern="0" dirty="0">
              <a:solidFill>
                <a:prstClr val="white">
                  <a:lumMod val="95000"/>
                </a:prstClr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sz="4400" b="1" kern="0" dirty="0">
                <a:solidFill>
                  <a:prstClr val="white">
                    <a:lumMod val="95000"/>
                  </a:prstClr>
                </a:solidFill>
              </a:rPr>
              <a:t>-</a:t>
            </a:r>
            <a:r>
              <a:rPr lang="ko-KR" altLang="en-US" sz="4400" b="1" kern="0" dirty="0">
                <a:solidFill>
                  <a:prstClr val="white">
                    <a:lumMod val="95000"/>
                  </a:prstClr>
                </a:solidFill>
              </a:rPr>
              <a:t>경제 부흥기</a:t>
            </a:r>
            <a:r>
              <a:rPr lang="en-US" altLang="ko-KR" sz="4400" b="1" kern="0" dirty="0">
                <a:solidFill>
                  <a:prstClr val="white">
                    <a:lumMod val="95000"/>
                  </a:prstClr>
                </a:solidFill>
              </a:rPr>
              <a:t>-</a:t>
            </a:r>
            <a:endParaRPr lang="ko-KR" altLang="en-US" sz="8000" b="1" kern="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4" name="사각형: 둥근 모서리 4">
            <a:extLst>
              <a:ext uri="{FF2B5EF4-FFF2-40B4-BE49-F238E27FC236}">
                <a16:creationId xmlns:a16="http://schemas.microsoft.com/office/drawing/2014/main" id="{09CE5959-0D78-46D2-9860-E5C7A4D34A72}"/>
              </a:ext>
            </a:extLst>
          </p:cNvPr>
          <p:cNvSpPr/>
          <p:nvPr/>
        </p:nvSpPr>
        <p:spPr>
          <a:xfrm>
            <a:off x="4677657" y="4714847"/>
            <a:ext cx="1717400" cy="447674"/>
          </a:xfrm>
          <a:prstGeom prst="roundRect">
            <a:avLst>
              <a:gd name="adj" fmla="val 50000"/>
            </a:avLst>
          </a:prstGeom>
          <a:solidFill>
            <a:schemeClr val="tx1">
              <a:alpha val="47000"/>
            </a:schemeClr>
          </a:solidFill>
          <a:ln w="19050">
            <a:solidFill>
              <a:srgbClr val="8FC6D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</a:rPr>
              <a:t>학번</a:t>
            </a:r>
          </a:p>
        </p:txBody>
      </p:sp>
      <p:sp>
        <p:nvSpPr>
          <p:cNvPr id="35" name="사각형: 둥근 모서리 5">
            <a:extLst>
              <a:ext uri="{FF2B5EF4-FFF2-40B4-BE49-F238E27FC236}">
                <a16:creationId xmlns:a16="http://schemas.microsoft.com/office/drawing/2014/main" id="{E0EB1664-FDFE-4923-9888-CB17C72720CE}"/>
              </a:ext>
            </a:extLst>
          </p:cNvPr>
          <p:cNvSpPr/>
          <p:nvPr/>
        </p:nvSpPr>
        <p:spPr>
          <a:xfrm>
            <a:off x="5947060" y="4705828"/>
            <a:ext cx="2054801" cy="447674"/>
          </a:xfrm>
          <a:prstGeom prst="roundRect">
            <a:avLst>
              <a:gd name="adj" fmla="val 50000"/>
            </a:avLst>
          </a:prstGeom>
          <a:solidFill>
            <a:schemeClr val="tx1">
              <a:alpha val="14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prstClr val="white"/>
                </a:solidFill>
              </a:rPr>
              <a:t>21*02*62</a:t>
            </a:r>
            <a:endParaRPr lang="ko-KR" altLang="en-US" sz="2000" b="1" dirty="0">
              <a:solidFill>
                <a:prstClr val="white"/>
              </a:solidFill>
            </a:endParaRPr>
          </a:p>
        </p:txBody>
      </p:sp>
      <p:sp>
        <p:nvSpPr>
          <p:cNvPr id="36" name="사각형: 둥근 모서리 4">
            <a:extLst>
              <a:ext uri="{FF2B5EF4-FFF2-40B4-BE49-F238E27FC236}">
                <a16:creationId xmlns:a16="http://schemas.microsoft.com/office/drawing/2014/main" id="{09CE5959-0D78-46D2-9860-E5C7A4D34A72}"/>
              </a:ext>
            </a:extLst>
          </p:cNvPr>
          <p:cNvSpPr/>
          <p:nvPr/>
        </p:nvSpPr>
        <p:spPr>
          <a:xfrm>
            <a:off x="7664460" y="4714847"/>
            <a:ext cx="1514475" cy="447674"/>
          </a:xfrm>
          <a:prstGeom prst="roundRect">
            <a:avLst>
              <a:gd name="adj" fmla="val 50000"/>
            </a:avLst>
          </a:prstGeom>
          <a:solidFill>
            <a:schemeClr val="tx1">
              <a:alpha val="47000"/>
            </a:schemeClr>
          </a:solidFill>
          <a:ln w="19050">
            <a:solidFill>
              <a:srgbClr val="8FC6D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</a:rPr>
              <a:t>이름</a:t>
            </a:r>
          </a:p>
        </p:txBody>
      </p:sp>
      <p:sp>
        <p:nvSpPr>
          <p:cNvPr id="37" name="사각형: 둥근 모서리 5">
            <a:extLst>
              <a:ext uri="{FF2B5EF4-FFF2-40B4-BE49-F238E27FC236}">
                <a16:creationId xmlns:a16="http://schemas.microsoft.com/office/drawing/2014/main" id="{E0EB1664-FDFE-4923-9888-CB17C72720CE}"/>
              </a:ext>
            </a:extLst>
          </p:cNvPr>
          <p:cNvSpPr/>
          <p:nvPr/>
        </p:nvSpPr>
        <p:spPr>
          <a:xfrm>
            <a:off x="8821742" y="4714847"/>
            <a:ext cx="2015815" cy="447674"/>
          </a:xfrm>
          <a:prstGeom prst="roundRect">
            <a:avLst>
              <a:gd name="adj" fmla="val 50000"/>
            </a:avLst>
          </a:prstGeom>
          <a:solidFill>
            <a:schemeClr val="tx1">
              <a:alpha val="14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</a:rPr>
              <a:t>이</a:t>
            </a:r>
            <a:r>
              <a:rPr lang="en-US" altLang="ko-KR" sz="2000" b="1" dirty="0">
                <a:solidFill>
                  <a:prstClr val="white"/>
                </a:solidFill>
              </a:rPr>
              <a:t>*</a:t>
            </a:r>
            <a:r>
              <a:rPr lang="ko-KR" altLang="en-US" sz="2000" b="1" dirty="0">
                <a:solidFill>
                  <a:prstClr val="white"/>
                </a:solidFill>
              </a:rPr>
              <a:t>현</a:t>
            </a:r>
          </a:p>
        </p:txBody>
      </p:sp>
    </p:spTree>
    <p:extLst>
      <p:ext uri="{BB962C8B-B14F-4D97-AF65-F5344CB8AC3E}">
        <p14:creationId xmlns:p14="http://schemas.microsoft.com/office/powerpoint/2010/main" val="3511148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20140217-69-638.jpg">
            <a:extLst>
              <a:ext uri="{FF2B5EF4-FFF2-40B4-BE49-F238E27FC236}">
                <a16:creationId xmlns:a16="http://schemas.microsoft.com/office/drawing/2014/main" id="{25FE7767-68F3-4788-821C-5097ACA91D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06" r="157"/>
          <a:stretch>
            <a:fillRect/>
          </a:stretch>
        </p:blipFill>
        <p:spPr>
          <a:xfrm>
            <a:off x="1704975" y="361950"/>
            <a:ext cx="8639175" cy="6177620"/>
          </a:xfrm>
          <a:prstGeom prst="rect">
            <a:avLst/>
          </a:prstGeom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CC2C2A53-E3D4-4816-A817-E98CBB523698}"/>
              </a:ext>
            </a:extLst>
          </p:cNvPr>
          <p:cNvSpPr/>
          <p:nvPr/>
        </p:nvSpPr>
        <p:spPr>
          <a:xfrm>
            <a:off x="2879001" y="3304515"/>
            <a:ext cx="1720158" cy="1711105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82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1A9D9-1634-414D-9F85-BF4D8CC6CA9E}"/>
              </a:ext>
            </a:extLst>
          </p:cNvPr>
          <p:cNvSpPr txBox="1"/>
          <p:nvPr/>
        </p:nvSpPr>
        <p:spPr>
          <a:xfrm>
            <a:off x="625814" y="1905436"/>
            <a:ext cx="70717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일본 초대 천황으로 하는 </a:t>
            </a:r>
            <a:r>
              <a:rPr lang="en-US" altLang="ko-KR" dirty="0"/>
              <a:t>’</a:t>
            </a:r>
            <a:r>
              <a:rPr lang="ko-KR" altLang="en-US" dirty="0"/>
              <a:t>진무 천황</a:t>
            </a:r>
            <a:r>
              <a:rPr lang="en-US" altLang="ko-KR" dirty="0"/>
              <a:t>’</a:t>
            </a:r>
            <a:r>
              <a:rPr lang="ko-KR" altLang="en-US" dirty="0"/>
              <a:t>이 즉위한 해 이후 전례 없는 호황이라는 의미</a:t>
            </a:r>
            <a:endParaRPr lang="en-US" altLang="ko-KR" dirty="0"/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한국 전쟁의 발발로 한반도에 미군의 출병</a:t>
            </a:r>
            <a:endParaRPr lang="en-US" altLang="ko-KR" dirty="0"/>
          </a:p>
          <a:p>
            <a:r>
              <a:rPr lang="ko-KR" altLang="en-US" dirty="0"/>
              <a:t> </a:t>
            </a: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보급 물자 지원</a:t>
            </a:r>
            <a:r>
              <a:rPr lang="en-US" altLang="ko-KR" dirty="0"/>
              <a:t>,</a:t>
            </a:r>
            <a:r>
              <a:rPr lang="ko-KR" altLang="en-US" dirty="0"/>
              <a:t> 탱크 및 전투기의 수리 등 미국의 병참기지가 되어 </a:t>
            </a:r>
            <a:r>
              <a:rPr lang="en-US" altLang="ko-KR" dirty="0"/>
              <a:t>‘</a:t>
            </a:r>
            <a:r>
              <a:rPr lang="ko-KR" altLang="en-US" dirty="0"/>
              <a:t>전쟁 특수 경기</a:t>
            </a:r>
            <a:r>
              <a:rPr lang="en-US" altLang="ko-KR" dirty="0"/>
              <a:t>’</a:t>
            </a:r>
            <a:r>
              <a:rPr lang="ko-KR" altLang="en-US" dirty="0"/>
              <a:t>로 인해 경제가 크게 확대</a:t>
            </a:r>
            <a:endParaRPr lang="en-US" altLang="ko-KR" dirty="0"/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이 호황으로 인해 일본 경제는 전쟁 이전의 최고 수준까지 회복</a:t>
            </a:r>
            <a:r>
              <a:rPr lang="en-US" altLang="ko-KR" dirty="0"/>
              <a:t> </a:t>
            </a:r>
          </a:p>
          <a:p>
            <a:endParaRPr lang="en-US" altLang="ko-KR" dirty="0"/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전후 경제 복구 완료 선언</a:t>
            </a:r>
            <a:endParaRPr lang="en-US" altLang="ko-K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08E2C-1979-4843-A87A-AD5ACC6D073E}"/>
              </a:ext>
            </a:extLst>
          </p:cNvPr>
          <p:cNvSpPr txBox="1"/>
          <p:nvPr/>
        </p:nvSpPr>
        <p:spPr>
          <a:xfrm>
            <a:off x="0" y="1080527"/>
            <a:ext cx="2417721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cs typeface="Aharoni" panose="02010803020104030203" pitchFamily="2" charset="-79"/>
              </a:rPr>
              <a:t>진무 경기</a:t>
            </a:r>
            <a:endParaRPr lang="en-US" altLang="ko-KR" sz="2000" b="1" dirty="0">
              <a:cs typeface="Aharoni" panose="02010803020104030203" pitchFamily="2" charset="-79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BEFB93C2-0D31-48FE-BA6B-AB023AE9CC3E}"/>
              </a:ext>
            </a:extLst>
          </p:cNvPr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rgbClr val="0047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9868AE1-6B8D-43D2-AB2E-81D9DA870C30}"/>
              </a:ext>
            </a:extLst>
          </p:cNvPr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rgbClr val="004760"/>
          </a:solidFill>
          <a:ln>
            <a:solidFill>
              <a:srgbClr val="004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200" b="1" dirty="0"/>
              <a:t>2</a:t>
            </a:r>
            <a:endParaRPr lang="ko-KR" altLang="en-US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0B23C1-ED66-46AA-8393-BDAC4641EAC2}"/>
              </a:ext>
            </a:extLst>
          </p:cNvPr>
          <p:cNvSpPr txBox="1"/>
          <p:nvPr/>
        </p:nvSpPr>
        <p:spPr>
          <a:xfrm>
            <a:off x="1188881" y="389104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아리따-돋움(TTF)-Bold" pitchFamily="18" charset="-127"/>
                <a:ea typeface="아리따-돋움(TTF)-Bold" pitchFamily="18" charset="-127"/>
              </a:rPr>
              <a:t>전후 부흥기</a:t>
            </a:r>
          </a:p>
        </p:txBody>
      </p:sp>
      <p:pic>
        <p:nvPicPr>
          <p:cNvPr id="5122" name="Picture 2">
            <a:hlinkClick r:id="rId2"/>
            <a:extLst>
              <a:ext uri="{FF2B5EF4-FFF2-40B4-BE49-F238E27FC236}">
                <a16:creationId xmlns:a16="http://schemas.microsoft.com/office/drawing/2014/main" id="{7AEFCEAB-34BF-45EA-A8ED-C5549A83B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246" y="1424774"/>
            <a:ext cx="3441671" cy="455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CA79B68C-5951-4E39-B734-F60CE9DA5457}"/>
              </a:ext>
            </a:extLst>
          </p:cNvPr>
          <p:cNvSpPr/>
          <p:nvPr/>
        </p:nvSpPr>
        <p:spPr>
          <a:xfrm>
            <a:off x="0" y="0"/>
            <a:ext cx="12192000" cy="684914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18" name="그림 17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EB4A2ECE-C38C-4104-A3A2-C27C779B9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45" y="570283"/>
            <a:ext cx="9297909" cy="5810310"/>
          </a:xfrm>
          <a:prstGeom prst="rect">
            <a:avLst/>
          </a:prstGeom>
        </p:spPr>
      </p:pic>
      <p:pic>
        <p:nvPicPr>
          <p:cNvPr id="19" name="그림 18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74DAF3E3-A5B3-4EC7-9BAA-0E43ACD005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6274" r="83780" b="6899"/>
          <a:stretch/>
        </p:blipFill>
        <p:spPr>
          <a:xfrm>
            <a:off x="4972332" y="159116"/>
            <a:ext cx="1631868" cy="6566325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33194547-67DF-4C59-9197-7A1D280D7225}"/>
              </a:ext>
            </a:extLst>
          </p:cNvPr>
          <p:cNvSpPr/>
          <p:nvPr/>
        </p:nvSpPr>
        <p:spPr>
          <a:xfrm rot="337400">
            <a:off x="5586958" y="1452690"/>
            <a:ext cx="712101" cy="3570303"/>
          </a:xfrm>
          <a:prstGeom prst="ellipse">
            <a:avLst/>
          </a:prstGeom>
          <a:noFill/>
          <a:ln w="38100">
            <a:solidFill>
              <a:srgbClr val="95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3F7AA4F-DC74-47A5-9138-01D058FCC73A}"/>
              </a:ext>
            </a:extLst>
          </p:cNvPr>
          <p:cNvSpPr/>
          <p:nvPr/>
        </p:nvSpPr>
        <p:spPr>
          <a:xfrm>
            <a:off x="1704364" y="850769"/>
            <a:ext cx="1317070" cy="51659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852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F1709879-A95A-4A66-B1EC-A0F330094C5D}"/>
              </a:ext>
            </a:extLst>
          </p:cNvPr>
          <p:cNvSpPr txBox="1"/>
          <p:nvPr/>
        </p:nvSpPr>
        <p:spPr>
          <a:xfrm>
            <a:off x="498259" y="2493052"/>
            <a:ext cx="558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역대 천황에게 전해지는 세가지 신기에 빗댄 호칭</a:t>
            </a:r>
            <a:endParaRPr lang="en-US" altLang="ko-KR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7C320F-D52C-401B-99E9-D2979ACA6BB7}"/>
              </a:ext>
            </a:extLst>
          </p:cNvPr>
          <p:cNvSpPr txBox="1"/>
          <p:nvPr/>
        </p:nvSpPr>
        <p:spPr>
          <a:xfrm>
            <a:off x="6069733" y="1994211"/>
            <a:ext cx="544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새로운 생활</a:t>
            </a:r>
            <a:r>
              <a:rPr lang="en-US" altLang="ko-KR" dirty="0"/>
              <a:t>·</a:t>
            </a:r>
            <a:r>
              <a:rPr lang="ko-KR" altLang="en-US" dirty="0"/>
              <a:t>소비 습관을 나타내는 언론 주도의 카피이며</a:t>
            </a:r>
            <a:r>
              <a:rPr lang="en-US" altLang="ko-KR" dirty="0"/>
              <a:t>, </a:t>
            </a:r>
            <a:r>
              <a:rPr lang="ko-KR" altLang="en-US" dirty="0"/>
              <a:t>풍요와 동경의 상징</a:t>
            </a:r>
            <a:endParaRPr lang="en-US" altLang="ko-K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39406-4A22-4D05-8E9F-C47706BA179B}"/>
              </a:ext>
            </a:extLst>
          </p:cNvPr>
          <p:cNvSpPr txBox="1"/>
          <p:nvPr/>
        </p:nvSpPr>
        <p:spPr>
          <a:xfrm>
            <a:off x="489359" y="1665639"/>
            <a:ext cx="558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전후 일본에서 새 시대의 생활 필수품으로 선전된 세 종류의 내구 소비재</a:t>
            </a:r>
            <a:endParaRPr lang="en-US" altLang="ko-KR" dirty="0"/>
          </a:p>
        </p:txBody>
      </p:sp>
      <p:pic>
        <p:nvPicPr>
          <p:cNvPr id="3" name="그림 2" descr="실내, 앉아있는, 여행가방, 테이블이(가) 표시된 사진&#10;&#10;자동 생성된 설명">
            <a:extLst>
              <a:ext uri="{FF2B5EF4-FFF2-40B4-BE49-F238E27FC236}">
                <a16:creationId xmlns:a16="http://schemas.microsoft.com/office/drawing/2014/main" id="{83A3B81B-3434-4ED0-BAAE-C9EC95D7B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79" y="3752567"/>
            <a:ext cx="1843448" cy="2468903"/>
          </a:xfrm>
          <a:prstGeom prst="rect">
            <a:avLst/>
          </a:prstGeom>
        </p:spPr>
      </p:pic>
      <p:pic>
        <p:nvPicPr>
          <p:cNvPr id="4" name="그림 3" descr="실내, 기기, 앉아있는, 작은이(가) 표시된 사진&#10;&#10;자동 생성된 설명">
            <a:extLst>
              <a:ext uri="{FF2B5EF4-FFF2-40B4-BE49-F238E27FC236}">
                <a16:creationId xmlns:a16="http://schemas.microsoft.com/office/drawing/2014/main" id="{4514EE33-A881-4D09-BC4D-DA9E85D9E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4" y="3810044"/>
            <a:ext cx="1859875" cy="2431209"/>
          </a:xfrm>
          <a:prstGeom prst="rect">
            <a:avLst/>
          </a:prstGeom>
        </p:spPr>
      </p:pic>
      <p:pic>
        <p:nvPicPr>
          <p:cNvPr id="5" name="그림 4" descr="실내, 캐비닛, 텔레비전, 앉아있는이(가) 표시된 사진&#10;&#10;자동 생성된 설명">
            <a:extLst>
              <a:ext uri="{FF2B5EF4-FFF2-40B4-BE49-F238E27FC236}">
                <a16:creationId xmlns:a16="http://schemas.microsoft.com/office/drawing/2014/main" id="{736A6888-3DB7-42D9-B3FA-4391158A8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87" y="3731056"/>
            <a:ext cx="3077766" cy="2308324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B4CBDCD-7464-4CC3-A888-9847BCBCBCFE}"/>
              </a:ext>
            </a:extLst>
          </p:cNvPr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rgbClr val="0047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CEB37959-6E90-469D-AC99-ACE45A66A3D0}"/>
              </a:ext>
            </a:extLst>
          </p:cNvPr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rgbClr val="004760"/>
          </a:solidFill>
          <a:ln>
            <a:solidFill>
              <a:srgbClr val="004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200" b="1" dirty="0"/>
              <a:t>2</a:t>
            </a:r>
            <a:endParaRPr lang="ko-KR" alt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A6FC0F-24DF-4984-8E55-269646E11FE9}"/>
              </a:ext>
            </a:extLst>
          </p:cNvPr>
          <p:cNvSpPr txBox="1"/>
          <p:nvPr/>
        </p:nvSpPr>
        <p:spPr>
          <a:xfrm>
            <a:off x="1188881" y="389104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아리따-돋움(TTF)-Bold" pitchFamily="18" charset="-127"/>
                <a:ea typeface="아리따-돋움(TTF)-Bold" pitchFamily="18" charset="-127"/>
              </a:rPr>
              <a:t>전후 부흥기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0B128-BEA0-45E8-A62A-DD7B61F0727F}"/>
              </a:ext>
            </a:extLst>
          </p:cNvPr>
          <p:cNvSpPr txBox="1"/>
          <p:nvPr/>
        </p:nvSpPr>
        <p:spPr>
          <a:xfrm>
            <a:off x="489358" y="1160250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ko-KR" sz="2000" b="1" dirty="0"/>
              <a:t>삼종</a:t>
            </a:r>
            <a:r>
              <a:rPr lang="ko-KR" altLang="en-US" sz="2000" b="1" dirty="0"/>
              <a:t>의</a:t>
            </a:r>
            <a:r>
              <a:rPr lang="ja-JP" altLang="ko-KR" sz="2000" b="1" dirty="0"/>
              <a:t> 신기</a:t>
            </a:r>
            <a:endParaRPr lang="en-US" altLang="ko-KR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E783CF-EBEB-45C9-9CCB-DFA3736DC4B0}"/>
              </a:ext>
            </a:extLst>
          </p:cNvPr>
          <p:cNvSpPr txBox="1"/>
          <p:nvPr/>
        </p:nvSpPr>
        <p:spPr>
          <a:xfrm>
            <a:off x="1303030" y="62441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ㄴ세탁기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69617A-9AB5-42D8-AB97-700E8CBBE1C6}"/>
              </a:ext>
            </a:extLst>
          </p:cNvPr>
          <p:cNvSpPr txBox="1"/>
          <p:nvPr/>
        </p:nvSpPr>
        <p:spPr>
          <a:xfrm>
            <a:off x="5008605" y="62441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ㄴ냉장고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2FA5F3-7CC9-43AE-8F39-680EBC5D8DB2}"/>
              </a:ext>
            </a:extLst>
          </p:cNvPr>
          <p:cNvSpPr txBox="1"/>
          <p:nvPr/>
        </p:nvSpPr>
        <p:spPr>
          <a:xfrm>
            <a:off x="8810830" y="605945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ㄴ흑백티비</a:t>
            </a:r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FA99213-EE9E-4742-A123-46BAADA0014E}"/>
              </a:ext>
            </a:extLst>
          </p:cNvPr>
          <p:cNvSpPr/>
          <p:nvPr/>
        </p:nvSpPr>
        <p:spPr>
          <a:xfrm>
            <a:off x="-7413" y="-574"/>
            <a:ext cx="12192000" cy="684914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err="1"/>
              <a:t>ㅇㄹㅇ</a:t>
            </a:r>
            <a:endParaRPr lang="ko-KR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A50B246-BD08-43A0-B67B-6DEA93D90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91" y="850769"/>
            <a:ext cx="3808260" cy="525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3876B4C3-D19B-4FFC-97CC-BC3100CB8562}"/>
              </a:ext>
            </a:extLst>
          </p:cNvPr>
          <p:cNvCxnSpPr/>
          <p:nvPr/>
        </p:nvCxnSpPr>
        <p:spPr>
          <a:xfrm flipH="1">
            <a:off x="3288446" y="2700368"/>
            <a:ext cx="821218" cy="9122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F1E77E4-5598-4B23-98CD-98E5C7AE06BE}"/>
              </a:ext>
            </a:extLst>
          </p:cNvPr>
          <p:cNvCxnSpPr>
            <a:cxnSpLocks/>
          </p:cNvCxnSpPr>
          <p:nvPr/>
        </p:nvCxnSpPr>
        <p:spPr>
          <a:xfrm flipV="1">
            <a:off x="6941116" y="5117284"/>
            <a:ext cx="1170106" cy="595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51B03F17-17C8-4AF0-BA39-609B38C1403E}"/>
              </a:ext>
            </a:extLst>
          </p:cNvPr>
          <p:cNvCxnSpPr>
            <a:cxnSpLocks/>
          </p:cNvCxnSpPr>
          <p:nvPr/>
        </p:nvCxnSpPr>
        <p:spPr>
          <a:xfrm flipV="1">
            <a:off x="7684317" y="2223082"/>
            <a:ext cx="1038666" cy="1836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DF38F01-7F11-45DB-A325-61E7CE4DB6BE}"/>
              </a:ext>
            </a:extLst>
          </p:cNvPr>
          <p:cNvSpPr txBox="1"/>
          <p:nvPr/>
        </p:nvSpPr>
        <p:spPr>
          <a:xfrm>
            <a:off x="2863285" y="3593429"/>
            <a:ext cx="530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26281C-78C1-4822-B1D2-7A93B43F6453}"/>
              </a:ext>
            </a:extLst>
          </p:cNvPr>
          <p:cNvSpPr txBox="1"/>
          <p:nvPr/>
        </p:nvSpPr>
        <p:spPr>
          <a:xfrm>
            <a:off x="8722983" y="197673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거울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8C888B-D316-4929-BCC5-E68E0051DAD9}"/>
              </a:ext>
            </a:extLst>
          </p:cNvPr>
          <p:cNvSpPr txBox="1"/>
          <p:nvPr/>
        </p:nvSpPr>
        <p:spPr>
          <a:xfrm>
            <a:off x="8134981" y="4855674"/>
            <a:ext cx="993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방울</a:t>
            </a:r>
          </a:p>
        </p:txBody>
      </p:sp>
    </p:spTree>
    <p:extLst>
      <p:ext uri="{BB962C8B-B14F-4D97-AF65-F5344CB8AC3E}">
        <p14:creationId xmlns:p14="http://schemas.microsoft.com/office/powerpoint/2010/main" val="297471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8" grpId="0"/>
      <p:bldP spid="2" grpId="0"/>
      <p:bldP spid="10" grpId="0"/>
      <p:bldP spid="11" grpId="0"/>
      <p:bldP spid="13" grpId="0"/>
      <p:bldP spid="15" grpId="0" animBg="1"/>
      <p:bldP spid="15" grpId="1" animBg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타원 28">
            <a:extLst>
              <a:ext uri="{FF2B5EF4-FFF2-40B4-BE49-F238E27FC236}">
                <a16:creationId xmlns:a16="http://schemas.microsoft.com/office/drawing/2014/main" id="{0211E6EA-99BA-488E-B064-870744350A9E}"/>
              </a:ext>
            </a:extLst>
          </p:cNvPr>
          <p:cNvSpPr/>
          <p:nvPr/>
        </p:nvSpPr>
        <p:spPr>
          <a:xfrm>
            <a:off x="3019553" y="2584599"/>
            <a:ext cx="1582612" cy="14963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EC3583-DFC4-4C87-A571-E01225BC0483}"/>
              </a:ext>
            </a:extLst>
          </p:cNvPr>
          <p:cNvSpPr txBox="1"/>
          <p:nvPr/>
        </p:nvSpPr>
        <p:spPr>
          <a:xfrm>
            <a:off x="4951478" y="2762337"/>
            <a:ext cx="6221210" cy="97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b="1" dirty="0">
                <a:solidFill>
                  <a:prstClr val="white">
                    <a:lumMod val="95000"/>
                  </a:prstClr>
                </a:solidFill>
                <a:cs typeface="Aharoni" panose="02010803020104030203" pitchFamily="2" charset="-79"/>
              </a:rPr>
              <a:t>고도 경제 성장기</a:t>
            </a:r>
            <a:endParaRPr lang="en-US" altLang="ko-KR" sz="4400" b="1" dirty="0">
              <a:solidFill>
                <a:prstClr val="white">
                  <a:lumMod val="95000"/>
                </a:prstClr>
              </a:solidFill>
              <a:cs typeface="Aharoni" panose="02010803020104030203" pitchFamily="2" charset="-79"/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35839647-1995-4249-B00C-54AB5C3BA884}"/>
              </a:ext>
            </a:extLst>
          </p:cNvPr>
          <p:cNvSpPr>
            <a:spLocks noEditPoints="1"/>
          </p:cNvSpPr>
          <p:nvPr/>
        </p:nvSpPr>
        <p:spPr bwMode="auto">
          <a:xfrm>
            <a:off x="3591952" y="2999718"/>
            <a:ext cx="529180" cy="614280"/>
          </a:xfrm>
          <a:custGeom>
            <a:avLst/>
            <a:gdLst>
              <a:gd name="T0" fmla="*/ 1930 w 2831"/>
              <a:gd name="T1" fmla="*/ 2787 h 3472"/>
              <a:gd name="T2" fmla="*/ 1791 w 2831"/>
              <a:gd name="T3" fmla="*/ 2855 h 3472"/>
              <a:gd name="T4" fmla="*/ 2114 w 2831"/>
              <a:gd name="T5" fmla="*/ 3172 h 3472"/>
              <a:gd name="T6" fmla="*/ 2628 w 2831"/>
              <a:gd name="T7" fmla="*/ 2656 h 3472"/>
              <a:gd name="T8" fmla="*/ 2538 w 2831"/>
              <a:gd name="T9" fmla="*/ 2529 h 3472"/>
              <a:gd name="T10" fmla="*/ 1440 w 2831"/>
              <a:gd name="T11" fmla="*/ 2529 h 3472"/>
              <a:gd name="T12" fmla="*/ 914 w 2831"/>
              <a:gd name="T13" fmla="*/ 2569 h 3472"/>
              <a:gd name="T14" fmla="*/ 928 w 2831"/>
              <a:gd name="T15" fmla="*/ 2433 h 3472"/>
              <a:gd name="T16" fmla="*/ 807 w 2831"/>
              <a:gd name="T17" fmla="*/ 2382 h 3472"/>
              <a:gd name="T18" fmla="*/ 439 w 2831"/>
              <a:gd name="T19" fmla="*/ 2514 h 3472"/>
              <a:gd name="T20" fmla="*/ 470 w 2831"/>
              <a:gd name="T21" fmla="*/ 2433 h 3472"/>
              <a:gd name="T22" fmla="*/ 2186 w 2831"/>
              <a:gd name="T23" fmla="*/ 2182 h 3472"/>
              <a:gd name="T24" fmla="*/ 2642 w 2831"/>
              <a:gd name="T25" fmla="*/ 2371 h 3472"/>
              <a:gd name="T26" fmla="*/ 2831 w 2831"/>
              <a:gd name="T27" fmla="*/ 2827 h 3472"/>
              <a:gd name="T28" fmla="*/ 2642 w 2831"/>
              <a:gd name="T29" fmla="*/ 3283 h 3472"/>
              <a:gd name="T30" fmla="*/ 2186 w 2831"/>
              <a:gd name="T31" fmla="*/ 3472 h 3472"/>
              <a:gd name="T32" fmla="*/ 1729 w 2831"/>
              <a:gd name="T33" fmla="*/ 3283 h 3472"/>
              <a:gd name="T34" fmla="*/ 1540 w 2831"/>
              <a:gd name="T35" fmla="*/ 2827 h 3472"/>
              <a:gd name="T36" fmla="*/ 1729 w 2831"/>
              <a:gd name="T37" fmla="*/ 2371 h 3472"/>
              <a:gd name="T38" fmla="*/ 2186 w 2831"/>
              <a:gd name="T39" fmla="*/ 2182 h 3472"/>
              <a:gd name="T40" fmla="*/ 1540 w 2831"/>
              <a:gd name="T41" fmla="*/ 2083 h 3472"/>
              <a:gd name="T42" fmla="*/ 914 w 2831"/>
              <a:gd name="T43" fmla="*/ 2123 h 3472"/>
              <a:gd name="T44" fmla="*/ 928 w 2831"/>
              <a:gd name="T45" fmla="*/ 1986 h 3472"/>
              <a:gd name="T46" fmla="*/ 807 w 2831"/>
              <a:gd name="T47" fmla="*/ 1957 h 3472"/>
              <a:gd name="T48" fmla="*/ 439 w 2831"/>
              <a:gd name="T49" fmla="*/ 2088 h 3472"/>
              <a:gd name="T50" fmla="*/ 470 w 2831"/>
              <a:gd name="T51" fmla="*/ 2007 h 3472"/>
              <a:gd name="T52" fmla="*/ 944 w 2831"/>
              <a:gd name="T53" fmla="*/ 1588 h 3472"/>
              <a:gd name="T54" fmla="*/ 1786 w 2831"/>
              <a:gd name="T55" fmla="*/ 1702 h 3472"/>
              <a:gd name="T56" fmla="*/ 904 w 2831"/>
              <a:gd name="T57" fmla="*/ 1716 h 3472"/>
              <a:gd name="T58" fmla="*/ 944 w 2831"/>
              <a:gd name="T59" fmla="*/ 1588 h 3472"/>
              <a:gd name="T60" fmla="*/ 800 w 2831"/>
              <a:gd name="T61" fmla="*/ 1548 h 3472"/>
              <a:gd name="T62" fmla="*/ 430 w 2831"/>
              <a:gd name="T63" fmla="*/ 1656 h 3472"/>
              <a:gd name="T64" fmla="*/ 484 w 2831"/>
              <a:gd name="T65" fmla="*/ 1589 h 3472"/>
              <a:gd name="T66" fmla="*/ 1738 w 2831"/>
              <a:gd name="T67" fmla="*/ 1140 h 3472"/>
              <a:gd name="T68" fmla="*/ 1778 w 2831"/>
              <a:gd name="T69" fmla="*/ 1269 h 3472"/>
              <a:gd name="T70" fmla="*/ 896 w 2831"/>
              <a:gd name="T71" fmla="*/ 1255 h 3472"/>
              <a:gd name="T72" fmla="*/ 769 w 2831"/>
              <a:gd name="T73" fmla="*/ 1030 h 3472"/>
              <a:gd name="T74" fmla="*/ 616 w 2831"/>
              <a:gd name="T75" fmla="*/ 1312 h 3472"/>
              <a:gd name="T76" fmla="*/ 423 w 2831"/>
              <a:gd name="T77" fmla="*/ 1202 h 3472"/>
              <a:gd name="T78" fmla="*/ 496 w 2831"/>
              <a:gd name="T79" fmla="*/ 1154 h 3472"/>
              <a:gd name="T80" fmla="*/ 548 w 2831"/>
              <a:gd name="T81" fmla="*/ 372 h 3472"/>
              <a:gd name="T82" fmla="*/ 681 w 2831"/>
              <a:gd name="T83" fmla="*/ 618 h 3472"/>
              <a:gd name="T84" fmla="*/ 1588 w 2831"/>
              <a:gd name="T85" fmla="*/ 597 h 3472"/>
              <a:gd name="T86" fmla="*/ 1683 w 2831"/>
              <a:gd name="T87" fmla="*/ 347 h 3472"/>
              <a:gd name="T88" fmla="*/ 2201 w 2831"/>
              <a:gd name="T89" fmla="*/ 438 h 3472"/>
              <a:gd name="T90" fmla="*/ 2118 w 2831"/>
              <a:gd name="T91" fmla="*/ 2037 h 3472"/>
              <a:gd name="T92" fmla="*/ 1412 w 2831"/>
              <a:gd name="T93" fmla="*/ 3005 h 3472"/>
              <a:gd name="T94" fmla="*/ 47 w 2831"/>
              <a:gd name="T95" fmla="*/ 3054 h 3472"/>
              <a:gd name="T96" fmla="*/ 21 w 2831"/>
              <a:gd name="T97" fmla="*/ 455 h 3472"/>
              <a:gd name="T98" fmla="*/ 1118 w 2831"/>
              <a:gd name="T99" fmla="*/ 99 h 3472"/>
              <a:gd name="T100" fmla="*/ 1053 w 2831"/>
              <a:gd name="T101" fmla="*/ 211 h 3472"/>
              <a:gd name="T102" fmla="*/ 1182 w 2831"/>
              <a:gd name="T103" fmla="*/ 211 h 3472"/>
              <a:gd name="T104" fmla="*/ 1118 w 2831"/>
              <a:gd name="T105" fmla="*/ 99 h 3472"/>
              <a:gd name="T106" fmla="*/ 1268 w 2831"/>
              <a:gd name="T107" fmla="*/ 85 h 3472"/>
              <a:gd name="T108" fmla="*/ 1328 w 2831"/>
              <a:gd name="T109" fmla="*/ 238 h 3472"/>
              <a:gd name="T110" fmla="*/ 1564 w 2831"/>
              <a:gd name="T111" fmla="*/ 312 h 3472"/>
              <a:gd name="T112" fmla="*/ 1547 w 2831"/>
              <a:gd name="T113" fmla="*/ 503 h 3472"/>
              <a:gd name="T114" fmla="*/ 711 w 2831"/>
              <a:gd name="T115" fmla="*/ 521 h 3472"/>
              <a:gd name="T116" fmla="*/ 657 w 2831"/>
              <a:gd name="T117" fmla="*/ 338 h 3472"/>
              <a:gd name="T118" fmla="*/ 889 w 2831"/>
              <a:gd name="T119" fmla="*/ 245 h 3472"/>
              <a:gd name="T120" fmla="*/ 954 w 2831"/>
              <a:gd name="T121" fmla="*/ 11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31" h="3472">
                <a:moveTo>
                  <a:pt x="2538" y="2529"/>
                </a:moveTo>
                <a:lnTo>
                  <a:pt x="2517" y="2531"/>
                </a:lnTo>
                <a:lnTo>
                  <a:pt x="2496" y="2537"/>
                </a:lnTo>
                <a:lnTo>
                  <a:pt x="2476" y="2547"/>
                </a:lnTo>
                <a:lnTo>
                  <a:pt x="2459" y="2563"/>
                </a:lnTo>
                <a:lnTo>
                  <a:pt x="2124" y="2939"/>
                </a:lnTo>
                <a:lnTo>
                  <a:pt x="1950" y="2800"/>
                </a:lnTo>
                <a:lnTo>
                  <a:pt x="1930" y="2787"/>
                </a:lnTo>
                <a:lnTo>
                  <a:pt x="1909" y="2780"/>
                </a:lnTo>
                <a:lnTo>
                  <a:pt x="1888" y="2778"/>
                </a:lnTo>
                <a:lnTo>
                  <a:pt x="1866" y="2780"/>
                </a:lnTo>
                <a:lnTo>
                  <a:pt x="1845" y="2787"/>
                </a:lnTo>
                <a:lnTo>
                  <a:pt x="1826" y="2799"/>
                </a:lnTo>
                <a:lnTo>
                  <a:pt x="1810" y="2814"/>
                </a:lnTo>
                <a:lnTo>
                  <a:pt x="1797" y="2834"/>
                </a:lnTo>
                <a:lnTo>
                  <a:pt x="1791" y="2855"/>
                </a:lnTo>
                <a:lnTo>
                  <a:pt x="1788" y="2876"/>
                </a:lnTo>
                <a:lnTo>
                  <a:pt x="1791" y="2899"/>
                </a:lnTo>
                <a:lnTo>
                  <a:pt x="1797" y="2920"/>
                </a:lnTo>
                <a:lnTo>
                  <a:pt x="1809" y="2938"/>
                </a:lnTo>
                <a:lnTo>
                  <a:pt x="1826" y="2954"/>
                </a:lnTo>
                <a:lnTo>
                  <a:pt x="2073" y="3152"/>
                </a:lnTo>
                <a:lnTo>
                  <a:pt x="2093" y="3165"/>
                </a:lnTo>
                <a:lnTo>
                  <a:pt x="2114" y="3172"/>
                </a:lnTo>
                <a:lnTo>
                  <a:pt x="2135" y="3174"/>
                </a:lnTo>
                <a:lnTo>
                  <a:pt x="2156" y="3172"/>
                </a:lnTo>
                <a:lnTo>
                  <a:pt x="2175" y="3166"/>
                </a:lnTo>
                <a:lnTo>
                  <a:pt x="2194" y="3155"/>
                </a:lnTo>
                <a:lnTo>
                  <a:pt x="2210" y="3142"/>
                </a:lnTo>
                <a:lnTo>
                  <a:pt x="2607" y="2694"/>
                </a:lnTo>
                <a:lnTo>
                  <a:pt x="2620" y="2676"/>
                </a:lnTo>
                <a:lnTo>
                  <a:pt x="2628" y="2656"/>
                </a:lnTo>
                <a:lnTo>
                  <a:pt x="2633" y="2633"/>
                </a:lnTo>
                <a:lnTo>
                  <a:pt x="2631" y="2612"/>
                </a:lnTo>
                <a:lnTo>
                  <a:pt x="2625" y="2591"/>
                </a:lnTo>
                <a:lnTo>
                  <a:pt x="2615" y="2571"/>
                </a:lnTo>
                <a:lnTo>
                  <a:pt x="2599" y="2555"/>
                </a:lnTo>
                <a:lnTo>
                  <a:pt x="2580" y="2542"/>
                </a:lnTo>
                <a:lnTo>
                  <a:pt x="2560" y="2534"/>
                </a:lnTo>
                <a:lnTo>
                  <a:pt x="2538" y="2529"/>
                </a:lnTo>
                <a:close/>
                <a:moveTo>
                  <a:pt x="944" y="2430"/>
                </a:moveTo>
                <a:lnTo>
                  <a:pt x="1391" y="2430"/>
                </a:lnTo>
                <a:lnTo>
                  <a:pt x="1406" y="2433"/>
                </a:lnTo>
                <a:lnTo>
                  <a:pt x="1420" y="2440"/>
                </a:lnTo>
                <a:lnTo>
                  <a:pt x="1431" y="2450"/>
                </a:lnTo>
                <a:lnTo>
                  <a:pt x="1438" y="2464"/>
                </a:lnTo>
                <a:lnTo>
                  <a:pt x="1440" y="2480"/>
                </a:lnTo>
                <a:lnTo>
                  <a:pt x="1440" y="2529"/>
                </a:lnTo>
                <a:lnTo>
                  <a:pt x="1438" y="2545"/>
                </a:lnTo>
                <a:lnTo>
                  <a:pt x="1431" y="2559"/>
                </a:lnTo>
                <a:lnTo>
                  <a:pt x="1420" y="2569"/>
                </a:lnTo>
                <a:lnTo>
                  <a:pt x="1406" y="2577"/>
                </a:lnTo>
                <a:lnTo>
                  <a:pt x="1391" y="2579"/>
                </a:lnTo>
                <a:lnTo>
                  <a:pt x="944" y="2579"/>
                </a:lnTo>
                <a:lnTo>
                  <a:pt x="928" y="2577"/>
                </a:lnTo>
                <a:lnTo>
                  <a:pt x="914" y="2569"/>
                </a:lnTo>
                <a:lnTo>
                  <a:pt x="904" y="2559"/>
                </a:lnTo>
                <a:lnTo>
                  <a:pt x="896" y="2545"/>
                </a:lnTo>
                <a:lnTo>
                  <a:pt x="894" y="2529"/>
                </a:lnTo>
                <a:lnTo>
                  <a:pt x="894" y="2480"/>
                </a:lnTo>
                <a:lnTo>
                  <a:pt x="896" y="2464"/>
                </a:lnTo>
                <a:lnTo>
                  <a:pt x="904" y="2450"/>
                </a:lnTo>
                <a:lnTo>
                  <a:pt x="914" y="2440"/>
                </a:lnTo>
                <a:lnTo>
                  <a:pt x="928" y="2433"/>
                </a:lnTo>
                <a:lnTo>
                  <a:pt x="944" y="2430"/>
                </a:lnTo>
                <a:close/>
                <a:moveTo>
                  <a:pt x="769" y="2319"/>
                </a:moveTo>
                <a:lnTo>
                  <a:pt x="783" y="2322"/>
                </a:lnTo>
                <a:lnTo>
                  <a:pt x="795" y="2330"/>
                </a:lnTo>
                <a:lnTo>
                  <a:pt x="805" y="2341"/>
                </a:lnTo>
                <a:lnTo>
                  <a:pt x="810" y="2355"/>
                </a:lnTo>
                <a:lnTo>
                  <a:pt x="810" y="2368"/>
                </a:lnTo>
                <a:lnTo>
                  <a:pt x="807" y="2382"/>
                </a:lnTo>
                <a:lnTo>
                  <a:pt x="800" y="2395"/>
                </a:lnTo>
                <a:lnTo>
                  <a:pt x="616" y="2600"/>
                </a:lnTo>
                <a:lnTo>
                  <a:pt x="606" y="2608"/>
                </a:lnTo>
                <a:lnTo>
                  <a:pt x="594" y="2613"/>
                </a:lnTo>
                <a:lnTo>
                  <a:pt x="581" y="2616"/>
                </a:lnTo>
                <a:lnTo>
                  <a:pt x="567" y="2612"/>
                </a:lnTo>
                <a:lnTo>
                  <a:pt x="553" y="2605"/>
                </a:lnTo>
                <a:lnTo>
                  <a:pt x="439" y="2514"/>
                </a:lnTo>
                <a:lnTo>
                  <a:pt x="430" y="2503"/>
                </a:lnTo>
                <a:lnTo>
                  <a:pt x="423" y="2490"/>
                </a:lnTo>
                <a:lnTo>
                  <a:pt x="422" y="2477"/>
                </a:lnTo>
                <a:lnTo>
                  <a:pt x="425" y="2463"/>
                </a:lnTo>
                <a:lnTo>
                  <a:pt x="432" y="2449"/>
                </a:lnTo>
                <a:lnTo>
                  <a:pt x="442" y="2440"/>
                </a:lnTo>
                <a:lnTo>
                  <a:pt x="456" y="2435"/>
                </a:lnTo>
                <a:lnTo>
                  <a:pt x="470" y="2433"/>
                </a:lnTo>
                <a:lnTo>
                  <a:pt x="484" y="2436"/>
                </a:lnTo>
                <a:lnTo>
                  <a:pt x="496" y="2443"/>
                </a:lnTo>
                <a:lnTo>
                  <a:pt x="576" y="2507"/>
                </a:lnTo>
                <a:lnTo>
                  <a:pt x="731" y="2334"/>
                </a:lnTo>
                <a:lnTo>
                  <a:pt x="742" y="2324"/>
                </a:lnTo>
                <a:lnTo>
                  <a:pt x="755" y="2320"/>
                </a:lnTo>
                <a:lnTo>
                  <a:pt x="769" y="2319"/>
                </a:lnTo>
                <a:close/>
                <a:moveTo>
                  <a:pt x="2186" y="2182"/>
                </a:moveTo>
                <a:lnTo>
                  <a:pt x="2251" y="2185"/>
                </a:lnTo>
                <a:lnTo>
                  <a:pt x="2316" y="2196"/>
                </a:lnTo>
                <a:lnTo>
                  <a:pt x="2378" y="2212"/>
                </a:lnTo>
                <a:lnTo>
                  <a:pt x="2437" y="2233"/>
                </a:lnTo>
                <a:lnTo>
                  <a:pt x="2494" y="2260"/>
                </a:lnTo>
                <a:lnTo>
                  <a:pt x="2546" y="2293"/>
                </a:lnTo>
                <a:lnTo>
                  <a:pt x="2596" y="2329"/>
                </a:lnTo>
                <a:lnTo>
                  <a:pt x="2642" y="2371"/>
                </a:lnTo>
                <a:lnTo>
                  <a:pt x="2683" y="2417"/>
                </a:lnTo>
                <a:lnTo>
                  <a:pt x="2721" y="2466"/>
                </a:lnTo>
                <a:lnTo>
                  <a:pt x="2753" y="2520"/>
                </a:lnTo>
                <a:lnTo>
                  <a:pt x="2780" y="2577"/>
                </a:lnTo>
                <a:lnTo>
                  <a:pt x="2802" y="2636"/>
                </a:lnTo>
                <a:lnTo>
                  <a:pt x="2818" y="2698"/>
                </a:lnTo>
                <a:lnTo>
                  <a:pt x="2828" y="2761"/>
                </a:lnTo>
                <a:lnTo>
                  <a:pt x="2831" y="2827"/>
                </a:lnTo>
                <a:lnTo>
                  <a:pt x="2828" y="2893"/>
                </a:lnTo>
                <a:lnTo>
                  <a:pt x="2818" y="2958"/>
                </a:lnTo>
                <a:lnTo>
                  <a:pt x="2802" y="3019"/>
                </a:lnTo>
                <a:lnTo>
                  <a:pt x="2780" y="3079"/>
                </a:lnTo>
                <a:lnTo>
                  <a:pt x="2753" y="3134"/>
                </a:lnTo>
                <a:lnTo>
                  <a:pt x="2721" y="3188"/>
                </a:lnTo>
                <a:lnTo>
                  <a:pt x="2683" y="3237"/>
                </a:lnTo>
                <a:lnTo>
                  <a:pt x="2642" y="3283"/>
                </a:lnTo>
                <a:lnTo>
                  <a:pt x="2596" y="3325"/>
                </a:lnTo>
                <a:lnTo>
                  <a:pt x="2546" y="3362"/>
                </a:lnTo>
                <a:lnTo>
                  <a:pt x="2494" y="3394"/>
                </a:lnTo>
                <a:lnTo>
                  <a:pt x="2437" y="3421"/>
                </a:lnTo>
                <a:lnTo>
                  <a:pt x="2378" y="3443"/>
                </a:lnTo>
                <a:lnTo>
                  <a:pt x="2316" y="3459"/>
                </a:lnTo>
                <a:lnTo>
                  <a:pt x="2251" y="3469"/>
                </a:lnTo>
                <a:lnTo>
                  <a:pt x="2186" y="3472"/>
                </a:lnTo>
                <a:lnTo>
                  <a:pt x="2120" y="3469"/>
                </a:lnTo>
                <a:lnTo>
                  <a:pt x="2055" y="3459"/>
                </a:lnTo>
                <a:lnTo>
                  <a:pt x="1993" y="3443"/>
                </a:lnTo>
                <a:lnTo>
                  <a:pt x="1934" y="3421"/>
                </a:lnTo>
                <a:lnTo>
                  <a:pt x="1877" y="3394"/>
                </a:lnTo>
                <a:lnTo>
                  <a:pt x="1825" y="3362"/>
                </a:lnTo>
                <a:lnTo>
                  <a:pt x="1775" y="3325"/>
                </a:lnTo>
                <a:lnTo>
                  <a:pt x="1729" y="3283"/>
                </a:lnTo>
                <a:lnTo>
                  <a:pt x="1688" y="3237"/>
                </a:lnTo>
                <a:lnTo>
                  <a:pt x="1650" y="3188"/>
                </a:lnTo>
                <a:lnTo>
                  <a:pt x="1618" y="3134"/>
                </a:lnTo>
                <a:lnTo>
                  <a:pt x="1591" y="3079"/>
                </a:lnTo>
                <a:lnTo>
                  <a:pt x="1569" y="3019"/>
                </a:lnTo>
                <a:lnTo>
                  <a:pt x="1553" y="2958"/>
                </a:lnTo>
                <a:lnTo>
                  <a:pt x="1543" y="2893"/>
                </a:lnTo>
                <a:lnTo>
                  <a:pt x="1540" y="2827"/>
                </a:lnTo>
                <a:lnTo>
                  <a:pt x="1543" y="2761"/>
                </a:lnTo>
                <a:lnTo>
                  <a:pt x="1553" y="2698"/>
                </a:lnTo>
                <a:lnTo>
                  <a:pt x="1569" y="2636"/>
                </a:lnTo>
                <a:lnTo>
                  <a:pt x="1591" y="2577"/>
                </a:lnTo>
                <a:lnTo>
                  <a:pt x="1618" y="2520"/>
                </a:lnTo>
                <a:lnTo>
                  <a:pt x="1650" y="2466"/>
                </a:lnTo>
                <a:lnTo>
                  <a:pt x="1688" y="2417"/>
                </a:lnTo>
                <a:lnTo>
                  <a:pt x="1729" y="2371"/>
                </a:lnTo>
                <a:lnTo>
                  <a:pt x="1775" y="2329"/>
                </a:lnTo>
                <a:lnTo>
                  <a:pt x="1825" y="2293"/>
                </a:lnTo>
                <a:lnTo>
                  <a:pt x="1877" y="2260"/>
                </a:lnTo>
                <a:lnTo>
                  <a:pt x="1934" y="2233"/>
                </a:lnTo>
                <a:lnTo>
                  <a:pt x="1993" y="2212"/>
                </a:lnTo>
                <a:lnTo>
                  <a:pt x="2055" y="2196"/>
                </a:lnTo>
                <a:lnTo>
                  <a:pt x="2120" y="2185"/>
                </a:lnTo>
                <a:lnTo>
                  <a:pt x="2186" y="2182"/>
                </a:lnTo>
                <a:close/>
                <a:moveTo>
                  <a:pt x="944" y="1984"/>
                </a:moveTo>
                <a:lnTo>
                  <a:pt x="1491" y="1984"/>
                </a:lnTo>
                <a:lnTo>
                  <a:pt x="1505" y="1986"/>
                </a:lnTo>
                <a:lnTo>
                  <a:pt x="1519" y="1994"/>
                </a:lnTo>
                <a:lnTo>
                  <a:pt x="1531" y="2004"/>
                </a:lnTo>
                <a:lnTo>
                  <a:pt x="1537" y="2018"/>
                </a:lnTo>
                <a:lnTo>
                  <a:pt x="1540" y="2034"/>
                </a:lnTo>
                <a:lnTo>
                  <a:pt x="1540" y="2083"/>
                </a:lnTo>
                <a:lnTo>
                  <a:pt x="1537" y="2099"/>
                </a:lnTo>
                <a:lnTo>
                  <a:pt x="1531" y="2113"/>
                </a:lnTo>
                <a:lnTo>
                  <a:pt x="1519" y="2123"/>
                </a:lnTo>
                <a:lnTo>
                  <a:pt x="1505" y="2131"/>
                </a:lnTo>
                <a:lnTo>
                  <a:pt x="1491" y="2133"/>
                </a:lnTo>
                <a:lnTo>
                  <a:pt x="944" y="2133"/>
                </a:lnTo>
                <a:lnTo>
                  <a:pt x="928" y="2131"/>
                </a:lnTo>
                <a:lnTo>
                  <a:pt x="914" y="2123"/>
                </a:lnTo>
                <a:lnTo>
                  <a:pt x="904" y="2113"/>
                </a:lnTo>
                <a:lnTo>
                  <a:pt x="896" y="2099"/>
                </a:lnTo>
                <a:lnTo>
                  <a:pt x="894" y="2083"/>
                </a:lnTo>
                <a:lnTo>
                  <a:pt x="894" y="2034"/>
                </a:lnTo>
                <a:lnTo>
                  <a:pt x="896" y="2018"/>
                </a:lnTo>
                <a:lnTo>
                  <a:pt x="904" y="2004"/>
                </a:lnTo>
                <a:lnTo>
                  <a:pt x="914" y="1994"/>
                </a:lnTo>
                <a:lnTo>
                  <a:pt x="928" y="1986"/>
                </a:lnTo>
                <a:lnTo>
                  <a:pt x="944" y="1984"/>
                </a:lnTo>
                <a:close/>
                <a:moveTo>
                  <a:pt x="769" y="1894"/>
                </a:moveTo>
                <a:lnTo>
                  <a:pt x="783" y="1897"/>
                </a:lnTo>
                <a:lnTo>
                  <a:pt x="795" y="1905"/>
                </a:lnTo>
                <a:lnTo>
                  <a:pt x="805" y="1916"/>
                </a:lnTo>
                <a:lnTo>
                  <a:pt x="810" y="1930"/>
                </a:lnTo>
                <a:lnTo>
                  <a:pt x="810" y="1943"/>
                </a:lnTo>
                <a:lnTo>
                  <a:pt x="807" y="1957"/>
                </a:lnTo>
                <a:lnTo>
                  <a:pt x="800" y="1970"/>
                </a:lnTo>
                <a:lnTo>
                  <a:pt x="616" y="2175"/>
                </a:lnTo>
                <a:lnTo>
                  <a:pt x="606" y="2183"/>
                </a:lnTo>
                <a:lnTo>
                  <a:pt x="594" y="2188"/>
                </a:lnTo>
                <a:lnTo>
                  <a:pt x="581" y="2191"/>
                </a:lnTo>
                <a:lnTo>
                  <a:pt x="567" y="2187"/>
                </a:lnTo>
                <a:lnTo>
                  <a:pt x="553" y="2180"/>
                </a:lnTo>
                <a:lnTo>
                  <a:pt x="439" y="2088"/>
                </a:lnTo>
                <a:lnTo>
                  <a:pt x="430" y="2078"/>
                </a:lnTo>
                <a:lnTo>
                  <a:pt x="423" y="2065"/>
                </a:lnTo>
                <a:lnTo>
                  <a:pt x="422" y="2052"/>
                </a:lnTo>
                <a:lnTo>
                  <a:pt x="425" y="2038"/>
                </a:lnTo>
                <a:lnTo>
                  <a:pt x="432" y="2024"/>
                </a:lnTo>
                <a:lnTo>
                  <a:pt x="442" y="2015"/>
                </a:lnTo>
                <a:lnTo>
                  <a:pt x="456" y="2010"/>
                </a:lnTo>
                <a:lnTo>
                  <a:pt x="470" y="2007"/>
                </a:lnTo>
                <a:lnTo>
                  <a:pt x="484" y="2011"/>
                </a:lnTo>
                <a:lnTo>
                  <a:pt x="496" y="2018"/>
                </a:lnTo>
                <a:lnTo>
                  <a:pt x="576" y="2082"/>
                </a:lnTo>
                <a:lnTo>
                  <a:pt x="731" y="1909"/>
                </a:lnTo>
                <a:lnTo>
                  <a:pt x="742" y="1899"/>
                </a:lnTo>
                <a:lnTo>
                  <a:pt x="755" y="1895"/>
                </a:lnTo>
                <a:lnTo>
                  <a:pt x="769" y="1894"/>
                </a:lnTo>
                <a:close/>
                <a:moveTo>
                  <a:pt x="944" y="1588"/>
                </a:moveTo>
                <a:lnTo>
                  <a:pt x="1738" y="1588"/>
                </a:lnTo>
                <a:lnTo>
                  <a:pt x="1754" y="1590"/>
                </a:lnTo>
                <a:lnTo>
                  <a:pt x="1768" y="1597"/>
                </a:lnTo>
                <a:lnTo>
                  <a:pt x="1778" y="1608"/>
                </a:lnTo>
                <a:lnTo>
                  <a:pt x="1786" y="1621"/>
                </a:lnTo>
                <a:lnTo>
                  <a:pt x="1788" y="1637"/>
                </a:lnTo>
                <a:lnTo>
                  <a:pt x="1788" y="1687"/>
                </a:lnTo>
                <a:lnTo>
                  <a:pt x="1786" y="1702"/>
                </a:lnTo>
                <a:lnTo>
                  <a:pt x="1778" y="1716"/>
                </a:lnTo>
                <a:lnTo>
                  <a:pt x="1768" y="1727"/>
                </a:lnTo>
                <a:lnTo>
                  <a:pt x="1754" y="1734"/>
                </a:lnTo>
                <a:lnTo>
                  <a:pt x="1738" y="1736"/>
                </a:lnTo>
                <a:lnTo>
                  <a:pt x="944" y="1736"/>
                </a:lnTo>
                <a:lnTo>
                  <a:pt x="928" y="1734"/>
                </a:lnTo>
                <a:lnTo>
                  <a:pt x="914" y="1727"/>
                </a:lnTo>
                <a:lnTo>
                  <a:pt x="904" y="1716"/>
                </a:lnTo>
                <a:lnTo>
                  <a:pt x="896" y="1702"/>
                </a:lnTo>
                <a:lnTo>
                  <a:pt x="894" y="1687"/>
                </a:lnTo>
                <a:lnTo>
                  <a:pt x="894" y="1637"/>
                </a:lnTo>
                <a:lnTo>
                  <a:pt x="896" y="1621"/>
                </a:lnTo>
                <a:lnTo>
                  <a:pt x="904" y="1608"/>
                </a:lnTo>
                <a:lnTo>
                  <a:pt x="914" y="1597"/>
                </a:lnTo>
                <a:lnTo>
                  <a:pt x="928" y="1590"/>
                </a:lnTo>
                <a:lnTo>
                  <a:pt x="944" y="1588"/>
                </a:lnTo>
                <a:close/>
                <a:moveTo>
                  <a:pt x="769" y="1472"/>
                </a:moveTo>
                <a:lnTo>
                  <a:pt x="783" y="1475"/>
                </a:lnTo>
                <a:lnTo>
                  <a:pt x="795" y="1483"/>
                </a:lnTo>
                <a:lnTo>
                  <a:pt x="805" y="1494"/>
                </a:lnTo>
                <a:lnTo>
                  <a:pt x="810" y="1508"/>
                </a:lnTo>
                <a:lnTo>
                  <a:pt x="810" y="1521"/>
                </a:lnTo>
                <a:lnTo>
                  <a:pt x="807" y="1535"/>
                </a:lnTo>
                <a:lnTo>
                  <a:pt x="800" y="1548"/>
                </a:lnTo>
                <a:lnTo>
                  <a:pt x="616" y="1753"/>
                </a:lnTo>
                <a:lnTo>
                  <a:pt x="606" y="1761"/>
                </a:lnTo>
                <a:lnTo>
                  <a:pt x="594" y="1767"/>
                </a:lnTo>
                <a:lnTo>
                  <a:pt x="581" y="1769"/>
                </a:lnTo>
                <a:lnTo>
                  <a:pt x="567" y="1765"/>
                </a:lnTo>
                <a:lnTo>
                  <a:pt x="553" y="1758"/>
                </a:lnTo>
                <a:lnTo>
                  <a:pt x="439" y="1667"/>
                </a:lnTo>
                <a:lnTo>
                  <a:pt x="430" y="1656"/>
                </a:lnTo>
                <a:lnTo>
                  <a:pt x="423" y="1643"/>
                </a:lnTo>
                <a:lnTo>
                  <a:pt x="422" y="1630"/>
                </a:lnTo>
                <a:lnTo>
                  <a:pt x="425" y="1615"/>
                </a:lnTo>
                <a:lnTo>
                  <a:pt x="432" y="1602"/>
                </a:lnTo>
                <a:lnTo>
                  <a:pt x="442" y="1593"/>
                </a:lnTo>
                <a:lnTo>
                  <a:pt x="456" y="1588"/>
                </a:lnTo>
                <a:lnTo>
                  <a:pt x="470" y="1586"/>
                </a:lnTo>
                <a:lnTo>
                  <a:pt x="484" y="1589"/>
                </a:lnTo>
                <a:lnTo>
                  <a:pt x="496" y="1596"/>
                </a:lnTo>
                <a:lnTo>
                  <a:pt x="576" y="1660"/>
                </a:lnTo>
                <a:lnTo>
                  <a:pt x="731" y="1487"/>
                </a:lnTo>
                <a:lnTo>
                  <a:pt x="742" y="1477"/>
                </a:lnTo>
                <a:lnTo>
                  <a:pt x="755" y="1473"/>
                </a:lnTo>
                <a:lnTo>
                  <a:pt x="769" y="1472"/>
                </a:lnTo>
                <a:close/>
                <a:moveTo>
                  <a:pt x="944" y="1140"/>
                </a:moveTo>
                <a:lnTo>
                  <a:pt x="1738" y="1140"/>
                </a:lnTo>
                <a:lnTo>
                  <a:pt x="1754" y="1144"/>
                </a:lnTo>
                <a:lnTo>
                  <a:pt x="1768" y="1150"/>
                </a:lnTo>
                <a:lnTo>
                  <a:pt x="1778" y="1162"/>
                </a:lnTo>
                <a:lnTo>
                  <a:pt x="1786" y="1175"/>
                </a:lnTo>
                <a:lnTo>
                  <a:pt x="1788" y="1190"/>
                </a:lnTo>
                <a:lnTo>
                  <a:pt x="1788" y="1240"/>
                </a:lnTo>
                <a:lnTo>
                  <a:pt x="1786" y="1255"/>
                </a:lnTo>
                <a:lnTo>
                  <a:pt x="1778" y="1269"/>
                </a:lnTo>
                <a:lnTo>
                  <a:pt x="1768" y="1280"/>
                </a:lnTo>
                <a:lnTo>
                  <a:pt x="1754" y="1287"/>
                </a:lnTo>
                <a:lnTo>
                  <a:pt x="1738" y="1290"/>
                </a:lnTo>
                <a:lnTo>
                  <a:pt x="944" y="1290"/>
                </a:lnTo>
                <a:lnTo>
                  <a:pt x="928" y="1287"/>
                </a:lnTo>
                <a:lnTo>
                  <a:pt x="914" y="1280"/>
                </a:lnTo>
                <a:lnTo>
                  <a:pt x="904" y="1269"/>
                </a:lnTo>
                <a:lnTo>
                  <a:pt x="896" y="1255"/>
                </a:lnTo>
                <a:lnTo>
                  <a:pt x="894" y="1240"/>
                </a:lnTo>
                <a:lnTo>
                  <a:pt x="894" y="1190"/>
                </a:lnTo>
                <a:lnTo>
                  <a:pt x="896" y="1175"/>
                </a:lnTo>
                <a:lnTo>
                  <a:pt x="904" y="1162"/>
                </a:lnTo>
                <a:lnTo>
                  <a:pt x="914" y="1150"/>
                </a:lnTo>
                <a:lnTo>
                  <a:pt x="928" y="1144"/>
                </a:lnTo>
                <a:lnTo>
                  <a:pt x="944" y="1140"/>
                </a:lnTo>
                <a:close/>
                <a:moveTo>
                  <a:pt x="769" y="1030"/>
                </a:moveTo>
                <a:lnTo>
                  <a:pt x="783" y="1034"/>
                </a:lnTo>
                <a:lnTo>
                  <a:pt x="795" y="1042"/>
                </a:lnTo>
                <a:lnTo>
                  <a:pt x="805" y="1053"/>
                </a:lnTo>
                <a:lnTo>
                  <a:pt x="810" y="1066"/>
                </a:lnTo>
                <a:lnTo>
                  <a:pt x="810" y="1081"/>
                </a:lnTo>
                <a:lnTo>
                  <a:pt x="807" y="1094"/>
                </a:lnTo>
                <a:lnTo>
                  <a:pt x="800" y="1106"/>
                </a:lnTo>
                <a:lnTo>
                  <a:pt x="616" y="1312"/>
                </a:lnTo>
                <a:lnTo>
                  <a:pt x="606" y="1320"/>
                </a:lnTo>
                <a:lnTo>
                  <a:pt x="594" y="1326"/>
                </a:lnTo>
                <a:lnTo>
                  <a:pt x="581" y="1327"/>
                </a:lnTo>
                <a:lnTo>
                  <a:pt x="567" y="1325"/>
                </a:lnTo>
                <a:lnTo>
                  <a:pt x="553" y="1317"/>
                </a:lnTo>
                <a:lnTo>
                  <a:pt x="439" y="1226"/>
                </a:lnTo>
                <a:lnTo>
                  <a:pt x="430" y="1215"/>
                </a:lnTo>
                <a:lnTo>
                  <a:pt x="423" y="1202"/>
                </a:lnTo>
                <a:lnTo>
                  <a:pt x="422" y="1188"/>
                </a:lnTo>
                <a:lnTo>
                  <a:pt x="425" y="1174"/>
                </a:lnTo>
                <a:lnTo>
                  <a:pt x="432" y="1162"/>
                </a:lnTo>
                <a:lnTo>
                  <a:pt x="442" y="1152"/>
                </a:lnTo>
                <a:lnTo>
                  <a:pt x="456" y="1146"/>
                </a:lnTo>
                <a:lnTo>
                  <a:pt x="470" y="1145"/>
                </a:lnTo>
                <a:lnTo>
                  <a:pt x="484" y="1147"/>
                </a:lnTo>
                <a:lnTo>
                  <a:pt x="496" y="1154"/>
                </a:lnTo>
                <a:lnTo>
                  <a:pt x="576" y="1218"/>
                </a:lnTo>
                <a:lnTo>
                  <a:pt x="731" y="1046"/>
                </a:lnTo>
                <a:lnTo>
                  <a:pt x="742" y="1036"/>
                </a:lnTo>
                <a:lnTo>
                  <a:pt x="755" y="1031"/>
                </a:lnTo>
                <a:lnTo>
                  <a:pt x="769" y="1030"/>
                </a:lnTo>
                <a:close/>
                <a:moveTo>
                  <a:pt x="150" y="347"/>
                </a:moveTo>
                <a:lnTo>
                  <a:pt x="552" y="347"/>
                </a:lnTo>
                <a:lnTo>
                  <a:pt x="548" y="372"/>
                </a:lnTo>
                <a:lnTo>
                  <a:pt x="547" y="399"/>
                </a:lnTo>
                <a:lnTo>
                  <a:pt x="550" y="439"/>
                </a:lnTo>
                <a:lnTo>
                  <a:pt x="559" y="477"/>
                </a:lnTo>
                <a:lnTo>
                  <a:pt x="574" y="511"/>
                </a:lnTo>
                <a:lnTo>
                  <a:pt x="594" y="544"/>
                </a:lnTo>
                <a:lnTo>
                  <a:pt x="618" y="572"/>
                </a:lnTo>
                <a:lnTo>
                  <a:pt x="648" y="598"/>
                </a:lnTo>
                <a:lnTo>
                  <a:pt x="681" y="618"/>
                </a:lnTo>
                <a:lnTo>
                  <a:pt x="715" y="632"/>
                </a:lnTo>
                <a:lnTo>
                  <a:pt x="753" y="642"/>
                </a:lnTo>
                <a:lnTo>
                  <a:pt x="793" y="645"/>
                </a:lnTo>
                <a:lnTo>
                  <a:pt x="1442" y="645"/>
                </a:lnTo>
                <a:lnTo>
                  <a:pt x="1482" y="642"/>
                </a:lnTo>
                <a:lnTo>
                  <a:pt x="1520" y="632"/>
                </a:lnTo>
                <a:lnTo>
                  <a:pt x="1555" y="618"/>
                </a:lnTo>
                <a:lnTo>
                  <a:pt x="1588" y="597"/>
                </a:lnTo>
                <a:lnTo>
                  <a:pt x="1616" y="572"/>
                </a:lnTo>
                <a:lnTo>
                  <a:pt x="1641" y="543"/>
                </a:lnTo>
                <a:lnTo>
                  <a:pt x="1661" y="510"/>
                </a:lnTo>
                <a:lnTo>
                  <a:pt x="1676" y="475"/>
                </a:lnTo>
                <a:lnTo>
                  <a:pt x="1686" y="436"/>
                </a:lnTo>
                <a:lnTo>
                  <a:pt x="1689" y="396"/>
                </a:lnTo>
                <a:lnTo>
                  <a:pt x="1688" y="371"/>
                </a:lnTo>
                <a:lnTo>
                  <a:pt x="1683" y="347"/>
                </a:lnTo>
                <a:lnTo>
                  <a:pt x="1987" y="347"/>
                </a:lnTo>
                <a:lnTo>
                  <a:pt x="2029" y="349"/>
                </a:lnTo>
                <a:lnTo>
                  <a:pt x="2067" y="356"/>
                </a:lnTo>
                <a:lnTo>
                  <a:pt x="2101" y="366"/>
                </a:lnTo>
                <a:lnTo>
                  <a:pt x="2132" y="379"/>
                </a:lnTo>
                <a:lnTo>
                  <a:pt x="2159" y="396"/>
                </a:lnTo>
                <a:lnTo>
                  <a:pt x="2182" y="416"/>
                </a:lnTo>
                <a:lnTo>
                  <a:pt x="2201" y="438"/>
                </a:lnTo>
                <a:lnTo>
                  <a:pt x="2215" y="462"/>
                </a:lnTo>
                <a:lnTo>
                  <a:pt x="2226" y="488"/>
                </a:lnTo>
                <a:lnTo>
                  <a:pt x="2233" y="517"/>
                </a:lnTo>
                <a:lnTo>
                  <a:pt x="2235" y="546"/>
                </a:lnTo>
                <a:lnTo>
                  <a:pt x="2235" y="2036"/>
                </a:lnTo>
                <a:lnTo>
                  <a:pt x="2210" y="2035"/>
                </a:lnTo>
                <a:lnTo>
                  <a:pt x="2186" y="2034"/>
                </a:lnTo>
                <a:lnTo>
                  <a:pt x="2118" y="2037"/>
                </a:lnTo>
                <a:lnTo>
                  <a:pt x="2051" y="2045"/>
                </a:lnTo>
                <a:lnTo>
                  <a:pt x="1987" y="2060"/>
                </a:lnTo>
                <a:lnTo>
                  <a:pt x="1987" y="893"/>
                </a:lnTo>
                <a:lnTo>
                  <a:pt x="249" y="893"/>
                </a:lnTo>
                <a:lnTo>
                  <a:pt x="249" y="2876"/>
                </a:lnTo>
                <a:lnTo>
                  <a:pt x="1394" y="2876"/>
                </a:lnTo>
                <a:lnTo>
                  <a:pt x="1400" y="2942"/>
                </a:lnTo>
                <a:lnTo>
                  <a:pt x="1412" y="3005"/>
                </a:lnTo>
                <a:lnTo>
                  <a:pt x="1429" y="3066"/>
                </a:lnTo>
                <a:lnTo>
                  <a:pt x="1450" y="3125"/>
                </a:lnTo>
                <a:lnTo>
                  <a:pt x="199" y="3125"/>
                </a:lnTo>
                <a:lnTo>
                  <a:pt x="163" y="3122"/>
                </a:lnTo>
                <a:lnTo>
                  <a:pt x="130" y="3112"/>
                </a:lnTo>
                <a:lnTo>
                  <a:pt x="99" y="3097"/>
                </a:lnTo>
                <a:lnTo>
                  <a:pt x="71" y="3079"/>
                </a:lnTo>
                <a:lnTo>
                  <a:pt x="47" y="3054"/>
                </a:lnTo>
                <a:lnTo>
                  <a:pt x="27" y="3027"/>
                </a:lnTo>
                <a:lnTo>
                  <a:pt x="13" y="2995"/>
                </a:lnTo>
                <a:lnTo>
                  <a:pt x="3" y="2962"/>
                </a:lnTo>
                <a:lnTo>
                  <a:pt x="0" y="2926"/>
                </a:lnTo>
                <a:lnTo>
                  <a:pt x="0" y="546"/>
                </a:lnTo>
                <a:lnTo>
                  <a:pt x="3" y="513"/>
                </a:lnTo>
                <a:lnTo>
                  <a:pt x="9" y="483"/>
                </a:lnTo>
                <a:lnTo>
                  <a:pt x="21" y="455"/>
                </a:lnTo>
                <a:lnTo>
                  <a:pt x="36" y="428"/>
                </a:lnTo>
                <a:lnTo>
                  <a:pt x="53" y="405"/>
                </a:lnTo>
                <a:lnTo>
                  <a:pt x="71" y="385"/>
                </a:lnTo>
                <a:lnTo>
                  <a:pt x="91" y="369"/>
                </a:lnTo>
                <a:lnTo>
                  <a:pt x="111" y="358"/>
                </a:lnTo>
                <a:lnTo>
                  <a:pt x="131" y="349"/>
                </a:lnTo>
                <a:lnTo>
                  <a:pt x="150" y="347"/>
                </a:lnTo>
                <a:close/>
                <a:moveTo>
                  <a:pt x="1118" y="99"/>
                </a:moveTo>
                <a:lnTo>
                  <a:pt x="1098" y="102"/>
                </a:lnTo>
                <a:lnTo>
                  <a:pt x="1080" y="109"/>
                </a:lnTo>
                <a:lnTo>
                  <a:pt x="1065" y="121"/>
                </a:lnTo>
                <a:lnTo>
                  <a:pt x="1053" y="136"/>
                </a:lnTo>
                <a:lnTo>
                  <a:pt x="1046" y="154"/>
                </a:lnTo>
                <a:lnTo>
                  <a:pt x="1043" y="174"/>
                </a:lnTo>
                <a:lnTo>
                  <a:pt x="1046" y="194"/>
                </a:lnTo>
                <a:lnTo>
                  <a:pt x="1053" y="211"/>
                </a:lnTo>
                <a:lnTo>
                  <a:pt x="1065" y="226"/>
                </a:lnTo>
                <a:lnTo>
                  <a:pt x="1080" y="238"/>
                </a:lnTo>
                <a:lnTo>
                  <a:pt x="1098" y="245"/>
                </a:lnTo>
                <a:lnTo>
                  <a:pt x="1118" y="248"/>
                </a:lnTo>
                <a:lnTo>
                  <a:pt x="1138" y="245"/>
                </a:lnTo>
                <a:lnTo>
                  <a:pt x="1156" y="238"/>
                </a:lnTo>
                <a:lnTo>
                  <a:pt x="1170" y="226"/>
                </a:lnTo>
                <a:lnTo>
                  <a:pt x="1182" y="211"/>
                </a:lnTo>
                <a:lnTo>
                  <a:pt x="1189" y="194"/>
                </a:lnTo>
                <a:lnTo>
                  <a:pt x="1193" y="174"/>
                </a:lnTo>
                <a:lnTo>
                  <a:pt x="1189" y="154"/>
                </a:lnTo>
                <a:lnTo>
                  <a:pt x="1182" y="136"/>
                </a:lnTo>
                <a:lnTo>
                  <a:pt x="1170" y="121"/>
                </a:lnTo>
                <a:lnTo>
                  <a:pt x="1156" y="109"/>
                </a:lnTo>
                <a:lnTo>
                  <a:pt x="1138" y="102"/>
                </a:lnTo>
                <a:lnTo>
                  <a:pt x="1118" y="99"/>
                </a:lnTo>
                <a:close/>
                <a:moveTo>
                  <a:pt x="1116" y="0"/>
                </a:moveTo>
                <a:lnTo>
                  <a:pt x="1120" y="0"/>
                </a:lnTo>
                <a:lnTo>
                  <a:pt x="1150" y="3"/>
                </a:lnTo>
                <a:lnTo>
                  <a:pt x="1180" y="11"/>
                </a:lnTo>
                <a:lnTo>
                  <a:pt x="1206" y="23"/>
                </a:lnTo>
                <a:lnTo>
                  <a:pt x="1230" y="40"/>
                </a:lnTo>
                <a:lnTo>
                  <a:pt x="1252" y="61"/>
                </a:lnTo>
                <a:lnTo>
                  <a:pt x="1268" y="85"/>
                </a:lnTo>
                <a:lnTo>
                  <a:pt x="1281" y="112"/>
                </a:lnTo>
                <a:lnTo>
                  <a:pt x="1288" y="141"/>
                </a:lnTo>
                <a:lnTo>
                  <a:pt x="1292" y="171"/>
                </a:lnTo>
                <a:lnTo>
                  <a:pt x="1292" y="174"/>
                </a:lnTo>
                <a:lnTo>
                  <a:pt x="1294" y="194"/>
                </a:lnTo>
                <a:lnTo>
                  <a:pt x="1302" y="211"/>
                </a:lnTo>
                <a:lnTo>
                  <a:pt x="1314" y="226"/>
                </a:lnTo>
                <a:lnTo>
                  <a:pt x="1328" y="238"/>
                </a:lnTo>
                <a:lnTo>
                  <a:pt x="1345" y="245"/>
                </a:lnTo>
                <a:lnTo>
                  <a:pt x="1365" y="248"/>
                </a:lnTo>
                <a:lnTo>
                  <a:pt x="1442" y="248"/>
                </a:lnTo>
                <a:lnTo>
                  <a:pt x="1472" y="251"/>
                </a:lnTo>
                <a:lnTo>
                  <a:pt x="1499" y="260"/>
                </a:lnTo>
                <a:lnTo>
                  <a:pt x="1524" y="274"/>
                </a:lnTo>
                <a:lnTo>
                  <a:pt x="1547" y="291"/>
                </a:lnTo>
                <a:lnTo>
                  <a:pt x="1564" y="312"/>
                </a:lnTo>
                <a:lnTo>
                  <a:pt x="1578" y="338"/>
                </a:lnTo>
                <a:lnTo>
                  <a:pt x="1587" y="366"/>
                </a:lnTo>
                <a:lnTo>
                  <a:pt x="1590" y="396"/>
                </a:lnTo>
                <a:lnTo>
                  <a:pt x="1590" y="399"/>
                </a:lnTo>
                <a:lnTo>
                  <a:pt x="1587" y="428"/>
                </a:lnTo>
                <a:lnTo>
                  <a:pt x="1578" y="456"/>
                </a:lnTo>
                <a:lnTo>
                  <a:pt x="1564" y="481"/>
                </a:lnTo>
                <a:lnTo>
                  <a:pt x="1547" y="503"/>
                </a:lnTo>
                <a:lnTo>
                  <a:pt x="1524" y="521"/>
                </a:lnTo>
                <a:lnTo>
                  <a:pt x="1499" y="534"/>
                </a:lnTo>
                <a:lnTo>
                  <a:pt x="1472" y="543"/>
                </a:lnTo>
                <a:lnTo>
                  <a:pt x="1442" y="546"/>
                </a:lnTo>
                <a:lnTo>
                  <a:pt x="793" y="546"/>
                </a:lnTo>
                <a:lnTo>
                  <a:pt x="764" y="543"/>
                </a:lnTo>
                <a:lnTo>
                  <a:pt x="736" y="534"/>
                </a:lnTo>
                <a:lnTo>
                  <a:pt x="711" y="521"/>
                </a:lnTo>
                <a:lnTo>
                  <a:pt x="689" y="503"/>
                </a:lnTo>
                <a:lnTo>
                  <a:pt x="671" y="481"/>
                </a:lnTo>
                <a:lnTo>
                  <a:pt x="657" y="456"/>
                </a:lnTo>
                <a:lnTo>
                  <a:pt x="649" y="428"/>
                </a:lnTo>
                <a:lnTo>
                  <a:pt x="646" y="399"/>
                </a:lnTo>
                <a:lnTo>
                  <a:pt x="646" y="396"/>
                </a:lnTo>
                <a:lnTo>
                  <a:pt x="649" y="366"/>
                </a:lnTo>
                <a:lnTo>
                  <a:pt x="657" y="338"/>
                </a:lnTo>
                <a:lnTo>
                  <a:pt x="671" y="312"/>
                </a:lnTo>
                <a:lnTo>
                  <a:pt x="689" y="291"/>
                </a:lnTo>
                <a:lnTo>
                  <a:pt x="711" y="274"/>
                </a:lnTo>
                <a:lnTo>
                  <a:pt x="736" y="260"/>
                </a:lnTo>
                <a:lnTo>
                  <a:pt x="764" y="251"/>
                </a:lnTo>
                <a:lnTo>
                  <a:pt x="793" y="248"/>
                </a:lnTo>
                <a:lnTo>
                  <a:pt x="870" y="248"/>
                </a:lnTo>
                <a:lnTo>
                  <a:pt x="889" y="245"/>
                </a:lnTo>
                <a:lnTo>
                  <a:pt x="907" y="238"/>
                </a:lnTo>
                <a:lnTo>
                  <a:pt x="922" y="226"/>
                </a:lnTo>
                <a:lnTo>
                  <a:pt x="933" y="211"/>
                </a:lnTo>
                <a:lnTo>
                  <a:pt x="941" y="194"/>
                </a:lnTo>
                <a:lnTo>
                  <a:pt x="944" y="174"/>
                </a:lnTo>
                <a:lnTo>
                  <a:pt x="944" y="171"/>
                </a:lnTo>
                <a:lnTo>
                  <a:pt x="947" y="141"/>
                </a:lnTo>
                <a:lnTo>
                  <a:pt x="954" y="112"/>
                </a:lnTo>
                <a:lnTo>
                  <a:pt x="967" y="85"/>
                </a:lnTo>
                <a:lnTo>
                  <a:pt x="984" y="61"/>
                </a:lnTo>
                <a:lnTo>
                  <a:pt x="1005" y="40"/>
                </a:lnTo>
                <a:lnTo>
                  <a:pt x="1029" y="23"/>
                </a:lnTo>
                <a:lnTo>
                  <a:pt x="1056" y="11"/>
                </a:lnTo>
                <a:lnTo>
                  <a:pt x="1085" y="3"/>
                </a:lnTo>
                <a:lnTo>
                  <a:pt x="111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58A416B-759D-463F-B10D-490D256D7B37}"/>
              </a:ext>
            </a:extLst>
          </p:cNvPr>
          <p:cNvSpPr/>
          <p:nvPr/>
        </p:nvSpPr>
        <p:spPr>
          <a:xfrm>
            <a:off x="3269798" y="3512318"/>
            <a:ext cx="1082122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prstClr val="black">
                    <a:lumMod val="65000"/>
                    <a:lumOff val="35000"/>
                  </a:prstClr>
                </a:solidFill>
              </a:rPr>
              <a:t>Step.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A5779C-53D0-4C27-866E-39B9CC6B5F02}"/>
              </a:ext>
            </a:extLst>
          </p:cNvPr>
          <p:cNvSpPr txBox="1"/>
          <p:nvPr/>
        </p:nvSpPr>
        <p:spPr>
          <a:xfrm>
            <a:off x="4951478" y="2895379"/>
            <a:ext cx="845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prstClr val="white">
                    <a:lumMod val="95000"/>
                  </a:prstClr>
                </a:solidFill>
              </a:rPr>
              <a:t>▶</a:t>
            </a:r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FB69E87A-BA06-4028-8CD5-8DE81BBA838C}"/>
              </a:ext>
            </a:extLst>
          </p:cNvPr>
          <p:cNvCxnSpPr>
            <a:cxnSpLocks/>
          </p:cNvCxnSpPr>
          <p:nvPr/>
        </p:nvCxnSpPr>
        <p:spPr>
          <a:xfrm flipV="1">
            <a:off x="2203316" y="4394703"/>
            <a:ext cx="7643068" cy="4482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24926DC-B1DD-4C53-AFC2-4F13C92745AA}"/>
              </a:ext>
            </a:extLst>
          </p:cNvPr>
          <p:cNvSpPr txBox="1"/>
          <p:nvPr/>
        </p:nvSpPr>
        <p:spPr>
          <a:xfrm flipH="1">
            <a:off x="6516201" y="3711641"/>
            <a:ext cx="309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- </a:t>
            </a:r>
            <a:r>
              <a:rPr lang="ko-KR" altLang="en-US" b="1" dirty="0">
                <a:solidFill>
                  <a:schemeClr val="bg1"/>
                </a:solidFill>
              </a:rPr>
              <a:t>극에 달한 경제 성장 </a:t>
            </a:r>
            <a:r>
              <a:rPr lang="en-US" altLang="ko-KR" b="1" dirty="0">
                <a:solidFill>
                  <a:schemeClr val="bg1"/>
                </a:solidFill>
              </a:rPr>
              <a:t>-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88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1CF6B14E-9273-4CBE-9659-BAC144CFB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45" y="570283"/>
            <a:ext cx="9297909" cy="5810310"/>
          </a:xfrm>
          <a:prstGeom prst="rect">
            <a:avLst/>
          </a:prstGeom>
        </p:spPr>
      </p:pic>
      <p:pic>
        <p:nvPicPr>
          <p:cNvPr id="6" name="그림 5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59DD21B2-BC43-4560-91D5-B95513D7DF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17040" r="70271"/>
          <a:stretch/>
        </p:blipFill>
        <p:spPr>
          <a:xfrm>
            <a:off x="5503441" y="90973"/>
            <a:ext cx="1185118" cy="6676054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8363A223-2A0E-4EAC-9BC7-F93299D678B9}"/>
              </a:ext>
            </a:extLst>
          </p:cNvPr>
          <p:cNvSpPr/>
          <p:nvPr/>
        </p:nvSpPr>
        <p:spPr>
          <a:xfrm rot="717778">
            <a:off x="5698816" y="356210"/>
            <a:ext cx="555602" cy="3095257"/>
          </a:xfrm>
          <a:prstGeom prst="ellipse">
            <a:avLst/>
          </a:prstGeom>
          <a:noFill/>
          <a:ln w="38100">
            <a:solidFill>
              <a:srgbClr val="95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AAAFF4E-A8D4-48D2-850F-5FB128B1C6E5}"/>
              </a:ext>
            </a:extLst>
          </p:cNvPr>
          <p:cNvSpPr/>
          <p:nvPr/>
        </p:nvSpPr>
        <p:spPr>
          <a:xfrm>
            <a:off x="3299381" y="1593130"/>
            <a:ext cx="955308" cy="450661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70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140217-69-638.jpg">
            <a:extLst>
              <a:ext uri="{FF2B5EF4-FFF2-40B4-BE49-F238E27FC236}">
                <a16:creationId xmlns:a16="http://schemas.microsoft.com/office/drawing/2014/main" id="{461FA6F7-C315-44B0-8924-F348A57220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06" r="157"/>
          <a:stretch>
            <a:fillRect/>
          </a:stretch>
        </p:blipFill>
        <p:spPr>
          <a:xfrm>
            <a:off x="1704975" y="361950"/>
            <a:ext cx="8639175" cy="6177620"/>
          </a:xfrm>
          <a:prstGeom prst="rect">
            <a:avLst/>
          </a:prstGeom>
        </p:spPr>
      </p:pic>
      <p:sp>
        <p:nvSpPr>
          <p:cNvPr id="3" name="타원 2">
            <a:extLst>
              <a:ext uri="{FF2B5EF4-FFF2-40B4-BE49-F238E27FC236}">
                <a16:creationId xmlns:a16="http://schemas.microsoft.com/office/drawing/2014/main" id="{79A26AF8-1940-4C41-8227-FEDB636CD565}"/>
              </a:ext>
            </a:extLst>
          </p:cNvPr>
          <p:cNvSpPr/>
          <p:nvPr/>
        </p:nvSpPr>
        <p:spPr>
          <a:xfrm>
            <a:off x="4101218" y="2372009"/>
            <a:ext cx="1720158" cy="1711105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21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06A44E-3B80-4039-B910-A131808504AF}"/>
              </a:ext>
            </a:extLst>
          </p:cNvPr>
          <p:cNvSpPr txBox="1"/>
          <p:nvPr/>
        </p:nvSpPr>
        <p:spPr>
          <a:xfrm>
            <a:off x="626302" y="2603488"/>
            <a:ext cx="5469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/>
              <a:t>1958</a:t>
            </a:r>
            <a:r>
              <a:rPr lang="ko-KR" altLang="en-US" dirty="0"/>
              <a:t>년</a:t>
            </a:r>
            <a:r>
              <a:rPr lang="en-US" altLang="ko-KR" dirty="0"/>
              <a:t> 7</a:t>
            </a:r>
            <a:r>
              <a:rPr lang="ko-KR" altLang="en-US" dirty="0"/>
              <a:t>월부터 </a:t>
            </a:r>
            <a:r>
              <a:rPr lang="en-US" altLang="ko-KR" dirty="0"/>
              <a:t>1961</a:t>
            </a:r>
            <a:r>
              <a:rPr lang="ko-KR" altLang="en-US" dirty="0"/>
              <a:t>년</a:t>
            </a:r>
            <a:r>
              <a:rPr lang="en-US" altLang="ko-KR" dirty="0"/>
              <a:t> 12</a:t>
            </a:r>
            <a:r>
              <a:rPr lang="ko-KR" altLang="en-US" dirty="0"/>
              <a:t>월까지</a:t>
            </a:r>
            <a:r>
              <a:rPr lang="en-US" altLang="ko-KR" dirty="0"/>
              <a:t>(42</a:t>
            </a:r>
            <a:r>
              <a:rPr lang="ko-KR" altLang="en-US" dirty="0"/>
              <a:t>개월간</a:t>
            </a:r>
            <a:r>
              <a:rPr lang="en-US" altLang="ko-KR" dirty="0"/>
              <a:t>)</a:t>
            </a:r>
            <a:r>
              <a:rPr lang="ko-KR" altLang="en-US" dirty="0"/>
              <a:t> 계속된 호경기의 통칭</a:t>
            </a: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진무 경기의 기간인 </a:t>
            </a:r>
            <a:r>
              <a:rPr lang="en-US" altLang="ko-KR" dirty="0"/>
              <a:t>31</a:t>
            </a:r>
            <a:r>
              <a:rPr lang="ko-KR" altLang="en-US" dirty="0"/>
              <a:t>개월을 넘어서는 기간</a:t>
            </a:r>
            <a:r>
              <a:rPr lang="en-US" altLang="ko-KR" dirty="0"/>
              <a:t> </a:t>
            </a:r>
            <a:r>
              <a:rPr lang="ko-KR" altLang="en-US" dirty="0"/>
              <a:t>       </a:t>
            </a: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/>
              <a:t>‘</a:t>
            </a:r>
            <a:r>
              <a:rPr lang="ko-KR" altLang="en-US" dirty="0" err="1"/>
              <a:t>아마테라스</a:t>
            </a:r>
            <a:r>
              <a:rPr lang="ko-KR" altLang="en-US" dirty="0"/>
              <a:t> </a:t>
            </a:r>
            <a:r>
              <a:rPr lang="ko-KR" altLang="en-US" dirty="0" err="1"/>
              <a:t>오오미카미</a:t>
            </a:r>
            <a:r>
              <a:rPr lang="en-US" altLang="ko-KR" dirty="0"/>
              <a:t>’</a:t>
            </a:r>
            <a:r>
              <a:rPr lang="ko-KR" altLang="en-US" dirty="0"/>
              <a:t>가 하늘의 바위 문에 숨어 든 이후의 호경기</a:t>
            </a:r>
            <a:r>
              <a:rPr lang="en-US" altLang="ko-KR" dirty="0"/>
              <a:t>’ </a:t>
            </a:r>
            <a:r>
              <a:rPr lang="ko-KR" altLang="en-US" dirty="0"/>
              <a:t>라는 의미</a:t>
            </a: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endParaRPr lang="en-US" altLang="ko-K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0A904-EE2A-4A94-8C1D-D9B6D116FE46}"/>
              </a:ext>
            </a:extLst>
          </p:cNvPr>
          <p:cNvSpPr txBox="1"/>
          <p:nvPr/>
        </p:nvSpPr>
        <p:spPr>
          <a:xfrm>
            <a:off x="530687" y="1153044"/>
            <a:ext cx="1556836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 err="1">
                <a:cs typeface="Aharoni" panose="02010803020104030203" pitchFamily="2" charset="-79"/>
              </a:rPr>
              <a:t>이와토</a:t>
            </a:r>
            <a:r>
              <a:rPr lang="ko-KR" altLang="en-US" sz="2000" b="1" dirty="0">
                <a:cs typeface="Aharoni" panose="02010803020104030203" pitchFamily="2" charset="-79"/>
              </a:rPr>
              <a:t> 경기</a:t>
            </a:r>
            <a:endParaRPr lang="en-US" altLang="ko-KR" sz="2000" b="1" dirty="0">
              <a:cs typeface="Aharoni" panose="02010803020104030203" pitchFamily="2" charset="-79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436DB4B-07EF-41B9-8CEB-C7CF8BACDFA5}"/>
              </a:ext>
            </a:extLst>
          </p:cNvPr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rgbClr val="0047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534FCA44-AF8F-4CC7-8361-CA610431AC40}"/>
              </a:ext>
            </a:extLst>
          </p:cNvPr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rgbClr val="004760"/>
          </a:solidFill>
          <a:ln>
            <a:solidFill>
              <a:srgbClr val="004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200" b="1" dirty="0"/>
              <a:t>3</a:t>
            </a:r>
            <a:endParaRPr lang="ko-KR" alt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0E21D-0A2E-4182-A94B-938F3781B0F2}"/>
              </a:ext>
            </a:extLst>
          </p:cNvPr>
          <p:cNvSpPr txBox="1"/>
          <p:nvPr/>
        </p:nvSpPr>
        <p:spPr>
          <a:xfrm>
            <a:off x="1188881" y="389104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아리따-돋움(TTF)-Bold" pitchFamily="18" charset="-127"/>
                <a:ea typeface="아리따-돋움(TTF)-Bold" pitchFamily="18" charset="-127"/>
              </a:rPr>
              <a:t>고도 경제 성장기</a:t>
            </a:r>
          </a:p>
        </p:txBody>
      </p:sp>
      <p:pic>
        <p:nvPicPr>
          <p:cNvPr id="6146" name="Picture 2" descr="관련 이미지">
            <a:extLst>
              <a:ext uri="{FF2B5EF4-FFF2-40B4-BE49-F238E27FC236}">
                <a16:creationId xmlns:a16="http://schemas.microsoft.com/office/drawing/2014/main" id="{FE73D2D5-2B62-4D0D-95A6-82370B605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941" y="2017369"/>
            <a:ext cx="5156548" cy="344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2EE0C5-4FDA-4FBE-B314-5734A93244A2}"/>
              </a:ext>
            </a:extLst>
          </p:cNvPr>
          <p:cNvSpPr txBox="1"/>
          <p:nvPr/>
        </p:nvSpPr>
        <p:spPr>
          <a:xfrm flipH="1">
            <a:off x="7920623" y="5586608"/>
            <a:ext cx="410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아마노이와토</a:t>
            </a:r>
            <a:r>
              <a:rPr lang="ko-KR" altLang="en-US" dirty="0"/>
              <a:t> 신사</a:t>
            </a:r>
          </a:p>
        </p:txBody>
      </p:sp>
    </p:spTree>
    <p:extLst>
      <p:ext uri="{BB962C8B-B14F-4D97-AF65-F5344CB8AC3E}">
        <p14:creationId xmlns:p14="http://schemas.microsoft.com/office/powerpoint/2010/main" val="2751238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75112DD-3192-44A4-9C6E-6CFE8D14EFEF}"/>
              </a:ext>
            </a:extLst>
          </p:cNvPr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rgbClr val="0047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59ECB003-5092-4365-9C78-B79F7E5AE0D0}"/>
              </a:ext>
            </a:extLst>
          </p:cNvPr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rgbClr val="004760"/>
          </a:solidFill>
          <a:ln>
            <a:solidFill>
              <a:srgbClr val="004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200" b="1" dirty="0"/>
              <a:t>3</a:t>
            </a:r>
            <a:endParaRPr lang="ko-KR" alt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B7486-C6BD-47B2-AD9A-070101548BC0}"/>
              </a:ext>
            </a:extLst>
          </p:cNvPr>
          <p:cNvSpPr txBox="1"/>
          <p:nvPr/>
        </p:nvSpPr>
        <p:spPr>
          <a:xfrm>
            <a:off x="1188881" y="389104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아리따-돋움(TTF)-Bold" pitchFamily="18" charset="-127"/>
                <a:ea typeface="아리따-돋움(TTF)-Bold" pitchFamily="18" charset="-127"/>
              </a:rPr>
              <a:t>고도 경제 성장기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0F0B86-8CDE-4CBB-9006-8AD47A0928A1}"/>
              </a:ext>
            </a:extLst>
          </p:cNvPr>
          <p:cNvSpPr txBox="1"/>
          <p:nvPr/>
        </p:nvSpPr>
        <p:spPr>
          <a:xfrm>
            <a:off x="575571" y="1153044"/>
            <a:ext cx="2672526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cs typeface="Aharoni" panose="02010803020104030203" pitchFamily="2" charset="-79"/>
              </a:rPr>
              <a:t>설비투자의 경제 주도</a:t>
            </a:r>
            <a:endParaRPr lang="en-US" altLang="ko-KR" sz="2000" b="1" dirty="0">
              <a:cs typeface="Aharoni" panose="02010803020104030203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1F0395-3494-44F6-B477-875C741AAE55}"/>
              </a:ext>
            </a:extLst>
          </p:cNvPr>
          <p:cNvSpPr txBox="1"/>
          <p:nvPr/>
        </p:nvSpPr>
        <p:spPr>
          <a:xfrm>
            <a:off x="612069" y="2451433"/>
            <a:ext cx="62846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기업이 사업에 이용하는 설비에 대해서 실시하는 투자</a:t>
            </a: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국내 총 생산을 구성하는 주요 요소 중 하나</a:t>
            </a:r>
            <a:r>
              <a:rPr lang="en-US" altLang="ko-KR" dirty="0"/>
              <a:t>,</a:t>
            </a:r>
            <a:r>
              <a:rPr lang="ko-KR" altLang="en-US" dirty="0"/>
              <a:t> 경기에 미치는 영향이 큼</a:t>
            </a: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투기가 </a:t>
            </a:r>
            <a:r>
              <a:rPr lang="ko-KR" altLang="en-US" dirty="0" err="1"/>
              <a:t>과해질</a:t>
            </a:r>
            <a:r>
              <a:rPr lang="ko-KR" altLang="en-US" dirty="0"/>
              <a:t> 정도로 기술혁신이 뒷받침 되어 설비투자가 경기를 주도</a:t>
            </a: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한 민간기업의 설비투자가 다른 회사의 설비 투자를 초래하고</a:t>
            </a:r>
            <a:r>
              <a:rPr lang="en-US" altLang="ko-KR" dirty="0"/>
              <a:t>, "</a:t>
            </a:r>
            <a:r>
              <a:rPr lang="ko-KR" altLang="en-US" dirty="0"/>
              <a:t>투자가 투자를 부른다</a:t>
            </a:r>
            <a:r>
              <a:rPr lang="en-US" altLang="ko-KR" dirty="0"/>
              <a:t>"</a:t>
            </a:r>
            <a:r>
              <a:rPr lang="ko-KR" altLang="en-US" dirty="0"/>
              <a:t>라고 함</a:t>
            </a: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</p:txBody>
      </p:sp>
      <p:pic>
        <p:nvPicPr>
          <p:cNvPr id="8194" name="Picture 2" descr="1950년대 일본 설비투자에 대한 이미지 검색결과">
            <a:extLst>
              <a:ext uri="{FF2B5EF4-FFF2-40B4-BE49-F238E27FC236}">
                <a16:creationId xmlns:a16="http://schemas.microsoft.com/office/drawing/2014/main" id="{04CCA34C-A847-4802-8C3D-A92AD8E7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90" y="2172748"/>
            <a:ext cx="4741626" cy="314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73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473F42-A680-4099-816E-87E6E60E1D4C}"/>
              </a:ext>
            </a:extLst>
          </p:cNvPr>
          <p:cNvSpPr txBox="1"/>
          <p:nvPr/>
        </p:nvSpPr>
        <p:spPr>
          <a:xfrm>
            <a:off x="985814" y="1985560"/>
            <a:ext cx="5412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- 1959</a:t>
            </a:r>
            <a:r>
              <a:rPr lang="ko-KR" altLang="en-US" b="1" dirty="0"/>
              <a:t>년도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dirty="0"/>
              <a:t>실질 경제 성장률은 전년 대비 </a:t>
            </a:r>
            <a:r>
              <a:rPr lang="en-US" altLang="ko-KR" dirty="0"/>
              <a:t>11.1 % </a:t>
            </a:r>
            <a:r>
              <a:rPr lang="ko-KR" altLang="en-US" dirty="0"/>
              <a:t>증가</a:t>
            </a:r>
            <a:endParaRPr lang="en-US" altLang="ko-KR" dirty="0"/>
          </a:p>
          <a:p>
            <a:endParaRPr lang="ko-KR" altLang="en-US" dirty="0"/>
          </a:p>
          <a:p>
            <a:r>
              <a:rPr lang="ko-KR" altLang="en-US" dirty="0"/>
              <a:t>광공업 생산은 </a:t>
            </a:r>
            <a:r>
              <a:rPr lang="en-US" altLang="ko-KR" dirty="0"/>
              <a:t>25.0 % </a:t>
            </a:r>
            <a:r>
              <a:rPr lang="ko-KR" altLang="en-US" dirty="0"/>
              <a:t>증가</a:t>
            </a:r>
            <a:endParaRPr lang="en-US" altLang="ko-KR" dirty="0"/>
          </a:p>
          <a:p>
            <a:endParaRPr lang="ko-KR" altLang="en-US" dirty="0"/>
          </a:p>
          <a:p>
            <a:r>
              <a:rPr lang="ko-KR" altLang="en-US" dirty="0"/>
              <a:t>민간 기업 설비 투자는 </a:t>
            </a:r>
            <a:r>
              <a:rPr lang="en-US" altLang="ko-KR" dirty="0"/>
              <a:t>32.6 % </a:t>
            </a:r>
            <a:r>
              <a:rPr lang="ko-KR" altLang="en-US" dirty="0"/>
              <a:t>증가</a:t>
            </a:r>
            <a:endParaRPr lang="en-US" altLang="ko-KR" dirty="0"/>
          </a:p>
          <a:p>
            <a:endParaRPr lang="ko-KR" altLang="en-US" dirty="0"/>
          </a:p>
          <a:p>
            <a:r>
              <a:rPr lang="ko-KR" altLang="en-US" dirty="0"/>
              <a:t>국민 총생산</a:t>
            </a:r>
            <a:r>
              <a:rPr lang="en-US" altLang="ko-KR" dirty="0"/>
              <a:t>(GNP) </a:t>
            </a:r>
            <a:r>
              <a:rPr lang="ko-KR" altLang="en-US" dirty="0"/>
              <a:t>전년 대비 </a:t>
            </a:r>
            <a:r>
              <a:rPr lang="en-US" altLang="ko-KR" dirty="0"/>
              <a:t>17.5 % </a:t>
            </a:r>
            <a:r>
              <a:rPr lang="ko-KR" altLang="en-US" dirty="0"/>
              <a:t>증가로 전쟁 이후 최고 기록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161138F-7327-46A6-85D0-CF0E6DBC6EB0}"/>
              </a:ext>
            </a:extLst>
          </p:cNvPr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rgbClr val="0047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B9882830-966A-42FD-8AC3-22580F6BD050}"/>
              </a:ext>
            </a:extLst>
          </p:cNvPr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rgbClr val="004760"/>
          </a:solidFill>
          <a:ln>
            <a:solidFill>
              <a:srgbClr val="004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200" b="1" dirty="0"/>
              <a:t>3</a:t>
            </a:r>
            <a:endParaRPr lang="ko-KR" alt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4D012-F9B9-4CF8-A5AC-6108AFA1CF8B}"/>
              </a:ext>
            </a:extLst>
          </p:cNvPr>
          <p:cNvSpPr txBox="1"/>
          <p:nvPr/>
        </p:nvSpPr>
        <p:spPr>
          <a:xfrm>
            <a:off x="1188881" y="389104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아리따-돋움(TTF)-Bold" pitchFamily="18" charset="-127"/>
                <a:ea typeface="아리따-돋움(TTF)-Bold" pitchFamily="18" charset="-127"/>
              </a:rPr>
              <a:t>고도 경제 성장기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22D92D-8CF9-40AC-BAF7-9A0280A359A3}"/>
              </a:ext>
            </a:extLst>
          </p:cNvPr>
          <p:cNvSpPr txBox="1"/>
          <p:nvPr/>
        </p:nvSpPr>
        <p:spPr>
          <a:xfrm>
            <a:off x="6613526" y="1985560"/>
            <a:ext cx="4332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- 1960</a:t>
            </a:r>
            <a:r>
              <a:rPr lang="ko-KR" altLang="en-US" b="1" dirty="0"/>
              <a:t>년도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dirty="0"/>
              <a:t>실질 경제 성장률은 </a:t>
            </a:r>
            <a:r>
              <a:rPr lang="en-US" altLang="ko-KR" dirty="0"/>
              <a:t>12.1 %</a:t>
            </a:r>
            <a:r>
              <a:rPr lang="ko-KR" altLang="en-US" dirty="0"/>
              <a:t>로 </a:t>
            </a:r>
            <a:r>
              <a:rPr lang="en-US" altLang="ko-KR" dirty="0"/>
              <a:t>2</a:t>
            </a:r>
            <a:r>
              <a:rPr lang="ko-KR" altLang="en-US" dirty="0"/>
              <a:t>년 연속 두 자리로 성장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국민 총생산</a:t>
            </a:r>
            <a:r>
              <a:rPr lang="en-US" altLang="ko-KR" dirty="0"/>
              <a:t>(GNP) </a:t>
            </a:r>
            <a:r>
              <a:rPr lang="ko-KR" altLang="en-US" dirty="0"/>
              <a:t>전년 대비 </a:t>
            </a:r>
            <a:r>
              <a:rPr lang="en-US" altLang="ko-KR" dirty="0"/>
              <a:t>14.0 % </a:t>
            </a:r>
            <a:r>
              <a:rPr lang="ko-KR" altLang="en-US" dirty="0"/>
              <a:t>증가</a:t>
            </a:r>
          </a:p>
          <a:p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B97674-7CE7-4147-B8C7-B68034687A2D}"/>
              </a:ext>
            </a:extLst>
          </p:cNvPr>
          <p:cNvSpPr txBox="1"/>
          <p:nvPr/>
        </p:nvSpPr>
        <p:spPr>
          <a:xfrm>
            <a:off x="500984" y="1255860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/>
              <a:t>실질 경제의 성장</a:t>
            </a:r>
          </a:p>
        </p:txBody>
      </p:sp>
      <p:pic>
        <p:nvPicPr>
          <p:cNvPr id="1026" name="Picture 2" descr="상승 그래프에 대한 이미지 검색결과">
            <a:extLst>
              <a:ext uri="{FF2B5EF4-FFF2-40B4-BE49-F238E27FC236}">
                <a16:creationId xmlns:a16="http://schemas.microsoft.com/office/drawing/2014/main" id="{CA72BC23-60DB-46B7-A1DA-5AB039CC7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210" y="4087768"/>
            <a:ext cx="3376918" cy="249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397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EA078D-D1C4-4D45-8805-5497D8771F52}"/>
              </a:ext>
            </a:extLst>
          </p:cNvPr>
          <p:cNvSpPr txBox="1"/>
          <p:nvPr/>
        </p:nvSpPr>
        <p:spPr>
          <a:xfrm>
            <a:off x="2832927" y="2705725"/>
            <a:ext cx="65261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b="1" dirty="0"/>
              <a:t>감사합니다</a:t>
            </a:r>
            <a:r>
              <a:rPr lang="en-US" altLang="ko-KR" sz="8800" b="1" dirty="0"/>
              <a:t>:)</a:t>
            </a:r>
            <a:endParaRPr lang="ko-KR" alt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73736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 20"/>
          <p:cNvSpPr/>
          <p:nvPr/>
        </p:nvSpPr>
        <p:spPr>
          <a:xfrm>
            <a:off x="4924259" y="1317879"/>
            <a:ext cx="2352349" cy="2277632"/>
          </a:xfrm>
          <a:custGeom>
            <a:avLst/>
            <a:gdLst>
              <a:gd name="connsiteX0" fmla="*/ 1162358 w 2352349"/>
              <a:gd name="connsiteY0" fmla="*/ 0 h 2277632"/>
              <a:gd name="connsiteX1" fmla="*/ 2230625 w 2352349"/>
              <a:gd name="connsiteY1" fmla="*/ 134382 h 2277632"/>
              <a:gd name="connsiteX2" fmla="*/ 2352349 w 2352349"/>
              <a:gd name="connsiteY2" fmla="*/ 168922 h 2277632"/>
              <a:gd name="connsiteX3" fmla="*/ 1787323 w 2352349"/>
              <a:gd name="connsiteY3" fmla="*/ 2277632 h 2277632"/>
              <a:gd name="connsiteX4" fmla="*/ 1772164 w 2352349"/>
              <a:gd name="connsiteY4" fmla="*/ 2272505 h 2277632"/>
              <a:gd name="connsiteX5" fmla="*/ 587015 w 2352349"/>
              <a:gd name="connsiteY5" fmla="*/ 2262908 h 2277632"/>
              <a:gd name="connsiteX6" fmla="*/ 564969 w 2352349"/>
              <a:gd name="connsiteY6" fmla="*/ 2269969 h 2277632"/>
              <a:gd name="connsiteX7" fmla="*/ 0 w 2352349"/>
              <a:gd name="connsiteY7" fmla="*/ 161475 h 2277632"/>
              <a:gd name="connsiteX8" fmla="*/ 94135 w 2352349"/>
              <a:gd name="connsiteY8" fmla="*/ 134730 h 2277632"/>
              <a:gd name="connsiteX9" fmla="*/ 1162358 w 2352349"/>
              <a:gd name="connsiteY9" fmla="*/ 0 h 227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2349" h="2277632">
                <a:moveTo>
                  <a:pt x="1162358" y="0"/>
                </a:moveTo>
                <a:cubicBezTo>
                  <a:pt x="1531214" y="-60"/>
                  <a:pt x="1889169" y="46598"/>
                  <a:pt x="2230625" y="134382"/>
                </a:cubicBezTo>
                <a:lnTo>
                  <a:pt x="2352349" y="168922"/>
                </a:lnTo>
                <a:lnTo>
                  <a:pt x="1787323" y="2277632"/>
                </a:lnTo>
                <a:lnTo>
                  <a:pt x="1772164" y="2272505"/>
                </a:lnTo>
                <a:cubicBezTo>
                  <a:pt x="1386251" y="2157149"/>
                  <a:pt x="974747" y="2153817"/>
                  <a:pt x="587015" y="2262908"/>
                </a:cubicBezTo>
                <a:lnTo>
                  <a:pt x="564969" y="2269969"/>
                </a:lnTo>
                <a:lnTo>
                  <a:pt x="0" y="161475"/>
                </a:lnTo>
                <a:lnTo>
                  <a:pt x="94135" y="134730"/>
                </a:lnTo>
                <a:cubicBezTo>
                  <a:pt x="435563" y="46835"/>
                  <a:pt x="793502" y="60"/>
                  <a:pt x="1162358" y="0"/>
                </a:cubicBezTo>
                <a:close/>
              </a:path>
            </a:pathLst>
          </a:custGeom>
          <a:solidFill>
            <a:schemeClr val="tx1">
              <a:alpha val="47000"/>
            </a:schemeClr>
          </a:solidFill>
          <a:ln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2" name="자유형 21"/>
          <p:cNvSpPr/>
          <p:nvPr/>
        </p:nvSpPr>
        <p:spPr>
          <a:xfrm>
            <a:off x="2681975" y="1531481"/>
            <a:ext cx="2668032" cy="2764418"/>
          </a:xfrm>
          <a:custGeom>
            <a:avLst/>
            <a:gdLst>
              <a:gd name="connsiteX0" fmla="*/ 2101423 w 2668032"/>
              <a:gd name="connsiteY0" fmla="*/ 0 h 2764418"/>
              <a:gd name="connsiteX1" fmla="*/ 2668032 w 2668032"/>
              <a:gd name="connsiteY1" fmla="*/ 2114614 h 2764418"/>
              <a:gd name="connsiteX2" fmla="*/ 2574328 w 2668032"/>
              <a:gd name="connsiteY2" fmla="*/ 2152209 h 2764418"/>
              <a:gd name="connsiteX3" fmla="*/ 2302300 w 2668032"/>
              <a:gd name="connsiteY3" fmla="*/ 2297309 h 2764418"/>
              <a:gd name="connsiteX4" fmla="*/ 1838014 w 2668032"/>
              <a:gd name="connsiteY4" fmla="*/ 2693364 h 2764418"/>
              <a:gd name="connsiteX5" fmla="*/ 1779988 w 2668032"/>
              <a:gd name="connsiteY5" fmla="*/ 2764418 h 2764418"/>
              <a:gd name="connsiteX6" fmla="*/ 0 w 2668032"/>
              <a:gd name="connsiteY6" fmla="*/ 1518057 h 2764418"/>
              <a:gd name="connsiteX7" fmla="*/ 10152 w 2668032"/>
              <a:gd name="connsiteY7" fmla="*/ 1503779 h 2764418"/>
              <a:gd name="connsiteX8" fmla="*/ 1965588 w 2668032"/>
              <a:gd name="connsiteY8" fmla="*/ 45981 h 2764418"/>
              <a:gd name="connsiteX9" fmla="*/ 2101423 w 2668032"/>
              <a:gd name="connsiteY9" fmla="*/ 0 h 276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8032" h="2764418">
                <a:moveTo>
                  <a:pt x="2101423" y="0"/>
                </a:moveTo>
                <a:lnTo>
                  <a:pt x="2668032" y="2114614"/>
                </a:lnTo>
                <a:lnTo>
                  <a:pt x="2574328" y="2152209"/>
                </a:lnTo>
                <a:cubicBezTo>
                  <a:pt x="2481138" y="2193541"/>
                  <a:pt x="2390205" y="2241906"/>
                  <a:pt x="2302300" y="2297309"/>
                </a:cubicBezTo>
                <a:cubicBezTo>
                  <a:pt x="2126490" y="2408116"/>
                  <a:pt x="1970856" y="2541997"/>
                  <a:pt x="1838014" y="2693364"/>
                </a:cubicBezTo>
                <a:lnTo>
                  <a:pt x="1779988" y="2764418"/>
                </a:lnTo>
                <a:lnTo>
                  <a:pt x="0" y="1518057"/>
                </a:lnTo>
                <a:lnTo>
                  <a:pt x="10152" y="1503779"/>
                </a:lnTo>
                <a:cubicBezTo>
                  <a:pt x="502423" y="845444"/>
                  <a:pt x="1180010" y="333731"/>
                  <a:pt x="1965588" y="45981"/>
                </a:cubicBezTo>
                <a:lnTo>
                  <a:pt x="2101423" y="0"/>
                </a:lnTo>
                <a:close/>
              </a:path>
            </a:pathLst>
          </a:custGeom>
          <a:solidFill>
            <a:schemeClr val="tx1">
              <a:alpha val="47000"/>
            </a:schemeClr>
          </a:solidFill>
          <a:ln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3" name="자유형 22"/>
          <p:cNvSpPr/>
          <p:nvPr/>
        </p:nvSpPr>
        <p:spPr>
          <a:xfrm>
            <a:off x="6880776" y="1540248"/>
            <a:ext cx="2649256" cy="2764865"/>
          </a:xfrm>
          <a:custGeom>
            <a:avLst/>
            <a:gdLst>
              <a:gd name="connsiteX0" fmla="*/ 566938 w 2649256"/>
              <a:gd name="connsiteY0" fmla="*/ 0 h 2764865"/>
              <a:gd name="connsiteX1" fmla="*/ 675578 w 2649256"/>
              <a:gd name="connsiteY1" fmla="*/ 36736 h 2764865"/>
              <a:gd name="connsiteX2" fmla="*/ 2631488 w 2649256"/>
              <a:gd name="connsiteY2" fmla="*/ 1493897 h 2764865"/>
              <a:gd name="connsiteX3" fmla="*/ 2649256 w 2649256"/>
              <a:gd name="connsiteY3" fmla="*/ 1518869 h 2764865"/>
              <a:gd name="connsiteX4" fmla="*/ 869790 w 2649256"/>
              <a:gd name="connsiteY4" fmla="*/ 2764865 h 2764865"/>
              <a:gd name="connsiteX5" fmla="*/ 826967 w 2649256"/>
              <a:gd name="connsiteY5" fmla="*/ 2710659 h 2764865"/>
              <a:gd name="connsiteX6" fmla="*/ 369155 w 2649256"/>
              <a:gd name="connsiteY6" fmla="*/ 2307137 h 2764865"/>
              <a:gd name="connsiteX7" fmla="*/ 99513 w 2649256"/>
              <a:gd name="connsiteY7" fmla="*/ 2157651 h 2764865"/>
              <a:gd name="connsiteX8" fmla="*/ 0 w 2649256"/>
              <a:gd name="connsiteY8" fmla="*/ 2115842 h 2764865"/>
              <a:gd name="connsiteX9" fmla="*/ 566938 w 2649256"/>
              <a:gd name="connsiteY9" fmla="*/ 0 h 276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9256" h="2764865">
                <a:moveTo>
                  <a:pt x="566938" y="0"/>
                </a:moveTo>
                <a:lnTo>
                  <a:pt x="675578" y="36736"/>
                </a:lnTo>
                <a:cubicBezTo>
                  <a:pt x="1461250" y="324230"/>
                  <a:pt x="2139003" y="835722"/>
                  <a:pt x="2631488" y="1493897"/>
                </a:cubicBezTo>
                <a:lnTo>
                  <a:pt x="2649256" y="1518869"/>
                </a:lnTo>
                <a:lnTo>
                  <a:pt x="869790" y="2764865"/>
                </a:lnTo>
                <a:lnTo>
                  <a:pt x="826967" y="2710659"/>
                </a:lnTo>
                <a:cubicBezTo>
                  <a:pt x="696593" y="2557160"/>
                  <a:pt x="543147" y="2420776"/>
                  <a:pt x="369155" y="2307137"/>
                </a:cubicBezTo>
                <a:cubicBezTo>
                  <a:pt x="282159" y="2250318"/>
                  <a:pt x="192021" y="2200487"/>
                  <a:pt x="99513" y="2157651"/>
                </a:cubicBezTo>
                <a:lnTo>
                  <a:pt x="0" y="2115842"/>
                </a:lnTo>
                <a:lnTo>
                  <a:pt x="566938" y="0"/>
                </a:lnTo>
                <a:close/>
              </a:path>
            </a:pathLst>
          </a:custGeom>
          <a:solidFill>
            <a:schemeClr val="tx1">
              <a:alpha val="47000"/>
            </a:schemeClr>
          </a:solidFill>
          <a:ln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4" name="자유형 23"/>
          <p:cNvSpPr/>
          <p:nvPr/>
        </p:nvSpPr>
        <p:spPr>
          <a:xfrm>
            <a:off x="1812431" y="3195514"/>
            <a:ext cx="2512322" cy="2397246"/>
          </a:xfrm>
          <a:custGeom>
            <a:avLst/>
            <a:gdLst>
              <a:gd name="connsiteX0" fmla="*/ 735153 w 2512322"/>
              <a:gd name="connsiteY0" fmla="*/ 0 h 2397246"/>
              <a:gd name="connsiteX1" fmla="*/ 2512322 w 2512322"/>
              <a:gd name="connsiteY1" fmla="*/ 1244387 h 2397246"/>
              <a:gd name="connsiteX2" fmla="*/ 2495115 w 2512322"/>
              <a:gd name="connsiteY2" fmla="*/ 1268798 h 2397246"/>
              <a:gd name="connsiteX3" fmla="*/ 2156233 w 2512322"/>
              <a:gd name="connsiteY3" fmla="*/ 2252983 h 2397246"/>
              <a:gd name="connsiteX4" fmla="*/ 2149260 w 2512322"/>
              <a:gd name="connsiteY4" fmla="*/ 2397246 h 2397246"/>
              <a:gd name="connsiteX5" fmla="*/ 0 w 2512322"/>
              <a:gd name="connsiteY5" fmla="*/ 2397246 h 2397246"/>
              <a:gd name="connsiteX6" fmla="*/ 729934 w 2512322"/>
              <a:gd name="connsiteY6" fmla="*/ 7340 h 2397246"/>
              <a:gd name="connsiteX7" fmla="*/ 735153 w 2512322"/>
              <a:gd name="connsiteY7" fmla="*/ 0 h 239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2322" h="2397246">
                <a:moveTo>
                  <a:pt x="735153" y="0"/>
                </a:moveTo>
                <a:lnTo>
                  <a:pt x="2512322" y="1244387"/>
                </a:lnTo>
                <a:lnTo>
                  <a:pt x="2495115" y="1268798"/>
                </a:lnTo>
                <a:cubicBezTo>
                  <a:pt x="2303672" y="1561848"/>
                  <a:pt x="2186037" y="1899892"/>
                  <a:pt x="2156233" y="2252983"/>
                </a:cubicBezTo>
                <a:lnTo>
                  <a:pt x="2149260" y="2397246"/>
                </a:lnTo>
                <a:lnTo>
                  <a:pt x="0" y="2397246"/>
                </a:lnTo>
                <a:cubicBezTo>
                  <a:pt x="0" y="1511991"/>
                  <a:pt x="269087" y="689576"/>
                  <a:pt x="729934" y="7340"/>
                </a:cubicBezTo>
                <a:lnTo>
                  <a:pt x="735153" y="0"/>
                </a:lnTo>
                <a:close/>
              </a:path>
            </a:pathLst>
          </a:custGeom>
          <a:solidFill>
            <a:schemeClr val="tx1">
              <a:alpha val="47000"/>
            </a:schemeClr>
          </a:solidFill>
          <a:ln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5" name="자유형 24"/>
          <p:cNvSpPr/>
          <p:nvPr/>
        </p:nvSpPr>
        <p:spPr>
          <a:xfrm>
            <a:off x="7856113" y="3205172"/>
            <a:ext cx="2506080" cy="2386896"/>
          </a:xfrm>
          <a:custGeom>
            <a:avLst/>
            <a:gdLst>
              <a:gd name="connsiteX0" fmla="*/ 1777596 w 2506080"/>
              <a:gd name="connsiteY0" fmla="*/ 0 h 2386896"/>
              <a:gd name="connsiteX1" fmla="*/ 1886596 w 2506080"/>
              <a:gd name="connsiteY1" fmla="*/ 169926 h 2386896"/>
              <a:gd name="connsiteX2" fmla="*/ 2506080 w 2506080"/>
              <a:gd name="connsiteY2" fmla="*/ 2386195 h 2386896"/>
              <a:gd name="connsiteX3" fmla="*/ 355979 w 2506080"/>
              <a:gd name="connsiteY3" fmla="*/ 2386896 h 2386896"/>
              <a:gd name="connsiteX4" fmla="*/ 352470 w 2506080"/>
              <a:gd name="connsiteY4" fmla="*/ 2277657 h 2386896"/>
              <a:gd name="connsiteX5" fmla="*/ 29570 w 2506080"/>
              <a:gd name="connsiteY5" fmla="*/ 1288114 h 2386896"/>
              <a:gd name="connsiteX6" fmla="*/ 0 w 2506080"/>
              <a:gd name="connsiteY6" fmla="*/ 1244687 h 2386896"/>
              <a:gd name="connsiteX7" fmla="*/ 1777596 w 2506080"/>
              <a:gd name="connsiteY7" fmla="*/ 0 h 238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6080" h="2386896">
                <a:moveTo>
                  <a:pt x="1777596" y="0"/>
                </a:moveTo>
                <a:lnTo>
                  <a:pt x="1886596" y="169926"/>
                </a:lnTo>
                <a:cubicBezTo>
                  <a:pt x="2279461" y="816105"/>
                  <a:pt x="2505816" y="1574712"/>
                  <a:pt x="2506080" y="2386195"/>
                </a:cubicBezTo>
                <a:lnTo>
                  <a:pt x="355979" y="2386896"/>
                </a:lnTo>
                <a:lnTo>
                  <a:pt x="352470" y="2277657"/>
                </a:lnTo>
                <a:cubicBezTo>
                  <a:pt x="328388" y="1924130"/>
                  <a:pt x="216243" y="1584225"/>
                  <a:pt x="29570" y="1288114"/>
                </a:cubicBezTo>
                <a:lnTo>
                  <a:pt x="0" y="1244687"/>
                </a:lnTo>
                <a:lnTo>
                  <a:pt x="1777596" y="0"/>
                </a:lnTo>
                <a:close/>
              </a:path>
            </a:pathLst>
          </a:custGeom>
          <a:solidFill>
            <a:schemeClr val="tx1">
              <a:alpha val="47000"/>
            </a:schemeClr>
          </a:solidFill>
          <a:ln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949373" y="4365244"/>
            <a:ext cx="1934554" cy="84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spc="-100" dirty="0">
                <a:solidFill>
                  <a:prstClr val="white"/>
                </a:solidFill>
              </a:rPr>
              <a:t>전후 혼란기</a:t>
            </a:r>
            <a:endParaRPr lang="en-US" altLang="ko-KR" sz="2400" b="1" spc="-100" dirty="0">
              <a:solidFill>
                <a:prstClr val="white"/>
              </a:solidFill>
            </a:endParaRPr>
          </a:p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prstClr val="white"/>
              </a:solidFill>
            </a:endParaRPr>
          </a:p>
        </p:txBody>
      </p:sp>
      <p:sp>
        <p:nvSpPr>
          <p:cNvPr id="2" name="현 1"/>
          <p:cNvSpPr/>
          <p:nvPr/>
        </p:nvSpPr>
        <p:spPr>
          <a:xfrm>
            <a:off x="4169355" y="3703007"/>
            <a:ext cx="3842157" cy="3757101"/>
          </a:xfrm>
          <a:prstGeom prst="chord">
            <a:avLst>
              <a:gd name="adj1" fmla="val 10741760"/>
              <a:gd name="adj2" fmla="val 215932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en-US" altLang="ko-KR" sz="3600" b="1" dirty="0">
                <a:solidFill>
                  <a:srgbClr val="E7E6E6">
                    <a:lumMod val="25000"/>
                  </a:srgbClr>
                </a:solidFill>
              </a:rPr>
              <a:t>CONTENTS</a:t>
            </a:r>
            <a:endParaRPr lang="ko-KR" altLang="en-US" sz="3600" b="1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03D15818-87FC-41B0-8259-58E5F294F8B3}"/>
              </a:ext>
            </a:extLst>
          </p:cNvPr>
          <p:cNvSpPr/>
          <p:nvPr/>
        </p:nvSpPr>
        <p:spPr>
          <a:xfrm>
            <a:off x="5132815" y="1979202"/>
            <a:ext cx="1934554" cy="84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spc="-100" dirty="0">
                <a:solidFill>
                  <a:prstClr val="white"/>
                </a:solidFill>
              </a:rPr>
              <a:t>전후 부흥기</a:t>
            </a:r>
            <a:endParaRPr lang="en-US" altLang="ko-KR" sz="2400" b="1" spc="-100" dirty="0">
              <a:solidFill>
                <a:prstClr val="white"/>
              </a:solidFill>
            </a:endParaRPr>
          </a:p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prstClr val="white"/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BB00008-0F5F-4ADA-A44F-88F4125E2391}"/>
              </a:ext>
            </a:extLst>
          </p:cNvPr>
          <p:cNvSpPr/>
          <p:nvPr/>
        </p:nvSpPr>
        <p:spPr>
          <a:xfrm>
            <a:off x="8249619" y="4147887"/>
            <a:ext cx="1934554" cy="16957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spc="-100" dirty="0">
                <a:solidFill>
                  <a:prstClr val="white"/>
                </a:solidFill>
              </a:rPr>
              <a:t>고도 경제</a:t>
            </a:r>
            <a:endParaRPr lang="en-US" altLang="ko-KR" sz="2400" b="1" spc="-100" dirty="0">
              <a:solidFill>
                <a:prstClr val="white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spc="-100" dirty="0">
                <a:solidFill>
                  <a:prstClr val="white"/>
                </a:solidFill>
              </a:rPr>
              <a:t>성장기</a:t>
            </a:r>
            <a:endParaRPr lang="en-US" altLang="ko-KR" sz="2400" b="1" spc="-100" dirty="0">
              <a:solidFill>
                <a:prstClr val="white"/>
              </a:solidFill>
            </a:endParaRPr>
          </a:p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prstClr val="white"/>
              </a:solidFill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15DC6A94-1FD5-478D-8276-0769827DA205}"/>
              </a:ext>
            </a:extLst>
          </p:cNvPr>
          <p:cNvSpPr/>
          <p:nvPr/>
        </p:nvSpPr>
        <p:spPr>
          <a:xfrm rot="19407416">
            <a:off x="3635341" y="2792439"/>
            <a:ext cx="1269552" cy="450645"/>
          </a:xfrm>
          <a:prstGeom prst="rightArrow">
            <a:avLst>
              <a:gd name="adj1" fmla="val 50000"/>
              <a:gd name="adj2" fmla="val 929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화살표: 오른쪽 36">
            <a:extLst>
              <a:ext uri="{FF2B5EF4-FFF2-40B4-BE49-F238E27FC236}">
                <a16:creationId xmlns:a16="http://schemas.microsoft.com/office/drawing/2014/main" id="{6DCE5E79-77A2-4A81-8AFB-3A884AE7C902}"/>
              </a:ext>
            </a:extLst>
          </p:cNvPr>
          <p:cNvSpPr/>
          <p:nvPr/>
        </p:nvSpPr>
        <p:spPr>
          <a:xfrm rot="2163674">
            <a:off x="7393160" y="2792439"/>
            <a:ext cx="1269552" cy="450645"/>
          </a:xfrm>
          <a:prstGeom prst="rightArrow">
            <a:avLst>
              <a:gd name="adj1" fmla="val 50000"/>
              <a:gd name="adj2" fmla="val 929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91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>
            <a:extLst>
              <a:ext uri="{FF2B5EF4-FFF2-40B4-BE49-F238E27FC236}">
                <a16:creationId xmlns:a16="http://schemas.microsoft.com/office/drawing/2014/main" id="{A41B49E1-95DA-4896-BCF5-53469855EF3A}"/>
              </a:ext>
            </a:extLst>
          </p:cNvPr>
          <p:cNvSpPr/>
          <p:nvPr/>
        </p:nvSpPr>
        <p:spPr>
          <a:xfrm>
            <a:off x="3019553" y="2584599"/>
            <a:ext cx="1582612" cy="14963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4DD1C-4839-45EA-9AAB-1A57C4104FAF}"/>
              </a:ext>
            </a:extLst>
          </p:cNvPr>
          <p:cNvSpPr txBox="1"/>
          <p:nvPr/>
        </p:nvSpPr>
        <p:spPr>
          <a:xfrm>
            <a:off x="4351920" y="2767455"/>
            <a:ext cx="6221210" cy="97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b="1" dirty="0">
                <a:solidFill>
                  <a:prstClr val="white">
                    <a:lumMod val="95000"/>
                  </a:prstClr>
                </a:solidFill>
                <a:cs typeface="Aharoni" panose="02010803020104030203" pitchFamily="2" charset="-79"/>
              </a:rPr>
              <a:t>전후 혼란기</a:t>
            </a:r>
            <a:endParaRPr lang="en-US" altLang="ko-KR" sz="4400" b="1" dirty="0">
              <a:solidFill>
                <a:prstClr val="white">
                  <a:lumMod val="95000"/>
                </a:prstClr>
              </a:solidFill>
              <a:cs typeface="Aharoni" panose="02010803020104030203" pitchFamily="2" charset="-79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9613899-78A9-43DD-AC8E-EF9ACEF8FF48}"/>
              </a:ext>
            </a:extLst>
          </p:cNvPr>
          <p:cNvSpPr>
            <a:spLocks noEditPoints="1"/>
          </p:cNvSpPr>
          <p:nvPr/>
        </p:nvSpPr>
        <p:spPr bwMode="auto">
          <a:xfrm>
            <a:off x="3591952" y="2999718"/>
            <a:ext cx="529180" cy="614280"/>
          </a:xfrm>
          <a:custGeom>
            <a:avLst/>
            <a:gdLst>
              <a:gd name="T0" fmla="*/ 1930 w 2831"/>
              <a:gd name="T1" fmla="*/ 2787 h 3472"/>
              <a:gd name="T2" fmla="*/ 1791 w 2831"/>
              <a:gd name="T3" fmla="*/ 2855 h 3472"/>
              <a:gd name="T4" fmla="*/ 2114 w 2831"/>
              <a:gd name="T5" fmla="*/ 3172 h 3472"/>
              <a:gd name="T6" fmla="*/ 2628 w 2831"/>
              <a:gd name="T7" fmla="*/ 2656 h 3472"/>
              <a:gd name="T8" fmla="*/ 2538 w 2831"/>
              <a:gd name="T9" fmla="*/ 2529 h 3472"/>
              <a:gd name="T10" fmla="*/ 1440 w 2831"/>
              <a:gd name="T11" fmla="*/ 2529 h 3472"/>
              <a:gd name="T12" fmla="*/ 914 w 2831"/>
              <a:gd name="T13" fmla="*/ 2569 h 3472"/>
              <a:gd name="T14" fmla="*/ 928 w 2831"/>
              <a:gd name="T15" fmla="*/ 2433 h 3472"/>
              <a:gd name="T16" fmla="*/ 807 w 2831"/>
              <a:gd name="T17" fmla="*/ 2382 h 3472"/>
              <a:gd name="T18" fmla="*/ 439 w 2831"/>
              <a:gd name="T19" fmla="*/ 2514 h 3472"/>
              <a:gd name="T20" fmla="*/ 470 w 2831"/>
              <a:gd name="T21" fmla="*/ 2433 h 3472"/>
              <a:gd name="T22" fmla="*/ 2186 w 2831"/>
              <a:gd name="T23" fmla="*/ 2182 h 3472"/>
              <a:gd name="T24" fmla="*/ 2642 w 2831"/>
              <a:gd name="T25" fmla="*/ 2371 h 3472"/>
              <a:gd name="T26" fmla="*/ 2831 w 2831"/>
              <a:gd name="T27" fmla="*/ 2827 h 3472"/>
              <a:gd name="T28" fmla="*/ 2642 w 2831"/>
              <a:gd name="T29" fmla="*/ 3283 h 3472"/>
              <a:gd name="T30" fmla="*/ 2186 w 2831"/>
              <a:gd name="T31" fmla="*/ 3472 h 3472"/>
              <a:gd name="T32" fmla="*/ 1729 w 2831"/>
              <a:gd name="T33" fmla="*/ 3283 h 3472"/>
              <a:gd name="T34" fmla="*/ 1540 w 2831"/>
              <a:gd name="T35" fmla="*/ 2827 h 3472"/>
              <a:gd name="T36" fmla="*/ 1729 w 2831"/>
              <a:gd name="T37" fmla="*/ 2371 h 3472"/>
              <a:gd name="T38" fmla="*/ 2186 w 2831"/>
              <a:gd name="T39" fmla="*/ 2182 h 3472"/>
              <a:gd name="T40" fmla="*/ 1540 w 2831"/>
              <a:gd name="T41" fmla="*/ 2083 h 3472"/>
              <a:gd name="T42" fmla="*/ 914 w 2831"/>
              <a:gd name="T43" fmla="*/ 2123 h 3472"/>
              <a:gd name="T44" fmla="*/ 928 w 2831"/>
              <a:gd name="T45" fmla="*/ 1986 h 3472"/>
              <a:gd name="T46" fmla="*/ 807 w 2831"/>
              <a:gd name="T47" fmla="*/ 1957 h 3472"/>
              <a:gd name="T48" fmla="*/ 439 w 2831"/>
              <a:gd name="T49" fmla="*/ 2088 h 3472"/>
              <a:gd name="T50" fmla="*/ 470 w 2831"/>
              <a:gd name="T51" fmla="*/ 2007 h 3472"/>
              <a:gd name="T52" fmla="*/ 944 w 2831"/>
              <a:gd name="T53" fmla="*/ 1588 h 3472"/>
              <a:gd name="T54" fmla="*/ 1786 w 2831"/>
              <a:gd name="T55" fmla="*/ 1702 h 3472"/>
              <a:gd name="T56" fmla="*/ 904 w 2831"/>
              <a:gd name="T57" fmla="*/ 1716 h 3472"/>
              <a:gd name="T58" fmla="*/ 944 w 2831"/>
              <a:gd name="T59" fmla="*/ 1588 h 3472"/>
              <a:gd name="T60" fmla="*/ 800 w 2831"/>
              <a:gd name="T61" fmla="*/ 1548 h 3472"/>
              <a:gd name="T62" fmla="*/ 430 w 2831"/>
              <a:gd name="T63" fmla="*/ 1656 h 3472"/>
              <a:gd name="T64" fmla="*/ 484 w 2831"/>
              <a:gd name="T65" fmla="*/ 1589 h 3472"/>
              <a:gd name="T66" fmla="*/ 1738 w 2831"/>
              <a:gd name="T67" fmla="*/ 1140 h 3472"/>
              <a:gd name="T68" fmla="*/ 1778 w 2831"/>
              <a:gd name="T69" fmla="*/ 1269 h 3472"/>
              <a:gd name="T70" fmla="*/ 896 w 2831"/>
              <a:gd name="T71" fmla="*/ 1255 h 3472"/>
              <a:gd name="T72" fmla="*/ 769 w 2831"/>
              <a:gd name="T73" fmla="*/ 1030 h 3472"/>
              <a:gd name="T74" fmla="*/ 616 w 2831"/>
              <a:gd name="T75" fmla="*/ 1312 h 3472"/>
              <a:gd name="T76" fmla="*/ 423 w 2831"/>
              <a:gd name="T77" fmla="*/ 1202 h 3472"/>
              <a:gd name="T78" fmla="*/ 496 w 2831"/>
              <a:gd name="T79" fmla="*/ 1154 h 3472"/>
              <a:gd name="T80" fmla="*/ 548 w 2831"/>
              <a:gd name="T81" fmla="*/ 372 h 3472"/>
              <a:gd name="T82" fmla="*/ 681 w 2831"/>
              <a:gd name="T83" fmla="*/ 618 h 3472"/>
              <a:gd name="T84" fmla="*/ 1588 w 2831"/>
              <a:gd name="T85" fmla="*/ 597 h 3472"/>
              <a:gd name="T86" fmla="*/ 1683 w 2831"/>
              <a:gd name="T87" fmla="*/ 347 h 3472"/>
              <a:gd name="T88" fmla="*/ 2201 w 2831"/>
              <a:gd name="T89" fmla="*/ 438 h 3472"/>
              <a:gd name="T90" fmla="*/ 2118 w 2831"/>
              <a:gd name="T91" fmla="*/ 2037 h 3472"/>
              <a:gd name="T92" fmla="*/ 1412 w 2831"/>
              <a:gd name="T93" fmla="*/ 3005 h 3472"/>
              <a:gd name="T94" fmla="*/ 47 w 2831"/>
              <a:gd name="T95" fmla="*/ 3054 h 3472"/>
              <a:gd name="T96" fmla="*/ 21 w 2831"/>
              <a:gd name="T97" fmla="*/ 455 h 3472"/>
              <a:gd name="T98" fmla="*/ 1118 w 2831"/>
              <a:gd name="T99" fmla="*/ 99 h 3472"/>
              <a:gd name="T100" fmla="*/ 1053 w 2831"/>
              <a:gd name="T101" fmla="*/ 211 h 3472"/>
              <a:gd name="T102" fmla="*/ 1182 w 2831"/>
              <a:gd name="T103" fmla="*/ 211 h 3472"/>
              <a:gd name="T104" fmla="*/ 1118 w 2831"/>
              <a:gd name="T105" fmla="*/ 99 h 3472"/>
              <a:gd name="T106" fmla="*/ 1268 w 2831"/>
              <a:gd name="T107" fmla="*/ 85 h 3472"/>
              <a:gd name="T108" fmla="*/ 1328 w 2831"/>
              <a:gd name="T109" fmla="*/ 238 h 3472"/>
              <a:gd name="T110" fmla="*/ 1564 w 2831"/>
              <a:gd name="T111" fmla="*/ 312 h 3472"/>
              <a:gd name="T112" fmla="*/ 1547 w 2831"/>
              <a:gd name="T113" fmla="*/ 503 h 3472"/>
              <a:gd name="T114" fmla="*/ 711 w 2831"/>
              <a:gd name="T115" fmla="*/ 521 h 3472"/>
              <a:gd name="T116" fmla="*/ 657 w 2831"/>
              <a:gd name="T117" fmla="*/ 338 h 3472"/>
              <a:gd name="T118" fmla="*/ 889 w 2831"/>
              <a:gd name="T119" fmla="*/ 245 h 3472"/>
              <a:gd name="T120" fmla="*/ 954 w 2831"/>
              <a:gd name="T121" fmla="*/ 11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31" h="3472">
                <a:moveTo>
                  <a:pt x="2538" y="2529"/>
                </a:moveTo>
                <a:lnTo>
                  <a:pt x="2517" y="2531"/>
                </a:lnTo>
                <a:lnTo>
                  <a:pt x="2496" y="2537"/>
                </a:lnTo>
                <a:lnTo>
                  <a:pt x="2476" y="2547"/>
                </a:lnTo>
                <a:lnTo>
                  <a:pt x="2459" y="2563"/>
                </a:lnTo>
                <a:lnTo>
                  <a:pt x="2124" y="2939"/>
                </a:lnTo>
                <a:lnTo>
                  <a:pt x="1950" y="2800"/>
                </a:lnTo>
                <a:lnTo>
                  <a:pt x="1930" y="2787"/>
                </a:lnTo>
                <a:lnTo>
                  <a:pt x="1909" y="2780"/>
                </a:lnTo>
                <a:lnTo>
                  <a:pt x="1888" y="2778"/>
                </a:lnTo>
                <a:lnTo>
                  <a:pt x="1866" y="2780"/>
                </a:lnTo>
                <a:lnTo>
                  <a:pt x="1845" y="2787"/>
                </a:lnTo>
                <a:lnTo>
                  <a:pt x="1826" y="2799"/>
                </a:lnTo>
                <a:lnTo>
                  <a:pt x="1810" y="2814"/>
                </a:lnTo>
                <a:lnTo>
                  <a:pt x="1797" y="2834"/>
                </a:lnTo>
                <a:lnTo>
                  <a:pt x="1791" y="2855"/>
                </a:lnTo>
                <a:lnTo>
                  <a:pt x="1788" y="2876"/>
                </a:lnTo>
                <a:lnTo>
                  <a:pt x="1791" y="2899"/>
                </a:lnTo>
                <a:lnTo>
                  <a:pt x="1797" y="2920"/>
                </a:lnTo>
                <a:lnTo>
                  <a:pt x="1809" y="2938"/>
                </a:lnTo>
                <a:lnTo>
                  <a:pt x="1826" y="2954"/>
                </a:lnTo>
                <a:lnTo>
                  <a:pt x="2073" y="3152"/>
                </a:lnTo>
                <a:lnTo>
                  <a:pt x="2093" y="3165"/>
                </a:lnTo>
                <a:lnTo>
                  <a:pt x="2114" y="3172"/>
                </a:lnTo>
                <a:lnTo>
                  <a:pt x="2135" y="3174"/>
                </a:lnTo>
                <a:lnTo>
                  <a:pt x="2156" y="3172"/>
                </a:lnTo>
                <a:lnTo>
                  <a:pt x="2175" y="3166"/>
                </a:lnTo>
                <a:lnTo>
                  <a:pt x="2194" y="3155"/>
                </a:lnTo>
                <a:lnTo>
                  <a:pt x="2210" y="3142"/>
                </a:lnTo>
                <a:lnTo>
                  <a:pt x="2607" y="2694"/>
                </a:lnTo>
                <a:lnTo>
                  <a:pt x="2620" y="2676"/>
                </a:lnTo>
                <a:lnTo>
                  <a:pt x="2628" y="2656"/>
                </a:lnTo>
                <a:lnTo>
                  <a:pt x="2633" y="2633"/>
                </a:lnTo>
                <a:lnTo>
                  <a:pt x="2631" y="2612"/>
                </a:lnTo>
                <a:lnTo>
                  <a:pt x="2625" y="2591"/>
                </a:lnTo>
                <a:lnTo>
                  <a:pt x="2615" y="2571"/>
                </a:lnTo>
                <a:lnTo>
                  <a:pt x="2599" y="2555"/>
                </a:lnTo>
                <a:lnTo>
                  <a:pt x="2580" y="2542"/>
                </a:lnTo>
                <a:lnTo>
                  <a:pt x="2560" y="2534"/>
                </a:lnTo>
                <a:lnTo>
                  <a:pt x="2538" y="2529"/>
                </a:lnTo>
                <a:close/>
                <a:moveTo>
                  <a:pt x="944" y="2430"/>
                </a:moveTo>
                <a:lnTo>
                  <a:pt x="1391" y="2430"/>
                </a:lnTo>
                <a:lnTo>
                  <a:pt x="1406" y="2433"/>
                </a:lnTo>
                <a:lnTo>
                  <a:pt x="1420" y="2440"/>
                </a:lnTo>
                <a:lnTo>
                  <a:pt x="1431" y="2450"/>
                </a:lnTo>
                <a:lnTo>
                  <a:pt x="1438" y="2464"/>
                </a:lnTo>
                <a:lnTo>
                  <a:pt x="1440" y="2480"/>
                </a:lnTo>
                <a:lnTo>
                  <a:pt x="1440" y="2529"/>
                </a:lnTo>
                <a:lnTo>
                  <a:pt x="1438" y="2545"/>
                </a:lnTo>
                <a:lnTo>
                  <a:pt x="1431" y="2559"/>
                </a:lnTo>
                <a:lnTo>
                  <a:pt x="1420" y="2569"/>
                </a:lnTo>
                <a:lnTo>
                  <a:pt x="1406" y="2577"/>
                </a:lnTo>
                <a:lnTo>
                  <a:pt x="1391" y="2579"/>
                </a:lnTo>
                <a:lnTo>
                  <a:pt x="944" y="2579"/>
                </a:lnTo>
                <a:lnTo>
                  <a:pt x="928" y="2577"/>
                </a:lnTo>
                <a:lnTo>
                  <a:pt x="914" y="2569"/>
                </a:lnTo>
                <a:lnTo>
                  <a:pt x="904" y="2559"/>
                </a:lnTo>
                <a:lnTo>
                  <a:pt x="896" y="2545"/>
                </a:lnTo>
                <a:lnTo>
                  <a:pt x="894" y="2529"/>
                </a:lnTo>
                <a:lnTo>
                  <a:pt x="894" y="2480"/>
                </a:lnTo>
                <a:lnTo>
                  <a:pt x="896" y="2464"/>
                </a:lnTo>
                <a:lnTo>
                  <a:pt x="904" y="2450"/>
                </a:lnTo>
                <a:lnTo>
                  <a:pt x="914" y="2440"/>
                </a:lnTo>
                <a:lnTo>
                  <a:pt x="928" y="2433"/>
                </a:lnTo>
                <a:lnTo>
                  <a:pt x="944" y="2430"/>
                </a:lnTo>
                <a:close/>
                <a:moveTo>
                  <a:pt x="769" y="2319"/>
                </a:moveTo>
                <a:lnTo>
                  <a:pt x="783" y="2322"/>
                </a:lnTo>
                <a:lnTo>
                  <a:pt x="795" y="2330"/>
                </a:lnTo>
                <a:lnTo>
                  <a:pt x="805" y="2341"/>
                </a:lnTo>
                <a:lnTo>
                  <a:pt x="810" y="2355"/>
                </a:lnTo>
                <a:lnTo>
                  <a:pt x="810" y="2368"/>
                </a:lnTo>
                <a:lnTo>
                  <a:pt x="807" y="2382"/>
                </a:lnTo>
                <a:lnTo>
                  <a:pt x="800" y="2395"/>
                </a:lnTo>
                <a:lnTo>
                  <a:pt x="616" y="2600"/>
                </a:lnTo>
                <a:lnTo>
                  <a:pt x="606" y="2608"/>
                </a:lnTo>
                <a:lnTo>
                  <a:pt x="594" y="2613"/>
                </a:lnTo>
                <a:lnTo>
                  <a:pt x="581" y="2616"/>
                </a:lnTo>
                <a:lnTo>
                  <a:pt x="567" y="2612"/>
                </a:lnTo>
                <a:lnTo>
                  <a:pt x="553" y="2605"/>
                </a:lnTo>
                <a:lnTo>
                  <a:pt x="439" y="2514"/>
                </a:lnTo>
                <a:lnTo>
                  <a:pt x="430" y="2503"/>
                </a:lnTo>
                <a:lnTo>
                  <a:pt x="423" y="2490"/>
                </a:lnTo>
                <a:lnTo>
                  <a:pt x="422" y="2477"/>
                </a:lnTo>
                <a:lnTo>
                  <a:pt x="425" y="2463"/>
                </a:lnTo>
                <a:lnTo>
                  <a:pt x="432" y="2449"/>
                </a:lnTo>
                <a:lnTo>
                  <a:pt x="442" y="2440"/>
                </a:lnTo>
                <a:lnTo>
                  <a:pt x="456" y="2435"/>
                </a:lnTo>
                <a:lnTo>
                  <a:pt x="470" y="2433"/>
                </a:lnTo>
                <a:lnTo>
                  <a:pt x="484" y="2436"/>
                </a:lnTo>
                <a:lnTo>
                  <a:pt x="496" y="2443"/>
                </a:lnTo>
                <a:lnTo>
                  <a:pt x="576" y="2507"/>
                </a:lnTo>
                <a:lnTo>
                  <a:pt x="731" y="2334"/>
                </a:lnTo>
                <a:lnTo>
                  <a:pt x="742" y="2324"/>
                </a:lnTo>
                <a:lnTo>
                  <a:pt x="755" y="2320"/>
                </a:lnTo>
                <a:lnTo>
                  <a:pt x="769" y="2319"/>
                </a:lnTo>
                <a:close/>
                <a:moveTo>
                  <a:pt x="2186" y="2182"/>
                </a:moveTo>
                <a:lnTo>
                  <a:pt x="2251" y="2185"/>
                </a:lnTo>
                <a:lnTo>
                  <a:pt x="2316" y="2196"/>
                </a:lnTo>
                <a:lnTo>
                  <a:pt x="2378" y="2212"/>
                </a:lnTo>
                <a:lnTo>
                  <a:pt x="2437" y="2233"/>
                </a:lnTo>
                <a:lnTo>
                  <a:pt x="2494" y="2260"/>
                </a:lnTo>
                <a:lnTo>
                  <a:pt x="2546" y="2293"/>
                </a:lnTo>
                <a:lnTo>
                  <a:pt x="2596" y="2329"/>
                </a:lnTo>
                <a:lnTo>
                  <a:pt x="2642" y="2371"/>
                </a:lnTo>
                <a:lnTo>
                  <a:pt x="2683" y="2417"/>
                </a:lnTo>
                <a:lnTo>
                  <a:pt x="2721" y="2466"/>
                </a:lnTo>
                <a:lnTo>
                  <a:pt x="2753" y="2520"/>
                </a:lnTo>
                <a:lnTo>
                  <a:pt x="2780" y="2577"/>
                </a:lnTo>
                <a:lnTo>
                  <a:pt x="2802" y="2636"/>
                </a:lnTo>
                <a:lnTo>
                  <a:pt x="2818" y="2698"/>
                </a:lnTo>
                <a:lnTo>
                  <a:pt x="2828" y="2761"/>
                </a:lnTo>
                <a:lnTo>
                  <a:pt x="2831" y="2827"/>
                </a:lnTo>
                <a:lnTo>
                  <a:pt x="2828" y="2893"/>
                </a:lnTo>
                <a:lnTo>
                  <a:pt x="2818" y="2958"/>
                </a:lnTo>
                <a:lnTo>
                  <a:pt x="2802" y="3019"/>
                </a:lnTo>
                <a:lnTo>
                  <a:pt x="2780" y="3079"/>
                </a:lnTo>
                <a:lnTo>
                  <a:pt x="2753" y="3134"/>
                </a:lnTo>
                <a:lnTo>
                  <a:pt x="2721" y="3188"/>
                </a:lnTo>
                <a:lnTo>
                  <a:pt x="2683" y="3237"/>
                </a:lnTo>
                <a:lnTo>
                  <a:pt x="2642" y="3283"/>
                </a:lnTo>
                <a:lnTo>
                  <a:pt x="2596" y="3325"/>
                </a:lnTo>
                <a:lnTo>
                  <a:pt x="2546" y="3362"/>
                </a:lnTo>
                <a:lnTo>
                  <a:pt x="2494" y="3394"/>
                </a:lnTo>
                <a:lnTo>
                  <a:pt x="2437" y="3421"/>
                </a:lnTo>
                <a:lnTo>
                  <a:pt x="2378" y="3443"/>
                </a:lnTo>
                <a:lnTo>
                  <a:pt x="2316" y="3459"/>
                </a:lnTo>
                <a:lnTo>
                  <a:pt x="2251" y="3469"/>
                </a:lnTo>
                <a:lnTo>
                  <a:pt x="2186" y="3472"/>
                </a:lnTo>
                <a:lnTo>
                  <a:pt x="2120" y="3469"/>
                </a:lnTo>
                <a:lnTo>
                  <a:pt x="2055" y="3459"/>
                </a:lnTo>
                <a:lnTo>
                  <a:pt x="1993" y="3443"/>
                </a:lnTo>
                <a:lnTo>
                  <a:pt x="1934" y="3421"/>
                </a:lnTo>
                <a:lnTo>
                  <a:pt x="1877" y="3394"/>
                </a:lnTo>
                <a:lnTo>
                  <a:pt x="1825" y="3362"/>
                </a:lnTo>
                <a:lnTo>
                  <a:pt x="1775" y="3325"/>
                </a:lnTo>
                <a:lnTo>
                  <a:pt x="1729" y="3283"/>
                </a:lnTo>
                <a:lnTo>
                  <a:pt x="1688" y="3237"/>
                </a:lnTo>
                <a:lnTo>
                  <a:pt x="1650" y="3188"/>
                </a:lnTo>
                <a:lnTo>
                  <a:pt x="1618" y="3134"/>
                </a:lnTo>
                <a:lnTo>
                  <a:pt x="1591" y="3079"/>
                </a:lnTo>
                <a:lnTo>
                  <a:pt x="1569" y="3019"/>
                </a:lnTo>
                <a:lnTo>
                  <a:pt x="1553" y="2958"/>
                </a:lnTo>
                <a:lnTo>
                  <a:pt x="1543" y="2893"/>
                </a:lnTo>
                <a:lnTo>
                  <a:pt x="1540" y="2827"/>
                </a:lnTo>
                <a:lnTo>
                  <a:pt x="1543" y="2761"/>
                </a:lnTo>
                <a:lnTo>
                  <a:pt x="1553" y="2698"/>
                </a:lnTo>
                <a:lnTo>
                  <a:pt x="1569" y="2636"/>
                </a:lnTo>
                <a:lnTo>
                  <a:pt x="1591" y="2577"/>
                </a:lnTo>
                <a:lnTo>
                  <a:pt x="1618" y="2520"/>
                </a:lnTo>
                <a:lnTo>
                  <a:pt x="1650" y="2466"/>
                </a:lnTo>
                <a:lnTo>
                  <a:pt x="1688" y="2417"/>
                </a:lnTo>
                <a:lnTo>
                  <a:pt x="1729" y="2371"/>
                </a:lnTo>
                <a:lnTo>
                  <a:pt x="1775" y="2329"/>
                </a:lnTo>
                <a:lnTo>
                  <a:pt x="1825" y="2293"/>
                </a:lnTo>
                <a:lnTo>
                  <a:pt x="1877" y="2260"/>
                </a:lnTo>
                <a:lnTo>
                  <a:pt x="1934" y="2233"/>
                </a:lnTo>
                <a:lnTo>
                  <a:pt x="1993" y="2212"/>
                </a:lnTo>
                <a:lnTo>
                  <a:pt x="2055" y="2196"/>
                </a:lnTo>
                <a:lnTo>
                  <a:pt x="2120" y="2185"/>
                </a:lnTo>
                <a:lnTo>
                  <a:pt x="2186" y="2182"/>
                </a:lnTo>
                <a:close/>
                <a:moveTo>
                  <a:pt x="944" y="1984"/>
                </a:moveTo>
                <a:lnTo>
                  <a:pt x="1491" y="1984"/>
                </a:lnTo>
                <a:lnTo>
                  <a:pt x="1505" y="1986"/>
                </a:lnTo>
                <a:lnTo>
                  <a:pt x="1519" y="1994"/>
                </a:lnTo>
                <a:lnTo>
                  <a:pt x="1531" y="2004"/>
                </a:lnTo>
                <a:lnTo>
                  <a:pt x="1537" y="2018"/>
                </a:lnTo>
                <a:lnTo>
                  <a:pt x="1540" y="2034"/>
                </a:lnTo>
                <a:lnTo>
                  <a:pt x="1540" y="2083"/>
                </a:lnTo>
                <a:lnTo>
                  <a:pt x="1537" y="2099"/>
                </a:lnTo>
                <a:lnTo>
                  <a:pt x="1531" y="2113"/>
                </a:lnTo>
                <a:lnTo>
                  <a:pt x="1519" y="2123"/>
                </a:lnTo>
                <a:lnTo>
                  <a:pt x="1505" y="2131"/>
                </a:lnTo>
                <a:lnTo>
                  <a:pt x="1491" y="2133"/>
                </a:lnTo>
                <a:lnTo>
                  <a:pt x="944" y="2133"/>
                </a:lnTo>
                <a:lnTo>
                  <a:pt x="928" y="2131"/>
                </a:lnTo>
                <a:lnTo>
                  <a:pt x="914" y="2123"/>
                </a:lnTo>
                <a:lnTo>
                  <a:pt x="904" y="2113"/>
                </a:lnTo>
                <a:lnTo>
                  <a:pt x="896" y="2099"/>
                </a:lnTo>
                <a:lnTo>
                  <a:pt x="894" y="2083"/>
                </a:lnTo>
                <a:lnTo>
                  <a:pt x="894" y="2034"/>
                </a:lnTo>
                <a:lnTo>
                  <a:pt x="896" y="2018"/>
                </a:lnTo>
                <a:lnTo>
                  <a:pt x="904" y="2004"/>
                </a:lnTo>
                <a:lnTo>
                  <a:pt x="914" y="1994"/>
                </a:lnTo>
                <a:lnTo>
                  <a:pt x="928" y="1986"/>
                </a:lnTo>
                <a:lnTo>
                  <a:pt x="944" y="1984"/>
                </a:lnTo>
                <a:close/>
                <a:moveTo>
                  <a:pt x="769" y="1894"/>
                </a:moveTo>
                <a:lnTo>
                  <a:pt x="783" y="1897"/>
                </a:lnTo>
                <a:lnTo>
                  <a:pt x="795" y="1905"/>
                </a:lnTo>
                <a:lnTo>
                  <a:pt x="805" y="1916"/>
                </a:lnTo>
                <a:lnTo>
                  <a:pt x="810" y="1930"/>
                </a:lnTo>
                <a:lnTo>
                  <a:pt x="810" y="1943"/>
                </a:lnTo>
                <a:lnTo>
                  <a:pt x="807" y="1957"/>
                </a:lnTo>
                <a:lnTo>
                  <a:pt x="800" y="1970"/>
                </a:lnTo>
                <a:lnTo>
                  <a:pt x="616" y="2175"/>
                </a:lnTo>
                <a:lnTo>
                  <a:pt x="606" y="2183"/>
                </a:lnTo>
                <a:lnTo>
                  <a:pt x="594" y="2188"/>
                </a:lnTo>
                <a:lnTo>
                  <a:pt x="581" y="2191"/>
                </a:lnTo>
                <a:lnTo>
                  <a:pt x="567" y="2187"/>
                </a:lnTo>
                <a:lnTo>
                  <a:pt x="553" y="2180"/>
                </a:lnTo>
                <a:lnTo>
                  <a:pt x="439" y="2088"/>
                </a:lnTo>
                <a:lnTo>
                  <a:pt x="430" y="2078"/>
                </a:lnTo>
                <a:lnTo>
                  <a:pt x="423" y="2065"/>
                </a:lnTo>
                <a:lnTo>
                  <a:pt x="422" y="2052"/>
                </a:lnTo>
                <a:lnTo>
                  <a:pt x="425" y="2038"/>
                </a:lnTo>
                <a:lnTo>
                  <a:pt x="432" y="2024"/>
                </a:lnTo>
                <a:lnTo>
                  <a:pt x="442" y="2015"/>
                </a:lnTo>
                <a:lnTo>
                  <a:pt x="456" y="2010"/>
                </a:lnTo>
                <a:lnTo>
                  <a:pt x="470" y="2007"/>
                </a:lnTo>
                <a:lnTo>
                  <a:pt x="484" y="2011"/>
                </a:lnTo>
                <a:lnTo>
                  <a:pt x="496" y="2018"/>
                </a:lnTo>
                <a:lnTo>
                  <a:pt x="576" y="2082"/>
                </a:lnTo>
                <a:lnTo>
                  <a:pt x="731" y="1909"/>
                </a:lnTo>
                <a:lnTo>
                  <a:pt x="742" y="1899"/>
                </a:lnTo>
                <a:lnTo>
                  <a:pt x="755" y="1895"/>
                </a:lnTo>
                <a:lnTo>
                  <a:pt x="769" y="1894"/>
                </a:lnTo>
                <a:close/>
                <a:moveTo>
                  <a:pt x="944" y="1588"/>
                </a:moveTo>
                <a:lnTo>
                  <a:pt x="1738" y="1588"/>
                </a:lnTo>
                <a:lnTo>
                  <a:pt x="1754" y="1590"/>
                </a:lnTo>
                <a:lnTo>
                  <a:pt x="1768" y="1597"/>
                </a:lnTo>
                <a:lnTo>
                  <a:pt x="1778" y="1608"/>
                </a:lnTo>
                <a:lnTo>
                  <a:pt x="1786" y="1621"/>
                </a:lnTo>
                <a:lnTo>
                  <a:pt x="1788" y="1637"/>
                </a:lnTo>
                <a:lnTo>
                  <a:pt x="1788" y="1687"/>
                </a:lnTo>
                <a:lnTo>
                  <a:pt x="1786" y="1702"/>
                </a:lnTo>
                <a:lnTo>
                  <a:pt x="1778" y="1716"/>
                </a:lnTo>
                <a:lnTo>
                  <a:pt x="1768" y="1727"/>
                </a:lnTo>
                <a:lnTo>
                  <a:pt x="1754" y="1734"/>
                </a:lnTo>
                <a:lnTo>
                  <a:pt x="1738" y="1736"/>
                </a:lnTo>
                <a:lnTo>
                  <a:pt x="944" y="1736"/>
                </a:lnTo>
                <a:lnTo>
                  <a:pt x="928" y="1734"/>
                </a:lnTo>
                <a:lnTo>
                  <a:pt x="914" y="1727"/>
                </a:lnTo>
                <a:lnTo>
                  <a:pt x="904" y="1716"/>
                </a:lnTo>
                <a:lnTo>
                  <a:pt x="896" y="1702"/>
                </a:lnTo>
                <a:lnTo>
                  <a:pt x="894" y="1687"/>
                </a:lnTo>
                <a:lnTo>
                  <a:pt x="894" y="1637"/>
                </a:lnTo>
                <a:lnTo>
                  <a:pt x="896" y="1621"/>
                </a:lnTo>
                <a:lnTo>
                  <a:pt x="904" y="1608"/>
                </a:lnTo>
                <a:lnTo>
                  <a:pt x="914" y="1597"/>
                </a:lnTo>
                <a:lnTo>
                  <a:pt x="928" y="1590"/>
                </a:lnTo>
                <a:lnTo>
                  <a:pt x="944" y="1588"/>
                </a:lnTo>
                <a:close/>
                <a:moveTo>
                  <a:pt x="769" y="1472"/>
                </a:moveTo>
                <a:lnTo>
                  <a:pt x="783" y="1475"/>
                </a:lnTo>
                <a:lnTo>
                  <a:pt x="795" y="1483"/>
                </a:lnTo>
                <a:lnTo>
                  <a:pt x="805" y="1494"/>
                </a:lnTo>
                <a:lnTo>
                  <a:pt x="810" y="1508"/>
                </a:lnTo>
                <a:lnTo>
                  <a:pt x="810" y="1521"/>
                </a:lnTo>
                <a:lnTo>
                  <a:pt x="807" y="1535"/>
                </a:lnTo>
                <a:lnTo>
                  <a:pt x="800" y="1548"/>
                </a:lnTo>
                <a:lnTo>
                  <a:pt x="616" y="1753"/>
                </a:lnTo>
                <a:lnTo>
                  <a:pt x="606" y="1761"/>
                </a:lnTo>
                <a:lnTo>
                  <a:pt x="594" y="1767"/>
                </a:lnTo>
                <a:lnTo>
                  <a:pt x="581" y="1769"/>
                </a:lnTo>
                <a:lnTo>
                  <a:pt x="567" y="1765"/>
                </a:lnTo>
                <a:lnTo>
                  <a:pt x="553" y="1758"/>
                </a:lnTo>
                <a:lnTo>
                  <a:pt x="439" y="1667"/>
                </a:lnTo>
                <a:lnTo>
                  <a:pt x="430" y="1656"/>
                </a:lnTo>
                <a:lnTo>
                  <a:pt x="423" y="1643"/>
                </a:lnTo>
                <a:lnTo>
                  <a:pt x="422" y="1630"/>
                </a:lnTo>
                <a:lnTo>
                  <a:pt x="425" y="1615"/>
                </a:lnTo>
                <a:lnTo>
                  <a:pt x="432" y="1602"/>
                </a:lnTo>
                <a:lnTo>
                  <a:pt x="442" y="1593"/>
                </a:lnTo>
                <a:lnTo>
                  <a:pt x="456" y="1588"/>
                </a:lnTo>
                <a:lnTo>
                  <a:pt x="470" y="1586"/>
                </a:lnTo>
                <a:lnTo>
                  <a:pt x="484" y="1589"/>
                </a:lnTo>
                <a:lnTo>
                  <a:pt x="496" y="1596"/>
                </a:lnTo>
                <a:lnTo>
                  <a:pt x="576" y="1660"/>
                </a:lnTo>
                <a:lnTo>
                  <a:pt x="731" y="1487"/>
                </a:lnTo>
                <a:lnTo>
                  <a:pt x="742" y="1477"/>
                </a:lnTo>
                <a:lnTo>
                  <a:pt x="755" y="1473"/>
                </a:lnTo>
                <a:lnTo>
                  <a:pt x="769" y="1472"/>
                </a:lnTo>
                <a:close/>
                <a:moveTo>
                  <a:pt x="944" y="1140"/>
                </a:moveTo>
                <a:lnTo>
                  <a:pt x="1738" y="1140"/>
                </a:lnTo>
                <a:lnTo>
                  <a:pt x="1754" y="1144"/>
                </a:lnTo>
                <a:lnTo>
                  <a:pt x="1768" y="1150"/>
                </a:lnTo>
                <a:lnTo>
                  <a:pt x="1778" y="1162"/>
                </a:lnTo>
                <a:lnTo>
                  <a:pt x="1786" y="1175"/>
                </a:lnTo>
                <a:lnTo>
                  <a:pt x="1788" y="1190"/>
                </a:lnTo>
                <a:lnTo>
                  <a:pt x="1788" y="1240"/>
                </a:lnTo>
                <a:lnTo>
                  <a:pt x="1786" y="1255"/>
                </a:lnTo>
                <a:lnTo>
                  <a:pt x="1778" y="1269"/>
                </a:lnTo>
                <a:lnTo>
                  <a:pt x="1768" y="1280"/>
                </a:lnTo>
                <a:lnTo>
                  <a:pt x="1754" y="1287"/>
                </a:lnTo>
                <a:lnTo>
                  <a:pt x="1738" y="1290"/>
                </a:lnTo>
                <a:lnTo>
                  <a:pt x="944" y="1290"/>
                </a:lnTo>
                <a:lnTo>
                  <a:pt x="928" y="1287"/>
                </a:lnTo>
                <a:lnTo>
                  <a:pt x="914" y="1280"/>
                </a:lnTo>
                <a:lnTo>
                  <a:pt x="904" y="1269"/>
                </a:lnTo>
                <a:lnTo>
                  <a:pt x="896" y="1255"/>
                </a:lnTo>
                <a:lnTo>
                  <a:pt x="894" y="1240"/>
                </a:lnTo>
                <a:lnTo>
                  <a:pt x="894" y="1190"/>
                </a:lnTo>
                <a:lnTo>
                  <a:pt x="896" y="1175"/>
                </a:lnTo>
                <a:lnTo>
                  <a:pt x="904" y="1162"/>
                </a:lnTo>
                <a:lnTo>
                  <a:pt x="914" y="1150"/>
                </a:lnTo>
                <a:lnTo>
                  <a:pt x="928" y="1144"/>
                </a:lnTo>
                <a:lnTo>
                  <a:pt x="944" y="1140"/>
                </a:lnTo>
                <a:close/>
                <a:moveTo>
                  <a:pt x="769" y="1030"/>
                </a:moveTo>
                <a:lnTo>
                  <a:pt x="783" y="1034"/>
                </a:lnTo>
                <a:lnTo>
                  <a:pt x="795" y="1042"/>
                </a:lnTo>
                <a:lnTo>
                  <a:pt x="805" y="1053"/>
                </a:lnTo>
                <a:lnTo>
                  <a:pt x="810" y="1066"/>
                </a:lnTo>
                <a:lnTo>
                  <a:pt x="810" y="1081"/>
                </a:lnTo>
                <a:lnTo>
                  <a:pt x="807" y="1094"/>
                </a:lnTo>
                <a:lnTo>
                  <a:pt x="800" y="1106"/>
                </a:lnTo>
                <a:lnTo>
                  <a:pt x="616" y="1312"/>
                </a:lnTo>
                <a:lnTo>
                  <a:pt x="606" y="1320"/>
                </a:lnTo>
                <a:lnTo>
                  <a:pt x="594" y="1326"/>
                </a:lnTo>
                <a:lnTo>
                  <a:pt x="581" y="1327"/>
                </a:lnTo>
                <a:lnTo>
                  <a:pt x="567" y="1325"/>
                </a:lnTo>
                <a:lnTo>
                  <a:pt x="553" y="1317"/>
                </a:lnTo>
                <a:lnTo>
                  <a:pt x="439" y="1226"/>
                </a:lnTo>
                <a:lnTo>
                  <a:pt x="430" y="1215"/>
                </a:lnTo>
                <a:lnTo>
                  <a:pt x="423" y="1202"/>
                </a:lnTo>
                <a:lnTo>
                  <a:pt x="422" y="1188"/>
                </a:lnTo>
                <a:lnTo>
                  <a:pt x="425" y="1174"/>
                </a:lnTo>
                <a:lnTo>
                  <a:pt x="432" y="1162"/>
                </a:lnTo>
                <a:lnTo>
                  <a:pt x="442" y="1152"/>
                </a:lnTo>
                <a:lnTo>
                  <a:pt x="456" y="1146"/>
                </a:lnTo>
                <a:lnTo>
                  <a:pt x="470" y="1145"/>
                </a:lnTo>
                <a:lnTo>
                  <a:pt x="484" y="1147"/>
                </a:lnTo>
                <a:lnTo>
                  <a:pt x="496" y="1154"/>
                </a:lnTo>
                <a:lnTo>
                  <a:pt x="576" y="1218"/>
                </a:lnTo>
                <a:lnTo>
                  <a:pt x="731" y="1046"/>
                </a:lnTo>
                <a:lnTo>
                  <a:pt x="742" y="1036"/>
                </a:lnTo>
                <a:lnTo>
                  <a:pt x="755" y="1031"/>
                </a:lnTo>
                <a:lnTo>
                  <a:pt x="769" y="1030"/>
                </a:lnTo>
                <a:close/>
                <a:moveTo>
                  <a:pt x="150" y="347"/>
                </a:moveTo>
                <a:lnTo>
                  <a:pt x="552" y="347"/>
                </a:lnTo>
                <a:lnTo>
                  <a:pt x="548" y="372"/>
                </a:lnTo>
                <a:lnTo>
                  <a:pt x="547" y="399"/>
                </a:lnTo>
                <a:lnTo>
                  <a:pt x="550" y="439"/>
                </a:lnTo>
                <a:lnTo>
                  <a:pt x="559" y="477"/>
                </a:lnTo>
                <a:lnTo>
                  <a:pt x="574" y="511"/>
                </a:lnTo>
                <a:lnTo>
                  <a:pt x="594" y="544"/>
                </a:lnTo>
                <a:lnTo>
                  <a:pt x="618" y="572"/>
                </a:lnTo>
                <a:lnTo>
                  <a:pt x="648" y="598"/>
                </a:lnTo>
                <a:lnTo>
                  <a:pt x="681" y="618"/>
                </a:lnTo>
                <a:lnTo>
                  <a:pt x="715" y="632"/>
                </a:lnTo>
                <a:lnTo>
                  <a:pt x="753" y="642"/>
                </a:lnTo>
                <a:lnTo>
                  <a:pt x="793" y="645"/>
                </a:lnTo>
                <a:lnTo>
                  <a:pt x="1442" y="645"/>
                </a:lnTo>
                <a:lnTo>
                  <a:pt x="1482" y="642"/>
                </a:lnTo>
                <a:lnTo>
                  <a:pt x="1520" y="632"/>
                </a:lnTo>
                <a:lnTo>
                  <a:pt x="1555" y="618"/>
                </a:lnTo>
                <a:lnTo>
                  <a:pt x="1588" y="597"/>
                </a:lnTo>
                <a:lnTo>
                  <a:pt x="1616" y="572"/>
                </a:lnTo>
                <a:lnTo>
                  <a:pt x="1641" y="543"/>
                </a:lnTo>
                <a:lnTo>
                  <a:pt x="1661" y="510"/>
                </a:lnTo>
                <a:lnTo>
                  <a:pt x="1676" y="475"/>
                </a:lnTo>
                <a:lnTo>
                  <a:pt x="1686" y="436"/>
                </a:lnTo>
                <a:lnTo>
                  <a:pt x="1689" y="396"/>
                </a:lnTo>
                <a:lnTo>
                  <a:pt x="1688" y="371"/>
                </a:lnTo>
                <a:lnTo>
                  <a:pt x="1683" y="347"/>
                </a:lnTo>
                <a:lnTo>
                  <a:pt x="1987" y="347"/>
                </a:lnTo>
                <a:lnTo>
                  <a:pt x="2029" y="349"/>
                </a:lnTo>
                <a:lnTo>
                  <a:pt x="2067" y="356"/>
                </a:lnTo>
                <a:lnTo>
                  <a:pt x="2101" y="366"/>
                </a:lnTo>
                <a:lnTo>
                  <a:pt x="2132" y="379"/>
                </a:lnTo>
                <a:lnTo>
                  <a:pt x="2159" y="396"/>
                </a:lnTo>
                <a:lnTo>
                  <a:pt x="2182" y="416"/>
                </a:lnTo>
                <a:lnTo>
                  <a:pt x="2201" y="438"/>
                </a:lnTo>
                <a:lnTo>
                  <a:pt x="2215" y="462"/>
                </a:lnTo>
                <a:lnTo>
                  <a:pt x="2226" y="488"/>
                </a:lnTo>
                <a:lnTo>
                  <a:pt x="2233" y="517"/>
                </a:lnTo>
                <a:lnTo>
                  <a:pt x="2235" y="546"/>
                </a:lnTo>
                <a:lnTo>
                  <a:pt x="2235" y="2036"/>
                </a:lnTo>
                <a:lnTo>
                  <a:pt x="2210" y="2035"/>
                </a:lnTo>
                <a:lnTo>
                  <a:pt x="2186" y="2034"/>
                </a:lnTo>
                <a:lnTo>
                  <a:pt x="2118" y="2037"/>
                </a:lnTo>
                <a:lnTo>
                  <a:pt x="2051" y="2045"/>
                </a:lnTo>
                <a:lnTo>
                  <a:pt x="1987" y="2060"/>
                </a:lnTo>
                <a:lnTo>
                  <a:pt x="1987" y="893"/>
                </a:lnTo>
                <a:lnTo>
                  <a:pt x="249" y="893"/>
                </a:lnTo>
                <a:lnTo>
                  <a:pt x="249" y="2876"/>
                </a:lnTo>
                <a:lnTo>
                  <a:pt x="1394" y="2876"/>
                </a:lnTo>
                <a:lnTo>
                  <a:pt x="1400" y="2942"/>
                </a:lnTo>
                <a:lnTo>
                  <a:pt x="1412" y="3005"/>
                </a:lnTo>
                <a:lnTo>
                  <a:pt x="1429" y="3066"/>
                </a:lnTo>
                <a:lnTo>
                  <a:pt x="1450" y="3125"/>
                </a:lnTo>
                <a:lnTo>
                  <a:pt x="199" y="3125"/>
                </a:lnTo>
                <a:lnTo>
                  <a:pt x="163" y="3122"/>
                </a:lnTo>
                <a:lnTo>
                  <a:pt x="130" y="3112"/>
                </a:lnTo>
                <a:lnTo>
                  <a:pt x="99" y="3097"/>
                </a:lnTo>
                <a:lnTo>
                  <a:pt x="71" y="3079"/>
                </a:lnTo>
                <a:lnTo>
                  <a:pt x="47" y="3054"/>
                </a:lnTo>
                <a:lnTo>
                  <a:pt x="27" y="3027"/>
                </a:lnTo>
                <a:lnTo>
                  <a:pt x="13" y="2995"/>
                </a:lnTo>
                <a:lnTo>
                  <a:pt x="3" y="2962"/>
                </a:lnTo>
                <a:lnTo>
                  <a:pt x="0" y="2926"/>
                </a:lnTo>
                <a:lnTo>
                  <a:pt x="0" y="546"/>
                </a:lnTo>
                <a:lnTo>
                  <a:pt x="3" y="513"/>
                </a:lnTo>
                <a:lnTo>
                  <a:pt x="9" y="483"/>
                </a:lnTo>
                <a:lnTo>
                  <a:pt x="21" y="455"/>
                </a:lnTo>
                <a:lnTo>
                  <a:pt x="36" y="428"/>
                </a:lnTo>
                <a:lnTo>
                  <a:pt x="53" y="405"/>
                </a:lnTo>
                <a:lnTo>
                  <a:pt x="71" y="385"/>
                </a:lnTo>
                <a:lnTo>
                  <a:pt x="91" y="369"/>
                </a:lnTo>
                <a:lnTo>
                  <a:pt x="111" y="358"/>
                </a:lnTo>
                <a:lnTo>
                  <a:pt x="131" y="349"/>
                </a:lnTo>
                <a:lnTo>
                  <a:pt x="150" y="347"/>
                </a:lnTo>
                <a:close/>
                <a:moveTo>
                  <a:pt x="1118" y="99"/>
                </a:moveTo>
                <a:lnTo>
                  <a:pt x="1098" y="102"/>
                </a:lnTo>
                <a:lnTo>
                  <a:pt x="1080" y="109"/>
                </a:lnTo>
                <a:lnTo>
                  <a:pt x="1065" y="121"/>
                </a:lnTo>
                <a:lnTo>
                  <a:pt x="1053" y="136"/>
                </a:lnTo>
                <a:lnTo>
                  <a:pt x="1046" y="154"/>
                </a:lnTo>
                <a:lnTo>
                  <a:pt x="1043" y="174"/>
                </a:lnTo>
                <a:lnTo>
                  <a:pt x="1046" y="194"/>
                </a:lnTo>
                <a:lnTo>
                  <a:pt x="1053" y="211"/>
                </a:lnTo>
                <a:lnTo>
                  <a:pt x="1065" y="226"/>
                </a:lnTo>
                <a:lnTo>
                  <a:pt x="1080" y="238"/>
                </a:lnTo>
                <a:lnTo>
                  <a:pt x="1098" y="245"/>
                </a:lnTo>
                <a:lnTo>
                  <a:pt x="1118" y="248"/>
                </a:lnTo>
                <a:lnTo>
                  <a:pt x="1138" y="245"/>
                </a:lnTo>
                <a:lnTo>
                  <a:pt x="1156" y="238"/>
                </a:lnTo>
                <a:lnTo>
                  <a:pt x="1170" y="226"/>
                </a:lnTo>
                <a:lnTo>
                  <a:pt x="1182" y="211"/>
                </a:lnTo>
                <a:lnTo>
                  <a:pt x="1189" y="194"/>
                </a:lnTo>
                <a:lnTo>
                  <a:pt x="1193" y="174"/>
                </a:lnTo>
                <a:lnTo>
                  <a:pt x="1189" y="154"/>
                </a:lnTo>
                <a:lnTo>
                  <a:pt x="1182" y="136"/>
                </a:lnTo>
                <a:lnTo>
                  <a:pt x="1170" y="121"/>
                </a:lnTo>
                <a:lnTo>
                  <a:pt x="1156" y="109"/>
                </a:lnTo>
                <a:lnTo>
                  <a:pt x="1138" y="102"/>
                </a:lnTo>
                <a:lnTo>
                  <a:pt x="1118" y="99"/>
                </a:lnTo>
                <a:close/>
                <a:moveTo>
                  <a:pt x="1116" y="0"/>
                </a:moveTo>
                <a:lnTo>
                  <a:pt x="1120" y="0"/>
                </a:lnTo>
                <a:lnTo>
                  <a:pt x="1150" y="3"/>
                </a:lnTo>
                <a:lnTo>
                  <a:pt x="1180" y="11"/>
                </a:lnTo>
                <a:lnTo>
                  <a:pt x="1206" y="23"/>
                </a:lnTo>
                <a:lnTo>
                  <a:pt x="1230" y="40"/>
                </a:lnTo>
                <a:lnTo>
                  <a:pt x="1252" y="61"/>
                </a:lnTo>
                <a:lnTo>
                  <a:pt x="1268" y="85"/>
                </a:lnTo>
                <a:lnTo>
                  <a:pt x="1281" y="112"/>
                </a:lnTo>
                <a:lnTo>
                  <a:pt x="1288" y="141"/>
                </a:lnTo>
                <a:lnTo>
                  <a:pt x="1292" y="171"/>
                </a:lnTo>
                <a:lnTo>
                  <a:pt x="1292" y="174"/>
                </a:lnTo>
                <a:lnTo>
                  <a:pt x="1294" y="194"/>
                </a:lnTo>
                <a:lnTo>
                  <a:pt x="1302" y="211"/>
                </a:lnTo>
                <a:lnTo>
                  <a:pt x="1314" y="226"/>
                </a:lnTo>
                <a:lnTo>
                  <a:pt x="1328" y="238"/>
                </a:lnTo>
                <a:lnTo>
                  <a:pt x="1345" y="245"/>
                </a:lnTo>
                <a:lnTo>
                  <a:pt x="1365" y="248"/>
                </a:lnTo>
                <a:lnTo>
                  <a:pt x="1442" y="248"/>
                </a:lnTo>
                <a:lnTo>
                  <a:pt x="1472" y="251"/>
                </a:lnTo>
                <a:lnTo>
                  <a:pt x="1499" y="260"/>
                </a:lnTo>
                <a:lnTo>
                  <a:pt x="1524" y="274"/>
                </a:lnTo>
                <a:lnTo>
                  <a:pt x="1547" y="291"/>
                </a:lnTo>
                <a:lnTo>
                  <a:pt x="1564" y="312"/>
                </a:lnTo>
                <a:lnTo>
                  <a:pt x="1578" y="338"/>
                </a:lnTo>
                <a:lnTo>
                  <a:pt x="1587" y="366"/>
                </a:lnTo>
                <a:lnTo>
                  <a:pt x="1590" y="396"/>
                </a:lnTo>
                <a:lnTo>
                  <a:pt x="1590" y="399"/>
                </a:lnTo>
                <a:lnTo>
                  <a:pt x="1587" y="428"/>
                </a:lnTo>
                <a:lnTo>
                  <a:pt x="1578" y="456"/>
                </a:lnTo>
                <a:lnTo>
                  <a:pt x="1564" y="481"/>
                </a:lnTo>
                <a:lnTo>
                  <a:pt x="1547" y="503"/>
                </a:lnTo>
                <a:lnTo>
                  <a:pt x="1524" y="521"/>
                </a:lnTo>
                <a:lnTo>
                  <a:pt x="1499" y="534"/>
                </a:lnTo>
                <a:lnTo>
                  <a:pt x="1472" y="543"/>
                </a:lnTo>
                <a:lnTo>
                  <a:pt x="1442" y="546"/>
                </a:lnTo>
                <a:lnTo>
                  <a:pt x="793" y="546"/>
                </a:lnTo>
                <a:lnTo>
                  <a:pt x="764" y="543"/>
                </a:lnTo>
                <a:lnTo>
                  <a:pt x="736" y="534"/>
                </a:lnTo>
                <a:lnTo>
                  <a:pt x="711" y="521"/>
                </a:lnTo>
                <a:lnTo>
                  <a:pt x="689" y="503"/>
                </a:lnTo>
                <a:lnTo>
                  <a:pt x="671" y="481"/>
                </a:lnTo>
                <a:lnTo>
                  <a:pt x="657" y="456"/>
                </a:lnTo>
                <a:lnTo>
                  <a:pt x="649" y="428"/>
                </a:lnTo>
                <a:lnTo>
                  <a:pt x="646" y="399"/>
                </a:lnTo>
                <a:lnTo>
                  <a:pt x="646" y="396"/>
                </a:lnTo>
                <a:lnTo>
                  <a:pt x="649" y="366"/>
                </a:lnTo>
                <a:lnTo>
                  <a:pt x="657" y="338"/>
                </a:lnTo>
                <a:lnTo>
                  <a:pt x="671" y="312"/>
                </a:lnTo>
                <a:lnTo>
                  <a:pt x="689" y="291"/>
                </a:lnTo>
                <a:lnTo>
                  <a:pt x="711" y="274"/>
                </a:lnTo>
                <a:lnTo>
                  <a:pt x="736" y="260"/>
                </a:lnTo>
                <a:lnTo>
                  <a:pt x="764" y="251"/>
                </a:lnTo>
                <a:lnTo>
                  <a:pt x="793" y="248"/>
                </a:lnTo>
                <a:lnTo>
                  <a:pt x="870" y="248"/>
                </a:lnTo>
                <a:lnTo>
                  <a:pt x="889" y="245"/>
                </a:lnTo>
                <a:lnTo>
                  <a:pt x="907" y="238"/>
                </a:lnTo>
                <a:lnTo>
                  <a:pt x="922" y="226"/>
                </a:lnTo>
                <a:lnTo>
                  <a:pt x="933" y="211"/>
                </a:lnTo>
                <a:lnTo>
                  <a:pt x="941" y="194"/>
                </a:lnTo>
                <a:lnTo>
                  <a:pt x="944" y="174"/>
                </a:lnTo>
                <a:lnTo>
                  <a:pt x="944" y="171"/>
                </a:lnTo>
                <a:lnTo>
                  <a:pt x="947" y="141"/>
                </a:lnTo>
                <a:lnTo>
                  <a:pt x="954" y="112"/>
                </a:lnTo>
                <a:lnTo>
                  <a:pt x="967" y="85"/>
                </a:lnTo>
                <a:lnTo>
                  <a:pt x="984" y="61"/>
                </a:lnTo>
                <a:lnTo>
                  <a:pt x="1005" y="40"/>
                </a:lnTo>
                <a:lnTo>
                  <a:pt x="1029" y="23"/>
                </a:lnTo>
                <a:lnTo>
                  <a:pt x="1056" y="11"/>
                </a:lnTo>
                <a:lnTo>
                  <a:pt x="1085" y="3"/>
                </a:lnTo>
                <a:lnTo>
                  <a:pt x="111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781AA36-28A4-4780-9C03-8801376B58C6}"/>
              </a:ext>
            </a:extLst>
          </p:cNvPr>
          <p:cNvSpPr/>
          <p:nvPr/>
        </p:nvSpPr>
        <p:spPr>
          <a:xfrm>
            <a:off x="3269798" y="3512318"/>
            <a:ext cx="1082122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prstClr val="black">
                    <a:lumMod val="65000"/>
                    <a:lumOff val="35000"/>
                  </a:prstClr>
                </a:solidFill>
              </a:rPr>
              <a:t>Step.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63BEDA-1980-4F89-8B40-B0C9D33E8B87}"/>
              </a:ext>
            </a:extLst>
          </p:cNvPr>
          <p:cNvSpPr txBox="1"/>
          <p:nvPr/>
        </p:nvSpPr>
        <p:spPr>
          <a:xfrm>
            <a:off x="4951478" y="2895379"/>
            <a:ext cx="845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prstClr val="white">
                    <a:lumMod val="95000"/>
                  </a:prstClr>
                </a:solidFill>
              </a:rPr>
              <a:t>▶</a:t>
            </a: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5A0CD142-015D-4F5B-B108-3EDA4FF6EBF7}"/>
              </a:ext>
            </a:extLst>
          </p:cNvPr>
          <p:cNvCxnSpPr>
            <a:cxnSpLocks/>
          </p:cNvCxnSpPr>
          <p:nvPr/>
        </p:nvCxnSpPr>
        <p:spPr>
          <a:xfrm flipV="1">
            <a:off x="2203316" y="4394703"/>
            <a:ext cx="7643068" cy="4482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B7437FD-A2FC-48F0-9770-95C948D1CAFA}"/>
              </a:ext>
            </a:extLst>
          </p:cNvPr>
          <p:cNvSpPr txBox="1"/>
          <p:nvPr/>
        </p:nvSpPr>
        <p:spPr>
          <a:xfrm flipH="1">
            <a:off x="6361259" y="3739464"/>
            <a:ext cx="309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- </a:t>
            </a:r>
            <a:r>
              <a:rPr lang="ko-KR" altLang="en-US" b="1" dirty="0">
                <a:solidFill>
                  <a:schemeClr val="bg1"/>
                </a:solidFill>
              </a:rPr>
              <a:t>경제 성장의 발단 </a:t>
            </a:r>
            <a:r>
              <a:rPr lang="en-US" altLang="ko-KR" b="1" dirty="0">
                <a:solidFill>
                  <a:schemeClr val="bg1"/>
                </a:solidFill>
              </a:rPr>
              <a:t>-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54575B-91A8-4FEF-AED4-C5E79BF75F85}"/>
              </a:ext>
            </a:extLst>
          </p:cNvPr>
          <p:cNvSpPr txBox="1"/>
          <p:nvPr/>
        </p:nvSpPr>
        <p:spPr>
          <a:xfrm>
            <a:off x="527082" y="2044700"/>
            <a:ext cx="69307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제</a:t>
            </a:r>
            <a:r>
              <a:rPr lang="en-US" altLang="ko-KR" dirty="0"/>
              <a:t> 2</a:t>
            </a:r>
            <a:r>
              <a:rPr lang="ko-KR" altLang="en-US" dirty="0"/>
              <a:t>차 세계 대전의 종결 이후 </a:t>
            </a:r>
            <a:r>
              <a:rPr lang="en-US" altLang="ko-KR" dirty="0"/>
              <a:t>GHQ</a:t>
            </a:r>
            <a:r>
              <a:rPr lang="ko-KR" altLang="en-US" dirty="0"/>
              <a:t>의 점령에 의해 미군정 시대로 돌입한 시기</a:t>
            </a:r>
            <a:r>
              <a:rPr lang="en-US" altLang="ko-KR" dirty="0"/>
              <a:t>(1945. 10.02 ~ 1952. 04. 28)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피해를 입은 생산 설비</a:t>
            </a:r>
            <a:r>
              <a:rPr lang="en-US" altLang="ko-KR" dirty="0"/>
              <a:t>,</a:t>
            </a:r>
            <a:r>
              <a:rPr lang="ko-KR" altLang="en-US" dirty="0"/>
              <a:t> 부족한 물자</a:t>
            </a:r>
            <a:r>
              <a:rPr lang="en-US" altLang="ko-KR" dirty="0"/>
              <a:t>, </a:t>
            </a:r>
            <a:r>
              <a:rPr lang="ko-KR" altLang="en-US" dirty="0"/>
              <a:t>귀환병과 귀환자의 귀국에 의한 급격한 인구 증가로 경제가 극도로 혼미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/>
              <a:t>GHQ</a:t>
            </a:r>
            <a:r>
              <a:rPr lang="ko-KR" altLang="en-US" dirty="0"/>
              <a:t>의 경제 정책으로부터 </a:t>
            </a:r>
            <a:r>
              <a:rPr lang="en-US" altLang="ko-KR" dirty="0"/>
              <a:t>‘3</a:t>
            </a:r>
            <a:r>
              <a:rPr lang="ko-KR" altLang="en-US" dirty="0"/>
              <a:t>대 경제 민주개혁</a:t>
            </a:r>
            <a:r>
              <a:rPr lang="en-US" altLang="ko-KR" dirty="0"/>
              <a:t>’</a:t>
            </a:r>
            <a:r>
              <a:rPr lang="ko-KR" altLang="en-US" dirty="0"/>
              <a:t>을 실시</a:t>
            </a:r>
            <a:endParaRPr lang="en-US" altLang="ko-KR" dirty="0"/>
          </a:p>
        </p:txBody>
      </p:sp>
      <p:pic>
        <p:nvPicPr>
          <p:cNvPr id="6" name="그림 5" descr="건물, 실외, 남자, 사진이(가) 표시된 사진&#10;&#10;자동 생성된 설명">
            <a:extLst>
              <a:ext uri="{FF2B5EF4-FFF2-40B4-BE49-F238E27FC236}">
                <a16:creationId xmlns:a16="http://schemas.microsoft.com/office/drawing/2014/main" id="{5D7C9E3E-35D6-4D4E-BF46-1564B68B1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28" y="1286135"/>
            <a:ext cx="3711598" cy="4702193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F2DDBA4-C201-42FE-ABB3-6FF7A0858A04}"/>
              </a:ext>
            </a:extLst>
          </p:cNvPr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rgbClr val="0047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F68196C4-AB83-47B0-8776-B14E44F3AC1B}"/>
              </a:ext>
            </a:extLst>
          </p:cNvPr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rgbClr val="004760"/>
          </a:solidFill>
          <a:ln>
            <a:solidFill>
              <a:srgbClr val="004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200" b="1" dirty="0"/>
              <a:t>1</a:t>
            </a:r>
            <a:endParaRPr lang="ko-KR" alt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E0B2A7-B188-4873-8A93-2E9E6F2D43C5}"/>
              </a:ext>
            </a:extLst>
          </p:cNvPr>
          <p:cNvSpPr txBox="1"/>
          <p:nvPr/>
        </p:nvSpPr>
        <p:spPr>
          <a:xfrm>
            <a:off x="1188881" y="389104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아리따-돋움(TTF)-Bold" pitchFamily="18" charset="-127"/>
                <a:ea typeface="아리따-돋움(TTF)-Bold" pitchFamily="18" charset="-127"/>
              </a:rPr>
              <a:t>전후 혼란기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EB6B668-7BDF-4CFC-A762-72C07C6E2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14" y="981419"/>
            <a:ext cx="10284155" cy="3438239"/>
          </a:xfrm>
          <a:prstGeom prst="rect">
            <a:avLst/>
          </a:prstGeom>
        </p:spPr>
      </p:pic>
      <p:sp>
        <p:nvSpPr>
          <p:cNvPr id="19" name="화살표: 위로 굽음 18">
            <a:extLst>
              <a:ext uri="{FF2B5EF4-FFF2-40B4-BE49-F238E27FC236}">
                <a16:creationId xmlns:a16="http://schemas.microsoft.com/office/drawing/2014/main" id="{2D418DEC-00A3-4224-A691-8E72165D7FE8}"/>
              </a:ext>
            </a:extLst>
          </p:cNvPr>
          <p:cNvSpPr/>
          <p:nvPr/>
        </p:nvSpPr>
        <p:spPr>
          <a:xfrm>
            <a:off x="5694576" y="4567905"/>
            <a:ext cx="626337" cy="471649"/>
          </a:xfrm>
          <a:prstGeom prst="bentUpArrow">
            <a:avLst>
              <a:gd name="adj1" fmla="val 28778"/>
              <a:gd name="adj2" fmla="val 33853"/>
              <a:gd name="adj3" fmla="val 4100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61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F90E1-73D2-4174-9B8B-8CEF2AF77E76}"/>
              </a:ext>
            </a:extLst>
          </p:cNvPr>
          <p:cNvSpPr txBox="1"/>
          <p:nvPr/>
        </p:nvSpPr>
        <p:spPr>
          <a:xfrm>
            <a:off x="488427" y="2201606"/>
            <a:ext cx="72630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제 </a:t>
            </a:r>
            <a:r>
              <a:rPr lang="en-US" altLang="ko-KR" dirty="0"/>
              <a:t>2</a:t>
            </a:r>
            <a:r>
              <a:rPr lang="ko-KR" altLang="en-US" dirty="0"/>
              <a:t>차 세계 대전 후 </a:t>
            </a:r>
            <a:r>
              <a:rPr lang="en-US" altLang="ko-KR" dirty="0"/>
              <a:t>GHQ</a:t>
            </a:r>
            <a:r>
              <a:rPr lang="ko-KR" altLang="en-US" dirty="0"/>
              <a:t>에 의한 점령 및 행정 하에 있던 일본의 경제 부흥을 위해 실행된 경제 정책</a:t>
            </a:r>
            <a:endParaRPr lang="en-US" altLang="ko-KR" dirty="0"/>
          </a:p>
          <a:p>
            <a:r>
              <a:rPr lang="en-US" altLang="ko-KR" dirty="0"/>
              <a:t> </a:t>
            </a:r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당시의 기간 산업인 철강</a:t>
            </a:r>
            <a:r>
              <a:rPr lang="en-US" altLang="ko-KR" dirty="0"/>
              <a:t>, </a:t>
            </a:r>
            <a:r>
              <a:rPr lang="ko-KR" altLang="en-US" dirty="0"/>
              <a:t>석탄을 중점적으로 육성하고 두 부문 상호 순환적 확대를 촉구</a:t>
            </a:r>
            <a:r>
              <a:rPr lang="en-US" altLang="ko-KR" dirty="0"/>
              <a:t>, </a:t>
            </a:r>
            <a:r>
              <a:rPr lang="ko-KR" altLang="en-US" dirty="0"/>
              <a:t>그것을 계기로 산업 전체의 확산을 판단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정부가 이에 해당하는 산업 부문을 지원하기로 했으나 자금 부족</a:t>
            </a:r>
            <a:endParaRPr lang="en-US" altLang="ko-K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CCAFC1-87E0-4937-AFFE-5B46858ADA70}"/>
              </a:ext>
            </a:extLst>
          </p:cNvPr>
          <p:cNvSpPr txBox="1"/>
          <p:nvPr/>
        </p:nvSpPr>
        <p:spPr>
          <a:xfrm>
            <a:off x="488427" y="1178709"/>
            <a:ext cx="241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/>
              <a:t>경사 생산방식 정책</a:t>
            </a:r>
          </a:p>
        </p:txBody>
      </p:sp>
      <p:pic>
        <p:nvPicPr>
          <p:cNvPr id="5" name="그림 4" descr="바위, 음식, 벽, 건물이(가) 표시된 사진&#10;&#10;자동 생성된 설명">
            <a:extLst>
              <a:ext uri="{FF2B5EF4-FFF2-40B4-BE49-F238E27FC236}">
                <a16:creationId xmlns:a16="http://schemas.microsoft.com/office/drawing/2014/main" id="{4F77413C-288E-4C06-A9A0-129E1520B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0" y="3668026"/>
            <a:ext cx="3404523" cy="2426516"/>
          </a:xfrm>
          <a:prstGeom prst="rect">
            <a:avLst/>
          </a:prstGeom>
        </p:spPr>
      </p:pic>
      <p:pic>
        <p:nvPicPr>
          <p:cNvPr id="2050" name="Picture 2" descr="철강에 대한 이미지 검색결과">
            <a:extLst>
              <a:ext uri="{FF2B5EF4-FFF2-40B4-BE49-F238E27FC236}">
                <a16:creationId xmlns:a16="http://schemas.microsoft.com/office/drawing/2014/main" id="{B4CF5740-BF0A-411A-BB2A-281C905D1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99" y="1002484"/>
            <a:ext cx="3404523" cy="242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26258452-AB42-4B32-801A-ACC02662FC3C}"/>
              </a:ext>
            </a:extLst>
          </p:cNvPr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rgbClr val="0047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5EE1FD84-8496-4837-9D27-0E67EC3121B8}"/>
              </a:ext>
            </a:extLst>
          </p:cNvPr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rgbClr val="004760"/>
          </a:solidFill>
          <a:ln>
            <a:solidFill>
              <a:srgbClr val="004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200" b="1" dirty="0"/>
              <a:t>1</a:t>
            </a:r>
            <a:endParaRPr lang="ko-KR" alt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F7E284-5FC7-49C1-8519-C06E20E56245}"/>
              </a:ext>
            </a:extLst>
          </p:cNvPr>
          <p:cNvSpPr txBox="1"/>
          <p:nvPr/>
        </p:nvSpPr>
        <p:spPr>
          <a:xfrm>
            <a:off x="1188881" y="389104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아리따-돋움(TTF)-Bold" pitchFamily="18" charset="-127"/>
                <a:ea typeface="아리따-돋움(TTF)-Bold" pitchFamily="18" charset="-127"/>
              </a:rPr>
              <a:t>전후 혼란기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C7690D9-B70D-4412-BE65-A9DCC9994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27" y="5437949"/>
            <a:ext cx="11366875" cy="549642"/>
          </a:xfrm>
          <a:prstGeom prst="rect">
            <a:avLst/>
          </a:prstGeom>
        </p:spPr>
      </p:pic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099DE135-50F2-4A1F-8D5E-F602D5B4944A}"/>
              </a:ext>
            </a:extLst>
          </p:cNvPr>
          <p:cNvSpPr/>
          <p:nvPr/>
        </p:nvSpPr>
        <p:spPr>
          <a:xfrm>
            <a:off x="6472110" y="4786929"/>
            <a:ext cx="942536" cy="7632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폭발: 8pt 9">
            <a:extLst>
              <a:ext uri="{FF2B5EF4-FFF2-40B4-BE49-F238E27FC236}">
                <a16:creationId xmlns:a16="http://schemas.microsoft.com/office/drawing/2014/main" id="{BBAE3FE7-8963-459B-8E03-C901AFDF4419}"/>
              </a:ext>
            </a:extLst>
          </p:cNvPr>
          <p:cNvSpPr/>
          <p:nvPr/>
        </p:nvSpPr>
        <p:spPr>
          <a:xfrm rot="21268740">
            <a:off x="592309" y="316827"/>
            <a:ext cx="11159109" cy="6224346"/>
          </a:xfrm>
          <a:prstGeom prst="irregularSeal1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rgbClr val="FF0000"/>
                </a:solidFill>
              </a:rPr>
              <a:t>초 인플레이션 발생</a:t>
            </a:r>
            <a:r>
              <a:rPr lang="en-US" altLang="ko-KR" sz="4800" dirty="0">
                <a:solidFill>
                  <a:srgbClr val="FF0000"/>
                </a:solidFill>
              </a:rPr>
              <a:t>!!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33AB83-8C36-4265-8EA4-9CE68C3F3EDE}"/>
              </a:ext>
            </a:extLst>
          </p:cNvPr>
          <p:cNvSpPr txBox="1"/>
          <p:nvPr/>
        </p:nvSpPr>
        <p:spPr>
          <a:xfrm>
            <a:off x="516206" y="2004757"/>
            <a:ext cx="6022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인플레이션 억제를 위해</a:t>
            </a:r>
            <a:r>
              <a:rPr lang="en-US" altLang="ko-KR" dirty="0"/>
              <a:t> GHQ</a:t>
            </a:r>
            <a:r>
              <a:rPr lang="ko-KR" altLang="en-US" dirty="0"/>
              <a:t>경제고문으로서 방일한 미국 디트로이트 은행장인 </a:t>
            </a:r>
            <a:r>
              <a:rPr lang="en-US" altLang="ko-KR" dirty="0"/>
              <a:t>’</a:t>
            </a:r>
            <a:r>
              <a:rPr lang="ko-KR" altLang="en-US" dirty="0"/>
              <a:t>조지프 </a:t>
            </a:r>
            <a:r>
              <a:rPr lang="ko-KR" altLang="en-US" dirty="0" err="1"/>
              <a:t>닷지</a:t>
            </a:r>
            <a:r>
              <a:rPr lang="en-US" altLang="ko-KR" dirty="0"/>
              <a:t>’</a:t>
            </a:r>
            <a:r>
              <a:rPr lang="ko-KR" altLang="en-US" dirty="0"/>
              <a:t>가 제안</a:t>
            </a:r>
            <a:endParaRPr lang="en-US" altLang="ko-KR" dirty="0"/>
          </a:p>
        </p:txBody>
      </p:sp>
      <p:pic>
        <p:nvPicPr>
          <p:cNvPr id="5" name="그림 4" descr="사람, 남자, 서있는, 사진이(가) 표시된 사진&#10;&#10;자동 생성된 설명">
            <a:extLst>
              <a:ext uri="{FF2B5EF4-FFF2-40B4-BE49-F238E27FC236}">
                <a16:creationId xmlns:a16="http://schemas.microsoft.com/office/drawing/2014/main" id="{1593888B-B4B1-4DAC-9DB6-9FC40D2CC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87" y="1711549"/>
            <a:ext cx="4484207" cy="37347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F8C709-CB6B-4166-8667-35424A8C1E7B}"/>
              </a:ext>
            </a:extLst>
          </p:cNvPr>
          <p:cNvSpPr txBox="1"/>
          <p:nvPr/>
        </p:nvSpPr>
        <p:spPr>
          <a:xfrm>
            <a:off x="516206" y="1183689"/>
            <a:ext cx="2893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/>
              <a:t>닷지</a:t>
            </a:r>
            <a:r>
              <a:rPr lang="ko-KR" altLang="en-US" sz="2000" b="1" dirty="0"/>
              <a:t> 라인</a:t>
            </a:r>
            <a:r>
              <a:rPr lang="en-US" altLang="ko-KR" sz="2000" b="1" dirty="0"/>
              <a:t>(Dodge Line)</a:t>
            </a:r>
            <a:endParaRPr lang="ko-KR" altLang="en-US" sz="2000" b="1" dirty="0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48D0C39D-19C9-4C42-ADA1-6298F70A8E8A}"/>
              </a:ext>
            </a:extLst>
          </p:cNvPr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rgbClr val="0047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61E2C72-AF6D-4B1C-A33F-A45E9CFFF088}"/>
              </a:ext>
            </a:extLst>
          </p:cNvPr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rgbClr val="004760"/>
          </a:solidFill>
          <a:ln>
            <a:solidFill>
              <a:srgbClr val="004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200" b="1" dirty="0"/>
              <a:t>1</a:t>
            </a:r>
            <a:endParaRPr lang="ko-KR" altLang="en-US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6E831F-6770-4CBB-8EBD-F2F9A714F627}"/>
              </a:ext>
            </a:extLst>
          </p:cNvPr>
          <p:cNvSpPr txBox="1"/>
          <p:nvPr/>
        </p:nvSpPr>
        <p:spPr>
          <a:xfrm>
            <a:off x="1188881" y="389104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아리따-돋움(TTF)-Bold" pitchFamily="18" charset="-127"/>
                <a:ea typeface="아리따-돋움(TTF)-Bold" pitchFamily="18" charset="-127"/>
              </a:rPr>
              <a:t>전후 혼란기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6986EB-0D31-49F1-A3DE-568831E1B923}"/>
              </a:ext>
            </a:extLst>
          </p:cNvPr>
          <p:cNvSpPr txBox="1"/>
          <p:nvPr/>
        </p:nvSpPr>
        <p:spPr>
          <a:xfrm>
            <a:off x="6939586" y="5446307"/>
            <a:ext cx="503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조지프 </a:t>
            </a:r>
            <a:r>
              <a:rPr lang="ko-KR" altLang="en-US" dirty="0" err="1"/>
              <a:t>닷지</a:t>
            </a:r>
            <a:r>
              <a:rPr lang="en-US" altLang="ko-KR" dirty="0"/>
              <a:t>(</a:t>
            </a:r>
            <a:r>
              <a:rPr lang="ko-KR" altLang="en-US" dirty="0"/>
              <a:t>우</a:t>
            </a:r>
            <a:r>
              <a:rPr lang="en-US" altLang="ko-KR" dirty="0"/>
              <a:t>)</a:t>
            </a:r>
            <a:r>
              <a:rPr lang="ko-KR" altLang="en-US" dirty="0"/>
              <a:t>와 재무 장관 </a:t>
            </a:r>
            <a:r>
              <a:rPr lang="ko-KR" altLang="en-US" dirty="0" err="1"/>
              <a:t>이케다</a:t>
            </a:r>
            <a:r>
              <a:rPr lang="ko-KR" altLang="en-US" dirty="0"/>
              <a:t> </a:t>
            </a:r>
            <a:r>
              <a:rPr lang="ko-KR" altLang="en-US" dirty="0" err="1"/>
              <a:t>하야토</a:t>
            </a:r>
            <a:r>
              <a:rPr lang="en-US" altLang="ko-KR" dirty="0"/>
              <a:t>(</a:t>
            </a:r>
            <a:r>
              <a:rPr lang="ko-KR" altLang="en-US" dirty="0"/>
              <a:t>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09B3E5-D307-4094-845E-9BB4CB8F1737}"/>
              </a:ext>
            </a:extLst>
          </p:cNvPr>
          <p:cNvSpPr txBox="1"/>
          <p:nvPr/>
        </p:nvSpPr>
        <p:spPr>
          <a:xfrm>
            <a:off x="1142322" y="3026259"/>
            <a:ext cx="49662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전시 통제의 완화</a:t>
            </a:r>
            <a:r>
              <a:rPr lang="en-US" altLang="ko-KR" dirty="0"/>
              <a:t>, </a:t>
            </a:r>
            <a:r>
              <a:rPr lang="ko-KR" altLang="en-US" dirty="0"/>
              <a:t>자유 경쟁의 촉진</a:t>
            </a: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시중 통화량</a:t>
            </a:r>
            <a:r>
              <a:rPr lang="en-US" altLang="ko-KR" dirty="0"/>
              <a:t>(</a:t>
            </a:r>
            <a:r>
              <a:rPr lang="ko-KR" altLang="en-US" dirty="0" err="1"/>
              <a:t>화폐량</a:t>
            </a:r>
            <a:r>
              <a:rPr lang="en-US" altLang="ko-KR" dirty="0"/>
              <a:t>)</a:t>
            </a:r>
            <a:r>
              <a:rPr lang="ko-KR" altLang="en-US" dirty="0"/>
              <a:t>을 줄이기 위해 세금 대량 징수</a:t>
            </a:r>
            <a:endParaRPr lang="en-US" altLang="ko-KR" dirty="0"/>
          </a:p>
          <a:p>
            <a:pPr marL="285750" indent="-285750">
              <a:buFontTx/>
              <a:buChar char="-"/>
            </a:pPr>
            <a:endParaRPr lang="ko-KR" altLang="en-US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일본 정부 예산</a:t>
            </a:r>
            <a:r>
              <a:rPr lang="en-US" altLang="ko-KR" dirty="0"/>
              <a:t>, </a:t>
            </a:r>
            <a:r>
              <a:rPr lang="ko-KR" altLang="en-US" dirty="0"/>
              <a:t>지출 절감</a:t>
            </a:r>
            <a:endParaRPr lang="en-US" altLang="ko-KR" dirty="0"/>
          </a:p>
          <a:p>
            <a:endParaRPr lang="ko-KR" altLang="en-US" dirty="0"/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복수 환율의 개정에 따라 </a:t>
            </a:r>
            <a:r>
              <a:rPr lang="en-US" altLang="ko-KR" dirty="0"/>
              <a:t>‘1</a:t>
            </a:r>
            <a:r>
              <a:rPr lang="ko-KR" altLang="en-US" dirty="0"/>
              <a:t>달러 </a:t>
            </a:r>
            <a:r>
              <a:rPr lang="en-US" altLang="ko-KR" dirty="0"/>
              <a:t>= 360</a:t>
            </a:r>
            <a:r>
              <a:rPr lang="ko-KR" altLang="en-US" dirty="0"/>
              <a:t>엔</a:t>
            </a:r>
            <a:r>
              <a:rPr lang="en-US" altLang="ko-KR" dirty="0"/>
              <a:t>’</a:t>
            </a:r>
            <a:r>
              <a:rPr lang="ko-KR" altLang="en-US" dirty="0"/>
              <a:t>의 엔화 환율 설정</a:t>
            </a:r>
            <a:r>
              <a:rPr lang="en-US" altLang="ko-KR" dirty="0"/>
              <a:t>, </a:t>
            </a:r>
            <a:r>
              <a:rPr lang="ko-KR" altLang="en-US" dirty="0"/>
              <a:t>수출 진흥을 꾀함</a:t>
            </a: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5F0CE-099B-4D30-8240-F2B94CD0EDC8}"/>
              </a:ext>
            </a:extLst>
          </p:cNvPr>
          <p:cNvSpPr txBox="1"/>
          <p:nvPr/>
        </p:nvSpPr>
        <p:spPr>
          <a:xfrm>
            <a:off x="1150059" y="2747702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ㅇ</a:t>
            </a:r>
            <a:r>
              <a:rPr lang="ko-KR" altLang="en-US" dirty="0"/>
              <a:t> 실시 내용</a:t>
            </a:r>
          </a:p>
        </p:txBody>
      </p:sp>
    </p:spTree>
    <p:extLst>
      <p:ext uri="{BB962C8B-B14F-4D97-AF65-F5344CB8AC3E}">
        <p14:creationId xmlns:p14="http://schemas.microsoft.com/office/powerpoint/2010/main" val="305486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03B1B47-A652-4B92-B348-C4AA9AB45686}"/>
              </a:ext>
            </a:extLst>
          </p:cNvPr>
          <p:cNvCxnSpPr/>
          <p:nvPr/>
        </p:nvCxnSpPr>
        <p:spPr>
          <a:xfrm>
            <a:off x="1188881" y="273124"/>
            <a:ext cx="10666421" cy="0"/>
          </a:xfrm>
          <a:prstGeom prst="line">
            <a:avLst/>
          </a:prstGeom>
          <a:ln w="19050">
            <a:solidFill>
              <a:srgbClr val="0047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BDDBA4D3-9976-4E10-B97E-05C44E6F2775}"/>
              </a:ext>
            </a:extLst>
          </p:cNvPr>
          <p:cNvSpPr/>
          <p:nvPr/>
        </p:nvSpPr>
        <p:spPr>
          <a:xfrm>
            <a:off x="265814" y="244548"/>
            <a:ext cx="720000" cy="720000"/>
          </a:xfrm>
          <a:prstGeom prst="rect">
            <a:avLst/>
          </a:prstGeom>
          <a:solidFill>
            <a:srgbClr val="004760"/>
          </a:solidFill>
          <a:ln>
            <a:solidFill>
              <a:srgbClr val="004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200" b="1" dirty="0"/>
              <a:t>1</a:t>
            </a:r>
            <a:endParaRPr lang="ko-KR" alt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3429B-C639-4C22-BE30-1CF86061BD90}"/>
              </a:ext>
            </a:extLst>
          </p:cNvPr>
          <p:cNvSpPr txBox="1"/>
          <p:nvPr/>
        </p:nvSpPr>
        <p:spPr>
          <a:xfrm>
            <a:off x="1188881" y="389104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아리따-돋움(TTF)-Bold" pitchFamily="18" charset="-127"/>
                <a:ea typeface="아리따-돋움(TTF)-Bold" pitchFamily="18" charset="-127"/>
              </a:rPr>
              <a:t>전후 혼란기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3F325-02C8-4A6E-AEEA-F056CE326816}"/>
              </a:ext>
            </a:extLst>
          </p:cNvPr>
          <p:cNvSpPr txBox="1"/>
          <p:nvPr/>
        </p:nvSpPr>
        <p:spPr>
          <a:xfrm>
            <a:off x="516206" y="1183689"/>
            <a:ext cx="2893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/>
              <a:t>닷지</a:t>
            </a:r>
            <a:r>
              <a:rPr lang="ko-KR" altLang="en-US" sz="2000" b="1" dirty="0"/>
              <a:t> 라인</a:t>
            </a:r>
            <a:r>
              <a:rPr lang="en-US" altLang="ko-KR" sz="2000" b="1" dirty="0"/>
              <a:t>(Dodge Line)</a:t>
            </a:r>
            <a:endParaRPr lang="ko-KR" alt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AA5A8-BFD6-4D0A-971F-90EDA0417AA0}"/>
              </a:ext>
            </a:extLst>
          </p:cNvPr>
          <p:cNvSpPr txBox="1"/>
          <p:nvPr/>
        </p:nvSpPr>
        <p:spPr>
          <a:xfrm>
            <a:off x="655715" y="2258475"/>
            <a:ext cx="60456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b="1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전후 인플레이션은 안정화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/>
              <a:t>But </a:t>
            </a:r>
            <a:r>
              <a:rPr lang="ko-KR" altLang="en-US" dirty="0"/>
              <a:t>디플레이션 진행</a:t>
            </a:r>
            <a:r>
              <a:rPr lang="en-US" altLang="ko-KR" dirty="0"/>
              <a:t>,</a:t>
            </a:r>
            <a:r>
              <a:rPr lang="ko-KR" altLang="en-US" dirty="0"/>
              <a:t> 실업과 도산이 잇따르는 불황</a:t>
            </a:r>
            <a:r>
              <a:rPr lang="en-US" altLang="ko-KR" dirty="0"/>
              <a:t>(</a:t>
            </a:r>
            <a:r>
              <a:rPr lang="ko-KR" altLang="en-US" dirty="0" err="1"/>
              <a:t>닷지</a:t>
            </a:r>
            <a:r>
              <a:rPr lang="ko-KR" altLang="en-US" dirty="0"/>
              <a:t> 불황</a:t>
            </a:r>
            <a:r>
              <a:rPr lang="en-US" altLang="ko-KR" dirty="0"/>
              <a:t>or</a:t>
            </a:r>
            <a:r>
              <a:rPr lang="ko-KR" altLang="en-US" dirty="0"/>
              <a:t>안정 불황</a:t>
            </a:r>
            <a:r>
              <a:rPr lang="en-US" altLang="ko-KR" dirty="0"/>
              <a:t>)</a:t>
            </a:r>
            <a:r>
              <a:rPr lang="ko-KR" altLang="en-US" dirty="0"/>
              <a:t>이 발생</a:t>
            </a:r>
            <a:endParaRPr lang="en-US" altLang="ko-KR" dirty="0"/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/>
              <a:t>1950</a:t>
            </a:r>
            <a:r>
              <a:rPr lang="ko-KR" altLang="en-US" dirty="0"/>
              <a:t>년</a:t>
            </a:r>
            <a:r>
              <a:rPr lang="en-US" altLang="ko-KR" dirty="0"/>
              <a:t> 7</a:t>
            </a:r>
            <a:r>
              <a:rPr lang="ko-KR" altLang="en-US" dirty="0"/>
              <a:t>월 </a:t>
            </a:r>
            <a:r>
              <a:rPr lang="en-US" altLang="ko-KR" dirty="0"/>
              <a:t>6</a:t>
            </a:r>
            <a:r>
              <a:rPr lang="ko-KR" altLang="en-US" dirty="0"/>
              <a:t>일 기준</a:t>
            </a:r>
            <a:r>
              <a:rPr lang="en-US" altLang="ko-KR" dirty="0"/>
              <a:t>,</a:t>
            </a:r>
            <a:r>
              <a:rPr lang="ko-KR" altLang="en-US" dirty="0"/>
              <a:t> 도쿄 증권 거래소의 평균 주가 </a:t>
            </a:r>
            <a:r>
              <a:rPr lang="en-US" altLang="ko-KR" dirty="0"/>
              <a:t>(</a:t>
            </a:r>
            <a:r>
              <a:rPr lang="ko-KR" altLang="en-US" dirty="0"/>
              <a:t>현 </a:t>
            </a:r>
            <a:r>
              <a:rPr lang="en-US" altLang="ko-KR" dirty="0"/>
              <a:t>: </a:t>
            </a:r>
            <a:r>
              <a:rPr lang="ko-KR" altLang="en-US" dirty="0" err="1"/>
              <a:t>닛케이</a:t>
            </a:r>
            <a:r>
              <a:rPr lang="ko-KR" altLang="en-US" dirty="0"/>
              <a:t> 평균 주가</a:t>
            </a:r>
            <a:r>
              <a:rPr lang="en-US" altLang="ko-KR" dirty="0"/>
              <a:t>)</a:t>
            </a:r>
            <a:r>
              <a:rPr lang="ko-KR" altLang="en-US" dirty="0"/>
              <a:t>는 최저가인 </a:t>
            </a:r>
            <a:r>
              <a:rPr lang="en-US" altLang="ko-KR" dirty="0"/>
              <a:t>85.25 </a:t>
            </a:r>
            <a:r>
              <a:rPr lang="ko-KR" altLang="en-US" dirty="0"/>
              <a:t>엔을 기록</a:t>
            </a:r>
            <a:r>
              <a:rPr lang="en-US" altLang="ko-KR" dirty="0"/>
              <a:t> </a:t>
            </a:r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현재에 이르기까지 사상 최저치이다</a:t>
            </a:r>
            <a:endParaRPr lang="en-US" altLang="ko-K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6139F0-FD4E-42B2-BE0E-342D870BACF5}"/>
              </a:ext>
            </a:extLst>
          </p:cNvPr>
          <p:cNvSpPr txBox="1"/>
          <p:nvPr/>
        </p:nvSpPr>
        <p:spPr>
          <a:xfrm>
            <a:off x="655715" y="2015194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ㅇ</a:t>
            </a:r>
            <a:r>
              <a:rPr lang="ko-KR" altLang="en-US" dirty="0"/>
              <a:t> 이에 따르는 효과</a:t>
            </a:r>
          </a:p>
        </p:txBody>
      </p:sp>
      <p:pic>
        <p:nvPicPr>
          <p:cNvPr id="2050" name="Picture 2" descr="하락 그래프에 대한 이미지 검색결과">
            <a:extLst>
              <a:ext uri="{FF2B5EF4-FFF2-40B4-BE49-F238E27FC236}">
                <a16:creationId xmlns:a16="http://schemas.microsoft.com/office/drawing/2014/main" id="{51B8EADE-8A7B-4732-A18B-AAA34E969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40" y="2463756"/>
            <a:ext cx="4872038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53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FDA65B6D-7518-4439-A6F2-2048D7A2B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45" y="523845"/>
            <a:ext cx="9297909" cy="5810310"/>
          </a:xfrm>
          <a:prstGeom prst="rect">
            <a:avLst/>
          </a:prstGeom>
        </p:spPr>
      </p:pic>
      <p:pic>
        <p:nvPicPr>
          <p:cNvPr id="5" name="그림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F7A3DD0F-6A22-4994-BCED-31E9A9781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7" r="85464" b="5397"/>
          <a:stretch/>
        </p:blipFill>
        <p:spPr>
          <a:xfrm>
            <a:off x="4819149" y="185358"/>
            <a:ext cx="2553699" cy="6487284"/>
          </a:xfrm>
          <a:prstGeom prst="rect">
            <a:avLst/>
          </a:prstGeom>
        </p:spPr>
      </p:pic>
      <p:sp>
        <p:nvSpPr>
          <p:cNvPr id="3" name="타원 2">
            <a:extLst>
              <a:ext uri="{FF2B5EF4-FFF2-40B4-BE49-F238E27FC236}">
                <a16:creationId xmlns:a16="http://schemas.microsoft.com/office/drawing/2014/main" id="{618C901F-1118-4235-936B-7D169064647B}"/>
              </a:ext>
            </a:extLst>
          </p:cNvPr>
          <p:cNvSpPr/>
          <p:nvPr/>
        </p:nvSpPr>
        <p:spPr>
          <a:xfrm>
            <a:off x="6085674" y="3800213"/>
            <a:ext cx="648750" cy="17449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FB98294-7125-49F3-AD8C-B7FFAD24074D}"/>
              </a:ext>
            </a:extLst>
          </p:cNvPr>
          <p:cNvSpPr/>
          <p:nvPr/>
        </p:nvSpPr>
        <p:spPr>
          <a:xfrm>
            <a:off x="1484853" y="1946245"/>
            <a:ext cx="1308681" cy="406866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486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타원 28">
            <a:extLst>
              <a:ext uri="{FF2B5EF4-FFF2-40B4-BE49-F238E27FC236}">
                <a16:creationId xmlns:a16="http://schemas.microsoft.com/office/drawing/2014/main" id="{B43615E5-31FE-4D49-9EE7-3CCF36EA24A9}"/>
              </a:ext>
            </a:extLst>
          </p:cNvPr>
          <p:cNvSpPr/>
          <p:nvPr/>
        </p:nvSpPr>
        <p:spPr>
          <a:xfrm>
            <a:off x="3019553" y="2584599"/>
            <a:ext cx="1582612" cy="14963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EEF625-844F-4B90-8013-03120972791F}"/>
              </a:ext>
            </a:extLst>
          </p:cNvPr>
          <p:cNvSpPr txBox="1"/>
          <p:nvPr/>
        </p:nvSpPr>
        <p:spPr>
          <a:xfrm>
            <a:off x="4351920" y="2762337"/>
            <a:ext cx="6221210" cy="97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b="1" dirty="0">
                <a:solidFill>
                  <a:prstClr val="white">
                    <a:lumMod val="95000"/>
                  </a:prstClr>
                </a:solidFill>
                <a:cs typeface="Aharoni" panose="02010803020104030203" pitchFamily="2" charset="-79"/>
              </a:rPr>
              <a:t>전후 부흥기</a:t>
            </a:r>
            <a:endParaRPr lang="en-US" altLang="ko-KR" sz="4400" b="1" dirty="0">
              <a:solidFill>
                <a:prstClr val="white">
                  <a:lumMod val="95000"/>
                </a:prstClr>
              </a:solidFill>
              <a:cs typeface="Aharoni" panose="02010803020104030203" pitchFamily="2" charset="-79"/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4D0BCED2-51EB-40F4-9A6E-15852E71ED3B}"/>
              </a:ext>
            </a:extLst>
          </p:cNvPr>
          <p:cNvSpPr>
            <a:spLocks noEditPoints="1"/>
          </p:cNvSpPr>
          <p:nvPr/>
        </p:nvSpPr>
        <p:spPr bwMode="auto">
          <a:xfrm>
            <a:off x="3591952" y="2999718"/>
            <a:ext cx="529180" cy="614280"/>
          </a:xfrm>
          <a:custGeom>
            <a:avLst/>
            <a:gdLst>
              <a:gd name="T0" fmla="*/ 1930 w 2831"/>
              <a:gd name="T1" fmla="*/ 2787 h 3472"/>
              <a:gd name="T2" fmla="*/ 1791 w 2831"/>
              <a:gd name="T3" fmla="*/ 2855 h 3472"/>
              <a:gd name="T4" fmla="*/ 2114 w 2831"/>
              <a:gd name="T5" fmla="*/ 3172 h 3472"/>
              <a:gd name="T6" fmla="*/ 2628 w 2831"/>
              <a:gd name="T7" fmla="*/ 2656 h 3472"/>
              <a:gd name="T8" fmla="*/ 2538 w 2831"/>
              <a:gd name="T9" fmla="*/ 2529 h 3472"/>
              <a:gd name="T10" fmla="*/ 1440 w 2831"/>
              <a:gd name="T11" fmla="*/ 2529 h 3472"/>
              <a:gd name="T12" fmla="*/ 914 w 2831"/>
              <a:gd name="T13" fmla="*/ 2569 h 3472"/>
              <a:gd name="T14" fmla="*/ 928 w 2831"/>
              <a:gd name="T15" fmla="*/ 2433 h 3472"/>
              <a:gd name="T16" fmla="*/ 807 w 2831"/>
              <a:gd name="T17" fmla="*/ 2382 h 3472"/>
              <a:gd name="T18" fmla="*/ 439 w 2831"/>
              <a:gd name="T19" fmla="*/ 2514 h 3472"/>
              <a:gd name="T20" fmla="*/ 470 w 2831"/>
              <a:gd name="T21" fmla="*/ 2433 h 3472"/>
              <a:gd name="T22" fmla="*/ 2186 w 2831"/>
              <a:gd name="T23" fmla="*/ 2182 h 3472"/>
              <a:gd name="T24" fmla="*/ 2642 w 2831"/>
              <a:gd name="T25" fmla="*/ 2371 h 3472"/>
              <a:gd name="T26" fmla="*/ 2831 w 2831"/>
              <a:gd name="T27" fmla="*/ 2827 h 3472"/>
              <a:gd name="T28" fmla="*/ 2642 w 2831"/>
              <a:gd name="T29" fmla="*/ 3283 h 3472"/>
              <a:gd name="T30" fmla="*/ 2186 w 2831"/>
              <a:gd name="T31" fmla="*/ 3472 h 3472"/>
              <a:gd name="T32" fmla="*/ 1729 w 2831"/>
              <a:gd name="T33" fmla="*/ 3283 h 3472"/>
              <a:gd name="T34" fmla="*/ 1540 w 2831"/>
              <a:gd name="T35" fmla="*/ 2827 h 3472"/>
              <a:gd name="T36" fmla="*/ 1729 w 2831"/>
              <a:gd name="T37" fmla="*/ 2371 h 3472"/>
              <a:gd name="T38" fmla="*/ 2186 w 2831"/>
              <a:gd name="T39" fmla="*/ 2182 h 3472"/>
              <a:gd name="T40" fmla="*/ 1540 w 2831"/>
              <a:gd name="T41" fmla="*/ 2083 h 3472"/>
              <a:gd name="T42" fmla="*/ 914 w 2831"/>
              <a:gd name="T43" fmla="*/ 2123 h 3472"/>
              <a:gd name="T44" fmla="*/ 928 w 2831"/>
              <a:gd name="T45" fmla="*/ 1986 h 3472"/>
              <a:gd name="T46" fmla="*/ 807 w 2831"/>
              <a:gd name="T47" fmla="*/ 1957 h 3472"/>
              <a:gd name="T48" fmla="*/ 439 w 2831"/>
              <a:gd name="T49" fmla="*/ 2088 h 3472"/>
              <a:gd name="T50" fmla="*/ 470 w 2831"/>
              <a:gd name="T51" fmla="*/ 2007 h 3472"/>
              <a:gd name="T52" fmla="*/ 944 w 2831"/>
              <a:gd name="T53" fmla="*/ 1588 h 3472"/>
              <a:gd name="T54" fmla="*/ 1786 w 2831"/>
              <a:gd name="T55" fmla="*/ 1702 h 3472"/>
              <a:gd name="T56" fmla="*/ 904 w 2831"/>
              <a:gd name="T57" fmla="*/ 1716 h 3472"/>
              <a:gd name="T58" fmla="*/ 944 w 2831"/>
              <a:gd name="T59" fmla="*/ 1588 h 3472"/>
              <a:gd name="T60" fmla="*/ 800 w 2831"/>
              <a:gd name="T61" fmla="*/ 1548 h 3472"/>
              <a:gd name="T62" fmla="*/ 430 w 2831"/>
              <a:gd name="T63" fmla="*/ 1656 h 3472"/>
              <a:gd name="T64" fmla="*/ 484 w 2831"/>
              <a:gd name="T65" fmla="*/ 1589 h 3472"/>
              <a:gd name="T66" fmla="*/ 1738 w 2831"/>
              <a:gd name="T67" fmla="*/ 1140 h 3472"/>
              <a:gd name="T68" fmla="*/ 1778 w 2831"/>
              <a:gd name="T69" fmla="*/ 1269 h 3472"/>
              <a:gd name="T70" fmla="*/ 896 w 2831"/>
              <a:gd name="T71" fmla="*/ 1255 h 3472"/>
              <a:gd name="T72" fmla="*/ 769 w 2831"/>
              <a:gd name="T73" fmla="*/ 1030 h 3472"/>
              <a:gd name="T74" fmla="*/ 616 w 2831"/>
              <a:gd name="T75" fmla="*/ 1312 h 3472"/>
              <a:gd name="T76" fmla="*/ 423 w 2831"/>
              <a:gd name="T77" fmla="*/ 1202 h 3472"/>
              <a:gd name="T78" fmla="*/ 496 w 2831"/>
              <a:gd name="T79" fmla="*/ 1154 h 3472"/>
              <a:gd name="T80" fmla="*/ 548 w 2831"/>
              <a:gd name="T81" fmla="*/ 372 h 3472"/>
              <a:gd name="T82" fmla="*/ 681 w 2831"/>
              <a:gd name="T83" fmla="*/ 618 h 3472"/>
              <a:gd name="T84" fmla="*/ 1588 w 2831"/>
              <a:gd name="T85" fmla="*/ 597 h 3472"/>
              <a:gd name="T86" fmla="*/ 1683 w 2831"/>
              <a:gd name="T87" fmla="*/ 347 h 3472"/>
              <a:gd name="T88" fmla="*/ 2201 w 2831"/>
              <a:gd name="T89" fmla="*/ 438 h 3472"/>
              <a:gd name="T90" fmla="*/ 2118 w 2831"/>
              <a:gd name="T91" fmla="*/ 2037 h 3472"/>
              <a:gd name="T92" fmla="*/ 1412 w 2831"/>
              <a:gd name="T93" fmla="*/ 3005 h 3472"/>
              <a:gd name="T94" fmla="*/ 47 w 2831"/>
              <a:gd name="T95" fmla="*/ 3054 h 3472"/>
              <a:gd name="T96" fmla="*/ 21 w 2831"/>
              <a:gd name="T97" fmla="*/ 455 h 3472"/>
              <a:gd name="T98" fmla="*/ 1118 w 2831"/>
              <a:gd name="T99" fmla="*/ 99 h 3472"/>
              <a:gd name="T100" fmla="*/ 1053 w 2831"/>
              <a:gd name="T101" fmla="*/ 211 h 3472"/>
              <a:gd name="T102" fmla="*/ 1182 w 2831"/>
              <a:gd name="T103" fmla="*/ 211 h 3472"/>
              <a:gd name="T104" fmla="*/ 1118 w 2831"/>
              <a:gd name="T105" fmla="*/ 99 h 3472"/>
              <a:gd name="T106" fmla="*/ 1268 w 2831"/>
              <a:gd name="T107" fmla="*/ 85 h 3472"/>
              <a:gd name="T108" fmla="*/ 1328 w 2831"/>
              <a:gd name="T109" fmla="*/ 238 h 3472"/>
              <a:gd name="T110" fmla="*/ 1564 w 2831"/>
              <a:gd name="T111" fmla="*/ 312 h 3472"/>
              <a:gd name="T112" fmla="*/ 1547 w 2831"/>
              <a:gd name="T113" fmla="*/ 503 h 3472"/>
              <a:gd name="T114" fmla="*/ 711 w 2831"/>
              <a:gd name="T115" fmla="*/ 521 h 3472"/>
              <a:gd name="T116" fmla="*/ 657 w 2831"/>
              <a:gd name="T117" fmla="*/ 338 h 3472"/>
              <a:gd name="T118" fmla="*/ 889 w 2831"/>
              <a:gd name="T119" fmla="*/ 245 h 3472"/>
              <a:gd name="T120" fmla="*/ 954 w 2831"/>
              <a:gd name="T121" fmla="*/ 11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31" h="3472">
                <a:moveTo>
                  <a:pt x="2538" y="2529"/>
                </a:moveTo>
                <a:lnTo>
                  <a:pt x="2517" y="2531"/>
                </a:lnTo>
                <a:lnTo>
                  <a:pt x="2496" y="2537"/>
                </a:lnTo>
                <a:lnTo>
                  <a:pt x="2476" y="2547"/>
                </a:lnTo>
                <a:lnTo>
                  <a:pt x="2459" y="2563"/>
                </a:lnTo>
                <a:lnTo>
                  <a:pt x="2124" y="2939"/>
                </a:lnTo>
                <a:lnTo>
                  <a:pt x="1950" y="2800"/>
                </a:lnTo>
                <a:lnTo>
                  <a:pt x="1930" y="2787"/>
                </a:lnTo>
                <a:lnTo>
                  <a:pt x="1909" y="2780"/>
                </a:lnTo>
                <a:lnTo>
                  <a:pt x="1888" y="2778"/>
                </a:lnTo>
                <a:lnTo>
                  <a:pt x="1866" y="2780"/>
                </a:lnTo>
                <a:lnTo>
                  <a:pt x="1845" y="2787"/>
                </a:lnTo>
                <a:lnTo>
                  <a:pt x="1826" y="2799"/>
                </a:lnTo>
                <a:lnTo>
                  <a:pt x="1810" y="2814"/>
                </a:lnTo>
                <a:lnTo>
                  <a:pt x="1797" y="2834"/>
                </a:lnTo>
                <a:lnTo>
                  <a:pt x="1791" y="2855"/>
                </a:lnTo>
                <a:lnTo>
                  <a:pt x="1788" y="2876"/>
                </a:lnTo>
                <a:lnTo>
                  <a:pt x="1791" y="2899"/>
                </a:lnTo>
                <a:lnTo>
                  <a:pt x="1797" y="2920"/>
                </a:lnTo>
                <a:lnTo>
                  <a:pt x="1809" y="2938"/>
                </a:lnTo>
                <a:lnTo>
                  <a:pt x="1826" y="2954"/>
                </a:lnTo>
                <a:lnTo>
                  <a:pt x="2073" y="3152"/>
                </a:lnTo>
                <a:lnTo>
                  <a:pt x="2093" y="3165"/>
                </a:lnTo>
                <a:lnTo>
                  <a:pt x="2114" y="3172"/>
                </a:lnTo>
                <a:lnTo>
                  <a:pt x="2135" y="3174"/>
                </a:lnTo>
                <a:lnTo>
                  <a:pt x="2156" y="3172"/>
                </a:lnTo>
                <a:lnTo>
                  <a:pt x="2175" y="3166"/>
                </a:lnTo>
                <a:lnTo>
                  <a:pt x="2194" y="3155"/>
                </a:lnTo>
                <a:lnTo>
                  <a:pt x="2210" y="3142"/>
                </a:lnTo>
                <a:lnTo>
                  <a:pt x="2607" y="2694"/>
                </a:lnTo>
                <a:lnTo>
                  <a:pt x="2620" y="2676"/>
                </a:lnTo>
                <a:lnTo>
                  <a:pt x="2628" y="2656"/>
                </a:lnTo>
                <a:lnTo>
                  <a:pt x="2633" y="2633"/>
                </a:lnTo>
                <a:lnTo>
                  <a:pt x="2631" y="2612"/>
                </a:lnTo>
                <a:lnTo>
                  <a:pt x="2625" y="2591"/>
                </a:lnTo>
                <a:lnTo>
                  <a:pt x="2615" y="2571"/>
                </a:lnTo>
                <a:lnTo>
                  <a:pt x="2599" y="2555"/>
                </a:lnTo>
                <a:lnTo>
                  <a:pt x="2580" y="2542"/>
                </a:lnTo>
                <a:lnTo>
                  <a:pt x="2560" y="2534"/>
                </a:lnTo>
                <a:lnTo>
                  <a:pt x="2538" y="2529"/>
                </a:lnTo>
                <a:close/>
                <a:moveTo>
                  <a:pt x="944" y="2430"/>
                </a:moveTo>
                <a:lnTo>
                  <a:pt x="1391" y="2430"/>
                </a:lnTo>
                <a:lnTo>
                  <a:pt x="1406" y="2433"/>
                </a:lnTo>
                <a:lnTo>
                  <a:pt x="1420" y="2440"/>
                </a:lnTo>
                <a:lnTo>
                  <a:pt x="1431" y="2450"/>
                </a:lnTo>
                <a:lnTo>
                  <a:pt x="1438" y="2464"/>
                </a:lnTo>
                <a:lnTo>
                  <a:pt x="1440" y="2480"/>
                </a:lnTo>
                <a:lnTo>
                  <a:pt x="1440" y="2529"/>
                </a:lnTo>
                <a:lnTo>
                  <a:pt x="1438" y="2545"/>
                </a:lnTo>
                <a:lnTo>
                  <a:pt x="1431" y="2559"/>
                </a:lnTo>
                <a:lnTo>
                  <a:pt x="1420" y="2569"/>
                </a:lnTo>
                <a:lnTo>
                  <a:pt x="1406" y="2577"/>
                </a:lnTo>
                <a:lnTo>
                  <a:pt x="1391" y="2579"/>
                </a:lnTo>
                <a:lnTo>
                  <a:pt x="944" y="2579"/>
                </a:lnTo>
                <a:lnTo>
                  <a:pt x="928" y="2577"/>
                </a:lnTo>
                <a:lnTo>
                  <a:pt x="914" y="2569"/>
                </a:lnTo>
                <a:lnTo>
                  <a:pt x="904" y="2559"/>
                </a:lnTo>
                <a:lnTo>
                  <a:pt x="896" y="2545"/>
                </a:lnTo>
                <a:lnTo>
                  <a:pt x="894" y="2529"/>
                </a:lnTo>
                <a:lnTo>
                  <a:pt x="894" y="2480"/>
                </a:lnTo>
                <a:lnTo>
                  <a:pt x="896" y="2464"/>
                </a:lnTo>
                <a:lnTo>
                  <a:pt x="904" y="2450"/>
                </a:lnTo>
                <a:lnTo>
                  <a:pt x="914" y="2440"/>
                </a:lnTo>
                <a:lnTo>
                  <a:pt x="928" y="2433"/>
                </a:lnTo>
                <a:lnTo>
                  <a:pt x="944" y="2430"/>
                </a:lnTo>
                <a:close/>
                <a:moveTo>
                  <a:pt x="769" y="2319"/>
                </a:moveTo>
                <a:lnTo>
                  <a:pt x="783" y="2322"/>
                </a:lnTo>
                <a:lnTo>
                  <a:pt x="795" y="2330"/>
                </a:lnTo>
                <a:lnTo>
                  <a:pt x="805" y="2341"/>
                </a:lnTo>
                <a:lnTo>
                  <a:pt x="810" y="2355"/>
                </a:lnTo>
                <a:lnTo>
                  <a:pt x="810" y="2368"/>
                </a:lnTo>
                <a:lnTo>
                  <a:pt x="807" y="2382"/>
                </a:lnTo>
                <a:lnTo>
                  <a:pt x="800" y="2395"/>
                </a:lnTo>
                <a:lnTo>
                  <a:pt x="616" y="2600"/>
                </a:lnTo>
                <a:lnTo>
                  <a:pt x="606" y="2608"/>
                </a:lnTo>
                <a:lnTo>
                  <a:pt x="594" y="2613"/>
                </a:lnTo>
                <a:lnTo>
                  <a:pt x="581" y="2616"/>
                </a:lnTo>
                <a:lnTo>
                  <a:pt x="567" y="2612"/>
                </a:lnTo>
                <a:lnTo>
                  <a:pt x="553" y="2605"/>
                </a:lnTo>
                <a:lnTo>
                  <a:pt x="439" y="2514"/>
                </a:lnTo>
                <a:lnTo>
                  <a:pt x="430" y="2503"/>
                </a:lnTo>
                <a:lnTo>
                  <a:pt x="423" y="2490"/>
                </a:lnTo>
                <a:lnTo>
                  <a:pt x="422" y="2477"/>
                </a:lnTo>
                <a:lnTo>
                  <a:pt x="425" y="2463"/>
                </a:lnTo>
                <a:lnTo>
                  <a:pt x="432" y="2449"/>
                </a:lnTo>
                <a:lnTo>
                  <a:pt x="442" y="2440"/>
                </a:lnTo>
                <a:lnTo>
                  <a:pt x="456" y="2435"/>
                </a:lnTo>
                <a:lnTo>
                  <a:pt x="470" y="2433"/>
                </a:lnTo>
                <a:lnTo>
                  <a:pt x="484" y="2436"/>
                </a:lnTo>
                <a:lnTo>
                  <a:pt x="496" y="2443"/>
                </a:lnTo>
                <a:lnTo>
                  <a:pt x="576" y="2507"/>
                </a:lnTo>
                <a:lnTo>
                  <a:pt x="731" y="2334"/>
                </a:lnTo>
                <a:lnTo>
                  <a:pt x="742" y="2324"/>
                </a:lnTo>
                <a:lnTo>
                  <a:pt x="755" y="2320"/>
                </a:lnTo>
                <a:lnTo>
                  <a:pt x="769" y="2319"/>
                </a:lnTo>
                <a:close/>
                <a:moveTo>
                  <a:pt x="2186" y="2182"/>
                </a:moveTo>
                <a:lnTo>
                  <a:pt x="2251" y="2185"/>
                </a:lnTo>
                <a:lnTo>
                  <a:pt x="2316" y="2196"/>
                </a:lnTo>
                <a:lnTo>
                  <a:pt x="2378" y="2212"/>
                </a:lnTo>
                <a:lnTo>
                  <a:pt x="2437" y="2233"/>
                </a:lnTo>
                <a:lnTo>
                  <a:pt x="2494" y="2260"/>
                </a:lnTo>
                <a:lnTo>
                  <a:pt x="2546" y="2293"/>
                </a:lnTo>
                <a:lnTo>
                  <a:pt x="2596" y="2329"/>
                </a:lnTo>
                <a:lnTo>
                  <a:pt x="2642" y="2371"/>
                </a:lnTo>
                <a:lnTo>
                  <a:pt x="2683" y="2417"/>
                </a:lnTo>
                <a:lnTo>
                  <a:pt x="2721" y="2466"/>
                </a:lnTo>
                <a:lnTo>
                  <a:pt x="2753" y="2520"/>
                </a:lnTo>
                <a:lnTo>
                  <a:pt x="2780" y="2577"/>
                </a:lnTo>
                <a:lnTo>
                  <a:pt x="2802" y="2636"/>
                </a:lnTo>
                <a:lnTo>
                  <a:pt x="2818" y="2698"/>
                </a:lnTo>
                <a:lnTo>
                  <a:pt x="2828" y="2761"/>
                </a:lnTo>
                <a:lnTo>
                  <a:pt x="2831" y="2827"/>
                </a:lnTo>
                <a:lnTo>
                  <a:pt x="2828" y="2893"/>
                </a:lnTo>
                <a:lnTo>
                  <a:pt x="2818" y="2958"/>
                </a:lnTo>
                <a:lnTo>
                  <a:pt x="2802" y="3019"/>
                </a:lnTo>
                <a:lnTo>
                  <a:pt x="2780" y="3079"/>
                </a:lnTo>
                <a:lnTo>
                  <a:pt x="2753" y="3134"/>
                </a:lnTo>
                <a:lnTo>
                  <a:pt x="2721" y="3188"/>
                </a:lnTo>
                <a:lnTo>
                  <a:pt x="2683" y="3237"/>
                </a:lnTo>
                <a:lnTo>
                  <a:pt x="2642" y="3283"/>
                </a:lnTo>
                <a:lnTo>
                  <a:pt x="2596" y="3325"/>
                </a:lnTo>
                <a:lnTo>
                  <a:pt x="2546" y="3362"/>
                </a:lnTo>
                <a:lnTo>
                  <a:pt x="2494" y="3394"/>
                </a:lnTo>
                <a:lnTo>
                  <a:pt x="2437" y="3421"/>
                </a:lnTo>
                <a:lnTo>
                  <a:pt x="2378" y="3443"/>
                </a:lnTo>
                <a:lnTo>
                  <a:pt x="2316" y="3459"/>
                </a:lnTo>
                <a:lnTo>
                  <a:pt x="2251" y="3469"/>
                </a:lnTo>
                <a:lnTo>
                  <a:pt x="2186" y="3472"/>
                </a:lnTo>
                <a:lnTo>
                  <a:pt x="2120" y="3469"/>
                </a:lnTo>
                <a:lnTo>
                  <a:pt x="2055" y="3459"/>
                </a:lnTo>
                <a:lnTo>
                  <a:pt x="1993" y="3443"/>
                </a:lnTo>
                <a:lnTo>
                  <a:pt x="1934" y="3421"/>
                </a:lnTo>
                <a:lnTo>
                  <a:pt x="1877" y="3394"/>
                </a:lnTo>
                <a:lnTo>
                  <a:pt x="1825" y="3362"/>
                </a:lnTo>
                <a:lnTo>
                  <a:pt x="1775" y="3325"/>
                </a:lnTo>
                <a:lnTo>
                  <a:pt x="1729" y="3283"/>
                </a:lnTo>
                <a:lnTo>
                  <a:pt x="1688" y="3237"/>
                </a:lnTo>
                <a:lnTo>
                  <a:pt x="1650" y="3188"/>
                </a:lnTo>
                <a:lnTo>
                  <a:pt x="1618" y="3134"/>
                </a:lnTo>
                <a:lnTo>
                  <a:pt x="1591" y="3079"/>
                </a:lnTo>
                <a:lnTo>
                  <a:pt x="1569" y="3019"/>
                </a:lnTo>
                <a:lnTo>
                  <a:pt x="1553" y="2958"/>
                </a:lnTo>
                <a:lnTo>
                  <a:pt x="1543" y="2893"/>
                </a:lnTo>
                <a:lnTo>
                  <a:pt x="1540" y="2827"/>
                </a:lnTo>
                <a:lnTo>
                  <a:pt x="1543" y="2761"/>
                </a:lnTo>
                <a:lnTo>
                  <a:pt x="1553" y="2698"/>
                </a:lnTo>
                <a:lnTo>
                  <a:pt x="1569" y="2636"/>
                </a:lnTo>
                <a:lnTo>
                  <a:pt x="1591" y="2577"/>
                </a:lnTo>
                <a:lnTo>
                  <a:pt x="1618" y="2520"/>
                </a:lnTo>
                <a:lnTo>
                  <a:pt x="1650" y="2466"/>
                </a:lnTo>
                <a:lnTo>
                  <a:pt x="1688" y="2417"/>
                </a:lnTo>
                <a:lnTo>
                  <a:pt x="1729" y="2371"/>
                </a:lnTo>
                <a:lnTo>
                  <a:pt x="1775" y="2329"/>
                </a:lnTo>
                <a:lnTo>
                  <a:pt x="1825" y="2293"/>
                </a:lnTo>
                <a:lnTo>
                  <a:pt x="1877" y="2260"/>
                </a:lnTo>
                <a:lnTo>
                  <a:pt x="1934" y="2233"/>
                </a:lnTo>
                <a:lnTo>
                  <a:pt x="1993" y="2212"/>
                </a:lnTo>
                <a:lnTo>
                  <a:pt x="2055" y="2196"/>
                </a:lnTo>
                <a:lnTo>
                  <a:pt x="2120" y="2185"/>
                </a:lnTo>
                <a:lnTo>
                  <a:pt x="2186" y="2182"/>
                </a:lnTo>
                <a:close/>
                <a:moveTo>
                  <a:pt x="944" y="1984"/>
                </a:moveTo>
                <a:lnTo>
                  <a:pt x="1491" y="1984"/>
                </a:lnTo>
                <a:lnTo>
                  <a:pt x="1505" y="1986"/>
                </a:lnTo>
                <a:lnTo>
                  <a:pt x="1519" y="1994"/>
                </a:lnTo>
                <a:lnTo>
                  <a:pt x="1531" y="2004"/>
                </a:lnTo>
                <a:lnTo>
                  <a:pt x="1537" y="2018"/>
                </a:lnTo>
                <a:lnTo>
                  <a:pt x="1540" y="2034"/>
                </a:lnTo>
                <a:lnTo>
                  <a:pt x="1540" y="2083"/>
                </a:lnTo>
                <a:lnTo>
                  <a:pt x="1537" y="2099"/>
                </a:lnTo>
                <a:lnTo>
                  <a:pt x="1531" y="2113"/>
                </a:lnTo>
                <a:lnTo>
                  <a:pt x="1519" y="2123"/>
                </a:lnTo>
                <a:lnTo>
                  <a:pt x="1505" y="2131"/>
                </a:lnTo>
                <a:lnTo>
                  <a:pt x="1491" y="2133"/>
                </a:lnTo>
                <a:lnTo>
                  <a:pt x="944" y="2133"/>
                </a:lnTo>
                <a:lnTo>
                  <a:pt x="928" y="2131"/>
                </a:lnTo>
                <a:lnTo>
                  <a:pt x="914" y="2123"/>
                </a:lnTo>
                <a:lnTo>
                  <a:pt x="904" y="2113"/>
                </a:lnTo>
                <a:lnTo>
                  <a:pt x="896" y="2099"/>
                </a:lnTo>
                <a:lnTo>
                  <a:pt x="894" y="2083"/>
                </a:lnTo>
                <a:lnTo>
                  <a:pt x="894" y="2034"/>
                </a:lnTo>
                <a:lnTo>
                  <a:pt x="896" y="2018"/>
                </a:lnTo>
                <a:lnTo>
                  <a:pt x="904" y="2004"/>
                </a:lnTo>
                <a:lnTo>
                  <a:pt x="914" y="1994"/>
                </a:lnTo>
                <a:lnTo>
                  <a:pt x="928" y="1986"/>
                </a:lnTo>
                <a:lnTo>
                  <a:pt x="944" y="1984"/>
                </a:lnTo>
                <a:close/>
                <a:moveTo>
                  <a:pt x="769" y="1894"/>
                </a:moveTo>
                <a:lnTo>
                  <a:pt x="783" y="1897"/>
                </a:lnTo>
                <a:lnTo>
                  <a:pt x="795" y="1905"/>
                </a:lnTo>
                <a:lnTo>
                  <a:pt x="805" y="1916"/>
                </a:lnTo>
                <a:lnTo>
                  <a:pt x="810" y="1930"/>
                </a:lnTo>
                <a:lnTo>
                  <a:pt x="810" y="1943"/>
                </a:lnTo>
                <a:lnTo>
                  <a:pt x="807" y="1957"/>
                </a:lnTo>
                <a:lnTo>
                  <a:pt x="800" y="1970"/>
                </a:lnTo>
                <a:lnTo>
                  <a:pt x="616" y="2175"/>
                </a:lnTo>
                <a:lnTo>
                  <a:pt x="606" y="2183"/>
                </a:lnTo>
                <a:lnTo>
                  <a:pt x="594" y="2188"/>
                </a:lnTo>
                <a:lnTo>
                  <a:pt x="581" y="2191"/>
                </a:lnTo>
                <a:lnTo>
                  <a:pt x="567" y="2187"/>
                </a:lnTo>
                <a:lnTo>
                  <a:pt x="553" y="2180"/>
                </a:lnTo>
                <a:lnTo>
                  <a:pt x="439" y="2088"/>
                </a:lnTo>
                <a:lnTo>
                  <a:pt x="430" y="2078"/>
                </a:lnTo>
                <a:lnTo>
                  <a:pt x="423" y="2065"/>
                </a:lnTo>
                <a:lnTo>
                  <a:pt x="422" y="2052"/>
                </a:lnTo>
                <a:lnTo>
                  <a:pt x="425" y="2038"/>
                </a:lnTo>
                <a:lnTo>
                  <a:pt x="432" y="2024"/>
                </a:lnTo>
                <a:lnTo>
                  <a:pt x="442" y="2015"/>
                </a:lnTo>
                <a:lnTo>
                  <a:pt x="456" y="2010"/>
                </a:lnTo>
                <a:lnTo>
                  <a:pt x="470" y="2007"/>
                </a:lnTo>
                <a:lnTo>
                  <a:pt x="484" y="2011"/>
                </a:lnTo>
                <a:lnTo>
                  <a:pt x="496" y="2018"/>
                </a:lnTo>
                <a:lnTo>
                  <a:pt x="576" y="2082"/>
                </a:lnTo>
                <a:lnTo>
                  <a:pt x="731" y="1909"/>
                </a:lnTo>
                <a:lnTo>
                  <a:pt x="742" y="1899"/>
                </a:lnTo>
                <a:lnTo>
                  <a:pt x="755" y="1895"/>
                </a:lnTo>
                <a:lnTo>
                  <a:pt x="769" y="1894"/>
                </a:lnTo>
                <a:close/>
                <a:moveTo>
                  <a:pt x="944" y="1588"/>
                </a:moveTo>
                <a:lnTo>
                  <a:pt x="1738" y="1588"/>
                </a:lnTo>
                <a:lnTo>
                  <a:pt x="1754" y="1590"/>
                </a:lnTo>
                <a:lnTo>
                  <a:pt x="1768" y="1597"/>
                </a:lnTo>
                <a:lnTo>
                  <a:pt x="1778" y="1608"/>
                </a:lnTo>
                <a:lnTo>
                  <a:pt x="1786" y="1621"/>
                </a:lnTo>
                <a:lnTo>
                  <a:pt x="1788" y="1637"/>
                </a:lnTo>
                <a:lnTo>
                  <a:pt x="1788" y="1687"/>
                </a:lnTo>
                <a:lnTo>
                  <a:pt x="1786" y="1702"/>
                </a:lnTo>
                <a:lnTo>
                  <a:pt x="1778" y="1716"/>
                </a:lnTo>
                <a:lnTo>
                  <a:pt x="1768" y="1727"/>
                </a:lnTo>
                <a:lnTo>
                  <a:pt x="1754" y="1734"/>
                </a:lnTo>
                <a:lnTo>
                  <a:pt x="1738" y="1736"/>
                </a:lnTo>
                <a:lnTo>
                  <a:pt x="944" y="1736"/>
                </a:lnTo>
                <a:lnTo>
                  <a:pt x="928" y="1734"/>
                </a:lnTo>
                <a:lnTo>
                  <a:pt x="914" y="1727"/>
                </a:lnTo>
                <a:lnTo>
                  <a:pt x="904" y="1716"/>
                </a:lnTo>
                <a:lnTo>
                  <a:pt x="896" y="1702"/>
                </a:lnTo>
                <a:lnTo>
                  <a:pt x="894" y="1687"/>
                </a:lnTo>
                <a:lnTo>
                  <a:pt x="894" y="1637"/>
                </a:lnTo>
                <a:lnTo>
                  <a:pt x="896" y="1621"/>
                </a:lnTo>
                <a:lnTo>
                  <a:pt x="904" y="1608"/>
                </a:lnTo>
                <a:lnTo>
                  <a:pt x="914" y="1597"/>
                </a:lnTo>
                <a:lnTo>
                  <a:pt x="928" y="1590"/>
                </a:lnTo>
                <a:lnTo>
                  <a:pt x="944" y="1588"/>
                </a:lnTo>
                <a:close/>
                <a:moveTo>
                  <a:pt x="769" y="1472"/>
                </a:moveTo>
                <a:lnTo>
                  <a:pt x="783" y="1475"/>
                </a:lnTo>
                <a:lnTo>
                  <a:pt x="795" y="1483"/>
                </a:lnTo>
                <a:lnTo>
                  <a:pt x="805" y="1494"/>
                </a:lnTo>
                <a:lnTo>
                  <a:pt x="810" y="1508"/>
                </a:lnTo>
                <a:lnTo>
                  <a:pt x="810" y="1521"/>
                </a:lnTo>
                <a:lnTo>
                  <a:pt x="807" y="1535"/>
                </a:lnTo>
                <a:lnTo>
                  <a:pt x="800" y="1548"/>
                </a:lnTo>
                <a:lnTo>
                  <a:pt x="616" y="1753"/>
                </a:lnTo>
                <a:lnTo>
                  <a:pt x="606" y="1761"/>
                </a:lnTo>
                <a:lnTo>
                  <a:pt x="594" y="1767"/>
                </a:lnTo>
                <a:lnTo>
                  <a:pt x="581" y="1769"/>
                </a:lnTo>
                <a:lnTo>
                  <a:pt x="567" y="1765"/>
                </a:lnTo>
                <a:lnTo>
                  <a:pt x="553" y="1758"/>
                </a:lnTo>
                <a:lnTo>
                  <a:pt x="439" y="1667"/>
                </a:lnTo>
                <a:lnTo>
                  <a:pt x="430" y="1656"/>
                </a:lnTo>
                <a:lnTo>
                  <a:pt x="423" y="1643"/>
                </a:lnTo>
                <a:lnTo>
                  <a:pt x="422" y="1630"/>
                </a:lnTo>
                <a:lnTo>
                  <a:pt x="425" y="1615"/>
                </a:lnTo>
                <a:lnTo>
                  <a:pt x="432" y="1602"/>
                </a:lnTo>
                <a:lnTo>
                  <a:pt x="442" y="1593"/>
                </a:lnTo>
                <a:lnTo>
                  <a:pt x="456" y="1588"/>
                </a:lnTo>
                <a:lnTo>
                  <a:pt x="470" y="1586"/>
                </a:lnTo>
                <a:lnTo>
                  <a:pt x="484" y="1589"/>
                </a:lnTo>
                <a:lnTo>
                  <a:pt x="496" y="1596"/>
                </a:lnTo>
                <a:lnTo>
                  <a:pt x="576" y="1660"/>
                </a:lnTo>
                <a:lnTo>
                  <a:pt x="731" y="1487"/>
                </a:lnTo>
                <a:lnTo>
                  <a:pt x="742" y="1477"/>
                </a:lnTo>
                <a:lnTo>
                  <a:pt x="755" y="1473"/>
                </a:lnTo>
                <a:lnTo>
                  <a:pt x="769" y="1472"/>
                </a:lnTo>
                <a:close/>
                <a:moveTo>
                  <a:pt x="944" y="1140"/>
                </a:moveTo>
                <a:lnTo>
                  <a:pt x="1738" y="1140"/>
                </a:lnTo>
                <a:lnTo>
                  <a:pt x="1754" y="1144"/>
                </a:lnTo>
                <a:lnTo>
                  <a:pt x="1768" y="1150"/>
                </a:lnTo>
                <a:lnTo>
                  <a:pt x="1778" y="1162"/>
                </a:lnTo>
                <a:lnTo>
                  <a:pt x="1786" y="1175"/>
                </a:lnTo>
                <a:lnTo>
                  <a:pt x="1788" y="1190"/>
                </a:lnTo>
                <a:lnTo>
                  <a:pt x="1788" y="1240"/>
                </a:lnTo>
                <a:lnTo>
                  <a:pt x="1786" y="1255"/>
                </a:lnTo>
                <a:lnTo>
                  <a:pt x="1778" y="1269"/>
                </a:lnTo>
                <a:lnTo>
                  <a:pt x="1768" y="1280"/>
                </a:lnTo>
                <a:lnTo>
                  <a:pt x="1754" y="1287"/>
                </a:lnTo>
                <a:lnTo>
                  <a:pt x="1738" y="1290"/>
                </a:lnTo>
                <a:lnTo>
                  <a:pt x="944" y="1290"/>
                </a:lnTo>
                <a:lnTo>
                  <a:pt x="928" y="1287"/>
                </a:lnTo>
                <a:lnTo>
                  <a:pt x="914" y="1280"/>
                </a:lnTo>
                <a:lnTo>
                  <a:pt x="904" y="1269"/>
                </a:lnTo>
                <a:lnTo>
                  <a:pt x="896" y="1255"/>
                </a:lnTo>
                <a:lnTo>
                  <a:pt x="894" y="1240"/>
                </a:lnTo>
                <a:lnTo>
                  <a:pt x="894" y="1190"/>
                </a:lnTo>
                <a:lnTo>
                  <a:pt x="896" y="1175"/>
                </a:lnTo>
                <a:lnTo>
                  <a:pt x="904" y="1162"/>
                </a:lnTo>
                <a:lnTo>
                  <a:pt x="914" y="1150"/>
                </a:lnTo>
                <a:lnTo>
                  <a:pt x="928" y="1144"/>
                </a:lnTo>
                <a:lnTo>
                  <a:pt x="944" y="1140"/>
                </a:lnTo>
                <a:close/>
                <a:moveTo>
                  <a:pt x="769" y="1030"/>
                </a:moveTo>
                <a:lnTo>
                  <a:pt x="783" y="1034"/>
                </a:lnTo>
                <a:lnTo>
                  <a:pt x="795" y="1042"/>
                </a:lnTo>
                <a:lnTo>
                  <a:pt x="805" y="1053"/>
                </a:lnTo>
                <a:lnTo>
                  <a:pt x="810" y="1066"/>
                </a:lnTo>
                <a:lnTo>
                  <a:pt x="810" y="1081"/>
                </a:lnTo>
                <a:lnTo>
                  <a:pt x="807" y="1094"/>
                </a:lnTo>
                <a:lnTo>
                  <a:pt x="800" y="1106"/>
                </a:lnTo>
                <a:lnTo>
                  <a:pt x="616" y="1312"/>
                </a:lnTo>
                <a:lnTo>
                  <a:pt x="606" y="1320"/>
                </a:lnTo>
                <a:lnTo>
                  <a:pt x="594" y="1326"/>
                </a:lnTo>
                <a:lnTo>
                  <a:pt x="581" y="1327"/>
                </a:lnTo>
                <a:lnTo>
                  <a:pt x="567" y="1325"/>
                </a:lnTo>
                <a:lnTo>
                  <a:pt x="553" y="1317"/>
                </a:lnTo>
                <a:lnTo>
                  <a:pt x="439" y="1226"/>
                </a:lnTo>
                <a:lnTo>
                  <a:pt x="430" y="1215"/>
                </a:lnTo>
                <a:lnTo>
                  <a:pt x="423" y="1202"/>
                </a:lnTo>
                <a:lnTo>
                  <a:pt x="422" y="1188"/>
                </a:lnTo>
                <a:lnTo>
                  <a:pt x="425" y="1174"/>
                </a:lnTo>
                <a:lnTo>
                  <a:pt x="432" y="1162"/>
                </a:lnTo>
                <a:lnTo>
                  <a:pt x="442" y="1152"/>
                </a:lnTo>
                <a:lnTo>
                  <a:pt x="456" y="1146"/>
                </a:lnTo>
                <a:lnTo>
                  <a:pt x="470" y="1145"/>
                </a:lnTo>
                <a:lnTo>
                  <a:pt x="484" y="1147"/>
                </a:lnTo>
                <a:lnTo>
                  <a:pt x="496" y="1154"/>
                </a:lnTo>
                <a:lnTo>
                  <a:pt x="576" y="1218"/>
                </a:lnTo>
                <a:lnTo>
                  <a:pt x="731" y="1046"/>
                </a:lnTo>
                <a:lnTo>
                  <a:pt x="742" y="1036"/>
                </a:lnTo>
                <a:lnTo>
                  <a:pt x="755" y="1031"/>
                </a:lnTo>
                <a:lnTo>
                  <a:pt x="769" y="1030"/>
                </a:lnTo>
                <a:close/>
                <a:moveTo>
                  <a:pt x="150" y="347"/>
                </a:moveTo>
                <a:lnTo>
                  <a:pt x="552" y="347"/>
                </a:lnTo>
                <a:lnTo>
                  <a:pt x="548" y="372"/>
                </a:lnTo>
                <a:lnTo>
                  <a:pt x="547" y="399"/>
                </a:lnTo>
                <a:lnTo>
                  <a:pt x="550" y="439"/>
                </a:lnTo>
                <a:lnTo>
                  <a:pt x="559" y="477"/>
                </a:lnTo>
                <a:lnTo>
                  <a:pt x="574" y="511"/>
                </a:lnTo>
                <a:lnTo>
                  <a:pt x="594" y="544"/>
                </a:lnTo>
                <a:lnTo>
                  <a:pt x="618" y="572"/>
                </a:lnTo>
                <a:lnTo>
                  <a:pt x="648" y="598"/>
                </a:lnTo>
                <a:lnTo>
                  <a:pt x="681" y="618"/>
                </a:lnTo>
                <a:lnTo>
                  <a:pt x="715" y="632"/>
                </a:lnTo>
                <a:lnTo>
                  <a:pt x="753" y="642"/>
                </a:lnTo>
                <a:lnTo>
                  <a:pt x="793" y="645"/>
                </a:lnTo>
                <a:lnTo>
                  <a:pt x="1442" y="645"/>
                </a:lnTo>
                <a:lnTo>
                  <a:pt x="1482" y="642"/>
                </a:lnTo>
                <a:lnTo>
                  <a:pt x="1520" y="632"/>
                </a:lnTo>
                <a:lnTo>
                  <a:pt x="1555" y="618"/>
                </a:lnTo>
                <a:lnTo>
                  <a:pt x="1588" y="597"/>
                </a:lnTo>
                <a:lnTo>
                  <a:pt x="1616" y="572"/>
                </a:lnTo>
                <a:lnTo>
                  <a:pt x="1641" y="543"/>
                </a:lnTo>
                <a:lnTo>
                  <a:pt x="1661" y="510"/>
                </a:lnTo>
                <a:lnTo>
                  <a:pt x="1676" y="475"/>
                </a:lnTo>
                <a:lnTo>
                  <a:pt x="1686" y="436"/>
                </a:lnTo>
                <a:lnTo>
                  <a:pt x="1689" y="396"/>
                </a:lnTo>
                <a:lnTo>
                  <a:pt x="1688" y="371"/>
                </a:lnTo>
                <a:lnTo>
                  <a:pt x="1683" y="347"/>
                </a:lnTo>
                <a:lnTo>
                  <a:pt x="1987" y="347"/>
                </a:lnTo>
                <a:lnTo>
                  <a:pt x="2029" y="349"/>
                </a:lnTo>
                <a:lnTo>
                  <a:pt x="2067" y="356"/>
                </a:lnTo>
                <a:lnTo>
                  <a:pt x="2101" y="366"/>
                </a:lnTo>
                <a:lnTo>
                  <a:pt x="2132" y="379"/>
                </a:lnTo>
                <a:lnTo>
                  <a:pt x="2159" y="396"/>
                </a:lnTo>
                <a:lnTo>
                  <a:pt x="2182" y="416"/>
                </a:lnTo>
                <a:lnTo>
                  <a:pt x="2201" y="438"/>
                </a:lnTo>
                <a:lnTo>
                  <a:pt x="2215" y="462"/>
                </a:lnTo>
                <a:lnTo>
                  <a:pt x="2226" y="488"/>
                </a:lnTo>
                <a:lnTo>
                  <a:pt x="2233" y="517"/>
                </a:lnTo>
                <a:lnTo>
                  <a:pt x="2235" y="546"/>
                </a:lnTo>
                <a:lnTo>
                  <a:pt x="2235" y="2036"/>
                </a:lnTo>
                <a:lnTo>
                  <a:pt x="2210" y="2035"/>
                </a:lnTo>
                <a:lnTo>
                  <a:pt x="2186" y="2034"/>
                </a:lnTo>
                <a:lnTo>
                  <a:pt x="2118" y="2037"/>
                </a:lnTo>
                <a:lnTo>
                  <a:pt x="2051" y="2045"/>
                </a:lnTo>
                <a:lnTo>
                  <a:pt x="1987" y="2060"/>
                </a:lnTo>
                <a:lnTo>
                  <a:pt x="1987" y="893"/>
                </a:lnTo>
                <a:lnTo>
                  <a:pt x="249" y="893"/>
                </a:lnTo>
                <a:lnTo>
                  <a:pt x="249" y="2876"/>
                </a:lnTo>
                <a:lnTo>
                  <a:pt x="1394" y="2876"/>
                </a:lnTo>
                <a:lnTo>
                  <a:pt x="1400" y="2942"/>
                </a:lnTo>
                <a:lnTo>
                  <a:pt x="1412" y="3005"/>
                </a:lnTo>
                <a:lnTo>
                  <a:pt x="1429" y="3066"/>
                </a:lnTo>
                <a:lnTo>
                  <a:pt x="1450" y="3125"/>
                </a:lnTo>
                <a:lnTo>
                  <a:pt x="199" y="3125"/>
                </a:lnTo>
                <a:lnTo>
                  <a:pt x="163" y="3122"/>
                </a:lnTo>
                <a:lnTo>
                  <a:pt x="130" y="3112"/>
                </a:lnTo>
                <a:lnTo>
                  <a:pt x="99" y="3097"/>
                </a:lnTo>
                <a:lnTo>
                  <a:pt x="71" y="3079"/>
                </a:lnTo>
                <a:lnTo>
                  <a:pt x="47" y="3054"/>
                </a:lnTo>
                <a:lnTo>
                  <a:pt x="27" y="3027"/>
                </a:lnTo>
                <a:lnTo>
                  <a:pt x="13" y="2995"/>
                </a:lnTo>
                <a:lnTo>
                  <a:pt x="3" y="2962"/>
                </a:lnTo>
                <a:lnTo>
                  <a:pt x="0" y="2926"/>
                </a:lnTo>
                <a:lnTo>
                  <a:pt x="0" y="546"/>
                </a:lnTo>
                <a:lnTo>
                  <a:pt x="3" y="513"/>
                </a:lnTo>
                <a:lnTo>
                  <a:pt x="9" y="483"/>
                </a:lnTo>
                <a:lnTo>
                  <a:pt x="21" y="455"/>
                </a:lnTo>
                <a:lnTo>
                  <a:pt x="36" y="428"/>
                </a:lnTo>
                <a:lnTo>
                  <a:pt x="53" y="405"/>
                </a:lnTo>
                <a:lnTo>
                  <a:pt x="71" y="385"/>
                </a:lnTo>
                <a:lnTo>
                  <a:pt x="91" y="369"/>
                </a:lnTo>
                <a:lnTo>
                  <a:pt x="111" y="358"/>
                </a:lnTo>
                <a:lnTo>
                  <a:pt x="131" y="349"/>
                </a:lnTo>
                <a:lnTo>
                  <a:pt x="150" y="347"/>
                </a:lnTo>
                <a:close/>
                <a:moveTo>
                  <a:pt x="1118" y="99"/>
                </a:moveTo>
                <a:lnTo>
                  <a:pt x="1098" y="102"/>
                </a:lnTo>
                <a:lnTo>
                  <a:pt x="1080" y="109"/>
                </a:lnTo>
                <a:lnTo>
                  <a:pt x="1065" y="121"/>
                </a:lnTo>
                <a:lnTo>
                  <a:pt x="1053" y="136"/>
                </a:lnTo>
                <a:lnTo>
                  <a:pt x="1046" y="154"/>
                </a:lnTo>
                <a:lnTo>
                  <a:pt x="1043" y="174"/>
                </a:lnTo>
                <a:lnTo>
                  <a:pt x="1046" y="194"/>
                </a:lnTo>
                <a:lnTo>
                  <a:pt x="1053" y="211"/>
                </a:lnTo>
                <a:lnTo>
                  <a:pt x="1065" y="226"/>
                </a:lnTo>
                <a:lnTo>
                  <a:pt x="1080" y="238"/>
                </a:lnTo>
                <a:lnTo>
                  <a:pt x="1098" y="245"/>
                </a:lnTo>
                <a:lnTo>
                  <a:pt x="1118" y="248"/>
                </a:lnTo>
                <a:lnTo>
                  <a:pt x="1138" y="245"/>
                </a:lnTo>
                <a:lnTo>
                  <a:pt x="1156" y="238"/>
                </a:lnTo>
                <a:lnTo>
                  <a:pt x="1170" y="226"/>
                </a:lnTo>
                <a:lnTo>
                  <a:pt x="1182" y="211"/>
                </a:lnTo>
                <a:lnTo>
                  <a:pt x="1189" y="194"/>
                </a:lnTo>
                <a:lnTo>
                  <a:pt x="1193" y="174"/>
                </a:lnTo>
                <a:lnTo>
                  <a:pt x="1189" y="154"/>
                </a:lnTo>
                <a:lnTo>
                  <a:pt x="1182" y="136"/>
                </a:lnTo>
                <a:lnTo>
                  <a:pt x="1170" y="121"/>
                </a:lnTo>
                <a:lnTo>
                  <a:pt x="1156" y="109"/>
                </a:lnTo>
                <a:lnTo>
                  <a:pt x="1138" y="102"/>
                </a:lnTo>
                <a:lnTo>
                  <a:pt x="1118" y="99"/>
                </a:lnTo>
                <a:close/>
                <a:moveTo>
                  <a:pt x="1116" y="0"/>
                </a:moveTo>
                <a:lnTo>
                  <a:pt x="1120" y="0"/>
                </a:lnTo>
                <a:lnTo>
                  <a:pt x="1150" y="3"/>
                </a:lnTo>
                <a:lnTo>
                  <a:pt x="1180" y="11"/>
                </a:lnTo>
                <a:lnTo>
                  <a:pt x="1206" y="23"/>
                </a:lnTo>
                <a:lnTo>
                  <a:pt x="1230" y="40"/>
                </a:lnTo>
                <a:lnTo>
                  <a:pt x="1252" y="61"/>
                </a:lnTo>
                <a:lnTo>
                  <a:pt x="1268" y="85"/>
                </a:lnTo>
                <a:lnTo>
                  <a:pt x="1281" y="112"/>
                </a:lnTo>
                <a:lnTo>
                  <a:pt x="1288" y="141"/>
                </a:lnTo>
                <a:lnTo>
                  <a:pt x="1292" y="171"/>
                </a:lnTo>
                <a:lnTo>
                  <a:pt x="1292" y="174"/>
                </a:lnTo>
                <a:lnTo>
                  <a:pt x="1294" y="194"/>
                </a:lnTo>
                <a:lnTo>
                  <a:pt x="1302" y="211"/>
                </a:lnTo>
                <a:lnTo>
                  <a:pt x="1314" y="226"/>
                </a:lnTo>
                <a:lnTo>
                  <a:pt x="1328" y="238"/>
                </a:lnTo>
                <a:lnTo>
                  <a:pt x="1345" y="245"/>
                </a:lnTo>
                <a:lnTo>
                  <a:pt x="1365" y="248"/>
                </a:lnTo>
                <a:lnTo>
                  <a:pt x="1442" y="248"/>
                </a:lnTo>
                <a:lnTo>
                  <a:pt x="1472" y="251"/>
                </a:lnTo>
                <a:lnTo>
                  <a:pt x="1499" y="260"/>
                </a:lnTo>
                <a:lnTo>
                  <a:pt x="1524" y="274"/>
                </a:lnTo>
                <a:lnTo>
                  <a:pt x="1547" y="291"/>
                </a:lnTo>
                <a:lnTo>
                  <a:pt x="1564" y="312"/>
                </a:lnTo>
                <a:lnTo>
                  <a:pt x="1578" y="338"/>
                </a:lnTo>
                <a:lnTo>
                  <a:pt x="1587" y="366"/>
                </a:lnTo>
                <a:lnTo>
                  <a:pt x="1590" y="396"/>
                </a:lnTo>
                <a:lnTo>
                  <a:pt x="1590" y="399"/>
                </a:lnTo>
                <a:lnTo>
                  <a:pt x="1587" y="428"/>
                </a:lnTo>
                <a:lnTo>
                  <a:pt x="1578" y="456"/>
                </a:lnTo>
                <a:lnTo>
                  <a:pt x="1564" y="481"/>
                </a:lnTo>
                <a:lnTo>
                  <a:pt x="1547" y="503"/>
                </a:lnTo>
                <a:lnTo>
                  <a:pt x="1524" y="521"/>
                </a:lnTo>
                <a:lnTo>
                  <a:pt x="1499" y="534"/>
                </a:lnTo>
                <a:lnTo>
                  <a:pt x="1472" y="543"/>
                </a:lnTo>
                <a:lnTo>
                  <a:pt x="1442" y="546"/>
                </a:lnTo>
                <a:lnTo>
                  <a:pt x="793" y="546"/>
                </a:lnTo>
                <a:lnTo>
                  <a:pt x="764" y="543"/>
                </a:lnTo>
                <a:lnTo>
                  <a:pt x="736" y="534"/>
                </a:lnTo>
                <a:lnTo>
                  <a:pt x="711" y="521"/>
                </a:lnTo>
                <a:lnTo>
                  <a:pt x="689" y="503"/>
                </a:lnTo>
                <a:lnTo>
                  <a:pt x="671" y="481"/>
                </a:lnTo>
                <a:lnTo>
                  <a:pt x="657" y="456"/>
                </a:lnTo>
                <a:lnTo>
                  <a:pt x="649" y="428"/>
                </a:lnTo>
                <a:lnTo>
                  <a:pt x="646" y="399"/>
                </a:lnTo>
                <a:lnTo>
                  <a:pt x="646" y="396"/>
                </a:lnTo>
                <a:lnTo>
                  <a:pt x="649" y="366"/>
                </a:lnTo>
                <a:lnTo>
                  <a:pt x="657" y="338"/>
                </a:lnTo>
                <a:lnTo>
                  <a:pt x="671" y="312"/>
                </a:lnTo>
                <a:lnTo>
                  <a:pt x="689" y="291"/>
                </a:lnTo>
                <a:lnTo>
                  <a:pt x="711" y="274"/>
                </a:lnTo>
                <a:lnTo>
                  <a:pt x="736" y="260"/>
                </a:lnTo>
                <a:lnTo>
                  <a:pt x="764" y="251"/>
                </a:lnTo>
                <a:lnTo>
                  <a:pt x="793" y="248"/>
                </a:lnTo>
                <a:lnTo>
                  <a:pt x="870" y="248"/>
                </a:lnTo>
                <a:lnTo>
                  <a:pt x="889" y="245"/>
                </a:lnTo>
                <a:lnTo>
                  <a:pt x="907" y="238"/>
                </a:lnTo>
                <a:lnTo>
                  <a:pt x="922" y="226"/>
                </a:lnTo>
                <a:lnTo>
                  <a:pt x="933" y="211"/>
                </a:lnTo>
                <a:lnTo>
                  <a:pt x="941" y="194"/>
                </a:lnTo>
                <a:lnTo>
                  <a:pt x="944" y="174"/>
                </a:lnTo>
                <a:lnTo>
                  <a:pt x="944" y="171"/>
                </a:lnTo>
                <a:lnTo>
                  <a:pt x="947" y="141"/>
                </a:lnTo>
                <a:lnTo>
                  <a:pt x="954" y="112"/>
                </a:lnTo>
                <a:lnTo>
                  <a:pt x="967" y="85"/>
                </a:lnTo>
                <a:lnTo>
                  <a:pt x="984" y="61"/>
                </a:lnTo>
                <a:lnTo>
                  <a:pt x="1005" y="40"/>
                </a:lnTo>
                <a:lnTo>
                  <a:pt x="1029" y="23"/>
                </a:lnTo>
                <a:lnTo>
                  <a:pt x="1056" y="11"/>
                </a:lnTo>
                <a:lnTo>
                  <a:pt x="1085" y="3"/>
                </a:lnTo>
                <a:lnTo>
                  <a:pt x="111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82F5588-DD26-47EC-8BE9-D1426817EA6B}"/>
              </a:ext>
            </a:extLst>
          </p:cNvPr>
          <p:cNvSpPr/>
          <p:nvPr/>
        </p:nvSpPr>
        <p:spPr>
          <a:xfrm>
            <a:off x="3269798" y="3512318"/>
            <a:ext cx="1082122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prstClr val="black">
                    <a:lumMod val="65000"/>
                    <a:lumOff val="35000"/>
                  </a:prstClr>
                </a:solidFill>
              </a:rPr>
              <a:t>Step. 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8156A9-A963-42C5-AA01-428F5A3C3DCF}"/>
              </a:ext>
            </a:extLst>
          </p:cNvPr>
          <p:cNvSpPr txBox="1"/>
          <p:nvPr/>
        </p:nvSpPr>
        <p:spPr>
          <a:xfrm>
            <a:off x="4951478" y="2895379"/>
            <a:ext cx="845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prstClr val="white">
                    <a:lumMod val="95000"/>
                  </a:prstClr>
                </a:solidFill>
              </a:rPr>
              <a:t>▶</a:t>
            </a:r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FB1071C4-8625-428A-A87E-903DFEFF9A23}"/>
              </a:ext>
            </a:extLst>
          </p:cNvPr>
          <p:cNvCxnSpPr>
            <a:cxnSpLocks/>
          </p:cNvCxnSpPr>
          <p:nvPr/>
        </p:nvCxnSpPr>
        <p:spPr>
          <a:xfrm flipV="1">
            <a:off x="2203316" y="4394703"/>
            <a:ext cx="7643068" cy="4482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BFAC0F9-8E07-4EC3-91C1-7CC0D1FC21FC}"/>
              </a:ext>
            </a:extLst>
          </p:cNvPr>
          <p:cNvSpPr txBox="1"/>
          <p:nvPr/>
        </p:nvSpPr>
        <p:spPr>
          <a:xfrm flipH="1">
            <a:off x="5916643" y="3711641"/>
            <a:ext cx="309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- </a:t>
            </a:r>
            <a:r>
              <a:rPr lang="ko-KR" altLang="en-US" b="1" dirty="0">
                <a:solidFill>
                  <a:schemeClr val="bg1"/>
                </a:solidFill>
              </a:rPr>
              <a:t>고도 경제 성장기의 발단 </a:t>
            </a:r>
            <a:r>
              <a:rPr lang="en-US" altLang="ko-KR" b="1" dirty="0">
                <a:solidFill>
                  <a:schemeClr val="bg1"/>
                </a:solidFill>
              </a:rPr>
              <a:t>-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92507"/>
      </p:ext>
    </p:extLst>
  </p:cSld>
  <p:clrMapOvr>
    <a:masterClrMapping/>
  </p:clrMapOvr>
</p:sld>
</file>

<file path=ppt/theme/theme1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607</Words>
  <Application>Microsoft Office PowerPoint</Application>
  <PresentationFormat>와이드스크린</PresentationFormat>
  <Paragraphs>142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맑은 고딕</vt:lpstr>
      <vt:lpstr>아리따-돋움(TTF)-Bold</vt:lpstr>
      <vt:lpstr>Arial</vt:lpstr>
      <vt:lpstr>9_Office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이 동현</cp:lastModifiedBy>
  <cp:revision>111</cp:revision>
  <dcterms:created xsi:type="dcterms:W3CDTF">2019-04-08T05:06:45Z</dcterms:created>
  <dcterms:modified xsi:type="dcterms:W3CDTF">2019-11-17T17:11:56Z</dcterms:modified>
</cp:coreProperties>
</file>