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7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2" r:id="rId17"/>
    <p:sldId id="261" r:id="rId18"/>
    <p:sldId id="260" r:id="rId19"/>
    <p:sldId id="258" r:id="rId20"/>
    <p:sldId id="279" r:id="rId21"/>
    <p:sldId id="282" r:id="rId22"/>
    <p:sldId id="280" r:id="rId23"/>
    <p:sldId id="281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44" autoAdjust="0"/>
    <p:restoredTop sz="94660"/>
  </p:normalViewPr>
  <p:slideViewPr>
    <p:cSldViewPr snapToGrid="0">
      <p:cViewPr varScale="1">
        <p:scale>
          <a:sx n="76" d="100"/>
          <a:sy n="76" d="100"/>
        </p:scale>
        <p:origin x="9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54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78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9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31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319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41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76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7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3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14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75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F8709-1CEE-42DD-B39A-DFDCBA7B36B7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2020-05-01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9B9C72-21D5-4AB9-87FA-CC4C72A0D34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2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tv.jtbc.joins.com/clip/pr10010461/pm10041950/vo10213212/view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eekly.chosun.com/client/news/viw.asp?ctcd=C01&amp;nNewsNumb=002297100008" TargetMode="External"/><Relationship Id="rId3" Type="http://schemas.openxmlformats.org/officeDocument/2006/relationships/hyperlink" Target="http://www.dokdomuseum.go.kr/index.htm" TargetMode="External"/><Relationship Id="rId7" Type="http://schemas.openxmlformats.org/officeDocument/2006/relationships/hyperlink" Target="https://m.blog.naver.com/PostList.nhn?blogId=kytong3202" TargetMode="External"/><Relationship Id="rId2" Type="http://schemas.openxmlformats.org/officeDocument/2006/relationships/hyperlink" Target="http://dokdo.mofa.go.kr/kor/index.j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onsoda.tistory.com/24" TargetMode="External"/><Relationship Id="rId5" Type="http://schemas.openxmlformats.org/officeDocument/2006/relationships/hyperlink" Target="https://terms.naver.com/entry.nhn?docId=3574697&amp;cid=59015&amp;categoryId=59015" TargetMode="External"/><Relationship Id="rId4" Type="http://schemas.openxmlformats.org/officeDocument/2006/relationships/hyperlink" Target="https://terms.naver.com/entry.nhn?docId=3430751&amp;cid=58436&amp;categoryId=58436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PvNZb5oppgo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4nNFaAyvbk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2638697" y="1476753"/>
            <a:ext cx="7036526" cy="4044480"/>
            <a:chOff x="304800" y="82607"/>
            <a:chExt cx="11248571" cy="646766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82607"/>
              <a:ext cx="11248571" cy="1068441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ko-KR" sz="2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21538482 </a:t>
              </a:r>
              <a:r>
                <a:rPr lang="ko-KR" altLang="en-US" sz="25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지리교육과 김상우</a:t>
              </a:r>
              <a:endParaRPr lang="en-US" altLang="ko-KR" sz="2500" dirty="0">
                <a:solidFill>
                  <a:prstClr val="black">
                    <a:lumMod val="75000"/>
                    <a:lumOff val="2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ko-KR" altLang="en-US" sz="3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왜 독도가 한국영토인가</a:t>
              </a:r>
              <a:r>
                <a:rPr lang="en-US" altLang="ko-KR" sz="36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rPr>
                <a:t>?</a:t>
              </a:r>
              <a:endParaRPr lang="ko-KR" altLang="en-US" sz="3600" dirty="0">
                <a:solidFill>
                  <a:prstClr val="black">
                    <a:lumMod val="65000"/>
                    <a:lumOff val="3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endParaRPr>
            </a:p>
          </p:txBody>
        </p:sp>
      </p:grp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FBBAB878-3142-4088-A847-A2D45F212562}"/>
              </a:ext>
            </a:extLst>
          </p:cNvPr>
          <p:cNvSpPr/>
          <p:nvPr/>
        </p:nvSpPr>
        <p:spPr>
          <a:xfrm>
            <a:off x="7994832" y="1942991"/>
            <a:ext cx="288000" cy="36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0C4C0F9B-907E-40A5-B1BF-B36E9E96F214}"/>
              </a:ext>
            </a:extLst>
          </p:cNvPr>
          <p:cNvSpPr/>
          <p:nvPr/>
        </p:nvSpPr>
        <p:spPr>
          <a:xfrm rot="2700000">
            <a:off x="9161296" y="1796832"/>
            <a:ext cx="447675" cy="279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91B2283-9D58-4618-90F5-43F180635D29}"/>
              </a:ext>
            </a:extLst>
          </p:cNvPr>
          <p:cNvSpPr/>
          <p:nvPr/>
        </p:nvSpPr>
        <p:spPr>
          <a:xfrm rot="18900000">
            <a:off x="9161295" y="1796831"/>
            <a:ext cx="447675" cy="2798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59D742FF-45A1-40E4-B6F4-9977C8E1424C}"/>
              </a:ext>
            </a:extLst>
          </p:cNvPr>
          <p:cNvSpPr/>
          <p:nvPr/>
        </p:nvSpPr>
        <p:spPr>
          <a:xfrm>
            <a:off x="8666857" y="1654991"/>
            <a:ext cx="288000" cy="288000"/>
          </a:xfrm>
          <a:prstGeom prst="rect">
            <a:avLst/>
          </a:prstGeom>
          <a:solidFill>
            <a:srgbClr val="DFDCD3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  <p:sp>
        <p:nvSpPr>
          <p:cNvPr id="37" name="직사각형 36">
            <a:extLst>
              <a:ext uri="{FF2B5EF4-FFF2-40B4-BE49-F238E27FC236}">
                <a16:creationId xmlns:a16="http://schemas.microsoft.com/office/drawing/2014/main" id="{5B706814-F8DA-4096-B645-36B81D156A1A}"/>
              </a:ext>
            </a:extLst>
          </p:cNvPr>
          <p:cNvSpPr/>
          <p:nvPr/>
        </p:nvSpPr>
        <p:spPr>
          <a:xfrm>
            <a:off x="8605897" y="1690991"/>
            <a:ext cx="288000" cy="288000"/>
          </a:xfrm>
          <a:prstGeom prst="rect">
            <a:avLst/>
          </a:prstGeom>
          <a:solidFill>
            <a:srgbClr val="DFDCD3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야놀자 야체 B" panose="02020603020101020101" pitchFamily="18" charset="-127"/>
              <a:ea typeface="야놀자 야체 B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6716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352F8C9-C2B4-4F7E-B692-2C2A35798E7F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789172-4489-49C5-81C8-8D24109ACD9E}"/>
              </a:ext>
            </a:extLst>
          </p:cNvPr>
          <p:cNvSpPr txBox="1"/>
          <p:nvPr/>
        </p:nvSpPr>
        <p:spPr>
          <a:xfrm>
            <a:off x="2075442" y="1479911"/>
            <a:ext cx="3631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 도일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(1693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052617-7A3C-4D23-8966-FDD03CF0A5D0}"/>
              </a:ext>
            </a:extLst>
          </p:cNvPr>
          <p:cNvSpPr txBox="1"/>
          <p:nvPr/>
        </p:nvSpPr>
        <p:spPr>
          <a:xfrm>
            <a:off x="7852321" y="2477262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납치 사건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516E8-4593-4E0C-90FE-F18C35D7D3DC}"/>
              </a:ext>
            </a:extLst>
          </p:cNvPr>
          <p:cNvSpPr txBox="1"/>
          <p:nvPr/>
        </p:nvSpPr>
        <p:spPr>
          <a:xfrm>
            <a:off x="7852321" y="4844404"/>
            <a:ext cx="2695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처벌 후 </a:t>
            </a: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인식 전환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C89978-056F-4228-A153-8FD562C02D3A}"/>
              </a:ext>
            </a:extLst>
          </p:cNvPr>
          <p:cNvSpPr txBox="1"/>
          <p:nvPr/>
        </p:nvSpPr>
        <p:spPr>
          <a:xfrm>
            <a:off x="7852321" y="3647886"/>
            <a:ext cx="237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논리적 대응</a:t>
            </a:r>
          </a:p>
        </p:txBody>
      </p:sp>
      <p:pic>
        <p:nvPicPr>
          <p:cNvPr id="2050" name="Picture 2" descr="안용복 1693년 1차 渡日, 단순납치 아닌 납치유도 가능성” : 뉴스 ...">
            <a:extLst>
              <a:ext uri="{FF2B5EF4-FFF2-40B4-BE49-F238E27FC236}">
                <a16:creationId xmlns:a16="http://schemas.microsoft.com/office/drawing/2014/main" id="{1D43B2B1-D3E7-46A6-B606-143761688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44" y="2057851"/>
            <a:ext cx="5504471" cy="4007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391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3B5068F-826A-4CFC-97A6-1E71BD221CB2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2253EC0-36BD-4328-8272-1CCA953C9175}"/>
              </a:ext>
            </a:extLst>
          </p:cNvPr>
          <p:cNvSpPr txBox="1"/>
          <p:nvPr/>
        </p:nvSpPr>
        <p:spPr>
          <a:xfrm>
            <a:off x="1984637" y="1599344"/>
            <a:ext cx="37756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 도일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(1696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C1C3F3-69FE-446D-A87D-6857A7C37CE1}"/>
              </a:ext>
            </a:extLst>
          </p:cNvPr>
          <p:cNvSpPr txBox="1"/>
          <p:nvPr/>
        </p:nvSpPr>
        <p:spPr>
          <a:xfrm>
            <a:off x="7141558" y="2905780"/>
            <a:ext cx="248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자발적 결행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DB2A5DC-7354-4354-9E26-4F3372F1850E}"/>
              </a:ext>
            </a:extLst>
          </p:cNvPr>
          <p:cNvSpPr txBox="1"/>
          <p:nvPr/>
        </p:nvSpPr>
        <p:spPr>
          <a:xfrm>
            <a:off x="7102052" y="4296359"/>
            <a:ext cx="3719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원록구병자년</a:t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조선주착안일권지각서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1025" name="_x324429552">
            <a:extLst>
              <a:ext uri="{FF2B5EF4-FFF2-40B4-BE49-F238E27FC236}">
                <a16:creationId xmlns:a16="http://schemas.microsoft.com/office/drawing/2014/main" id="{0B047FAD-CEA1-4A6A-9007-F938055B8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50" y="2149924"/>
            <a:ext cx="4735475" cy="39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64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4C772763-40DC-434C-9B2A-52E1CFCC248C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2BDEA5-CCCB-45A7-9584-D2A37742D910}"/>
              </a:ext>
            </a:extLst>
          </p:cNvPr>
          <p:cNvSpPr txBox="1"/>
          <p:nvPr/>
        </p:nvSpPr>
        <p:spPr>
          <a:xfrm>
            <a:off x="2464526" y="1479911"/>
            <a:ext cx="2281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돗토리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답변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E1A058-7C25-421A-B6E8-842136B18677}"/>
              </a:ext>
            </a:extLst>
          </p:cNvPr>
          <p:cNvSpPr txBox="1"/>
          <p:nvPr/>
        </p:nvSpPr>
        <p:spPr>
          <a:xfrm>
            <a:off x="7336395" y="2409976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1695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272F3C-5D36-4D28-8F1B-142D0CC6F4B2}"/>
              </a:ext>
            </a:extLst>
          </p:cNvPr>
          <p:cNvSpPr txBox="1"/>
          <p:nvPr/>
        </p:nvSpPr>
        <p:spPr>
          <a:xfrm>
            <a:off x="7336395" y="4676560"/>
            <a:ext cx="269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공식 문서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2D264F1-F0E5-418F-9759-596A7FA782FD}"/>
              </a:ext>
            </a:extLst>
          </p:cNvPr>
          <p:cNvSpPr txBox="1"/>
          <p:nvPr/>
        </p:nvSpPr>
        <p:spPr>
          <a:xfrm>
            <a:off x="7336395" y="3401048"/>
            <a:ext cx="307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</a:t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도일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사건 이후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DC608A7-EDDF-4389-B63D-ADDFB2220A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584099312">
            <a:extLst>
              <a:ext uri="{FF2B5EF4-FFF2-40B4-BE49-F238E27FC236}">
                <a16:creationId xmlns:a16="http://schemas.microsoft.com/office/drawing/2014/main" id="{256703EF-EC62-47BF-9DF0-02C5A5CCC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49" y="2057851"/>
            <a:ext cx="5169794" cy="363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096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52BC736-41BD-482F-88C9-3AC32016667B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D0BD7E-C2DF-4D7E-B7C8-9DC31B7CD3DC}"/>
              </a:ext>
            </a:extLst>
          </p:cNvPr>
          <p:cNvSpPr txBox="1"/>
          <p:nvPr/>
        </p:nvSpPr>
        <p:spPr>
          <a:xfrm>
            <a:off x="1959428" y="1479911"/>
            <a:ext cx="3152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죽도 도해 금지령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4AED9B-3A98-4B3A-9B87-0E93C288FDA9}"/>
              </a:ext>
            </a:extLst>
          </p:cNvPr>
          <p:cNvSpPr txBox="1"/>
          <p:nvPr/>
        </p:nvSpPr>
        <p:spPr>
          <a:xfrm>
            <a:off x="6563359" y="3578745"/>
            <a:ext cx="332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돗토리번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답변 기반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C745F-55B7-43B8-8E22-5BE79CB5D085}"/>
              </a:ext>
            </a:extLst>
          </p:cNvPr>
          <p:cNvSpPr txBox="1"/>
          <p:nvPr/>
        </p:nvSpPr>
        <p:spPr>
          <a:xfrm>
            <a:off x="6627569" y="4712195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공식 확인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85C7C2F-AA44-4E15-8FF3-91E1700F5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584100968">
            <a:extLst>
              <a:ext uri="{FF2B5EF4-FFF2-40B4-BE49-F238E27FC236}">
                <a16:creationId xmlns:a16="http://schemas.microsoft.com/office/drawing/2014/main" id="{EA1ECCA4-2ED0-4320-9D6B-0B078D913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331" y="2003131"/>
            <a:ext cx="4162697" cy="419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9119D9D-D3C2-4E36-A550-FA408C403B78}"/>
              </a:ext>
            </a:extLst>
          </p:cNvPr>
          <p:cNvSpPr txBox="1"/>
          <p:nvPr/>
        </p:nvSpPr>
        <p:spPr>
          <a:xfrm>
            <a:off x="6574974" y="2488800"/>
            <a:ext cx="3322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1696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1865078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82635DE-61D1-49D5-99A0-CE5D22D3076A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EB8CF-D969-42DB-97CE-B5D9D49F18D5}"/>
              </a:ext>
            </a:extLst>
          </p:cNvPr>
          <p:cNvSpPr txBox="1"/>
          <p:nvPr/>
        </p:nvSpPr>
        <p:spPr>
          <a:xfrm>
            <a:off x="2435711" y="1479911"/>
            <a:ext cx="246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태정관 지령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8EB123-588B-4DA7-B6B5-2A192EF53EE0}"/>
              </a:ext>
            </a:extLst>
          </p:cNvPr>
          <p:cNvSpPr txBox="1"/>
          <p:nvPr/>
        </p:nvSpPr>
        <p:spPr>
          <a:xfrm>
            <a:off x="7157270" y="275925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1877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FD144C-DC6E-4464-A301-19FD13EF8202}"/>
              </a:ext>
            </a:extLst>
          </p:cNvPr>
          <p:cNvSpPr txBox="1"/>
          <p:nvPr/>
        </p:nvSpPr>
        <p:spPr>
          <a:xfrm>
            <a:off x="7157270" y="4523956"/>
            <a:ext cx="269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내무성에 지시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036B3D1-0EB9-4983-8598-0B3EF5900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584098736">
            <a:extLst>
              <a:ext uri="{FF2B5EF4-FFF2-40B4-BE49-F238E27FC236}">
                <a16:creationId xmlns:a16="http://schemas.microsoft.com/office/drawing/2014/main" id="{096A9DEE-74AF-4369-8E9E-242D7044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49" y="2035518"/>
            <a:ext cx="4246451" cy="408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098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0AB4AF4-C0FF-4EDC-8903-480A1AA26154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510E6-4C99-4DA4-90DB-E52CEEFDEA82}"/>
              </a:ext>
            </a:extLst>
          </p:cNvPr>
          <p:cNvSpPr txBox="1"/>
          <p:nvPr/>
        </p:nvSpPr>
        <p:spPr>
          <a:xfrm>
            <a:off x="2795103" y="1708992"/>
            <a:ext cx="2316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칙령 제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A6DA1-8D63-425E-A50B-E897D534B277}"/>
              </a:ext>
            </a:extLst>
          </p:cNvPr>
          <p:cNvSpPr txBox="1"/>
          <p:nvPr/>
        </p:nvSpPr>
        <p:spPr>
          <a:xfrm>
            <a:off x="7433531" y="2755432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1900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1A84006-8E88-454E-9BD6-5586638B76FE}"/>
              </a:ext>
            </a:extLst>
          </p:cNvPr>
          <p:cNvSpPr txBox="1"/>
          <p:nvPr/>
        </p:nvSpPr>
        <p:spPr>
          <a:xfrm>
            <a:off x="7433531" y="4391240"/>
            <a:ext cx="3732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독도는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울도군의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관할</a:t>
            </a:r>
          </a:p>
        </p:txBody>
      </p:sp>
      <p:pic>
        <p:nvPicPr>
          <p:cNvPr id="6145" name="_x584101688">
            <a:extLst>
              <a:ext uri="{FF2B5EF4-FFF2-40B4-BE49-F238E27FC236}">
                <a16:creationId xmlns:a16="http://schemas.microsoft.com/office/drawing/2014/main" id="{0E5F73C5-71EF-4809-9895-0FE1FF350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99" y="2375636"/>
            <a:ext cx="5778488" cy="30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899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D948CB5-A832-4CD4-A53A-7B0D06653166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590B23-2BDF-476D-9C8F-74E81D26FFE1}"/>
              </a:ext>
            </a:extLst>
          </p:cNvPr>
          <p:cNvSpPr txBox="1"/>
          <p:nvPr/>
        </p:nvSpPr>
        <p:spPr>
          <a:xfrm>
            <a:off x="2079044" y="1665377"/>
            <a:ext cx="5131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시마네현고시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제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40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F8658A-84BB-459F-B625-A0CF015BD223}"/>
              </a:ext>
            </a:extLst>
          </p:cNvPr>
          <p:cNvSpPr txBox="1"/>
          <p:nvPr/>
        </p:nvSpPr>
        <p:spPr>
          <a:xfrm>
            <a:off x="7210168" y="2232212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1905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D7B39B-FAD5-4B14-8202-7C4020FFA222}"/>
              </a:ext>
            </a:extLst>
          </p:cNvPr>
          <p:cNvSpPr txBox="1"/>
          <p:nvPr/>
        </p:nvSpPr>
        <p:spPr>
          <a:xfrm>
            <a:off x="7210168" y="5000684"/>
            <a:ext cx="4473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리앙꼬르도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암</a:t>
            </a:r>
            <a:br>
              <a:rPr lang="en-US" altLang="ko-KR" dirty="0"/>
            </a:b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당시 언론 및 공기관 명칭</a:t>
            </a:r>
            <a:endParaRPr lang="ko-KR" alt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465386-8D49-46A6-AA06-07C2BA6A2355}"/>
              </a:ext>
            </a:extLst>
          </p:cNvPr>
          <p:cNvSpPr txBox="1"/>
          <p:nvPr/>
        </p:nvSpPr>
        <p:spPr>
          <a:xfrm>
            <a:off x="7210168" y="3451101"/>
            <a:ext cx="27578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지방정부 작성 → 언론 공표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7169" name="_x584098736">
            <a:extLst>
              <a:ext uri="{FF2B5EF4-FFF2-40B4-BE49-F238E27FC236}">
                <a16:creationId xmlns:a16="http://schemas.microsoft.com/office/drawing/2014/main" id="{6B9B167C-B12D-4C11-8D8E-7571B633F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83" y="2232212"/>
            <a:ext cx="5289550" cy="3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175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ACE016-EE4A-47FE-BB94-B968F197CDA7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C325E9-E770-4215-ADCF-803DE282FC2F}"/>
              </a:ext>
            </a:extLst>
          </p:cNvPr>
          <p:cNvSpPr txBox="1"/>
          <p:nvPr/>
        </p:nvSpPr>
        <p:spPr>
          <a:xfrm>
            <a:off x="1942012" y="1479911"/>
            <a:ext cx="3825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샌프란시스코 강화조약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D4E1278-317A-42E5-B1CC-8825C2D3CE8F}"/>
              </a:ext>
            </a:extLst>
          </p:cNvPr>
          <p:cNvSpPr txBox="1"/>
          <p:nvPr/>
        </p:nvSpPr>
        <p:spPr>
          <a:xfrm>
            <a:off x="6348481" y="2315568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1951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89C6F-9C76-45AD-BE34-AD8ADE656501}"/>
              </a:ext>
            </a:extLst>
          </p:cNvPr>
          <p:cNvSpPr txBox="1"/>
          <p:nvPr/>
        </p:nvSpPr>
        <p:spPr>
          <a:xfrm>
            <a:off x="6348481" y="5089482"/>
            <a:ext cx="53112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명시가 안되었다고 주장</a:t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안되었다고 포함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안되는건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아님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11A6C49-993D-4C1C-87DC-E1C1894ED258}"/>
              </a:ext>
            </a:extLst>
          </p:cNvPr>
          <p:cNvSpPr txBox="1"/>
          <p:nvPr/>
        </p:nvSpPr>
        <p:spPr>
          <a:xfrm>
            <a:off x="6348481" y="3702525"/>
            <a:ext cx="4962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모든권리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권원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및 청구권 포기</a:t>
            </a:r>
          </a:p>
        </p:txBody>
      </p:sp>
      <p:pic>
        <p:nvPicPr>
          <p:cNvPr id="3073" name="_x445600320">
            <a:extLst>
              <a:ext uri="{FF2B5EF4-FFF2-40B4-BE49-F238E27FC236}">
                <a16:creationId xmlns:a16="http://schemas.microsoft.com/office/drawing/2014/main" id="{BD4A94AF-E61C-4AB5-A718-717DCCE9A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242" y="2077514"/>
            <a:ext cx="3666565" cy="396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789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71714" y="203640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1F07A8D2-A671-4785-8BDF-002AD626FEDB}"/>
              </a:ext>
            </a:extLst>
          </p:cNvPr>
          <p:cNvSpPr txBox="1"/>
          <p:nvPr/>
        </p:nvSpPr>
        <p:spPr>
          <a:xfrm>
            <a:off x="588375" y="321228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57432-E0FE-4FA8-898D-B5D3A419C055}"/>
              </a:ext>
            </a:extLst>
          </p:cNvPr>
          <p:cNvSpPr txBox="1"/>
          <p:nvPr/>
        </p:nvSpPr>
        <p:spPr>
          <a:xfrm>
            <a:off x="1637211" y="1264870"/>
            <a:ext cx="24819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러스크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서한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9BEC4EC-34ED-4828-991D-F1376A4D2020}"/>
              </a:ext>
            </a:extLst>
          </p:cNvPr>
          <p:cNvSpPr txBox="1"/>
          <p:nvPr/>
        </p:nvSpPr>
        <p:spPr>
          <a:xfrm>
            <a:off x="5358983" y="2598494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1951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6EEBA-3380-4CE9-8588-F3CA4A7FFB65}"/>
              </a:ext>
            </a:extLst>
          </p:cNvPr>
          <p:cNvSpPr txBox="1"/>
          <p:nvPr/>
        </p:nvSpPr>
        <p:spPr>
          <a:xfrm>
            <a:off x="7303049" y="2581786"/>
            <a:ext cx="366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샌프란시스코 강화조약        </a:t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체결 이전</a:t>
            </a:r>
          </a:p>
        </p:txBody>
      </p:sp>
      <p:pic>
        <p:nvPicPr>
          <p:cNvPr id="4097" name="_x445599096">
            <a:extLst>
              <a:ext uri="{FF2B5EF4-FFF2-40B4-BE49-F238E27FC236}">
                <a16:creationId xmlns:a16="http://schemas.microsoft.com/office/drawing/2014/main" id="{04691BD9-BCF1-4571-91CE-D0B3A435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88" y="1943164"/>
            <a:ext cx="3760822" cy="411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EABEBAEA-8A33-4DB0-ADCA-77772F6ECBE5}"/>
              </a:ext>
            </a:extLst>
          </p:cNvPr>
          <p:cNvSpPr/>
          <p:nvPr/>
        </p:nvSpPr>
        <p:spPr>
          <a:xfrm>
            <a:off x="5052130" y="3766721"/>
            <a:ext cx="6531429" cy="2753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800" kern="0" dirty="0">
                <a:uFill>
                  <a:solidFill>
                    <a:srgbClr val="800080"/>
                  </a:solidFill>
                </a:uFill>
                <a:latin typeface="휴먼모음T" panose="02030504000101010101" pitchFamily="18" charset="-127"/>
                <a:ea typeface="휴먼모음T" panose="02030504000101010101" pitchFamily="18" charset="-127"/>
              </a:rPr>
              <a:t>관련영상</a:t>
            </a:r>
            <a:endParaRPr lang="en-US" altLang="ko-KR" sz="2800" kern="0" dirty="0">
              <a:uFill>
                <a:solidFill>
                  <a:srgbClr val="800080"/>
                </a:solidFill>
              </a:u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r>
              <a:rPr lang="en-US" altLang="ko-KR" sz="2800" kern="0" dirty="0">
                <a:uFill>
                  <a:solidFill>
                    <a:srgbClr val="800080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/>
              </a:rPr>
              <a:t>http://tv.jtbc.joins.com/clip/pr10010461/pm10041950/vo10213212/view</a:t>
            </a:r>
            <a:endParaRPr lang="en-US" altLang="ko-KR" sz="2800" kern="0" dirty="0">
              <a:uFill>
                <a:solidFill>
                  <a:srgbClr val="800080"/>
                </a:solidFill>
              </a:u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algn="just" fontAlgn="base">
              <a:lnSpc>
                <a:spcPct val="160000"/>
              </a:lnSpc>
            </a:pPr>
            <a:endParaRPr lang="en-US" altLang="ko-KR" sz="2800" kern="0" dirty="0"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65343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1"/>
              <a:endParaRPr lang="en-US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altLang="ko-KR" sz="2800" dirty="0">
                <a:solidFill>
                  <a:prstClr val="black">
                    <a:lumMod val="75000"/>
                    <a:lumOff val="25000"/>
                  </a:prstClr>
                </a:solidFill>
                <a:latin typeface="야놀자 야체 B" panose="02020603020101020101" pitchFamily="18" charset="-127"/>
                <a:ea typeface="야놀자 야체 B" panose="02020603020101020101" pitchFamily="18" charset="-127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altLang="ko-KR" sz="28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야놀자 야체 B" panose="02020603020101020101" pitchFamily="18" charset="-127"/>
                  <a:ea typeface="야놀자 야체 B" panose="02020603020101020101" pitchFamily="18" charset="-127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D96451B-5216-494F-B911-5E1322C2CE31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7F7579-8172-482D-8513-E17366FF9219}"/>
              </a:ext>
            </a:extLst>
          </p:cNvPr>
          <p:cNvSpPr txBox="1"/>
          <p:nvPr/>
        </p:nvSpPr>
        <p:spPr>
          <a:xfrm>
            <a:off x="621721" y="1362169"/>
            <a:ext cx="42295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러스크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서한에 대한 반박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580FBA-D6B0-4950-A2C5-8A9CE9830B85}"/>
              </a:ext>
            </a:extLst>
          </p:cNvPr>
          <p:cNvSpPr txBox="1"/>
          <p:nvPr/>
        </p:nvSpPr>
        <p:spPr>
          <a:xfrm>
            <a:off x="1223303" y="2448312"/>
            <a:ext cx="7541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1)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미국은 독도를 불분명하게 명시 하지 않았을 뿐      </a:t>
            </a:r>
            <a:b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</a:b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 영토로 인정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D340DAD-8DB6-42BC-A989-BF90313A3122}"/>
              </a:ext>
            </a:extLst>
          </p:cNvPr>
          <p:cNvSpPr txBox="1"/>
          <p:nvPr/>
        </p:nvSpPr>
        <p:spPr>
          <a:xfrm>
            <a:off x="1223303" y="4714733"/>
            <a:ext cx="858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3)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극비문서 → 연합국은 존재 여부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777133-79C2-42B3-BB0F-6FDF1723282B}"/>
              </a:ext>
            </a:extLst>
          </p:cNvPr>
          <p:cNvSpPr txBox="1"/>
          <p:nvPr/>
        </p:nvSpPr>
        <p:spPr>
          <a:xfrm>
            <a:off x="1226224" y="3703732"/>
            <a:ext cx="7250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2)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문서를 샌프란시스코 강화조약에 반영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X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888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471714" y="368720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45F168B-C94E-4B74-A344-42A15AA964DC}"/>
              </a:ext>
            </a:extLst>
          </p:cNvPr>
          <p:cNvSpPr txBox="1"/>
          <p:nvPr/>
        </p:nvSpPr>
        <p:spPr>
          <a:xfrm>
            <a:off x="0" y="441088"/>
            <a:ext cx="262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# </a:t>
            </a:r>
            <a:r>
              <a:rPr lang="ko-KR" altLang="en-US" sz="2800" dirty="0"/>
              <a:t>목차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EE726C-637D-4710-9FB9-8440E033597B}"/>
              </a:ext>
            </a:extLst>
          </p:cNvPr>
          <p:cNvSpPr txBox="1"/>
          <p:nvPr/>
        </p:nvSpPr>
        <p:spPr>
          <a:xfrm>
            <a:off x="4455873" y="3556082"/>
            <a:ext cx="314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역사적 증거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D84524-3D53-4A4B-84FB-E7A12BFC24D0}"/>
              </a:ext>
            </a:extLst>
          </p:cNvPr>
          <p:cNvSpPr txBox="1"/>
          <p:nvPr/>
        </p:nvSpPr>
        <p:spPr>
          <a:xfrm>
            <a:off x="3117662" y="2126128"/>
            <a:ext cx="6087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일본이 독도를 가지려는 이유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993450-9A82-49F3-B436-95ABDE835AFB}"/>
              </a:ext>
            </a:extLst>
          </p:cNvPr>
          <p:cNvSpPr txBox="1"/>
          <p:nvPr/>
        </p:nvSpPr>
        <p:spPr>
          <a:xfrm>
            <a:off x="4386204" y="4822889"/>
            <a:ext cx="3146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3. 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마무리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32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21646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54CE4B07-B811-4796-94A2-E9AA3D8AFD32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마무리</a:t>
            </a:r>
          </a:p>
        </p:txBody>
      </p:sp>
      <p:pic>
        <p:nvPicPr>
          <p:cNvPr id="8194" name="Picture 2" descr="대한민국의 아름다운 영토, 독도 - YouTube">
            <a:extLst>
              <a:ext uri="{FF2B5EF4-FFF2-40B4-BE49-F238E27FC236}">
                <a16:creationId xmlns:a16="http://schemas.microsoft.com/office/drawing/2014/main" id="{2D41888D-0C5A-46C8-BDA3-676CAFF3C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1" y="1080171"/>
            <a:ext cx="11248570" cy="547009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915681-E0F8-4359-845C-42AAACE24F6C}"/>
              </a:ext>
            </a:extLst>
          </p:cNvPr>
          <p:cNvSpPr txBox="1"/>
          <p:nvPr/>
        </p:nvSpPr>
        <p:spPr>
          <a:xfrm>
            <a:off x="3789980" y="5155474"/>
            <a:ext cx="46120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chemeClr val="bg1"/>
                </a:solidFill>
                <a:latin typeface="+mj-lt"/>
                <a:ea typeface="휴먼모음T" panose="02030504000101010101" pitchFamily="18" charset="-127"/>
              </a:rPr>
              <a:t>역사적 근거를 바르게 인식하여 영토를 수호하고 지키자</a:t>
            </a:r>
          </a:p>
        </p:txBody>
      </p:sp>
    </p:spTree>
    <p:extLst>
      <p:ext uri="{BB962C8B-B14F-4D97-AF65-F5344CB8AC3E}">
        <p14:creationId xmlns:p14="http://schemas.microsoft.com/office/powerpoint/2010/main" val="1404216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FC01C05-0877-4C22-9810-EC9B871F7DBE}"/>
              </a:ext>
            </a:extLst>
          </p:cNvPr>
          <p:cNvSpPr txBox="1"/>
          <p:nvPr/>
        </p:nvSpPr>
        <p:spPr>
          <a:xfrm>
            <a:off x="670556" y="1110408"/>
            <a:ext cx="8325394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한국 독도 외교부</a:t>
            </a:r>
            <a:r>
              <a:rPr lang="en-US" altLang="ko-KR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s-ES" altLang="ko-KR" sz="25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http://dokdo.mofa.go.kr/kor/index.jsp</a:t>
            </a:r>
            <a:r>
              <a:rPr lang="es-ES" altLang="ko-KR" sz="2500" dirty="0"/>
              <a:t>)</a:t>
            </a:r>
          </a:p>
          <a:p>
            <a:endParaRPr lang="es-ES" altLang="ko-KR" sz="800" dirty="0"/>
          </a:p>
          <a:p>
            <a:r>
              <a:rPr lang="ko-KR" altLang="en-US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독도 박물관</a:t>
            </a:r>
            <a:r>
              <a:rPr lang="en-US" altLang="ko-KR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s-ES" altLang="ko-KR" sz="2500" dirty="0">
                <a:hlinkClick r:id="rId3"/>
              </a:rPr>
              <a:t>http://www.dokdomuseum.go.kr/index.htm</a:t>
            </a:r>
            <a:r>
              <a:rPr lang="es-ES" altLang="ko-KR" sz="2500" dirty="0"/>
              <a:t>)</a:t>
            </a:r>
            <a:endParaRPr lang="ko-KR" altLang="en-US" sz="2500" dirty="0"/>
          </a:p>
          <a:p>
            <a:endParaRPr lang="es-ES" altLang="ko-KR" sz="25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85F295-5CD5-4771-93CF-DE81F97B76B8}"/>
              </a:ext>
            </a:extLst>
          </p:cNvPr>
          <p:cNvSpPr txBox="1"/>
          <p:nvPr/>
        </p:nvSpPr>
        <p:spPr>
          <a:xfrm>
            <a:off x="705390" y="2143921"/>
            <a:ext cx="811638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네이버 백과사전</a:t>
            </a:r>
            <a:r>
              <a:rPr lang="en-US" altLang="ko-KR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s-ES" altLang="ko-KR" sz="2500" dirty="0">
                <a:hlinkClick r:id="rId4"/>
              </a:rPr>
              <a:t>https://terms.naver.com/entry.nhn?docId=3430751&amp;cid=58436&amp;categoryId=58436</a:t>
            </a:r>
            <a:r>
              <a:rPr lang="es-ES" altLang="ko-KR" sz="2500" dirty="0"/>
              <a:t>)</a:t>
            </a:r>
          </a:p>
          <a:p>
            <a:r>
              <a:rPr lang="es-ES" altLang="ko-KR" sz="2500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s-ES" altLang="ko-KR" sz="2500" dirty="0">
                <a:solidFill>
                  <a:srgbClr val="0563C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https://terms.naver.com/entry.nhn?docId=3574697&amp;cid=59015&amp;categoryId=59015</a:t>
            </a:r>
            <a:r>
              <a:rPr lang="es-ES" altLang="ko-KR" sz="2500" dirty="0"/>
              <a:t>)</a:t>
            </a:r>
            <a:endParaRPr lang="ko-KR" altLang="en-US" sz="25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83D190-C0EB-45F3-8D90-E64DD3D7936E}"/>
              </a:ext>
            </a:extLst>
          </p:cNvPr>
          <p:cNvSpPr txBox="1"/>
          <p:nvPr/>
        </p:nvSpPr>
        <p:spPr>
          <a:xfrm>
            <a:off x="696681" y="4162968"/>
            <a:ext cx="98232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블로그</a:t>
            </a:r>
            <a:r>
              <a:rPr lang="en-US" altLang="ko-KR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s-ES" altLang="ko-KR" sz="2500" dirty="0">
                <a:hlinkClick r:id="rId6"/>
              </a:rPr>
              <a:t>https://neonsoda.tistory.com/24</a:t>
            </a:r>
            <a:r>
              <a:rPr lang="es-ES" altLang="ko-KR" sz="2500" dirty="0"/>
              <a:t>)</a:t>
            </a:r>
          </a:p>
          <a:p>
            <a:r>
              <a:rPr lang="es-ES" altLang="ko-KR" sz="2500" dirty="0"/>
              <a:t>(</a:t>
            </a:r>
            <a:r>
              <a:rPr lang="es-ES" altLang="ko-KR" sz="2500" dirty="0">
                <a:hlinkClick r:id="rId7"/>
              </a:rPr>
              <a:t>https://m.blog.naver.com/PostList.nhn?blogId=kytong3202</a:t>
            </a:r>
            <a:r>
              <a:rPr lang="es-ES" altLang="ko-KR" sz="2500" dirty="0"/>
              <a:t>)</a:t>
            </a:r>
            <a:endParaRPr lang="ko-KR" altLang="en-US" sz="25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8F99AD-EA2F-4189-AEF9-DA106404419A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</a:t>
            </a:r>
            <a:r>
              <a:rPr lang="ko-KR" altLang="en-US" sz="2800" dirty="0"/>
              <a:t> 참고자료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B45E16-997C-4EE4-8E6A-3CF8C453E397}"/>
              </a:ext>
            </a:extLst>
          </p:cNvPr>
          <p:cNvSpPr txBox="1"/>
          <p:nvPr/>
        </p:nvSpPr>
        <p:spPr>
          <a:xfrm>
            <a:off x="731517" y="5056043"/>
            <a:ext cx="1090492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기사</a:t>
            </a:r>
            <a:r>
              <a:rPr lang="en-US" altLang="ko-KR" sz="25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ko-KR" sz="2500" u="sng" dirty="0">
                <a:hlinkClick r:id="rId8"/>
              </a:rPr>
              <a:t>http://weekly.chosun.com/client/news/viw.asp?ctcd=C01&amp;nNewsNumb=002297100008</a:t>
            </a:r>
            <a:r>
              <a:rPr lang="es-ES" altLang="ko-KR" sz="2500" dirty="0"/>
              <a:t>)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9185630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rPr>
                <a:t>PPT PRESENTATION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85A3D7B-7018-46B6-88B9-E0A241D45C3F}"/>
              </a:ext>
            </a:extLst>
          </p:cNvPr>
          <p:cNvSpPr txBox="1"/>
          <p:nvPr/>
        </p:nvSpPr>
        <p:spPr>
          <a:xfrm>
            <a:off x="3100252" y="2921168"/>
            <a:ext cx="55038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/>
              <a:t>Q &amp; A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1989171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rPr>
                <a:t>PPT PRESENTATION</a:t>
              </a: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9449B4B8-397B-4229-9D09-90EF0EEBCC58}"/>
              </a:ext>
            </a:extLst>
          </p:cNvPr>
          <p:cNvSpPr txBox="1"/>
          <p:nvPr/>
        </p:nvSpPr>
        <p:spPr>
          <a:xfrm>
            <a:off x="3971109" y="3013501"/>
            <a:ext cx="40756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dirty="0">
                <a:latin typeface="+mj-lt"/>
              </a:rPr>
              <a:t>감사합니다</a:t>
            </a:r>
            <a:r>
              <a:rPr lang="en-US" altLang="ko-KR" sz="4800" dirty="0">
                <a:latin typeface="+mj-lt"/>
              </a:rPr>
              <a:t>!!</a:t>
            </a:r>
            <a:endParaRPr lang="ko-KR" altLang="en-US" sz="4800" dirty="0">
              <a:latin typeface="+mj-lt"/>
            </a:endParaRPr>
          </a:p>
        </p:txBody>
      </p:sp>
      <p:pic>
        <p:nvPicPr>
          <p:cNvPr id="4" name="그림 3" descr="잘 익은 닭">
            <a:extLst>
              <a:ext uri="{FF2B5EF4-FFF2-40B4-BE49-F238E27FC236}">
                <a16:creationId xmlns:a16="http://schemas.microsoft.com/office/drawing/2014/main" id="{1F9175AA-D64E-4D0D-A7CD-76DFB19A7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011" y="2087878"/>
            <a:ext cx="2505892" cy="2505892"/>
          </a:xfrm>
          <a:prstGeom prst="rect">
            <a:avLst/>
          </a:prstGeom>
        </p:spPr>
      </p:pic>
      <p:pic>
        <p:nvPicPr>
          <p:cNvPr id="16" name="그림 15" descr="잘 익은 닭">
            <a:extLst>
              <a:ext uri="{FF2B5EF4-FFF2-40B4-BE49-F238E27FC236}">
                <a16:creationId xmlns:a16="http://schemas.microsoft.com/office/drawing/2014/main" id="{3DAB6384-67E5-41D2-82DD-E8101CA6B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60087" y="2080255"/>
            <a:ext cx="2772484" cy="250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74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D7417951-343F-4DBA-84F2-624A7D839E7E}"/>
              </a:ext>
            </a:extLst>
          </p:cNvPr>
          <p:cNvSpPr txBox="1"/>
          <p:nvPr/>
        </p:nvSpPr>
        <p:spPr>
          <a:xfrm>
            <a:off x="-163769" y="475951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# </a:t>
            </a:r>
            <a:r>
              <a:rPr lang="ko-KR" altLang="en-US" sz="2800" dirty="0"/>
              <a:t>일본이 독도를 가지려는 이유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E0B29F-2325-4B35-BE57-FBC6584A8021}"/>
              </a:ext>
            </a:extLst>
          </p:cNvPr>
          <p:cNvSpPr txBox="1"/>
          <p:nvPr/>
        </p:nvSpPr>
        <p:spPr>
          <a:xfrm>
            <a:off x="7106194" y="3355736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첫째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영토확장</a:t>
            </a:r>
          </a:p>
        </p:txBody>
      </p:sp>
      <p:pic>
        <p:nvPicPr>
          <p:cNvPr id="1028" name="Picture 4" descr="日, 대륙붕 연장 또 신청… 바다 밑 영토 확장 계속 : 뉴스 : 동아닷컴">
            <a:extLst>
              <a:ext uri="{FF2B5EF4-FFF2-40B4-BE49-F238E27FC236}">
                <a16:creationId xmlns:a16="http://schemas.microsoft.com/office/drawing/2014/main" id="{E09C9AFC-2BBA-4BF0-A3F1-C1F89694A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036" y="1741521"/>
            <a:ext cx="4700752" cy="40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A12F910-150D-4293-A127-785376A37EBB}"/>
              </a:ext>
            </a:extLst>
          </p:cNvPr>
          <p:cNvSpPr/>
          <p:nvPr/>
        </p:nvSpPr>
        <p:spPr>
          <a:xfrm>
            <a:off x="6307215" y="5248897"/>
            <a:ext cx="5124929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26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관련 영상</a:t>
            </a:r>
            <a:endParaRPr lang="en-US" altLang="ko-KR" sz="2600" dirty="0"/>
          </a:p>
          <a:p>
            <a:r>
              <a:rPr lang="en-US" altLang="ko-KR" sz="2600" dirty="0"/>
              <a:t>(</a:t>
            </a:r>
            <a:r>
              <a:rPr lang="ko-KR" altLang="en-US" sz="2600" dirty="0">
                <a:hlinkClick r:id="rId3"/>
              </a:rPr>
              <a:t>https://youtu.be/PvNZb5oppgo</a:t>
            </a:r>
            <a:r>
              <a:rPr lang="en-US" altLang="ko-KR" sz="2600" dirty="0"/>
              <a:t>)</a:t>
            </a:r>
          </a:p>
          <a:p>
            <a:endParaRPr lang="en-US" altLang="ko-KR" sz="2600" dirty="0"/>
          </a:p>
        </p:txBody>
      </p:sp>
    </p:spTree>
    <p:extLst>
      <p:ext uri="{BB962C8B-B14F-4D97-AF65-F5344CB8AC3E}">
        <p14:creationId xmlns:p14="http://schemas.microsoft.com/office/powerpoint/2010/main" val="239543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59D7EEC-ACEC-4995-9B6C-9BEAF85E00F5}"/>
              </a:ext>
            </a:extLst>
          </p:cNvPr>
          <p:cNvSpPr txBox="1"/>
          <p:nvPr/>
        </p:nvSpPr>
        <p:spPr>
          <a:xfrm>
            <a:off x="7198300" y="3429000"/>
            <a:ext cx="387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둘째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군사적 요충지</a:t>
            </a:r>
          </a:p>
        </p:txBody>
      </p:sp>
      <p:pic>
        <p:nvPicPr>
          <p:cNvPr id="2054" name="Picture 6" descr="일, 한국 전투기 독도 비행 항의..우리 영토인데 무슨 상관 - 사회 ...">
            <a:extLst>
              <a:ext uri="{FF2B5EF4-FFF2-40B4-BE49-F238E27FC236}">
                <a16:creationId xmlns:a16="http://schemas.microsoft.com/office/drawing/2014/main" id="{949D556C-0AE5-42F8-ADFE-C626CC00C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64" y="1741521"/>
            <a:ext cx="5524500" cy="405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AE3217-CA34-42FC-B5BA-C4A4AB12D8BC}"/>
              </a:ext>
            </a:extLst>
          </p:cNvPr>
          <p:cNvSpPr txBox="1"/>
          <p:nvPr/>
        </p:nvSpPr>
        <p:spPr>
          <a:xfrm>
            <a:off x="-120226" y="475951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# </a:t>
            </a:r>
            <a:r>
              <a:rPr lang="ko-KR" altLang="en-US" sz="2800" dirty="0"/>
              <a:t>일본이 독도를 가지려는 이유</a:t>
            </a:r>
          </a:p>
        </p:txBody>
      </p:sp>
    </p:spTree>
    <p:extLst>
      <p:ext uri="{BB962C8B-B14F-4D97-AF65-F5344CB8AC3E}">
        <p14:creationId xmlns:p14="http://schemas.microsoft.com/office/powerpoint/2010/main" val="1520095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pic>
        <p:nvPicPr>
          <p:cNvPr id="3076" name="Picture 4" descr="대한독도신문">
            <a:extLst>
              <a:ext uri="{FF2B5EF4-FFF2-40B4-BE49-F238E27FC236}">
                <a16:creationId xmlns:a16="http://schemas.microsoft.com/office/drawing/2014/main" id="{E9B8F442-A727-4169-B3C0-A7F6E733C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81" y="2222012"/>
            <a:ext cx="3155746" cy="31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>
            <a:extLst>
              <a:ext uri="{FF2B5EF4-FFF2-40B4-BE49-F238E27FC236}">
                <a16:creationId xmlns:a16="http://schemas.microsoft.com/office/drawing/2014/main" id="{B405A19E-199F-48ED-B221-DE478292A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pic>
        <p:nvPicPr>
          <p:cNvPr id="3077" name="_x330743216">
            <a:extLst>
              <a:ext uri="{FF2B5EF4-FFF2-40B4-BE49-F238E27FC236}">
                <a16:creationId xmlns:a16="http://schemas.microsoft.com/office/drawing/2014/main" id="{642F8973-E961-4E4A-AB67-1B09B5D3E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444" y="2222012"/>
            <a:ext cx="3155747" cy="313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49BE648-763B-471B-8AED-A7FA4D56EFFD}"/>
              </a:ext>
            </a:extLst>
          </p:cNvPr>
          <p:cNvSpPr txBox="1"/>
          <p:nvPr/>
        </p:nvSpPr>
        <p:spPr>
          <a:xfrm>
            <a:off x="7330602" y="3541553"/>
            <a:ext cx="3872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셋째</a:t>
            </a:r>
            <a:r>
              <a:rPr lang="en-US" altLang="ko-KR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</a:t>
            </a:r>
            <a:r>
              <a:rPr lang="ko-KR" altLang="en-US" sz="32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경제적 가치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51B12D-817A-477E-8899-0E3DB1F08A00}"/>
              </a:ext>
            </a:extLst>
          </p:cNvPr>
          <p:cNvSpPr txBox="1"/>
          <p:nvPr/>
        </p:nvSpPr>
        <p:spPr>
          <a:xfrm>
            <a:off x="-155060" y="475951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/>
              <a:t># </a:t>
            </a:r>
            <a:r>
              <a:rPr lang="ko-KR" altLang="en-US" sz="2800" dirty="0"/>
              <a:t>일본이 독도를 가지려는 이유</a:t>
            </a:r>
          </a:p>
        </p:txBody>
      </p:sp>
    </p:spTree>
    <p:extLst>
      <p:ext uri="{BB962C8B-B14F-4D97-AF65-F5344CB8AC3E}">
        <p14:creationId xmlns:p14="http://schemas.microsoft.com/office/powerpoint/2010/main" val="147027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pic>
        <p:nvPicPr>
          <p:cNvPr id="16" name="Picture 4" descr="삼국사기』에 기록된 우산국(울릉도와 독도) 관련 내용 : 네이버 블로그">
            <a:extLst>
              <a:ext uri="{FF2B5EF4-FFF2-40B4-BE49-F238E27FC236}">
                <a16:creationId xmlns:a16="http://schemas.microsoft.com/office/drawing/2014/main" id="{F99DFCA5-678F-4402-B067-AD0D8CB8F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06" y="2227316"/>
            <a:ext cx="5268685" cy="315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C7A176-0F0B-42A3-9016-864EE43B32AA}"/>
              </a:ext>
            </a:extLst>
          </p:cNvPr>
          <p:cNvSpPr txBox="1"/>
          <p:nvPr/>
        </p:nvSpPr>
        <p:spPr>
          <a:xfrm>
            <a:off x="2464526" y="1479911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삼국사기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81E556-4633-40D0-90DE-DE7E36A93C54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D17946-9B4B-4FEF-8084-F0EAFA98AFBA}"/>
              </a:ext>
            </a:extLst>
          </p:cNvPr>
          <p:cNvSpPr txBox="1"/>
          <p:nvPr/>
        </p:nvSpPr>
        <p:spPr>
          <a:xfrm>
            <a:off x="7951907" y="2232212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첫 인식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B8A093-8450-4DDE-9237-9A2D2D0404F1}"/>
              </a:ext>
            </a:extLst>
          </p:cNvPr>
          <p:cNvSpPr txBox="1"/>
          <p:nvPr/>
        </p:nvSpPr>
        <p:spPr>
          <a:xfrm>
            <a:off x="7951907" y="4360355"/>
            <a:ext cx="269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토산물 조공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F0921C-B53A-4CC0-B6D0-EFC74218D816}"/>
              </a:ext>
            </a:extLst>
          </p:cNvPr>
          <p:cNvSpPr txBox="1"/>
          <p:nvPr/>
        </p:nvSpPr>
        <p:spPr>
          <a:xfrm>
            <a:off x="7951907" y="3234509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이사부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747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961FAC4-CDAA-4EB0-AF00-68180F73820C}"/>
              </a:ext>
            </a:extLst>
          </p:cNvPr>
          <p:cNvSpPr txBox="1"/>
          <p:nvPr/>
        </p:nvSpPr>
        <p:spPr>
          <a:xfrm>
            <a:off x="1793966" y="1588138"/>
            <a:ext cx="38086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동국문헌비고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여지서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11CF22-BC94-47A1-B84C-7953EB74C726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ED54C68-1443-43F5-B1E4-C196645C419B}"/>
              </a:ext>
            </a:extLst>
          </p:cNvPr>
          <p:cNvSpPr txBox="1"/>
          <p:nvPr/>
        </p:nvSpPr>
        <p:spPr>
          <a:xfrm>
            <a:off x="7874750" y="2531295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조선 영조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F5F6A2-D493-4614-BAF3-0BA17085DB36}"/>
              </a:ext>
            </a:extLst>
          </p:cNvPr>
          <p:cNvSpPr txBox="1"/>
          <p:nvPr/>
        </p:nvSpPr>
        <p:spPr>
          <a:xfrm>
            <a:off x="7448738" y="4152181"/>
            <a:ext cx="2959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우산도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=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송도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독도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4BA0E14E-DB14-4DB8-B1E1-186C7948A8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59" y="2166078"/>
            <a:ext cx="5012191" cy="377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05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11B968B-BFFC-47AD-9834-AA6C898EC756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2D979AB-C4B5-437C-83B4-81E208CE436B}"/>
              </a:ext>
            </a:extLst>
          </p:cNvPr>
          <p:cNvSpPr txBox="1"/>
          <p:nvPr/>
        </p:nvSpPr>
        <p:spPr>
          <a:xfrm>
            <a:off x="7164460" y="2269127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1530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년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F12A5B-BABF-4CF0-9523-2850510C6EAB}"/>
              </a:ext>
            </a:extLst>
          </p:cNvPr>
          <p:cNvSpPr txBox="1"/>
          <p:nvPr/>
        </p:nvSpPr>
        <p:spPr>
          <a:xfrm>
            <a:off x="7164460" y="4199891"/>
            <a:ext cx="331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우산도와 울릉도</a:t>
            </a:r>
            <a:endParaRPr lang="en-US" altLang="ko-KR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→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무릉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혹은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우릉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048C92-5DA2-4792-A814-0273B8B10903}"/>
              </a:ext>
            </a:extLst>
          </p:cNvPr>
          <p:cNvSpPr txBox="1"/>
          <p:nvPr/>
        </p:nvSpPr>
        <p:spPr>
          <a:xfrm>
            <a:off x="7164460" y="3228872"/>
            <a:ext cx="2497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상세히 기록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35663AF5-6589-4983-88E2-755D962D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584065184">
            <a:extLst>
              <a:ext uri="{FF2B5EF4-FFF2-40B4-BE49-F238E27FC236}">
                <a16:creationId xmlns:a16="http://schemas.microsoft.com/office/drawing/2014/main" id="{517284C3-1949-41B4-AF23-4F72B48D8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34" y="2209419"/>
            <a:ext cx="4685211" cy="366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8A3012B-B7D7-48C9-8078-184C4390DE78}"/>
              </a:ext>
            </a:extLst>
          </p:cNvPr>
          <p:cNvSpPr txBox="1"/>
          <p:nvPr/>
        </p:nvSpPr>
        <p:spPr>
          <a:xfrm>
            <a:off x="2246328" y="1661778"/>
            <a:ext cx="3440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신증여지동국승람</a:t>
            </a:r>
            <a:endParaRPr lang="ko-KR" altLang="en-US" sz="28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298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DFDCD3"/>
          </a:fgClr>
          <a:bgClr>
            <a:srgbClr val="E9E7DA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그룹 14"/>
          <p:cNvGrpSpPr/>
          <p:nvPr/>
        </p:nvGrpSpPr>
        <p:grpSpPr>
          <a:xfrm>
            <a:off x="508000" y="377457"/>
            <a:ext cx="11248571" cy="6172811"/>
            <a:chOff x="304800" y="377457"/>
            <a:chExt cx="11248571" cy="6172811"/>
          </a:xfrm>
          <a:effectLst>
            <a:outerShdw dist="1270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직사각형 5"/>
            <p:cNvSpPr/>
            <p:nvPr/>
          </p:nvSpPr>
          <p:spPr>
            <a:xfrm>
              <a:off x="304800" y="377457"/>
              <a:ext cx="11248571" cy="682032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7200" marR="0" lvl="1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304800" y="1059489"/>
              <a:ext cx="11248571" cy="549077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9603016" y="830761"/>
              <a:ext cx="288000" cy="36000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10205471" y="5406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10156050" y="593561"/>
              <a:ext cx="288000" cy="288000"/>
            </a:xfrm>
            <a:prstGeom prst="rect">
              <a:avLst/>
            </a:prstGeom>
            <a:solidFill>
              <a:srgbClr val="DFDCD3"/>
            </a:solidFill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야놀자 야체 B" panose="02020603020101020101" pitchFamily="18" charset="-127"/>
                <a:ea typeface="야놀자 야체 B" panose="02020603020101020101" pitchFamily="18" charset="-127"/>
                <a:cs typeface="+mn-cs"/>
              </a:endParaRPr>
            </a:p>
          </p:txBody>
        </p:sp>
        <p:grpSp>
          <p:nvGrpSpPr>
            <p:cNvPr id="14" name="그룹 13"/>
            <p:cNvGrpSpPr/>
            <p:nvPr/>
          </p:nvGrpSpPr>
          <p:grpSpPr>
            <a:xfrm>
              <a:off x="10715634" y="494636"/>
              <a:ext cx="447675" cy="447675"/>
              <a:chOff x="10714248" y="597490"/>
              <a:chExt cx="288000" cy="288000"/>
            </a:xfrm>
          </p:grpSpPr>
          <p:sp>
            <p:nvSpPr>
              <p:cNvPr id="12" name="직사각형 11"/>
              <p:cNvSpPr/>
              <p:nvPr/>
            </p:nvSpPr>
            <p:spPr>
              <a:xfrm rot="2700000">
                <a:off x="10714247" y="732490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  <p:sp>
            <p:nvSpPr>
              <p:cNvPr id="13" name="직사각형 12"/>
              <p:cNvSpPr/>
              <p:nvPr/>
            </p:nvSpPr>
            <p:spPr>
              <a:xfrm rot="18900000">
                <a:off x="10714248" y="732489"/>
                <a:ext cx="288000" cy="1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ko-KR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야놀자 야체 B" panose="02020603020101020101" pitchFamily="18" charset="-127"/>
                  <a:ea typeface="야놀자 야체 B" panose="02020603020101020101" pitchFamily="18" charset="-127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AC872AE-60FE-487B-AD10-7F5E4A0080D9}"/>
              </a:ext>
            </a:extLst>
          </p:cNvPr>
          <p:cNvSpPr txBox="1"/>
          <p:nvPr/>
        </p:nvSpPr>
        <p:spPr>
          <a:xfrm>
            <a:off x="621721" y="481549"/>
            <a:ext cx="671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/>
              <a:t>역사적 증거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C71A1C-EE9E-471E-8B61-2D93168980C7}"/>
              </a:ext>
            </a:extLst>
          </p:cNvPr>
          <p:cNvSpPr txBox="1"/>
          <p:nvPr/>
        </p:nvSpPr>
        <p:spPr>
          <a:xfrm>
            <a:off x="2907903" y="1507271"/>
            <a:ext cx="2142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안용복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53AC82-EF76-48E1-9E78-CC4F6AD3CCEC}"/>
              </a:ext>
            </a:extLst>
          </p:cNvPr>
          <p:cNvSpPr txBox="1"/>
          <p:nvPr/>
        </p:nvSpPr>
        <p:spPr>
          <a:xfrm>
            <a:off x="7624395" y="3936022"/>
            <a:ext cx="2695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 도일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6EE403-EA33-4868-9942-984087F8C53B}"/>
              </a:ext>
            </a:extLst>
          </p:cNvPr>
          <p:cNvSpPr txBox="1"/>
          <p:nvPr/>
        </p:nvSpPr>
        <p:spPr>
          <a:xfrm>
            <a:off x="7624395" y="2730770"/>
            <a:ext cx="24698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/>
              <a:t># 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제 </a:t>
            </a:r>
            <a:r>
              <a:rPr lang="en-US" altLang="ko-KR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28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차 도일</a:t>
            </a:r>
          </a:p>
        </p:txBody>
      </p:sp>
      <p:pic>
        <p:nvPicPr>
          <p:cNvPr id="2050" name="Picture 2" descr="안용복 사건과 죽도 도해 금지령 - 1 : 네이버 블로그">
            <a:extLst>
              <a:ext uri="{FF2B5EF4-FFF2-40B4-BE49-F238E27FC236}">
                <a16:creationId xmlns:a16="http://schemas.microsoft.com/office/drawing/2014/main" id="{EF4883DA-A894-4165-AE4F-3895EFD70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577" y="2030492"/>
            <a:ext cx="4869241" cy="427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B70F7A13-9A52-4B06-A4C9-D3EE5924BE4C}"/>
              </a:ext>
            </a:extLst>
          </p:cNvPr>
          <p:cNvSpPr/>
          <p:nvPr/>
        </p:nvSpPr>
        <p:spPr>
          <a:xfrm>
            <a:off x="6371605" y="4925272"/>
            <a:ext cx="5291833" cy="1237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lnSpc>
                <a:spcPct val="160000"/>
              </a:lnSpc>
            </a:pPr>
            <a:r>
              <a:rPr lang="ko-KR" altLang="en-US" sz="2500" kern="0" dirty="0">
                <a:latin typeface="휴먼모음T" panose="02030504000101010101" pitchFamily="18" charset="-127"/>
                <a:ea typeface="휴먼모음T" panose="020305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관련 영상</a:t>
            </a:r>
            <a:br>
              <a:rPr lang="en-US" altLang="ko-KR" sz="2500" kern="0" dirty="0">
                <a:latin typeface="휴먼모음T" panose="02030504000101010101" pitchFamily="18" charset="-127"/>
                <a:ea typeface="휴먼모음T" panose="020305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n-US" altLang="ko-KR" sz="2500" kern="0" dirty="0">
                <a:solidFill>
                  <a:srgbClr val="0563C1"/>
                </a:solidFill>
                <a:latin typeface="함초롬바탕" panose="02030604000101010101" pitchFamily="18" charset="-127"/>
                <a:ea typeface="함초롬바탕" panose="020306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altLang="ko-KR" sz="2500" u="sng" kern="0" dirty="0">
                <a:solidFill>
                  <a:srgbClr val="0563C1"/>
                </a:solidFill>
                <a:uFill>
                  <a:solidFill>
                    <a:srgbClr val="0000FF"/>
                  </a:solidFill>
                </a:uFill>
                <a:latin typeface="함초롬바탕" panose="02030604000101010101" pitchFamily="18" charset="-127"/>
                <a:ea typeface="함초롬바탕" panose="02030604000101010101" pitchFamily="18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https://youtu.be/k4nNFaAyvbk</a:t>
            </a:r>
            <a:r>
              <a:rPr lang="en-US" altLang="ko-KR" sz="25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)</a:t>
            </a:r>
            <a:endParaRPr lang="en-US" altLang="ko-KR" sz="2500" kern="0" dirty="0">
              <a:solidFill>
                <a:srgbClr val="000000"/>
              </a:solidFill>
              <a:latin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4723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</TotalTime>
  <Words>539</Words>
  <Application>Microsoft Office PowerPoint</Application>
  <PresentationFormat>와이드스크린</PresentationFormat>
  <Paragraphs>98</Paragraphs>
  <Slides>23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29" baseType="lpstr">
      <vt:lpstr>맑은 고딕</vt:lpstr>
      <vt:lpstr>야놀자 야체 B</vt:lpstr>
      <vt:lpstr>함초롬바탕</vt:lpstr>
      <vt:lpstr>휴먼모음T</vt:lpstr>
      <vt:lpstr>Arial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조현석</dc:creator>
  <cp:lastModifiedBy>김 상우</cp:lastModifiedBy>
  <cp:revision>143</cp:revision>
  <dcterms:created xsi:type="dcterms:W3CDTF">2020-03-16T05:47:02Z</dcterms:created>
  <dcterms:modified xsi:type="dcterms:W3CDTF">2020-05-01T02:17:20Z</dcterms:modified>
</cp:coreProperties>
</file>