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7" r:id="rId4"/>
    <p:sldId id="260" r:id="rId5"/>
    <p:sldId id="261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7520A6-D4C4-42A2-81B7-BCBE6695D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F6DC916-8DA4-4DAE-B5DC-53627623E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61E86A-3B0C-42E6-A434-3DECF1DBA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B5C-587D-4AA6-98FE-09CCBBCA606B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E9299E-EB4D-4787-A54D-F26620B0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942AF42-6C11-41C4-A78F-475A2F97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2411-2C15-4C6D-981D-4FE7DC075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552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CBA77D-7B0D-43B0-8B23-DD78CE3CF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44E26B1-B899-4DE0-9537-F383A831D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8057B3-381B-416A-A456-A5FB249E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B5C-587D-4AA6-98FE-09CCBBCA606B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F173D2-4973-41B7-8066-2560DD9DE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9E5427-F923-411E-9284-6C87E50F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2411-2C15-4C6D-981D-4FE7DC075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776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03ACA6A-6D25-40E3-BABA-F8C6F6192E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AF3AA2-CB2F-4B4B-BA40-CF5F7526D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4AA7BE-B94D-4D1F-B8AF-678F7A17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B5C-587D-4AA6-98FE-09CCBBCA606B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9EF96B-8D7D-4DC8-B424-715084F31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77F60D-6CD4-436C-A445-6DA7BA7E2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2411-2C15-4C6D-981D-4FE7DC075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69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018EDE-50D5-4C7F-9E96-85E081A56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C290CC-2A1D-41A8-BABD-0E35B4C78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A331E48-8B83-4E0E-9560-AB6DDC701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B5C-587D-4AA6-98FE-09CCBBCA606B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E98AAA-5896-4110-B42B-2DFF584DA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A2AF57-9A05-4461-8C41-0276B88F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2411-2C15-4C6D-981D-4FE7DC075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12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B64D8B-56E9-4975-A940-F8BBB5EC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865B3C2-F104-4427-9555-4E38E67F0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0C6F9B5-ED47-4E47-859F-50C9EB6D0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B5C-587D-4AA6-98FE-09CCBBCA606B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D5A153-74E1-4BC5-9481-A561797CF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1EAA31-3E8E-422C-BF07-67F691A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2411-2C15-4C6D-981D-4FE7DC075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792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989952-3550-47BF-8DC6-72A61C5F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5C81E59-0097-4732-9F47-31BC2A55A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AF2794E-3E84-445F-94B4-13D4242B3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E0A0D9-9161-46C5-ACEF-17DD8D69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B5C-587D-4AA6-98FE-09CCBBCA606B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1899B53-0D75-4335-B3FD-AE3D51F09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553C398-0B89-4782-989A-686ACFA0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2411-2C15-4C6D-981D-4FE7DC075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91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C2D9BA-43EB-4CE0-92F6-FC924A8A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E2A7B2A-F20F-478C-9DB1-76A1CE029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83FBC01-B74A-4699-A14F-87E7BCAC3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FBEC897-F90D-464B-B82C-956A318F7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0601472-58E8-416C-912D-EC93CBFD7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0F8AD19-57AC-4443-AB7C-B6990EDC5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B5C-587D-4AA6-98FE-09CCBBCA606B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F689BE6-6BD8-4397-92F0-6CDB2259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965AB5C-9953-47D6-81F3-9117E4B5F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2411-2C15-4C6D-981D-4FE7DC075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80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DF2F0F-9358-485B-BB27-547C78A1C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535B731-E14E-44BE-B1B7-E6DA287FD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B5C-587D-4AA6-98FE-09CCBBCA606B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89ED1C6-0980-4F5E-A37B-459AB13A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51028BE-190B-480D-A1AC-52946061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2411-2C15-4C6D-981D-4FE7DC075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3267C15-7642-44C7-9DE1-A9DA5DCF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B5C-587D-4AA6-98FE-09CCBBCA606B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9FAC36C-09F0-4634-B064-340196B3F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0DB6CF-BAE8-4493-95AD-E92460FD4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2411-2C15-4C6D-981D-4FE7DC075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238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FB3D3B-7578-48A8-A98C-19771D5C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B75466-85AF-4330-B9C2-63D900EC7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DC1E7AA-B14E-4123-8D01-0F3B9459C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6C7084-4568-4DC6-B4D7-63FF0EB31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B5C-587D-4AA6-98FE-09CCBBCA606B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F84CC19-FC06-4367-ACEB-91D50C736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4F04B79-BE5B-4FC5-A6F4-990A09EFF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2411-2C15-4C6D-981D-4FE7DC075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4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C7FA01-8DAA-40B1-9C99-FB2B331A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7DF9417-F711-40FF-BC6D-D848E0505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0DF7E2-5EC6-40F4-8C98-3FBCD1729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CD72898-30C1-491D-857D-F21032106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B5C-587D-4AA6-98FE-09CCBBCA606B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13F7415-A274-42AF-9D67-E8E4C6CE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C1827CC-E249-4BCA-AC68-A44C6F1A7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2411-2C15-4C6D-981D-4FE7DC075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38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63E33B7-C3A1-41D8-922A-3438B759A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F374B9F-DFBD-4F12-9CC2-BCE23DDC4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BDEBF9-36B1-4811-BA26-20B63C886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F5B5C-587D-4AA6-98FE-09CCBBCA606B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13DC6B-0D7E-4378-A580-AA1455AE3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B0A108B-D332-44C0-AD82-49E78D4C8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A2411-2C15-4C6D-981D-4FE7DC075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" y="-2083"/>
            <a:ext cx="12188301" cy="6860083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3698" y="2867166"/>
            <a:ext cx="12188301" cy="925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일본의 관광정책</a:t>
            </a:r>
            <a:r>
              <a:rPr lang="en-US" altLang="ko-KR" sz="2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국내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해외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지역적 관점에서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14830FD-757A-4103-81BF-A056B982DFE2}"/>
              </a:ext>
            </a:extLst>
          </p:cNvPr>
          <p:cNvSpPr/>
          <p:nvPr/>
        </p:nvSpPr>
        <p:spPr>
          <a:xfrm>
            <a:off x="90493" y="6399909"/>
            <a:ext cx="4525574" cy="32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21902xx4</a:t>
            </a:r>
            <a:r>
              <a:rPr lang="ko-KR" altLang="en-US" sz="1200" dirty="0">
                <a:solidFill>
                  <a:schemeClr val="accent6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최</a:t>
            </a:r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x</a:t>
            </a:r>
            <a:r>
              <a:rPr lang="ko-KR" altLang="en-US" sz="1200" dirty="0">
                <a:solidFill>
                  <a:schemeClr val="accent6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원 </a:t>
            </a:r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219018xx</a:t>
            </a:r>
            <a:r>
              <a:rPr lang="ko-KR" altLang="en-US" sz="1200" dirty="0" err="1">
                <a:solidFill>
                  <a:schemeClr val="accent6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박윤</a:t>
            </a:r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x</a:t>
            </a:r>
            <a:r>
              <a:rPr lang="ko-KR" altLang="en-US" sz="1200" dirty="0">
                <a:solidFill>
                  <a:schemeClr val="accent6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2200xx37</a:t>
            </a:r>
            <a:r>
              <a:rPr lang="ko-KR" altLang="en-US" sz="1200" dirty="0">
                <a:solidFill>
                  <a:schemeClr val="accent6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</a:t>
            </a:r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x</a:t>
            </a:r>
            <a:r>
              <a:rPr lang="ko-KR" altLang="en-US" sz="1200" dirty="0">
                <a:solidFill>
                  <a:schemeClr val="accent6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</a:t>
            </a:r>
          </a:p>
        </p:txBody>
      </p:sp>
    </p:spTree>
    <p:extLst>
      <p:ext uri="{BB962C8B-B14F-4D97-AF65-F5344CB8AC3E}">
        <p14:creationId xmlns:p14="http://schemas.microsoft.com/office/powerpoint/2010/main" val="253794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16EDA3F-CE58-48E7-9941-49C93BF6E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80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126AA0-0829-4915-A336-A49A6B46D0E7}"/>
              </a:ext>
            </a:extLst>
          </p:cNvPr>
          <p:cNvSpPr txBox="1"/>
          <p:nvPr/>
        </p:nvSpPr>
        <p:spPr>
          <a:xfrm>
            <a:off x="1859097" y="0"/>
            <a:ext cx="6163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Go To Travel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FC40A6-AEFD-4AB2-926A-4D20906743CE}"/>
              </a:ext>
            </a:extLst>
          </p:cNvPr>
          <p:cNvSpPr txBox="1"/>
          <p:nvPr/>
        </p:nvSpPr>
        <p:spPr>
          <a:xfrm>
            <a:off x="0" y="1813450"/>
            <a:ext cx="2404431" cy="2178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chemeClr val="bg1">
                    <a:lumMod val="6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관광정책의 개요</a:t>
            </a:r>
            <a:endParaRPr lang="en-US" altLang="ko-KR" sz="1400" dirty="0">
              <a:solidFill>
                <a:schemeClr val="bg1">
                  <a:lumMod val="6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국내 관점의</a:t>
            </a:r>
            <a:r>
              <a:rPr lang="en-US" altLang="ko-KR" sz="14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</a:t>
            </a:r>
            <a:endParaRPr lang="en-US" altLang="ko-KR" sz="1400" dirty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chemeClr val="accent3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해외 관점의 관광정책</a:t>
            </a:r>
            <a:endParaRPr lang="en-US" altLang="ko-KR" sz="1400" dirty="0">
              <a:solidFill>
                <a:schemeClr val="accent3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chemeClr val="accent3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 관점의 관광정책</a:t>
            </a:r>
            <a:endParaRPr lang="en-US" altLang="ko-KR" sz="1400" dirty="0">
              <a:solidFill>
                <a:schemeClr val="accent3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chemeClr val="accent3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시사점</a:t>
            </a:r>
            <a:endParaRPr lang="ko-KR" altLang="en-US" sz="14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193B88F-2E76-4201-BB6F-0F5B992D9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981" y="732211"/>
            <a:ext cx="3324689" cy="216247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2DBF107-5E4B-4354-9BC4-E1818F067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201" y="3578808"/>
            <a:ext cx="2248214" cy="224821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E45E151-6931-459C-A878-64A46EFA6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4413" y="3674072"/>
            <a:ext cx="2057687" cy="205768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CD066D4-7888-4366-90C9-989F6D6268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52920">
            <a:off x="8570660" y="2819281"/>
            <a:ext cx="581106" cy="110505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2EB6706-3E6B-438A-9000-7488204524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96786">
            <a:off x="3839659" y="2645228"/>
            <a:ext cx="714475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2CB939C-64DC-451E-9A32-271265C16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809" cy="6858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FB85FA5-DC57-4B3A-A2B4-D00248382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361" y="1890497"/>
            <a:ext cx="4105848" cy="333421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B6246D1-1B18-43C9-A805-0FC303E93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398" y="2899571"/>
            <a:ext cx="3115110" cy="3115110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436AB0F5-E9C8-48B2-A2AF-063791D89D4D}"/>
              </a:ext>
            </a:extLst>
          </p:cNvPr>
          <p:cNvSpPr/>
          <p:nvPr/>
        </p:nvSpPr>
        <p:spPr>
          <a:xfrm>
            <a:off x="7183062" y="2056252"/>
            <a:ext cx="4425158" cy="575469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 lang="ko-KR" altLang="en-US"/>
            </a:pPr>
            <a:r>
              <a:rPr lang="en-US" altLang="ko-KR" dirty="0">
                <a:solidFill>
                  <a:schemeClr val="tx1"/>
                </a:solidFill>
              </a:rPr>
              <a:t>1</a:t>
            </a:r>
            <a:r>
              <a:rPr lang="ko-KR" altLang="en-US" dirty="0">
                <a:solidFill>
                  <a:schemeClr val="tx1"/>
                </a:solidFill>
              </a:rPr>
              <a:t>박당 20만원 할인쿠폰 지급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EA9C0D0-E84A-40D7-A905-357C91891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948" y="2471186"/>
            <a:ext cx="1590897" cy="131463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436A37C-B18C-4107-BD65-619C4C43C3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209" y="4073751"/>
            <a:ext cx="1590897" cy="106694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F54D845-7DE1-47AB-8D11-9A959DE4F9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9107" y="1901136"/>
            <a:ext cx="5172797" cy="35914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ABDA8D-BC2A-4333-94F7-41BC5542D285}"/>
              </a:ext>
            </a:extLst>
          </p:cNvPr>
          <p:cNvSpPr txBox="1"/>
          <p:nvPr/>
        </p:nvSpPr>
        <p:spPr>
          <a:xfrm>
            <a:off x="19641" y="1963746"/>
            <a:ext cx="1952378" cy="2178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관광정책의 개요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국내 관점의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해외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시사점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7BE2C6-09D1-4A0D-B573-CAB1AFF3EE42}"/>
              </a:ext>
            </a:extLst>
          </p:cNvPr>
          <p:cNvSpPr txBox="1"/>
          <p:nvPr/>
        </p:nvSpPr>
        <p:spPr>
          <a:xfrm>
            <a:off x="1858361" y="26376"/>
            <a:ext cx="6169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Go To Travel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767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D149925-5452-4F99-A939-21106862C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E708E6-1819-4401-9BFB-52A8CC2F2F2D}"/>
              </a:ext>
            </a:extLst>
          </p:cNvPr>
          <p:cNvSpPr txBox="1"/>
          <p:nvPr/>
        </p:nvSpPr>
        <p:spPr>
          <a:xfrm>
            <a:off x="0" y="2067316"/>
            <a:ext cx="1886638" cy="2178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관광정책의 개요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국내 관점의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해외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시사점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295D905-D443-473B-8548-FE4997290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221" y="1077710"/>
            <a:ext cx="7290099" cy="370166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308D3B8-8E00-42EC-8DF9-5FAE2441D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996" y="5065815"/>
            <a:ext cx="4267796" cy="714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42657F-4B6E-47C8-A34A-4B6CC61B3118}"/>
              </a:ext>
            </a:extLst>
          </p:cNvPr>
          <p:cNvSpPr txBox="1"/>
          <p:nvPr/>
        </p:nvSpPr>
        <p:spPr>
          <a:xfrm>
            <a:off x="1886638" y="79653"/>
            <a:ext cx="6163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Go To Travel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6711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25CBEFF-1E5A-4910-B761-3EBD7B480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" y="0"/>
            <a:ext cx="1217980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F935CE-2143-4AB1-B3C9-F508F47FBD21}"/>
              </a:ext>
            </a:extLst>
          </p:cNvPr>
          <p:cNvSpPr txBox="1"/>
          <p:nvPr/>
        </p:nvSpPr>
        <p:spPr>
          <a:xfrm>
            <a:off x="0" y="2199519"/>
            <a:ext cx="1908672" cy="2178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관광정책의 개요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국내 관점의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해외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시사점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58261BD-2539-41C2-A7CA-DA6D5C8E1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521" y="687939"/>
            <a:ext cx="3067478" cy="59063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A521A09-FC29-4274-93F5-22B453A16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212" y="687939"/>
            <a:ext cx="3067478" cy="59063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3CC9B2A-C5D7-4D2B-B7D2-04F2DA8AB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889" y="1723202"/>
            <a:ext cx="1581371" cy="95263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68F3821-F8BD-48D1-84A1-616323BD4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0363" y="2918891"/>
            <a:ext cx="1771897" cy="128605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11EFA76-9DD3-4DB5-AFBC-C93F446EB2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1809" y="4949322"/>
            <a:ext cx="1819529" cy="7144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A4198B-2B99-4BBA-B150-F3C0C7A93CB6}"/>
              </a:ext>
            </a:extLst>
          </p:cNvPr>
          <p:cNvSpPr txBox="1"/>
          <p:nvPr/>
        </p:nvSpPr>
        <p:spPr>
          <a:xfrm>
            <a:off x="4723407" y="1978821"/>
            <a:ext cx="6163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여행 업자 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위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87C633-B47B-4151-B066-955B6CD14D11}"/>
              </a:ext>
            </a:extLst>
          </p:cNvPr>
          <p:cNvSpPr txBox="1"/>
          <p:nvPr/>
        </p:nvSpPr>
        <p:spPr>
          <a:xfrm>
            <a:off x="4774949" y="3429612"/>
            <a:ext cx="6163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독립계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여행사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A3E678-1C3E-4E36-A394-3A598316BB79}"/>
              </a:ext>
            </a:extLst>
          </p:cNvPr>
          <p:cNvSpPr txBox="1"/>
          <p:nvPr/>
        </p:nvSpPr>
        <p:spPr>
          <a:xfrm>
            <a:off x="4788508" y="5106184"/>
            <a:ext cx="6163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독자성있는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착지형  상품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12B49D-6CC5-4E36-ABD8-98379D5DC9CE}"/>
              </a:ext>
            </a:extLst>
          </p:cNvPr>
          <p:cNvSpPr txBox="1"/>
          <p:nvPr/>
        </p:nvSpPr>
        <p:spPr>
          <a:xfrm>
            <a:off x="1908672" y="53495"/>
            <a:ext cx="6163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관광 관련 기업 및 정부기관 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1507A82A-4D6A-4B1E-8C9E-68B3FD24C0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4764" y="1795626"/>
            <a:ext cx="2038635" cy="55252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C703952-835C-4A87-934A-F1892F033A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7763" y="848822"/>
            <a:ext cx="123842" cy="559195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44F5E338-4489-459E-B919-A4AD8C3B0F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1896" y="3104493"/>
            <a:ext cx="1829055" cy="64779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0CCF5F09-26D7-4706-AE0F-390033759E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9580" y="4989443"/>
            <a:ext cx="1629002" cy="75258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810EE44-7CAB-4797-AE6A-8F695C4E2024}"/>
              </a:ext>
            </a:extLst>
          </p:cNvPr>
          <p:cNvSpPr txBox="1"/>
          <p:nvPr/>
        </p:nvSpPr>
        <p:spPr>
          <a:xfrm>
            <a:off x="9498093" y="1824354"/>
            <a:ext cx="6163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다양한 서비스</a:t>
            </a:r>
            <a:endParaRPr lang="ko-KR" altLang="en-US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FCFDD7-189F-45E9-9370-DA572B335C71}"/>
              </a:ext>
            </a:extLst>
          </p:cNvPr>
          <p:cNvSpPr txBox="1"/>
          <p:nvPr/>
        </p:nvSpPr>
        <p:spPr>
          <a:xfrm>
            <a:off x="9393399" y="3268720"/>
            <a:ext cx="7882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온천 </a:t>
            </a:r>
            <a:r>
              <a:rPr lang="ko-KR" altLang="en-US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료칸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부문 상세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C667AD-1DFA-4F2D-A7D2-C782DED82F6D}"/>
              </a:ext>
            </a:extLst>
          </p:cNvPr>
          <p:cNvSpPr txBox="1"/>
          <p:nvPr/>
        </p:nvSpPr>
        <p:spPr>
          <a:xfrm>
            <a:off x="9393399" y="5306560"/>
            <a:ext cx="868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고급 </a:t>
            </a:r>
            <a:r>
              <a:rPr lang="ko-KR" altLang="en-US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료칸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938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D6A9D7-6BBA-4F08-9CE9-3479C8322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FE377E-932C-4947-A4A9-7D55F39FEE97}"/>
              </a:ext>
            </a:extLst>
          </p:cNvPr>
          <p:cNvSpPr txBox="1"/>
          <p:nvPr/>
        </p:nvSpPr>
        <p:spPr>
          <a:xfrm>
            <a:off x="0" y="2144435"/>
            <a:ext cx="1908672" cy="2178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관광정책의 개요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국내 관점의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해외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시사점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BAD826A-E28C-4F87-89F8-F72F1D64B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070" y="1007429"/>
            <a:ext cx="3067478" cy="5906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E6445E-CACF-427B-9668-3C8ED53B2DF9}"/>
              </a:ext>
            </a:extLst>
          </p:cNvPr>
          <p:cNvSpPr txBox="1"/>
          <p:nvPr/>
        </p:nvSpPr>
        <p:spPr>
          <a:xfrm>
            <a:off x="1908672" y="134383"/>
            <a:ext cx="6163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관광 관련 기업 및 정부기관 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8AFE623-F853-41D3-B837-E15FF61BE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258" y="1952419"/>
            <a:ext cx="2619741" cy="14765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CB929A5-69A2-4E1A-9771-C8CBD7847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593" y="3670853"/>
            <a:ext cx="2543530" cy="838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80213E5-EDA6-4277-AFC4-3A295ED2D4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5489" y="4811714"/>
            <a:ext cx="1857634" cy="14003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B65AB0-57CE-4D4D-8F71-8EC7DF3BF534}"/>
              </a:ext>
            </a:extLst>
          </p:cNvPr>
          <p:cNvSpPr txBox="1"/>
          <p:nvPr/>
        </p:nvSpPr>
        <p:spPr>
          <a:xfrm>
            <a:off x="6940814" y="2323774"/>
            <a:ext cx="1671621" cy="3669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호텔업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1위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ABA36E-5738-4E78-9F0F-08DCB1A9D4BD}"/>
              </a:ext>
            </a:extLst>
          </p:cNvPr>
          <p:cNvSpPr txBox="1"/>
          <p:nvPr/>
        </p:nvSpPr>
        <p:spPr>
          <a:xfrm>
            <a:off x="6624809" y="4006586"/>
            <a:ext cx="167162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저가격대 숙박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164A06-2265-4AA5-AC54-D5490E1B8BEA}"/>
              </a:ext>
            </a:extLst>
          </p:cNvPr>
          <p:cNvSpPr txBox="1"/>
          <p:nvPr/>
        </p:nvSpPr>
        <p:spPr>
          <a:xfrm>
            <a:off x="6624809" y="5493331"/>
            <a:ext cx="6163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고가격대 숙박</a:t>
            </a:r>
            <a:endParaRPr lang="ko-KR" altLang="en-US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319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0C8787FC-9372-4BC6-AF7B-E82D102C9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C67CEE-C3CC-42BB-BDAF-F35D79C290B6}"/>
              </a:ext>
            </a:extLst>
          </p:cNvPr>
          <p:cNvSpPr txBox="1"/>
          <p:nvPr/>
        </p:nvSpPr>
        <p:spPr>
          <a:xfrm>
            <a:off x="1903164" y="0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관광 관련 기업 및 정부기관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BE1FBC-CDDB-4F3C-82A7-C6AEB439F257}"/>
              </a:ext>
            </a:extLst>
          </p:cNvPr>
          <p:cNvSpPr txBox="1"/>
          <p:nvPr/>
        </p:nvSpPr>
        <p:spPr>
          <a:xfrm>
            <a:off x="0" y="2199519"/>
            <a:ext cx="1930705" cy="2178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관광정책의 개요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국내 관점의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해외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시사점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10AB0F9-D300-448F-A498-83F81C567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632" y="989109"/>
            <a:ext cx="3067478" cy="59063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B78ADE4-596A-4B88-B50A-2B4D98445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203" y="2814552"/>
            <a:ext cx="3134162" cy="1228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36847C-7230-4D4F-B25E-901E869193F2}"/>
              </a:ext>
            </a:extLst>
          </p:cNvPr>
          <p:cNvSpPr txBox="1"/>
          <p:nvPr/>
        </p:nvSpPr>
        <p:spPr>
          <a:xfrm>
            <a:off x="7777253" y="3360145"/>
            <a:ext cx="311541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관광입국 실현을 위한 조직</a:t>
            </a:r>
          </a:p>
        </p:txBody>
      </p:sp>
    </p:spTree>
    <p:extLst>
      <p:ext uri="{BB962C8B-B14F-4D97-AF65-F5344CB8AC3E}">
        <p14:creationId xmlns:p14="http://schemas.microsoft.com/office/powerpoint/2010/main" val="35028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83"/>
            <a:ext cx="12192000" cy="686216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3496733" y="1287438"/>
            <a:ext cx="5198534" cy="4283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Contents</a:t>
            </a:r>
          </a:p>
          <a:p>
            <a:pPr algn="ctr">
              <a:lnSpc>
                <a:spcPct val="200000"/>
              </a:lnSpc>
            </a:pPr>
            <a:endParaRPr lang="en-US" altLang="ko-KR" sz="12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4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관광정책의 </a:t>
            </a:r>
            <a:r>
              <a:rPr lang="ko-KR" altLang="en-US" sz="24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개요</a:t>
            </a:r>
            <a:endParaRPr lang="en-US" altLang="ko-KR" sz="2400" dirty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4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국내</a:t>
            </a:r>
            <a:r>
              <a:rPr lang="ko-KR" altLang="en-US" sz="24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관점의</a:t>
            </a:r>
            <a:r>
              <a:rPr lang="en-US" altLang="ko-KR" sz="24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</a:t>
            </a:r>
            <a:endParaRPr lang="en-US" altLang="ko-KR" sz="24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4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해외</a:t>
            </a:r>
            <a:r>
              <a:rPr lang="ko-KR" altLang="en-US" sz="24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관점의 관광정책</a:t>
            </a:r>
            <a:endParaRPr lang="en-US" altLang="ko-KR" sz="24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4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</a:t>
            </a:r>
            <a:r>
              <a:rPr lang="ko-KR" altLang="en-US" sz="24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관점의 관광정책</a:t>
            </a:r>
            <a:endParaRPr lang="en-US" altLang="ko-KR" sz="24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4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시사점</a:t>
            </a:r>
          </a:p>
        </p:txBody>
      </p:sp>
    </p:spTree>
    <p:extLst>
      <p:ext uri="{BB962C8B-B14F-4D97-AF65-F5344CB8AC3E}">
        <p14:creationId xmlns:p14="http://schemas.microsoft.com/office/powerpoint/2010/main" val="233792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0"/>
            <a:ext cx="12191998" cy="6862165"/>
            <a:chOff x="0" y="0"/>
            <a:chExt cx="12191998" cy="6862165"/>
          </a:xfrm>
        </p:grpSpPr>
        <p:grpSp>
          <p:nvGrpSpPr>
            <p:cNvPr id="11" name="그룹 10"/>
            <p:cNvGrpSpPr/>
            <p:nvPr/>
          </p:nvGrpSpPr>
          <p:grpSpPr>
            <a:xfrm>
              <a:off x="0" y="0"/>
              <a:ext cx="12191998" cy="6862165"/>
              <a:chOff x="0" y="0"/>
              <a:chExt cx="12191998" cy="6862165"/>
            </a:xfrm>
          </p:grpSpPr>
          <p:grpSp>
            <p:nvGrpSpPr>
              <p:cNvPr id="7" name="그룹 6"/>
              <p:cNvGrpSpPr/>
              <p:nvPr/>
            </p:nvGrpSpPr>
            <p:grpSpPr>
              <a:xfrm>
                <a:off x="0" y="0"/>
                <a:ext cx="12191998" cy="6862165"/>
                <a:chOff x="0" y="0"/>
                <a:chExt cx="12191998" cy="6862165"/>
              </a:xfrm>
            </p:grpSpPr>
            <p:pic>
              <p:nvPicPr>
                <p:cNvPr id="4" name="그림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"/>
                  <a:ext cx="12191998" cy="6862164"/>
                </a:xfrm>
                <a:prstGeom prst="rect">
                  <a:avLst/>
                </a:prstGeom>
              </p:spPr>
            </p:pic>
            <p:sp>
              <p:nvSpPr>
                <p:cNvPr id="5" name="직사각형 4">
                  <a:extLst>
                    <a:ext uri="{FF2B5EF4-FFF2-40B4-BE49-F238E27FC236}">
                      <a16:creationId xmlns:a16="http://schemas.microsoft.com/office/drawing/2014/main" id="{2D9B15B3-EA38-4CBA-8C8C-DD4729AA9D3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039061" cy="570755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200000"/>
                    </a:lnSpc>
                  </a:pPr>
                  <a:r>
                    <a:rPr lang="ko-KR" altLang="en-US" sz="1400" dirty="0">
                      <a:solidFill>
                        <a:srgbClr val="C00000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관광정책의 개요</a:t>
                  </a:r>
                  <a:endParaRPr lang="en-US" altLang="ko-KR" sz="1400" dirty="0">
                    <a:solidFill>
                      <a:srgbClr val="C00000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endParaRPr>
                </a:p>
                <a:p>
                  <a:pPr>
                    <a:lnSpc>
                      <a:spcPct val="200000"/>
                    </a:lnSpc>
                  </a:pPr>
                  <a:r>
                    <a:rPr lang="ko-KR" altLang="en-US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국내 관점의</a:t>
                  </a:r>
                  <a:r>
                    <a:rPr lang="en-US" altLang="ko-KR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 </a:t>
                  </a:r>
                  <a:r>
                    <a:rPr lang="ko-KR" altLang="en-US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관광정책</a:t>
                  </a:r>
                  <a:endParaRPr lang="en-US" altLang="ko-KR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endParaRPr>
                </a:p>
                <a:p>
                  <a:pPr>
                    <a:lnSpc>
                      <a:spcPct val="200000"/>
                    </a:lnSpc>
                  </a:pPr>
                  <a:r>
                    <a:rPr lang="ko-KR" altLang="en-US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해외 관점의 관광정책</a:t>
                  </a:r>
                  <a:endParaRPr lang="en-US" altLang="ko-KR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endParaRPr>
                </a:p>
                <a:p>
                  <a:pPr>
                    <a:lnSpc>
                      <a:spcPct val="200000"/>
                    </a:lnSpc>
                  </a:pPr>
                  <a:r>
                    <a:rPr lang="ko-KR" altLang="en-US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지역 관점의 관광정책</a:t>
                  </a:r>
                  <a:endParaRPr lang="en-US" altLang="ko-KR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endParaRPr>
                </a:p>
                <a:p>
                  <a:pPr>
                    <a:lnSpc>
                      <a:spcPct val="200000"/>
                    </a:lnSpc>
                  </a:pPr>
                  <a:r>
                    <a:rPr lang="ko-KR" altLang="en-US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시사점</a:t>
                  </a:r>
                  <a:endParaRPr lang="en-US" altLang="ko-KR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endParaRPr>
                </a:p>
                <a:p>
                  <a:pPr>
                    <a:lnSpc>
                      <a:spcPct val="200000"/>
                    </a:lnSpc>
                  </a:pPr>
                  <a:endParaRPr lang="ko-KR" altLang="en-US" sz="1600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endParaRPr>
                </a:p>
              </p:txBody>
            </p:sp>
          </p:grpSp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1D7FC2CE-657A-4815-9412-0D54706A0719}"/>
                  </a:ext>
                </a:extLst>
              </p:cNvPr>
              <p:cNvSpPr/>
              <p:nvPr/>
            </p:nvSpPr>
            <p:spPr>
              <a:xfrm>
                <a:off x="2297875" y="5476875"/>
                <a:ext cx="9484426" cy="11297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국가 또는 지방의 행정기관이 지역의 관광자원을 활용한 관광사업을 위해 기획</a:t>
                </a:r>
                <a:r>
                  <a:rPr lang="en-US" altLang="ko-KR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·</a:t>
                </a: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구상</a:t>
                </a:r>
                <a:r>
                  <a:rPr lang="en-US" altLang="ko-KR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·</a:t>
                </a: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수립된 정책</a:t>
                </a:r>
                <a:endParaRPr lang="en-US" altLang="ko-KR" sz="14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관광을 위한 지역의 자연</a:t>
                </a:r>
                <a:r>
                  <a:rPr lang="en-US" altLang="ko-KR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·</a:t>
                </a: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특산물</a:t>
                </a:r>
                <a:r>
                  <a:rPr lang="en-US" altLang="ko-KR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·</a:t>
                </a: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전통문화 등을 이용</a:t>
                </a:r>
                <a:endParaRPr lang="en-US" altLang="ko-KR" sz="14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여행객이 국내</a:t>
                </a:r>
                <a:r>
                  <a:rPr lang="en-US" altLang="ko-KR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·</a:t>
                </a:r>
                <a:r>
                  <a:rPr lang="ko-KR" altLang="en-US" sz="1400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해외 여행을 다니면서 얻을 수 있는 일종의 혜택</a:t>
                </a:r>
                <a:endParaRPr lang="en-US" altLang="ko-KR" sz="14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</p:grp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B73635E5-E065-482F-B38F-9C3485F3AC00}"/>
                </a:ext>
              </a:extLst>
            </p:cNvPr>
            <p:cNvSpPr/>
            <p:nvPr/>
          </p:nvSpPr>
          <p:spPr>
            <a:xfrm>
              <a:off x="1888178" y="162694"/>
              <a:ext cx="10303820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1) </a:t>
              </a:r>
              <a:r>
                <a:rPr lang="ko-KR" altLang="en-US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관광정책의 정의</a:t>
              </a:r>
              <a:endParaRPr lang="en-US" altLang="ko-KR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1888179" y="5048250"/>
            <a:ext cx="1030382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관광정책의 정의</a:t>
            </a:r>
            <a:endParaRPr lang="en-US" altLang="ko-KR" sz="16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2297874" y="754011"/>
            <a:ext cx="9484427" cy="4298756"/>
            <a:chOff x="2297874" y="754011"/>
            <a:chExt cx="9484427" cy="4298756"/>
          </a:xfrm>
        </p:grpSpPr>
        <p:grpSp>
          <p:nvGrpSpPr>
            <p:cNvPr id="22" name="그룹 21"/>
            <p:cNvGrpSpPr/>
            <p:nvPr/>
          </p:nvGrpSpPr>
          <p:grpSpPr>
            <a:xfrm>
              <a:off x="2297874" y="754011"/>
              <a:ext cx="9484427" cy="4294239"/>
              <a:chOff x="2297874" y="595901"/>
              <a:chExt cx="9484427" cy="4409548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CF37B1BB-F38D-44AD-9A34-F6D5D5F53A48}"/>
                  </a:ext>
                </a:extLst>
              </p:cNvPr>
              <p:cNvSpPr/>
              <p:nvPr/>
            </p:nvSpPr>
            <p:spPr>
              <a:xfrm>
                <a:off x="2297875" y="595901"/>
                <a:ext cx="9484426" cy="4409548"/>
              </a:xfrm>
              <a:prstGeom prst="rect">
                <a:avLst/>
              </a:prstGeom>
              <a:solidFill>
                <a:srgbClr val="1CA49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24" name="그림 23">
                <a:extLst>
                  <a:ext uri="{FF2B5EF4-FFF2-40B4-BE49-F238E27FC236}">
                    <a16:creationId xmlns:a16="http://schemas.microsoft.com/office/drawing/2014/main" id="{A91A1386-8A03-4794-9AE9-379F689541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874" y="595902"/>
                <a:ext cx="5087939" cy="4409547"/>
              </a:xfrm>
              <a:prstGeom prst="rect">
                <a:avLst/>
              </a:prstGeom>
            </p:spPr>
          </p:pic>
          <p:sp>
            <p:nvSpPr>
              <p:cNvPr id="25" name="말풍선: 사각형 14">
                <a:extLst>
                  <a:ext uri="{FF2B5EF4-FFF2-40B4-BE49-F238E27FC236}">
                    <a16:creationId xmlns:a16="http://schemas.microsoft.com/office/drawing/2014/main" id="{76A29983-78AD-4DDD-BE0D-F4A1686442D5}"/>
                  </a:ext>
                </a:extLst>
              </p:cNvPr>
              <p:cNvSpPr/>
              <p:nvPr/>
            </p:nvSpPr>
            <p:spPr>
              <a:xfrm>
                <a:off x="7602857" y="789398"/>
                <a:ext cx="3962400" cy="1624149"/>
              </a:xfrm>
              <a:prstGeom prst="wedgeRectCallout">
                <a:avLst>
                  <a:gd name="adj1" fmla="val -57582"/>
                  <a:gd name="adj2" fmla="val 84480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dirty="0"/>
                  <a:t>국가</a:t>
                </a:r>
                <a:r>
                  <a:rPr lang="en-US" altLang="ko-KR" dirty="0"/>
                  <a:t>·</a:t>
                </a:r>
                <a:r>
                  <a:rPr lang="ko-KR" altLang="en-US" dirty="0"/>
                  <a:t>지방 정책기관에서</a:t>
                </a:r>
                <a:endParaRPr lang="en-US" altLang="ko-KR" dirty="0"/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dirty="0"/>
                  <a:t>관광객 유치를 위해 </a:t>
                </a:r>
                <a:endParaRPr lang="en-US" altLang="ko-KR" dirty="0"/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dirty="0"/>
                  <a:t>행정 차원에서 수립하는 계획</a:t>
                </a:r>
                <a:endParaRPr lang="ko-KR" altLang="en-US" sz="1600" dirty="0"/>
              </a:p>
            </p:txBody>
          </p:sp>
        </p:grpSp>
        <p:sp>
          <p:nvSpPr>
            <p:cNvPr id="13" name="자유형 12"/>
            <p:cNvSpPr/>
            <p:nvPr/>
          </p:nvSpPr>
          <p:spPr>
            <a:xfrm>
              <a:off x="7041823" y="4807670"/>
              <a:ext cx="443059" cy="245097"/>
            </a:xfrm>
            <a:custGeom>
              <a:avLst/>
              <a:gdLst>
                <a:gd name="connsiteX0" fmla="*/ 339365 w 443059"/>
                <a:gd name="connsiteY0" fmla="*/ 0 h 245097"/>
                <a:gd name="connsiteX1" fmla="*/ 443059 w 443059"/>
                <a:gd name="connsiteY1" fmla="*/ 245097 h 245097"/>
                <a:gd name="connsiteX2" fmla="*/ 0 w 443059"/>
                <a:gd name="connsiteY2" fmla="*/ 245097 h 245097"/>
                <a:gd name="connsiteX3" fmla="*/ 339365 w 443059"/>
                <a:gd name="connsiteY3" fmla="*/ 0 h 24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059" h="245097">
                  <a:moveTo>
                    <a:pt x="339365" y="0"/>
                  </a:moveTo>
                  <a:lnTo>
                    <a:pt x="443059" y="245097"/>
                  </a:lnTo>
                  <a:lnTo>
                    <a:pt x="0" y="245097"/>
                  </a:lnTo>
                  <a:lnTo>
                    <a:pt x="339365" y="0"/>
                  </a:lnTo>
                  <a:close/>
                </a:path>
              </a:pathLst>
            </a:custGeom>
            <a:solidFill>
              <a:srgbClr val="241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545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0"/>
            <a:ext cx="12191998" cy="6862164"/>
            <a:chOff x="0" y="0"/>
            <a:chExt cx="12191998" cy="6862164"/>
          </a:xfrm>
        </p:grpSpPr>
        <p:grpSp>
          <p:nvGrpSpPr>
            <p:cNvPr id="13" name="그룹 12"/>
            <p:cNvGrpSpPr/>
            <p:nvPr/>
          </p:nvGrpSpPr>
          <p:grpSpPr>
            <a:xfrm>
              <a:off x="0" y="0"/>
              <a:ext cx="12191998" cy="6862164"/>
              <a:chOff x="0" y="0"/>
              <a:chExt cx="12191998" cy="6862164"/>
            </a:xfrm>
          </p:grpSpPr>
          <p:grpSp>
            <p:nvGrpSpPr>
              <p:cNvPr id="14" name="그룹 13"/>
              <p:cNvGrpSpPr/>
              <p:nvPr/>
            </p:nvGrpSpPr>
            <p:grpSpPr>
              <a:xfrm>
                <a:off x="0" y="0"/>
                <a:ext cx="12191998" cy="6862164"/>
                <a:chOff x="0" y="0"/>
                <a:chExt cx="12191998" cy="6862164"/>
              </a:xfrm>
            </p:grpSpPr>
            <p:pic>
              <p:nvPicPr>
                <p:cNvPr id="16" name="그림 1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12191998" cy="6862164"/>
                </a:xfrm>
                <a:prstGeom prst="rect">
                  <a:avLst/>
                </a:prstGeom>
              </p:spPr>
            </p:pic>
            <p:sp>
              <p:nvSpPr>
                <p:cNvPr id="17" name="직사각형 16">
                  <a:extLst>
                    <a:ext uri="{FF2B5EF4-FFF2-40B4-BE49-F238E27FC236}">
                      <a16:creationId xmlns:a16="http://schemas.microsoft.com/office/drawing/2014/main" id="{2D9B15B3-EA38-4CBA-8C8C-DD4729AA9D3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039061" cy="570755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200000"/>
                    </a:lnSpc>
                  </a:pPr>
                  <a:r>
                    <a:rPr lang="ko-KR" altLang="en-US" sz="1400" dirty="0">
                      <a:solidFill>
                        <a:srgbClr val="C00000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관광정책의 개요</a:t>
                  </a:r>
                  <a:endParaRPr lang="en-US" altLang="ko-KR" sz="1400" dirty="0">
                    <a:solidFill>
                      <a:srgbClr val="C00000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endParaRPr>
                </a:p>
                <a:p>
                  <a:pPr>
                    <a:lnSpc>
                      <a:spcPct val="200000"/>
                    </a:lnSpc>
                  </a:pPr>
                  <a:r>
                    <a:rPr lang="ko-KR" altLang="en-US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국내 관점의</a:t>
                  </a:r>
                  <a:r>
                    <a:rPr lang="en-US" altLang="ko-KR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 </a:t>
                  </a:r>
                  <a:r>
                    <a:rPr lang="ko-KR" altLang="en-US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관광정책</a:t>
                  </a:r>
                  <a:endParaRPr lang="en-US" altLang="ko-KR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endParaRPr>
                </a:p>
                <a:p>
                  <a:pPr>
                    <a:lnSpc>
                      <a:spcPct val="200000"/>
                    </a:lnSpc>
                  </a:pPr>
                  <a:r>
                    <a:rPr lang="ko-KR" altLang="en-US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해외 관점의 관광정책</a:t>
                  </a:r>
                  <a:endParaRPr lang="en-US" altLang="ko-KR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endParaRPr>
                </a:p>
                <a:p>
                  <a:pPr>
                    <a:lnSpc>
                      <a:spcPct val="200000"/>
                    </a:lnSpc>
                  </a:pPr>
                  <a:r>
                    <a:rPr lang="ko-KR" altLang="en-US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지역 관점의 관광정책</a:t>
                  </a:r>
                  <a:endParaRPr lang="en-US" altLang="ko-KR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endParaRPr>
                </a:p>
                <a:p>
                  <a:pPr>
                    <a:lnSpc>
                      <a:spcPct val="200000"/>
                    </a:lnSpc>
                  </a:pPr>
                  <a:r>
                    <a:rPr lang="ko-KR" altLang="en-US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시사점</a:t>
                  </a:r>
                  <a:endParaRPr lang="en-US" altLang="ko-KR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endParaRPr>
                </a:p>
                <a:p>
                  <a:pPr>
                    <a:lnSpc>
                      <a:spcPct val="200000"/>
                    </a:lnSpc>
                  </a:pPr>
                  <a:endParaRPr lang="ko-KR" altLang="en-US" sz="1600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endParaRPr>
                </a:p>
              </p:txBody>
            </p:sp>
          </p:grp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B73635E5-E065-482F-B38F-9C3485F3AC00}"/>
                  </a:ext>
                </a:extLst>
              </p:cNvPr>
              <p:cNvSpPr/>
              <p:nvPr/>
            </p:nvSpPr>
            <p:spPr>
              <a:xfrm>
                <a:off x="1888178" y="162694"/>
                <a:ext cx="10303820" cy="4286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2) </a:t>
                </a:r>
                <a:r>
                  <a:rPr lang="ko-KR" altLang="en-US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관광정책을 기획</a:t>
                </a:r>
                <a:r>
                  <a:rPr lang="en-US" altLang="ko-KR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·</a:t>
                </a:r>
                <a:r>
                  <a:rPr lang="ko-KR" altLang="en-US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수립하는 이유</a:t>
                </a:r>
                <a:endParaRPr lang="en-US" altLang="ko-KR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</p:grp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1D7FC2CE-657A-4815-9412-0D54706A0719}"/>
                </a:ext>
              </a:extLst>
            </p:cNvPr>
            <p:cNvSpPr/>
            <p:nvPr/>
          </p:nvSpPr>
          <p:spPr>
            <a:xfrm>
              <a:off x="2297875" y="5476875"/>
              <a:ext cx="9484426" cy="11297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관광객</a:t>
              </a:r>
              <a:r>
                <a:rPr lang="en-US" altLang="ko-KR" sz="14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·</a:t>
              </a:r>
              <a:r>
                <a:rPr lang="ko-KR" altLang="en-US" sz="14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여행객 등 지역의 방문자들에게 자국의 문화를 홍보하여 문화컨텐츠의 문화적 가치를 보존</a:t>
              </a:r>
              <a:endPara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자국의 지역 관광지를 소개를 통해 관광산업의 발전을 도모</a:t>
              </a:r>
              <a:endPara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정책 대상지의 알려지지 않은 유익한 정보를 방문자들에게 소개함으로써 지역발전에 이바지</a:t>
              </a:r>
              <a:endPara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1888179" y="5048250"/>
            <a:ext cx="1030382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관광지를 유치하려는 목적</a:t>
            </a:r>
            <a:endParaRPr lang="en-US" altLang="ko-KR" sz="16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2057314" y="754012"/>
            <a:ext cx="9724987" cy="4294238"/>
            <a:chOff x="2297874" y="754012"/>
            <a:chExt cx="9484426" cy="4188014"/>
          </a:xfrm>
        </p:grpSpPr>
        <p:grpSp>
          <p:nvGrpSpPr>
            <p:cNvPr id="9" name="그룹 8"/>
            <p:cNvGrpSpPr/>
            <p:nvPr/>
          </p:nvGrpSpPr>
          <p:grpSpPr>
            <a:xfrm>
              <a:off x="2532485" y="754012"/>
              <a:ext cx="9249815" cy="3950190"/>
              <a:chOff x="2532485" y="754012"/>
              <a:chExt cx="9249815" cy="3950190"/>
            </a:xfrm>
          </p:grpSpPr>
          <p:pic>
            <p:nvPicPr>
              <p:cNvPr id="2" name="그림 1">
                <a:extLst>
                  <a:ext uri="{FF2B5EF4-FFF2-40B4-BE49-F238E27FC236}">
                    <a16:creationId xmlns:a16="http://schemas.microsoft.com/office/drawing/2014/main" id="{BAAA9B5B-84C5-46A4-8F67-B86C10059D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32485" y="754012"/>
                <a:ext cx="3563516" cy="3950190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id="{501A0CE1-8CF8-4F11-8486-DC413BA7A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98203" y="754012"/>
                <a:ext cx="2784097" cy="3950190"/>
              </a:xfrm>
              <a:prstGeom prst="rect">
                <a:avLst/>
              </a:prstGeom>
            </p:spPr>
          </p:pic>
          <p:pic>
            <p:nvPicPr>
              <p:cNvPr id="11" name="그림 10">
                <a:extLst>
                  <a:ext uri="{FF2B5EF4-FFF2-40B4-BE49-F238E27FC236}">
                    <a16:creationId xmlns:a16="http://schemas.microsoft.com/office/drawing/2014/main" id="{6557C8AE-A094-4CFF-9C14-65E2D6065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69732" y="754012"/>
                <a:ext cx="2554739" cy="1701456"/>
              </a:xfrm>
              <a:prstGeom prst="rect">
                <a:avLst/>
              </a:prstGeom>
            </p:spPr>
          </p:pic>
          <p:pic>
            <p:nvPicPr>
              <p:cNvPr id="12" name="그림 11">
                <a:extLst>
                  <a:ext uri="{FF2B5EF4-FFF2-40B4-BE49-F238E27FC236}">
                    <a16:creationId xmlns:a16="http://schemas.microsoft.com/office/drawing/2014/main" id="{C2B5B432-C8EE-4274-84D7-8A4F905F45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63417" y="2811393"/>
                <a:ext cx="2561054" cy="1892809"/>
              </a:xfrm>
              <a:prstGeom prst="rect">
                <a:avLst/>
              </a:prstGeom>
            </p:spPr>
          </p:pic>
        </p:grp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B73635E5-E065-482F-B38F-9C3485F3AC00}"/>
                </a:ext>
              </a:extLst>
            </p:cNvPr>
            <p:cNvSpPr/>
            <p:nvPr/>
          </p:nvSpPr>
          <p:spPr>
            <a:xfrm>
              <a:off x="2297874" y="4704203"/>
              <a:ext cx="3791811" cy="2335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12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한국의 전통의상인 한복</a:t>
              </a:r>
              <a:endParaRPr lang="en-US" altLang="ko-KR" sz="12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B73635E5-E065-482F-B38F-9C3485F3AC00}"/>
                </a:ext>
              </a:extLst>
            </p:cNvPr>
            <p:cNvSpPr/>
            <p:nvPr/>
          </p:nvSpPr>
          <p:spPr>
            <a:xfrm>
              <a:off x="6263417" y="4708468"/>
              <a:ext cx="2561054" cy="2335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12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남산타워</a:t>
              </a:r>
              <a:endParaRPr lang="en-US" altLang="ko-KR" sz="12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B73635E5-E065-482F-B38F-9C3485F3AC00}"/>
                </a:ext>
              </a:extLst>
            </p:cNvPr>
            <p:cNvSpPr/>
            <p:nvPr/>
          </p:nvSpPr>
          <p:spPr>
            <a:xfrm>
              <a:off x="6263417" y="2449178"/>
              <a:ext cx="2561054" cy="2335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12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경복궁</a:t>
              </a:r>
              <a:endParaRPr lang="en-US" altLang="ko-KR" sz="12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B73635E5-E065-482F-B38F-9C3485F3AC00}"/>
                </a:ext>
              </a:extLst>
            </p:cNvPr>
            <p:cNvSpPr/>
            <p:nvPr/>
          </p:nvSpPr>
          <p:spPr>
            <a:xfrm>
              <a:off x="8991888" y="4700789"/>
              <a:ext cx="2790412" cy="2335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1200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제주도 여행 가이드북</a:t>
              </a:r>
              <a:endParaRPr lang="en-US" altLang="ko-KR" sz="12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038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0" y="0"/>
            <a:ext cx="12191998" cy="6862165"/>
            <a:chOff x="0" y="0"/>
            <a:chExt cx="12191998" cy="6862165"/>
          </a:xfrm>
        </p:grpSpPr>
        <p:grpSp>
          <p:nvGrpSpPr>
            <p:cNvPr id="15" name="그룹 14"/>
            <p:cNvGrpSpPr/>
            <p:nvPr/>
          </p:nvGrpSpPr>
          <p:grpSpPr>
            <a:xfrm>
              <a:off x="0" y="0"/>
              <a:ext cx="12191998" cy="6862165"/>
              <a:chOff x="0" y="0"/>
              <a:chExt cx="12191998" cy="6862165"/>
            </a:xfrm>
          </p:grpSpPr>
          <p:grpSp>
            <p:nvGrpSpPr>
              <p:cNvPr id="17" name="그룹 16"/>
              <p:cNvGrpSpPr/>
              <p:nvPr/>
            </p:nvGrpSpPr>
            <p:grpSpPr>
              <a:xfrm>
                <a:off x="0" y="0"/>
                <a:ext cx="12191998" cy="6862165"/>
                <a:chOff x="0" y="0"/>
                <a:chExt cx="12191998" cy="6862165"/>
              </a:xfrm>
            </p:grpSpPr>
            <p:pic>
              <p:nvPicPr>
                <p:cNvPr id="19" name="그림 1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"/>
                  <a:ext cx="12191998" cy="6862164"/>
                </a:xfrm>
                <a:prstGeom prst="rect">
                  <a:avLst/>
                </a:prstGeom>
              </p:spPr>
            </p:pic>
            <p:sp>
              <p:nvSpPr>
                <p:cNvPr id="20" name="직사각형 19">
                  <a:extLst>
                    <a:ext uri="{FF2B5EF4-FFF2-40B4-BE49-F238E27FC236}">
                      <a16:creationId xmlns:a16="http://schemas.microsoft.com/office/drawing/2014/main" id="{2D9B15B3-EA38-4CBA-8C8C-DD4729AA9D3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039061" cy="570755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200000"/>
                    </a:lnSpc>
                  </a:pPr>
                  <a:r>
                    <a:rPr lang="ko-KR" altLang="en-US" sz="1400" dirty="0">
                      <a:solidFill>
                        <a:srgbClr val="C00000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관광정책의 개요</a:t>
                  </a:r>
                  <a:endParaRPr lang="en-US" altLang="ko-KR" sz="1400" dirty="0">
                    <a:solidFill>
                      <a:srgbClr val="C00000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endParaRPr>
                </a:p>
                <a:p>
                  <a:pPr>
                    <a:lnSpc>
                      <a:spcPct val="200000"/>
                    </a:lnSpc>
                  </a:pPr>
                  <a:r>
                    <a:rPr lang="ko-KR" altLang="en-US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국내 관점의</a:t>
                  </a:r>
                  <a:r>
                    <a:rPr lang="en-US" altLang="ko-KR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 </a:t>
                  </a:r>
                  <a:r>
                    <a:rPr lang="ko-KR" altLang="en-US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관광정책</a:t>
                  </a:r>
                  <a:endParaRPr lang="en-US" altLang="ko-KR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endParaRPr>
                </a:p>
                <a:p>
                  <a:pPr>
                    <a:lnSpc>
                      <a:spcPct val="200000"/>
                    </a:lnSpc>
                  </a:pPr>
                  <a:r>
                    <a:rPr lang="ko-KR" altLang="en-US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해외 관점의 관광정책</a:t>
                  </a:r>
                  <a:endParaRPr lang="en-US" altLang="ko-KR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endParaRPr>
                </a:p>
                <a:p>
                  <a:pPr>
                    <a:lnSpc>
                      <a:spcPct val="200000"/>
                    </a:lnSpc>
                  </a:pPr>
                  <a:r>
                    <a:rPr lang="ko-KR" altLang="en-US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지역 관점의 관광정책</a:t>
                  </a:r>
                  <a:endParaRPr lang="en-US" altLang="ko-KR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endParaRPr>
                </a:p>
                <a:p>
                  <a:pPr>
                    <a:lnSpc>
                      <a:spcPct val="200000"/>
                    </a:lnSpc>
                  </a:pPr>
                  <a:r>
                    <a:rPr lang="ko-KR" altLang="en-US" sz="1400" dirty="0">
                      <a:solidFill>
                        <a:schemeClr val="accent3"/>
                      </a:solidFill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시사점</a:t>
                  </a:r>
                  <a:endParaRPr lang="en-US" altLang="ko-KR" sz="1400" dirty="0">
                    <a:solidFill>
                      <a:schemeClr val="accent3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endParaRPr>
                </a:p>
                <a:p>
                  <a:pPr>
                    <a:lnSpc>
                      <a:spcPct val="200000"/>
                    </a:lnSpc>
                  </a:pPr>
                  <a:endParaRPr lang="ko-KR" altLang="en-US" sz="1600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endParaRPr>
                </a:p>
              </p:txBody>
            </p:sp>
          </p:grp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B73635E5-E065-482F-B38F-9C3485F3AC00}"/>
                  </a:ext>
                </a:extLst>
              </p:cNvPr>
              <p:cNvSpPr/>
              <p:nvPr/>
            </p:nvSpPr>
            <p:spPr>
              <a:xfrm>
                <a:off x="1888178" y="162555"/>
                <a:ext cx="10303820" cy="4286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3) </a:t>
                </a:r>
                <a:r>
                  <a:rPr lang="ko-KR" altLang="en-US" dirty="0">
                    <a:solidFill>
                      <a:schemeClr val="tx1"/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관광정책 수립에 따른 효과</a:t>
                </a:r>
                <a:endParaRPr lang="en-US" altLang="ko-KR" dirty="0">
                  <a:solidFill>
                    <a:schemeClr val="tx1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</p:grp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1D7FC2CE-657A-4815-9412-0D54706A0719}"/>
                </a:ext>
              </a:extLst>
            </p:cNvPr>
            <p:cNvSpPr/>
            <p:nvPr/>
          </p:nvSpPr>
          <p:spPr>
            <a:xfrm>
              <a:off x="2297875" y="5476875"/>
              <a:ext cx="9484426" cy="11297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정책이 입안된 지역 및 </a:t>
              </a:r>
              <a:r>
                <a:rPr lang="ko-KR" altLang="en-US" sz="1400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주변지의</a:t>
              </a:r>
              <a:r>
                <a:rPr lang="ko-KR" altLang="en-US" sz="14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숙박</a:t>
              </a:r>
              <a:r>
                <a:rPr lang="en-US" altLang="ko-KR" sz="14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·</a:t>
              </a:r>
              <a:r>
                <a:rPr lang="ko-KR" altLang="en-US" sz="14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요식업</a:t>
              </a:r>
              <a:r>
                <a:rPr lang="en-US" altLang="ko-KR" sz="14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14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운송업</a:t>
              </a:r>
              <a:r>
                <a:rPr lang="en-US" altLang="ko-KR" sz="14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14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오락 및 레저스포츠 산업 등 지역경제의 성장 기대</a:t>
              </a:r>
              <a:endPara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새로운 부가가치를 지닌 산업의 등장 및 관련 직종의 고용창출 등 부수적인 경제적 파급효과 발생</a:t>
              </a:r>
              <a:endPara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지역의 문화적 정체성 확립</a:t>
              </a:r>
              <a:endPara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1888179" y="5048250"/>
            <a:ext cx="1030382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방문객 유치에 따른 파급효과</a:t>
            </a:r>
            <a:endParaRPr lang="en-US" altLang="ko-KR" sz="16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2289441" y="753732"/>
            <a:ext cx="9492860" cy="4212966"/>
            <a:chOff x="2289441" y="753732"/>
            <a:chExt cx="9492860" cy="4212966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85D910E8-4F8E-4D4E-A8F7-D1B3A7C802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89402" y="2138599"/>
              <a:ext cx="2452255" cy="1562793"/>
            </a:xfrm>
            <a:prstGeom prst="rect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B254E338-74B8-46A6-934A-610DFED5B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9441" y="753733"/>
              <a:ext cx="3103303" cy="2051208"/>
            </a:xfrm>
            <a:prstGeom prst="rect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090AA1AD-72C3-4098-9134-64D0929C22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9969" y="753732"/>
              <a:ext cx="3022332" cy="2051209"/>
            </a:xfrm>
            <a:prstGeom prst="rect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5418A7FA-34DC-470D-9DBB-EF9BE29CD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9442" y="2897830"/>
              <a:ext cx="3103302" cy="2068868"/>
            </a:xfrm>
            <a:prstGeom prst="rect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5AFE7302-85A1-499C-BBE9-5AC1E38CF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31725" y="2967493"/>
              <a:ext cx="2278819" cy="1964125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8759969" y="2919995"/>
              <a:ext cx="3022332" cy="2046703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" name="꺾인 연결선 3"/>
            <p:cNvCxnSpPr>
              <a:stCxn id="7" idx="1"/>
              <a:endCxn id="12" idx="3"/>
            </p:cNvCxnSpPr>
            <p:nvPr/>
          </p:nvCxnSpPr>
          <p:spPr>
            <a:xfrm rot="10800000" flipV="1">
              <a:off x="5392744" y="2919996"/>
              <a:ext cx="496658" cy="1012268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꺾인 연결선 8"/>
            <p:cNvCxnSpPr>
              <a:stCxn id="10" idx="3"/>
              <a:endCxn id="7" idx="1"/>
            </p:cNvCxnSpPr>
            <p:nvPr/>
          </p:nvCxnSpPr>
          <p:spPr>
            <a:xfrm>
              <a:off x="5392744" y="1779337"/>
              <a:ext cx="496658" cy="1140659"/>
            </a:xfrm>
            <a:prstGeom prst="bentConnector3">
              <a:avLst/>
            </a:prstGeom>
            <a:ln w="2540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꺾인 연결선 22"/>
            <p:cNvCxnSpPr>
              <a:stCxn id="11" idx="1"/>
              <a:endCxn id="7" idx="3"/>
            </p:cNvCxnSpPr>
            <p:nvPr/>
          </p:nvCxnSpPr>
          <p:spPr>
            <a:xfrm rot="10800000" flipV="1">
              <a:off x="8341657" y="1779336"/>
              <a:ext cx="418312" cy="1140659"/>
            </a:xfrm>
            <a:prstGeom prst="bentConnector3">
              <a:avLst/>
            </a:prstGeom>
            <a:ln w="2540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꺾인 연결선 24"/>
            <p:cNvCxnSpPr>
              <a:stCxn id="2" idx="1"/>
              <a:endCxn id="7" idx="3"/>
            </p:cNvCxnSpPr>
            <p:nvPr/>
          </p:nvCxnSpPr>
          <p:spPr>
            <a:xfrm rot="10800000">
              <a:off x="8341657" y="2919997"/>
              <a:ext cx="418312" cy="1023351"/>
            </a:xfrm>
            <a:prstGeom prst="bentConnector3">
              <a:avLst/>
            </a:prstGeom>
            <a:ln w="2540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46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F3204BC1-7BE5-4DFD-AE9C-9F475B2CD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62164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2F8B7A9F-A2B5-4101-A74F-D8B99EBC7D09}"/>
              </a:ext>
            </a:extLst>
          </p:cNvPr>
          <p:cNvSpPr/>
          <p:nvPr/>
        </p:nvSpPr>
        <p:spPr>
          <a:xfrm>
            <a:off x="2302337" y="1420647"/>
            <a:ext cx="2521899" cy="15489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80000"/>
                <a:lumOff val="2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 lang="ko-KR" altLang="en-US"/>
            </a:pPr>
            <a:r>
              <a:rPr lang="ko-KR" altLang="en-US" dirty="0">
                <a:solidFill>
                  <a:schemeClr val="tx1"/>
                </a:solidFill>
              </a:rPr>
              <a:t>관광 산업 고용 유지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0454D08-90BE-453F-85F6-7F0FA3F05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067" y="3186792"/>
            <a:ext cx="1800476" cy="176237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BB192B5-DA38-4DDA-A92B-7307A2381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929" y="948105"/>
            <a:ext cx="2543530" cy="223868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49D93C6-9EC6-446B-9218-293912908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236" y="3286301"/>
            <a:ext cx="2772162" cy="240063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27E124F-4FE1-457D-A6E7-766A3F7A8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850" y="2753344"/>
            <a:ext cx="905001" cy="86689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78575EE-F9E5-4729-944B-19AFD702A1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2" y="2067448"/>
            <a:ext cx="2800741" cy="23244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530C1E9-3F47-4C1C-AF3E-E0089C75529C}"/>
              </a:ext>
            </a:extLst>
          </p:cNvPr>
          <p:cNvSpPr txBox="1"/>
          <p:nvPr/>
        </p:nvSpPr>
        <p:spPr>
          <a:xfrm>
            <a:off x="74190" y="1581606"/>
            <a:ext cx="1889695" cy="2177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chemeClr val="bg1">
                    <a:lumMod val="6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관광정책의 개요</a:t>
            </a:r>
            <a:endParaRPr lang="en-US" altLang="ko-KR" sz="1400" dirty="0">
              <a:solidFill>
                <a:schemeClr val="bg1">
                  <a:lumMod val="6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국내 관점의</a:t>
            </a:r>
            <a:r>
              <a:rPr lang="en-US" altLang="ko-KR" sz="14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</a:t>
            </a:r>
            <a:endParaRPr lang="en-US" altLang="ko-KR" sz="1400" dirty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chemeClr val="accent3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해외 관점의 관광정책</a:t>
            </a:r>
            <a:endParaRPr lang="en-US" altLang="ko-KR" sz="1400" dirty="0">
              <a:solidFill>
                <a:schemeClr val="accent3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chemeClr val="accent3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 관점의 관광정책</a:t>
            </a:r>
            <a:endParaRPr lang="en-US" altLang="ko-KR" sz="1400" dirty="0">
              <a:solidFill>
                <a:schemeClr val="accent3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chemeClr val="accent3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시사점</a:t>
            </a:r>
            <a:endParaRPr lang="en-US" altLang="ko-KR" sz="1400" dirty="0">
              <a:solidFill>
                <a:schemeClr val="accent3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4CD8FE-8C4A-4691-A4BD-39F9BA74F394}"/>
              </a:ext>
            </a:extLst>
          </p:cNvPr>
          <p:cNvSpPr txBox="1"/>
          <p:nvPr/>
        </p:nvSpPr>
        <p:spPr>
          <a:xfrm>
            <a:off x="1864605" y="0"/>
            <a:ext cx="6174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관광정책 실현프로그램</a:t>
            </a:r>
          </a:p>
        </p:txBody>
      </p:sp>
    </p:spTree>
    <p:extLst>
      <p:ext uri="{BB962C8B-B14F-4D97-AF65-F5344CB8AC3E}">
        <p14:creationId xmlns:p14="http://schemas.microsoft.com/office/powerpoint/2010/main" val="401649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2BA1CD3-17C7-4C44-9C67-735F914D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79"/>
            <a:ext cx="1218117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C2947D-8DDC-4027-A221-55BF50A1648F}"/>
              </a:ext>
            </a:extLst>
          </p:cNvPr>
          <p:cNvSpPr txBox="1"/>
          <p:nvPr/>
        </p:nvSpPr>
        <p:spPr>
          <a:xfrm>
            <a:off x="0" y="1934636"/>
            <a:ext cx="1905918" cy="2178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chemeClr val="bg1">
                    <a:lumMod val="6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관광정책의 개요</a:t>
            </a:r>
            <a:endParaRPr lang="en-US" altLang="ko-KR" sz="1400" dirty="0">
              <a:solidFill>
                <a:schemeClr val="bg1">
                  <a:lumMod val="6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국내 관점의</a:t>
            </a:r>
            <a:r>
              <a:rPr lang="en-US" altLang="ko-KR" sz="14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</a:t>
            </a:r>
            <a:endParaRPr lang="en-US" altLang="ko-KR" sz="1400" dirty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chemeClr val="accent3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해외 관점의 관광정책</a:t>
            </a:r>
            <a:endParaRPr lang="en-US" altLang="ko-KR" sz="1400" dirty="0">
              <a:solidFill>
                <a:schemeClr val="accent3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chemeClr val="accent3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 관점의 관광정책</a:t>
            </a:r>
            <a:endParaRPr lang="en-US" altLang="ko-KR" sz="1400" dirty="0">
              <a:solidFill>
                <a:schemeClr val="accent3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chemeClr val="accent3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시사점</a:t>
            </a:r>
            <a:endParaRPr lang="ko-KR" alt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48F49-30DD-4E29-B386-A868E42EA53F}"/>
              </a:ext>
            </a:extLst>
          </p:cNvPr>
          <p:cNvSpPr txBox="1"/>
          <p:nvPr/>
        </p:nvSpPr>
        <p:spPr>
          <a:xfrm>
            <a:off x="1905918" y="49547"/>
            <a:ext cx="6169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관광정책 실현프로그램 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(2020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C245BB-0482-492E-8B03-99139838F38B}"/>
              </a:ext>
            </a:extLst>
          </p:cNvPr>
          <p:cNvSpPr txBox="1"/>
          <p:nvPr/>
        </p:nvSpPr>
        <p:spPr>
          <a:xfrm>
            <a:off x="2415448" y="1266911"/>
            <a:ext cx="6108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b="1" dirty="0">
                <a:solidFill>
                  <a:schemeClr val="accent4">
                    <a:lumMod val="90000"/>
                  </a:schemeClr>
                </a:solidFill>
              </a:rPr>
              <a:t>3월</a:t>
            </a:r>
            <a:endParaRPr lang="ko-KR" alt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A7518E-8FE7-4B32-B502-E4E64FE292E8}"/>
              </a:ext>
            </a:extLst>
          </p:cNvPr>
          <p:cNvSpPr txBox="1"/>
          <p:nvPr/>
        </p:nvSpPr>
        <p:spPr>
          <a:xfrm>
            <a:off x="2354856" y="3105832"/>
            <a:ext cx="61694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b="1" dirty="0">
                <a:solidFill>
                  <a:schemeClr val="accent4">
                    <a:lumMod val="30000"/>
                  </a:schemeClr>
                </a:solidFill>
              </a:rPr>
              <a:t> </a:t>
            </a:r>
            <a:r>
              <a:rPr lang="ko-KR" altLang="en-US" sz="3600" b="1" dirty="0">
                <a:solidFill>
                  <a:schemeClr val="accent4">
                    <a:lumMod val="70000"/>
                  </a:schemeClr>
                </a:solidFill>
              </a:rPr>
              <a:t>4월</a:t>
            </a:r>
            <a:endParaRPr lang="ko-KR" alt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FE35C-2E5E-486D-A7DE-ACB60A177044}"/>
              </a:ext>
            </a:extLst>
          </p:cNvPr>
          <p:cNvSpPr txBox="1"/>
          <p:nvPr/>
        </p:nvSpPr>
        <p:spPr>
          <a:xfrm>
            <a:off x="2564177" y="4965375"/>
            <a:ext cx="61694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b="1" dirty="0">
                <a:solidFill>
                  <a:schemeClr val="accent4">
                    <a:lumMod val="30000"/>
                  </a:schemeClr>
                </a:solidFill>
              </a:rPr>
              <a:t>7월</a:t>
            </a:r>
            <a:endParaRPr lang="ko-KR" altLang="en-US" sz="3600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0E3230BD-DCC1-44CC-BEB6-52B2C40B3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049" y="716098"/>
            <a:ext cx="3639058" cy="168616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4561CB54-CC09-4E7B-8834-911387A09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854" y="716098"/>
            <a:ext cx="3057952" cy="168616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257F1300-3773-4588-AB6B-F9CA97900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049" y="2607128"/>
            <a:ext cx="3639058" cy="168616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0A665BD8-ED45-41B4-8DCF-26445BC089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1237" y="2575641"/>
            <a:ext cx="3191320" cy="168616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BA1CA4B-481E-4FA1-9A92-7D73FC3019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0345" y="4525025"/>
            <a:ext cx="3639058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9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F72A4BD-E781-4180-A470-73074A4C1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03F551-0246-4F6C-8120-6AFF81B3F55F}"/>
              </a:ext>
            </a:extLst>
          </p:cNvPr>
          <p:cNvSpPr txBox="1"/>
          <p:nvPr/>
        </p:nvSpPr>
        <p:spPr>
          <a:xfrm>
            <a:off x="-77118" y="1813451"/>
            <a:ext cx="2423711" cy="2178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chemeClr val="bg1">
                    <a:lumMod val="6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관광정책의 개요</a:t>
            </a:r>
            <a:endParaRPr lang="en-US" altLang="ko-KR" sz="1400" dirty="0">
              <a:solidFill>
                <a:schemeClr val="bg1">
                  <a:lumMod val="6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국내 관점의</a:t>
            </a:r>
            <a:r>
              <a:rPr lang="en-US" altLang="ko-KR" sz="14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</a:t>
            </a:r>
            <a:endParaRPr lang="en-US" altLang="ko-KR" sz="1400" dirty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chemeClr val="accent3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해외 관점의 관광정책</a:t>
            </a:r>
            <a:endParaRPr lang="en-US" altLang="ko-KR" sz="1400" dirty="0">
              <a:solidFill>
                <a:schemeClr val="accent3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chemeClr val="accent3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 관점의 관광정책</a:t>
            </a:r>
            <a:endParaRPr lang="en-US" altLang="ko-KR" sz="1400" dirty="0">
              <a:solidFill>
                <a:schemeClr val="accent3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chemeClr val="accent3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시사점</a:t>
            </a:r>
            <a:endParaRPr lang="ko-KR" altLang="en-US" sz="14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B8F48EC-F236-4BA6-85F5-C14B42AF7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881" y="1127356"/>
            <a:ext cx="3115110" cy="311511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A203029-0083-44A4-8505-B440E925C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862" y="3098494"/>
            <a:ext cx="2695951" cy="269595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0996C3-63A0-4E00-95A8-34C15C37E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243" y="1063555"/>
            <a:ext cx="4096322" cy="26578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08ACCA-5F8F-4D3D-A46E-6AEFB23BB0A5}"/>
              </a:ext>
            </a:extLst>
          </p:cNvPr>
          <p:cNvSpPr txBox="1"/>
          <p:nvPr/>
        </p:nvSpPr>
        <p:spPr>
          <a:xfrm>
            <a:off x="1950631" y="45485"/>
            <a:ext cx="6180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Go To Travel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98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35EE582-14CB-43A6-848C-B97BD3502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555A0B-2974-4E3A-A05C-AFBF4219E71E}"/>
              </a:ext>
            </a:extLst>
          </p:cNvPr>
          <p:cNvSpPr txBox="1"/>
          <p:nvPr/>
        </p:nvSpPr>
        <p:spPr>
          <a:xfrm>
            <a:off x="0" y="1890568"/>
            <a:ext cx="1908672" cy="2178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chemeClr val="bg1">
                    <a:lumMod val="6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관광정책의 개요</a:t>
            </a:r>
            <a:endParaRPr lang="en-US" altLang="ko-KR" sz="1400" dirty="0">
              <a:solidFill>
                <a:schemeClr val="bg1">
                  <a:lumMod val="6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국내 관점의</a:t>
            </a:r>
            <a:r>
              <a:rPr lang="en-US" altLang="ko-KR" sz="14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</a:t>
            </a:r>
            <a:endParaRPr lang="en-US" altLang="ko-KR" sz="1400" dirty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chemeClr val="accent3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해외 관점의 관광정책</a:t>
            </a:r>
            <a:endParaRPr lang="en-US" altLang="ko-KR" sz="1400" dirty="0">
              <a:solidFill>
                <a:schemeClr val="accent3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chemeClr val="accent3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 관점의 관광정책</a:t>
            </a:r>
            <a:endParaRPr lang="en-US" altLang="ko-KR" sz="1400" dirty="0">
              <a:solidFill>
                <a:schemeClr val="accent3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chemeClr val="accent3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시사점</a:t>
            </a:r>
            <a:endParaRPr lang="ko-KR" altLang="en-US" sz="14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1CBB58A-23FB-4B06-A43B-CC38765B0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447" y="666364"/>
            <a:ext cx="5820587" cy="55252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818FC2-0D9A-4C60-BEF9-C30E3336A370}"/>
              </a:ext>
            </a:extLst>
          </p:cNvPr>
          <p:cNvSpPr txBox="1"/>
          <p:nvPr/>
        </p:nvSpPr>
        <p:spPr>
          <a:xfrm>
            <a:off x="8198383" y="3699268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"2020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전국 확대</a:t>
            </a:r>
            <a:r>
              <a:rPr lang="en-US" altLang="ko-KR" dirty="0"/>
              <a:t>"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E500E66-BDDC-4714-983B-B9586E359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022" y="3883934"/>
            <a:ext cx="533474" cy="5811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45C222-8D7B-4D8C-91A9-1FC13B34FF15}"/>
              </a:ext>
            </a:extLst>
          </p:cNvPr>
          <p:cNvSpPr txBox="1"/>
          <p:nvPr/>
        </p:nvSpPr>
        <p:spPr>
          <a:xfrm>
            <a:off x="1908672" y="0"/>
            <a:ext cx="7188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/>
              <a:t>Go To Travel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0242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432</Words>
  <Application>Microsoft Office PowerPoint</Application>
  <PresentationFormat>와이드스크린</PresentationFormat>
  <Paragraphs>123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맑은 고딕</vt:lpstr>
      <vt:lpstr>함초롬돋움</vt:lpstr>
      <vt:lpstr>함초롬바탕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종원</dc:creator>
  <cp:lastModifiedBy>최 종원</cp:lastModifiedBy>
  <cp:revision>1</cp:revision>
  <dcterms:created xsi:type="dcterms:W3CDTF">2022-04-08T00:27:57Z</dcterms:created>
  <dcterms:modified xsi:type="dcterms:W3CDTF">2022-04-08T00:30:21Z</dcterms:modified>
</cp:coreProperties>
</file>