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0" r:id="rId5"/>
    <p:sldId id="268" r:id="rId6"/>
    <p:sldId id="267" r:id="rId7"/>
    <p:sldId id="274" r:id="rId8"/>
    <p:sldId id="275" r:id="rId9"/>
    <p:sldId id="276" r:id="rId10"/>
    <p:sldId id="277" r:id="rId11"/>
    <p:sldId id="271" r:id="rId12"/>
    <p:sldId id="278" r:id="rId13"/>
    <p:sldId id="279" r:id="rId14"/>
    <p:sldId id="280" r:id="rId15"/>
    <p:sldId id="270" r:id="rId16"/>
    <p:sldId id="281" r:id="rId17"/>
    <p:sldId id="282" r:id="rId18"/>
    <p:sldId id="283" r:id="rId19"/>
    <p:sldId id="284" r:id="rId20"/>
    <p:sldId id="273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66FFFF"/>
    <a:srgbClr val="05B2F1"/>
    <a:srgbClr val="003366"/>
    <a:srgbClr val="0070C0"/>
    <a:srgbClr val="0033CC"/>
    <a:srgbClr val="FFFFFF"/>
    <a:srgbClr val="006699"/>
    <a:srgbClr val="006600"/>
    <a:srgbClr val="047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8203CB-0428-467F-9A70-DBAE62313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94564DF-5349-4A11-BE57-B5AF9DB6F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0971468-A068-481A-A640-D227AD9BB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7C2D-B5C8-46E8-A499-E596AC357DB2}" type="datetimeFigureOut">
              <a:rPr lang="ko-KR" altLang="en-US" smtClean="0"/>
              <a:t>2023-04-29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23DEB3E-749F-4592-8BDF-413D339D9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72D5465-C330-42E0-8C41-4DC41716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A72B-2172-4A76-8BF4-0595F0CD0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438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4758AA-80EA-42D4-91F1-F0AD3E85F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D83D59F-762B-4504-B6EE-C21C5048E4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BBE23FF-30D0-4010-8BCA-B99B40B62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7C2D-B5C8-46E8-A499-E596AC357DB2}" type="datetimeFigureOut">
              <a:rPr lang="ko-KR" altLang="en-US" smtClean="0"/>
              <a:t>2023-04-29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BF1A51-D7DF-44B7-B5FE-5DED19226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9189C87-CB4B-4A0F-AFAD-6973CC347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A72B-2172-4A76-8BF4-0595F0CD0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356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7FC92D5-827A-47F5-8F09-C86B5903C5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065955E-56B4-4CEB-B9A7-6DA32556B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F21387-177B-4B33-9EEF-11FC844F4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7C2D-B5C8-46E8-A499-E596AC357DB2}" type="datetimeFigureOut">
              <a:rPr lang="ko-KR" altLang="en-US" smtClean="0"/>
              <a:t>2023-04-29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172FAC3-61D5-4C2B-8C0C-03B442B74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E143076-5624-4333-931A-C6DB59741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A72B-2172-4A76-8BF4-0595F0CD0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2653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CFFF2E-3126-4414-9040-CCFACB3CD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813D913-E10F-485E-883A-43398B277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34E0660-7E0F-4BA3-9712-F05B72FC2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7C2D-B5C8-46E8-A499-E596AC357DB2}" type="datetimeFigureOut">
              <a:rPr lang="ko-KR" altLang="en-US" smtClean="0"/>
              <a:t>2023-04-29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BC69338-7560-4BAD-A9D5-AEDDB04F7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C8D7B6F-8D60-4EE2-9353-C60BE6B6B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A72B-2172-4A76-8BF4-0595F0CD0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6451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B1B337-6B55-4029-8293-48212FF8E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E486B10-7014-499C-A0D9-6450A0F1C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1F3B7D4-6CA1-4394-9407-C93F3FCCB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7C2D-B5C8-46E8-A499-E596AC357DB2}" type="datetimeFigureOut">
              <a:rPr lang="ko-KR" altLang="en-US" smtClean="0"/>
              <a:t>2023-04-29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B55FAF4-46E8-4E82-853F-BE9090FA4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DF37AF2-E9F2-4BFA-822F-142876A64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A72B-2172-4A76-8BF4-0595F0CD0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549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84434C-122A-4853-8685-0B8808F1A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00D6D0-80CE-4D42-B8E7-50CFBEE8B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4C9A16-2F98-4BF6-9268-D6215E5D5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3D4ACFC-861F-4FE8-A981-9500C2E0A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7C2D-B5C8-46E8-A499-E596AC357DB2}" type="datetimeFigureOut">
              <a:rPr lang="ko-KR" altLang="en-US" smtClean="0"/>
              <a:t>2023-04-29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4B5E9AF-B05F-483E-8F97-448D172AF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062C7FB-580B-4439-9941-F714A4292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A72B-2172-4A76-8BF4-0595F0CD0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2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085863-9DE6-42D6-88DB-6870ACC8D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261AB8B-1322-4CD8-B603-D87BC8687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6BAA8ED-1A93-4E04-B01A-00598C85E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E69CBBF-F41C-411C-A330-FD7ABB5A3B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523920C-FE6B-49A2-A051-84604D203C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9E65E31-30CB-4874-9810-539C3AF15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7C2D-B5C8-46E8-A499-E596AC357DB2}" type="datetimeFigureOut">
              <a:rPr lang="ko-KR" altLang="en-US" smtClean="0"/>
              <a:t>2023-04-29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EBBDA04-3F6D-4094-93D8-C4937B892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37888F6-C206-4EF9-967D-2D7526598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A72B-2172-4A76-8BF4-0595F0CD0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3611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F6D519-A05D-4DB2-A091-9ECCC3572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FB1D716-8509-4161-B1AC-F3C587B27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7C2D-B5C8-46E8-A499-E596AC357DB2}" type="datetimeFigureOut">
              <a:rPr lang="ko-KR" altLang="en-US" smtClean="0"/>
              <a:t>2023-04-29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508E41A-CC20-4CF0-85B6-CBC6A12AB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D00FA50-2B13-4D94-829B-9C549691A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A72B-2172-4A76-8BF4-0595F0CD0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3631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12A3AF2-2661-4E10-BC36-8F78029DB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7C2D-B5C8-46E8-A499-E596AC357DB2}" type="datetimeFigureOut">
              <a:rPr lang="ko-KR" altLang="en-US" smtClean="0"/>
              <a:t>2023-04-29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E6C2B55-385C-43EA-90B6-B34E02BEE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1ED1CF0-A76C-4DE8-8853-4C52119A5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A72B-2172-4A76-8BF4-0595F0CD0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0000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52EE3E-A623-435F-9807-D597FAB37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446A4AF-B7CD-4E31-86AA-5E3BFBCDE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807D247-60B8-4D0B-8E4B-E3502F8EE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54A4E30-5183-437D-B44E-A623B76B3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7C2D-B5C8-46E8-A499-E596AC357DB2}" type="datetimeFigureOut">
              <a:rPr lang="ko-KR" altLang="en-US" smtClean="0"/>
              <a:t>2023-04-29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F9F9ACF-1757-4A9F-A02E-5B71CC0D4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2DA629F-D057-4334-94ED-A2BD2EB44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A72B-2172-4A76-8BF4-0595F0CD0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8560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AB6F58-12C0-402D-A799-07C3BDE96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6F89875-9A7A-4B84-BF11-1BE0EF6AA9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BA56B43-C72E-4F1D-ADF7-857048E43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A82F060-F81E-4BA4-8A53-C9F6C5538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7C2D-B5C8-46E8-A499-E596AC357DB2}" type="datetimeFigureOut">
              <a:rPr lang="ko-KR" altLang="en-US" smtClean="0"/>
              <a:t>2023-04-29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DD3D636-B5A1-4BDF-A958-6C4C981C7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AF34848-EDF2-42EE-A3C3-40ACADFC3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A72B-2172-4A76-8BF4-0595F0CD0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772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11C8C26-6543-40C7-A368-B50F6B838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78E68E1-93AF-4808-A0B6-576486707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9EEADD6-DD5D-4921-9E56-6B46A3D0B6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17C2D-B5C8-46E8-A499-E596AC357DB2}" type="datetimeFigureOut">
              <a:rPr lang="ko-KR" altLang="en-US" smtClean="0"/>
              <a:t>2023-04-29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A1A33F0-9CA2-44D8-9A0A-5B2FE3254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44AAB5E-C714-4591-B11D-46B212E39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FA72B-2172-4A76-8BF4-0595F0CD0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540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2D87E91C-493E-0171-26EC-8A3C8B8A821A}"/>
              </a:ext>
            </a:extLst>
          </p:cNvPr>
          <p:cNvSpPr/>
          <p:nvPr/>
        </p:nvSpPr>
        <p:spPr>
          <a:xfrm>
            <a:off x="75500" y="58723"/>
            <a:ext cx="12046591" cy="6719582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500" dirty="0"/>
          </a:p>
        </p:txBody>
      </p:sp>
      <p:sp>
        <p:nvSpPr>
          <p:cNvPr id="6" name="순서도: 판단 5">
            <a:extLst>
              <a:ext uri="{FF2B5EF4-FFF2-40B4-BE49-F238E27FC236}">
                <a16:creationId xmlns:a16="http://schemas.microsoft.com/office/drawing/2014/main" id="{FE7C54C7-EBB7-4A0D-AD65-B767D461606D}"/>
              </a:ext>
            </a:extLst>
          </p:cNvPr>
          <p:cNvSpPr/>
          <p:nvPr/>
        </p:nvSpPr>
        <p:spPr>
          <a:xfrm>
            <a:off x="2032932" y="1178652"/>
            <a:ext cx="8126136" cy="3984771"/>
          </a:xfrm>
          <a:prstGeom prst="flowChartDecision">
            <a:avLst/>
          </a:prstGeom>
          <a:solidFill>
            <a:srgbClr val="01806F"/>
          </a:solidFill>
          <a:ln>
            <a:solidFill>
              <a:srgbClr val="017E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2DC92D4-9381-4DDB-810F-39322A29F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3174" y="2583479"/>
            <a:ext cx="7885652" cy="1015663"/>
          </a:xfrm>
        </p:spPr>
        <p:txBody>
          <a:bodyPr>
            <a:normAutofit/>
          </a:bodyPr>
          <a:lstStyle/>
          <a:p>
            <a:r>
              <a:rPr lang="ko-KR" altLang="en-US" sz="55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일본의 동아리</a:t>
            </a:r>
          </a:p>
        </p:txBody>
      </p:sp>
      <p:pic>
        <p:nvPicPr>
          <p:cNvPr id="1028" name="Picture 4" descr="대구대학교 로고! : 네이버 블로그">
            <a:extLst>
              <a:ext uri="{FF2B5EF4-FFF2-40B4-BE49-F238E27FC236}">
                <a16:creationId xmlns:a16="http://schemas.microsoft.com/office/drawing/2014/main" id="{DE064B09-E146-4E28-8A57-4579B418E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58" y="246251"/>
            <a:ext cx="1219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부제목 2">
            <a:extLst>
              <a:ext uri="{FF2B5EF4-FFF2-40B4-BE49-F238E27FC236}">
                <a16:creationId xmlns:a16="http://schemas.microsoft.com/office/drawing/2014/main" id="{06825D5D-9418-5834-A08B-6A7796098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537" y="5583238"/>
            <a:ext cx="4236633" cy="1001393"/>
          </a:xfrm>
        </p:spPr>
        <p:txBody>
          <a:bodyPr rtlCol="0">
            <a:noAutofit/>
          </a:bodyPr>
          <a:lstStyle/>
          <a:p>
            <a:pPr rtl="0"/>
            <a:r>
              <a:rPr lang="ko-KR" altLang="en-US" dirty="0">
                <a:solidFill>
                  <a:srgbClr val="003366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지도 교수님 </a:t>
            </a:r>
            <a:r>
              <a:rPr lang="en-US" altLang="ko-KR" dirty="0">
                <a:solidFill>
                  <a:srgbClr val="003366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: </a:t>
            </a:r>
            <a:r>
              <a:rPr lang="ko-KR" altLang="en-US" dirty="0" err="1">
                <a:solidFill>
                  <a:srgbClr val="003366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최장근</a:t>
            </a:r>
            <a:endParaRPr lang="en-US" altLang="ko-KR" dirty="0">
              <a:solidFill>
                <a:srgbClr val="003366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rtl="0"/>
            <a:r>
              <a:rPr lang="en-US" altLang="ko-KR" dirty="0">
                <a:solidFill>
                  <a:srgbClr val="003366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PPT </a:t>
            </a:r>
            <a:r>
              <a:rPr lang="ko-KR" altLang="en-US" dirty="0">
                <a:solidFill>
                  <a:srgbClr val="003366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제작</a:t>
            </a:r>
            <a:r>
              <a:rPr lang="en-US" altLang="ko-KR" dirty="0">
                <a:solidFill>
                  <a:srgbClr val="003366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: </a:t>
            </a:r>
            <a:r>
              <a:rPr lang="ko-KR" altLang="en-US" dirty="0" err="1">
                <a:solidFill>
                  <a:srgbClr val="003366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전용민</a:t>
            </a:r>
            <a:endParaRPr lang="ko-KR" altLang="en-US" dirty="0">
              <a:solidFill>
                <a:srgbClr val="003366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0D459E1-5C67-BB2E-CDE1-68E01FCB1351}"/>
              </a:ext>
            </a:extLst>
          </p:cNvPr>
          <p:cNvSpPr/>
          <p:nvPr/>
        </p:nvSpPr>
        <p:spPr>
          <a:xfrm>
            <a:off x="7667537" y="5486400"/>
            <a:ext cx="4236633" cy="1098231"/>
          </a:xfrm>
          <a:prstGeom prst="rect">
            <a:avLst/>
          </a:prstGeom>
          <a:noFill/>
          <a:ln w="25400" cmpd="tri">
            <a:solidFill>
              <a:srgbClr val="0066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533F6E-6005-0075-7312-7AA72642AD55}"/>
              </a:ext>
            </a:extLst>
          </p:cNvPr>
          <p:cNvSpPr txBox="1"/>
          <p:nvPr/>
        </p:nvSpPr>
        <p:spPr>
          <a:xfrm>
            <a:off x="8730834" y="507924"/>
            <a:ext cx="32011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solidFill>
                  <a:schemeClr val="accent1">
                    <a:lumMod val="50000"/>
                  </a:schemeClr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대구대학교 일본문화</a:t>
            </a: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AE229F29-973D-181E-A8D9-6BE6A4CEA45F}"/>
              </a:ext>
            </a:extLst>
          </p:cNvPr>
          <p:cNvCxnSpPr>
            <a:cxnSpLocks/>
          </p:cNvCxnSpPr>
          <p:nvPr/>
        </p:nvCxnSpPr>
        <p:spPr>
          <a:xfrm>
            <a:off x="8730834" y="507924"/>
            <a:ext cx="3145877" cy="0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52D3D9B2-89F6-316F-A334-A431B94C1DAD}"/>
              </a:ext>
            </a:extLst>
          </p:cNvPr>
          <p:cNvCxnSpPr>
            <a:cxnSpLocks/>
          </p:cNvCxnSpPr>
          <p:nvPr/>
        </p:nvCxnSpPr>
        <p:spPr>
          <a:xfrm>
            <a:off x="8730834" y="999144"/>
            <a:ext cx="3145876" cy="0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7821F70-8045-4292-4D52-B87153FF871A}"/>
              </a:ext>
            </a:extLst>
          </p:cNvPr>
          <p:cNvSpPr txBox="1"/>
          <p:nvPr/>
        </p:nvSpPr>
        <p:spPr>
          <a:xfrm>
            <a:off x="260058" y="5527683"/>
            <a:ext cx="46868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6000" dirty="0">
                <a:solidFill>
                  <a:srgbClr val="01806F"/>
                </a:solidFill>
                <a:latin typeface="Constantia" panose="02030602050306030303" pitchFamily="18" charset="0"/>
                <a:ea typeface="HY신명조" panose="02030600000101010101" pitchFamily="18" charset="-127"/>
              </a:rPr>
              <a:t>Japan’s Club</a:t>
            </a:r>
            <a:endParaRPr lang="ko-KR" altLang="en-US" sz="6000" dirty="0">
              <a:solidFill>
                <a:srgbClr val="01806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099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B9C4B153-7666-8CC6-FA64-9FC644429150}"/>
              </a:ext>
            </a:extLst>
          </p:cNvPr>
          <p:cNvSpPr/>
          <p:nvPr/>
        </p:nvSpPr>
        <p:spPr>
          <a:xfrm>
            <a:off x="75500" y="58723"/>
            <a:ext cx="12046591" cy="6719582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/>
              <a:t>ㅊ</a:t>
            </a:r>
            <a:endParaRPr lang="ko-KR" altLang="en-US" sz="4500" dirty="0"/>
          </a:p>
        </p:txBody>
      </p:sp>
      <p:sp>
        <p:nvSpPr>
          <p:cNvPr id="15" name="제목 12">
            <a:extLst>
              <a:ext uri="{FF2B5EF4-FFF2-40B4-BE49-F238E27FC236}">
                <a16:creationId xmlns:a16="http://schemas.microsoft.com/office/drawing/2014/main" id="{E0EACD22-BC7D-3200-7FA4-24641D19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26" y="488771"/>
            <a:ext cx="8280920" cy="720080"/>
          </a:xfrm>
          <a:ln>
            <a:noFill/>
          </a:ln>
        </p:spPr>
        <p:txBody>
          <a:bodyPr rtlCol="0">
            <a:noAutofit/>
          </a:bodyPr>
          <a:lstStyle/>
          <a:p>
            <a:pPr rtl="0"/>
            <a:r>
              <a:rPr lang="ko-KR" altLang="en-US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◆ 일본 부활동의 종류 </a:t>
            </a:r>
            <a:r>
              <a:rPr lang="en-US" altLang="ko-KR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(Sports)</a:t>
            </a:r>
            <a:endParaRPr lang="ko-KR" altLang="en-US" sz="4000" dirty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6" name="내용 개체 틀 13">
            <a:extLst>
              <a:ext uri="{FF2B5EF4-FFF2-40B4-BE49-F238E27FC236}">
                <a16:creationId xmlns:a16="http://schemas.microsoft.com/office/drawing/2014/main" id="{D392E786-55E5-B4F7-BDE5-3197BB12E282}"/>
              </a:ext>
            </a:extLst>
          </p:cNvPr>
          <p:cNvSpPr txBox="1">
            <a:spLocks/>
          </p:cNvSpPr>
          <p:nvPr/>
        </p:nvSpPr>
        <p:spPr>
          <a:xfrm>
            <a:off x="10342619" y="560779"/>
            <a:ext cx="1269839" cy="6480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02</a:t>
            </a:r>
            <a:endParaRPr lang="ko-KR" altLang="en-US" sz="4000" dirty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7886EB7C-579A-6828-8547-FC2221A6383F}"/>
              </a:ext>
            </a:extLst>
          </p:cNvPr>
          <p:cNvCxnSpPr/>
          <p:nvPr/>
        </p:nvCxnSpPr>
        <p:spPr>
          <a:xfrm>
            <a:off x="616736" y="1280859"/>
            <a:ext cx="10758196" cy="0"/>
          </a:xfrm>
          <a:prstGeom prst="line">
            <a:avLst/>
          </a:prstGeom>
          <a:ln w="38100">
            <a:solidFill>
              <a:srgbClr val="0070C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>
            <a:extLst>
              <a:ext uri="{FF2B5EF4-FFF2-40B4-BE49-F238E27FC236}">
                <a16:creationId xmlns:a16="http://schemas.microsoft.com/office/drawing/2014/main" id="{9486BA41-43C2-DDF7-A7B2-882061578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34873"/>
            <a:ext cx="47625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D61AA5-BA9A-8AFB-7123-057446FE703E}"/>
              </a:ext>
            </a:extLst>
          </p:cNvPr>
          <p:cNvSpPr txBox="1"/>
          <p:nvPr/>
        </p:nvSpPr>
        <p:spPr>
          <a:xfrm>
            <a:off x="1583327" y="2429706"/>
            <a:ext cx="305578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검도를 연습하는 방법</a:t>
            </a:r>
            <a:endParaRPr lang="en-US" altLang="ko-KR" sz="2200" dirty="0">
              <a:solidFill>
                <a:srgbClr val="00B0F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endParaRPr lang="en-US" altLang="ko-KR" sz="2200" dirty="0">
              <a:solidFill>
                <a:srgbClr val="00B0F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marL="457200" indent="-457200">
              <a:buAutoNum type="arabicPeriod"/>
            </a:pPr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자세</a:t>
            </a:r>
            <a:endParaRPr lang="en-US" altLang="ko-KR" sz="2200" dirty="0">
              <a:solidFill>
                <a:srgbClr val="00B0F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marL="457200" indent="-457200">
              <a:buAutoNum type="arabicPeriod"/>
            </a:pPr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맞받아치기</a:t>
            </a:r>
            <a:endParaRPr lang="en-US" altLang="ko-KR" sz="2200" dirty="0">
              <a:solidFill>
                <a:srgbClr val="00B0F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marL="457200" indent="-457200">
              <a:buAutoNum type="arabicPeriod"/>
            </a:pPr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박치기 연습</a:t>
            </a:r>
            <a:endParaRPr lang="en-US" altLang="ko-KR" sz="2200" dirty="0">
              <a:solidFill>
                <a:srgbClr val="00B0F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marL="457200" indent="-457200">
              <a:buAutoNum type="arabicPeriod"/>
            </a:pPr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추격 연습</a:t>
            </a:r>
            <a:endParaRPr lang="en-US" altLang="ko-KR" sz="2200" dirty="0">
              <a:solidFill>
                <a:srgbClr val="00B0F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marL="457200" indent="-457200">
              <a:buAutoNum type="arabicPeriod"/>
            </a:pPr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호각 연습</a:t>
            </a:r>
            <a:endParaRPr lang="en-US" altLang="ko-KR" sz="2200" dirty="0">
              <a:solidFill>
                <a:srgbClr val="00B0F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marL="457200" indent="-457200">
              <a:buAutoNum type="arabicPeriod"/>
            </a:pPr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시합 연습</a:t>
            </a:r>
            <a:endParaRPr lang="en-US" altLang="ko-KR" sz="2200" dirty="0">
              <a:solidFill>
                <a:srgbClr val="00B0F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031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A4EC8984-28B7-080F-5DBB-3398BA756F41}"/>
              </a:ext>
            </a:extLst>
          </p:cNvPr>
          <p:cNvSpPr/>
          <p:nvPr/>
        </p:nvSpPr>
        <p:spPr>
          <a:xfrm>
            <a:off x="75500" y="58723"/>
            <a:ext cx="12046591" cy="6719582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/>
              <a:t>ㅊ</a:t>
            </a:r>
            <a:endParaRPr lang="ko-KR" altLang="en-US" sz="4500" dirty="0"/>
          </a:p>
        </p:txBody>
      </p:sp>
      <p:sp>
        <p:nvSpPr>
          <p:cNvPr id="15" name="제목 12">
            <a:extLst>
              <a:ext uri="{FF2B5EF4-FFF2-40B4-BE49-F238E27FC236}">
                <a16:creationId xmlns:a16="http://schemas.microsoft.com/office/drawing/2014/main" id="{E0EACD22-BC7D-3200-7FA4-24641D19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26" y="488771"/>
            <a:ext cx="8280920" cy="720080"/>
          </a:xfrm>
          <a:ln>
            <a:noFill/>
          </a:ln>
        </p:spPr>
        <p:txBody>
          <a:bodyPr rtlCol="0">
            <a:noAutofit/>
          </a:bodyPr>
          <a:lstStyle/>
          <a:p>
            <a:pPr rtl="0"/>
            <a:r>
              <a:rPr lang="ko-KR" altLang="en-US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◆ 일본 부활동의 종류 </a:t>
            </a:r>
            <a:r>
              <a:rPr lang="en-US" altLang="ko-KR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(Sports)</a:t>
            </a:r>
            <a:endParaRPr lang="ko-KR" altLang="en-US" sz="4000" dirty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6" name="내용 개체 틀 13">
            <a:extLst>
              <a:ext uri="{FF2B5EF4-FFF2-40B4-BE49-F238E27FC236}">
                <a16:creationId xmlns:a16="http://schemas.microsoft.com/office/drawing/2014/main" id="{D392E786-55E5-B4F7-BDE5-3197BB12E282}"/>
              </a:ext>
            </a:extLst>
          </p:cNvPr>
          <p:cNvSpPr txBox="1">
            <a:spLocks/>
          </p:cNvSpPr>
          <p:nvPr/>
        </p:nvSpPr>
        <p:spPr>
          <a:xfrm>
            <a:off x="10342619" y="560779"/>
            <a:ext cx="1269839" cy="6480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02</a:t>
            </a:r>
            <a:endParaRPr lang="ko-KR" altLang="en-US" sz="4000" dirty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7886EB7C-579A-6828-8547-FC2221A6383F}"/>
              </a:ext>
            </a:extLst>
          </p:cNvPr>
          <p:cNvCxnSpPr/>
          <p:nvPr/>
        </p:nvCxnSpPr>
        <p:spPr>
          <a:xfrm>
            <a:off x="616736" y="1280859"/>
            <a:ext cx="10758196" cy="0"/>
          </a:xfrm>
          <a:prstGeom prst="line">
            <a:avLst/>
          </a:prstGeom>
          <a:ln w="38100">
            <a:solidFill>
              <a:srgbClr val="0070C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DA7BEDC-C296-5DDF-46E5-9C4BCF20F9FC}"/>
              </a:ext>
            </a:extLst>
          </p:cNvPr>
          <p:cNvSpPr txBox="1"/>
          <p:nvPr/>
        </p:nvSpPr>
        <p:spPr>
          <a:xfrm>
            <a:off x="997823" y="5983258"/>
            <a:ext cx="96981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err="1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궁도부</a:t>
            </a:r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en-US" altLang="ko-KR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: 1951</a:t>
            </a:r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년</a:t>
            </a:r>
            <a:r>
              <a:rPr lang="en-US" altLang="ko-KR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, </a:t>
            </a:r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문부성에 의해 학교 체육으로 실시되었다</a:t>
            </a:r>
            <a:r>
              <a:rPr lang="en-US" altLang="ko-KR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. </a:t>
            </a:r>
            <a:endParaRPr lang="ko-KR" altLang="en-US" sz="2200" dirty="0">
              <a:solidFill>
                <a:srgbClr val="00B0F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pic>
        <p:nvPicPr>
          <p:cNvPr id="3074" name="Picture 2" descr="3과 일본의 주거문화 | Baamboozle - Baamboozle | The Most Fun Classroom Games!">
            <a:extLst>
              <a:ext uri="{FF2B5EF4-FFF2-40B4-BE49-F238E27FC236}">
                <a16:creationId xmlns:a16="http://schemas.microsoft.com/office/drawing/2014/main" id="{7E7CE3FD-8735-72AB-3F10-6F74757FD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968" y="1440495"/>
            <a:ext cx="6618634" cy="413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69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6EAFDE79-A91D-97CF-409D-BB5DBF60B7E0}"/>
              </a:ext>
            </a:extLst>
          </p:cNvPr>
          <p:cNvSpPr/>
          <p:nvPr/>
        </p:nvSpPr>
        <p:spPr>
          <a:xfrm>
            <a:off x="75500" y="58723"/>
            <a:ext cx="12046591" cy="6719582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/>
              <a:t>ㅊ</a:t>
            </a:r>
            <a:endParaRPr lang="ko-KR" altLang="en-US" sz="4500" dirty="0"/>
          </a:p>
        </p:txBody>
      </p:sp>
      <p:sp>
        <p:nvSpPr>
          <p:cNvPr id="15" name="제목 12">
            <a:extLst>
              <a:ext uri="{FF2B5EF4-FFF2-40B4-BE49-F238E27FC236}">
                <a16:creationId xmlns:a16="http://schemas.microsoft.com/office/drawing/2014/main" id="{E0EACD22-BC7D-3200-7FA4-24641D19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26" y="488771"/>
            <a:ext cx="8280920" cy="720080"/>
          </a:xfrm>
          <a:ln>
            <a:noFill/>
          </a:ln>
        </p:spPr>
        <p:txBody>
          <a:bodyPr rtlCol="0">
            <a:noAutofit/>
          </a:bodyPr>
          <a:lstStyle/>
          <a:p>
            <a:pPr rtl="0"/>
            <a:r>
              <a:rPr lang="ko-KR" altLang="en-US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◆ 일본 부활동의 종류 </a:t>
            </a:r>
            <a:r>
              <a:rPr lang="en-US" altLang="ko-KR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(Sports)</a:t>
            </a:r>
            <a:endParaRPr lang="ko-KR" altLang="en-US" sz="4000" dirty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6" name="내용 개체 틀 13">
            <a:extLst>
              <a:ext uri="{FF2B5EF4-FFF2-40B4-BE49-F238E27FC236}">
                <a16:creationId xmlns:a16="http://schemas.microsoft.com/office/drawing/2014/main" id="{D392E786-55E5-B4F7-BDE5-3197BB12E282}"/>
              </a:ext>
            </a:extLst>
          </p:cNvPr>
          <p:cNvSpPr txBox="1">
            <a:spLocks/>
          </p:cNvSpPr>
          <p:nvPr/>
        </p:nvSpPr>
        <p:spPr>
          <a:xfrm>
            <a:off x="10342619" y="560779"/>
            <a:ext cx="1269839" cy="6480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02</a:t>
            </a:r>
            <a:endParaRPr lang="ko-KR" altLang="en-US" sz="4000" dirty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7886EB7C-579A-6828-8547-FC2221A6383F}"/>
              </a:ext>
            </a:extLst>
          </p:cNvPr>
          <p:cNvCxnSpPr/>
          <p:nvPr/>
        </p:nvCxnSpPr>
        <p:spPr>
          <a:xfrm>
            <a:off x="616736" y="1280859"/>
            <a:ext cx="10758196" cy="0"/>
          </a:xfrm>
          <a:prstGeom prst="line">
            <a:avLst/>
          </a:prstGeom>
          <a:ln w="38100">
            <a:solidFill>
              <a:srgbClr val="0070C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DA7BEDC-C296-5DDF-46E5-9C4BCF20F9FC}"/>
              </a:ext>
            </a:extLst>
          </p:cNvPr>
          <p:cNvSpPr txBox="1"/>
          <p:nvPr/>
        </p:nvSpPr>
        <p:spPr>
          <a:xfrm>
            <a:off x="4565277" y="1646150"/>
            <a:ext cx="28611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사법 팔절 </a:t>
            </a:r>
            <a:r>
              <a:rPr lang="en-US" altLang="ko-KR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(</a:t>
            </a:r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射法八節</a:t>
            </a:r>
            <a:r>
              <a:rPr lang="en-US" altLang="ko-KR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)</a:t>
            </a:r>
            <a:endParaRPr lang="ko-KR" altLang="en-US" sz="2200" dirty="0">
              <a:solidFill>
                <a:srgbClr val="00B0F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699118-79DF-37EC-B12F-4C1F5764D7E3}"/>
              </a:ext>
            </a:extLst>
          </p:cNvPr>
          <p:cNvSpPr txBox="1"/>
          <p:nvPr/>
        </p:nvSpPr>
        <p:spPr>
          <a:xfrm>
            <a:off x="813266" y="2343834"/>
            <a:ext cx="28611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2200" dirty="0">
              <a:solidFill>
                <a:srgbClr val="00B0F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pic>
        <p:nvPicPr>
          <p:cNvPr id="11266" name="Picture 2" descr="이미지">
            <a:extLst>
              <a:ext uri="{FF2B5EF4-FFF2-40B4-BE49-F238E27FC236}">
                <a16:creationId xmlns:a16="http://schemas.microsoft.com/office/drawing/2014/main" id="{79D2EF1E-751B-D189-2839-FD860121D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7" y="2244817"/>
            <a:ext cx="1002982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54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A54385F-E6E5-1F84-FF82-73798D0E2CC6}"/>
              </a:ext>
            </a:extLst>
          </p:cNvPr>
          <p:cNvSpPr/>
          <p:nvPr/>
        </p:nvSpPr>
        <p:spPr>
          <a:xfrm>
            <a:off x="75500" y="58723"/>
            <a:ext cx="12046591" cy="6719582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/>
              <a:t>ㅊ</a:t>
            </a:r>
            <a:endParaRPr lang="ko-KR" altLang="en-US" sz="4500" dirty="0"/>
          </a:p>
        </p:txBody>
      </p:sp>
      <p:sp>
        <p:nvSpPr>
          <p:cNvPr id="15" name="제목 12">
            <a:extLst>
              <a:ext uri="{FF2B5EF4-FFF2-40B4-BE49-F238E27FC236}">
                <a16:creationId xmlns:a16="http://schemas.microsoft.com/office/drawing/2014/main" id="{E0EACD22-BC7D-3200-7FA4-24641D19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26" y="488771"/>
            <a:ext cx="8280920" cy="720080"/>
          </a:xfrm>
          <a:ln>
            <a:noFill/>
          </a:ln>
        </p:spPr>
        <p:txBody>
          <a:bodyPr rtlCol="0">
            <a:noAutofit/>
          </a:bodyPr>
          <a:lstStyle/>
          <a:p>
            <a:pPr rtl="0"/>
            <a:r>
              <a:rPr lang="ko-KR" altLang="en-US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◆ 일본 부활동의 종류 </a:t>
            </a:r>
            <a:r>
              <a:rPr lang="en-US" altLang="ko-KR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(Sports)</a:t>
            </a:r>
            <a:endParaRPr lang="ko-KR" altLang="en-US" sz="4000" dirty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6" name="내용 개체 틀 13">
            <a:extLst>
              <a:ext uri="{FF2B5EF4-FFF2-40B4-BE49-F238E27FC236}">
                <a16:creationId xmlns:a16="http://schemas.microsoft.com/office/drawing/2014/main" id="{D392E786-55E5-B4F7-BDE5-3197BB12E282}"/>
              </a:ext>
            </a:extLst>
          </p:cNvPr>
          <p:cNvSpPr txBox="1">
            <a:spLocks/>
          </p:cNvSpPr>
          <p:nvPr/>
        </p:nvSpPr>
        <p:spPr>
          <a:xfrm>
            <a:off x="10342619" y="560779"/>
            <a:ext cx="1269839" cy="6480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02</a:t>
            </a:r>
            <a:endParaRPr lang="ko-KR" altLang="en-US" sz="4000" dirty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7886EB7C-579A-6828-8547-FC2221A6383F}"/>
              </a:ext>
            </a:extLst>
          </p:cNvPr>
          <p:cNvCxnSpPr/>
          <p:nvPr/>
        </p:nvCxnSpPr>
        <p:spPr>
          <a:xfrm>
            <a:off x="616736" y="1280859"/>
            <a:ext cx="10758196" cy="0"/>
          </a:xfrm>
          <a:prstGeom prst="line">
            <a:avLst/>
          </a:prstGeom>
          <a:ln w="38100">
            <a:solidFill>
              <a:srgbClr val="0070C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DA7BEDC-C296-5DDF-46E5-9C4BCF20F9FC}"/>
              </a:ext>
            </a:extLst>
          </p:cNvPr>
          <p:cNvSpPr txBox="1"/>
          <p:nvPr/>
        </p:nvSpPr>
        <p:spPr>
          <a:xfrm>
            <a:off x="4565277" y="1646150"/>
            <a:ext cx="28611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사법 팔절 </a:t>
            </a:r>
            <a:r>
              <a:rPr lang="en-US" altLang="ko-KR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(</a:t>
            </a:r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射法八節</a:t>
            </a:r>
            <a:r>
              <a:rPr lang="en-US" altLang="ko-KR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)</a:t>
            </a:r>
            <a:endParaRPr lang="ko-KR" altLang="en-US" sz="2200" dirty="0">
              <a:solidFill>
                <a:srgbClr val="00B0F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699118-79DF-37EC-B12F-4C1F5764D7E3}"/>
              </a:ext>
            </a:extLst>
          </p:cNvPr>
          <p:cNvSpPr txBox="1"/>
          <p:nvPr/>
        </p:nvSpPr>
        <p:spPr>
          <a:xfrm>
            <a:off x="813266" y="2343834"/>
            <a:ext cx="28611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2200" dirty="0">
              <a:solidFill>
                <a:srgbClr val="00B0F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pic>
        <p:nvPicPr>
          <p:cNvPr id="12290" name="Picture 2" descr="이미지">
            <a:extLst>
              <a:ext uri="{FF2B5EF4-FFF2-40B4-BE49-F238E27FC236}">
                <a16:creationId xmlns:a16="http://schemas.microsoft.com/office/drawing/2014/main" id="{64E1B84A-BA9A-B6A3-E0E7-79276995B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58" y="2159179"/>
            <a:ext cx="1026795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66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66A20B54-721A-C08C-B2A2-164F7DE65A06}"/>
              </a:ext>
            </a:extLst>
          </p:cNvPr>
          <p:cNvSpPr/>
          <p:nvPr/>
        </p:nvSpPr>
        <p:spPr>
          <a:xfrm>
            <a:off x="75500" y="58723"/>
            <a:ext cx="12046591" cy="6719582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/>
              <a:t>ㅊ</a:t>
            </a:r>
            <a:endParaRPr lang="ko-KR" altLang="en-US" sz="4500" dirty="0"/>
          </a:p>
        </p:txBody>
      </p:sp>
      <p:sp>
        <p:nvSpPr>
          <p:cNvPr id="15" name="제목 12">
            <a:extLst>
              <a:ext uri="{FF2B5EF4-FFF2-40B4-BE49-F238E27FC236}">
                <a16:creationId xmlns:a16="http://schemas.microsoft.com/office/drawing/2014/main" id="{E0EACD22-BC7D-3200-7FA4-24641D19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26" y="488771"/>
            <a:ext cx="8280920" cy="720080"/>
          </a:xfrm>
          <a:ln>
            <a:noFill/>
          </a:ln>
        </p:spPr>
        <p:txBody>
          <a:bodyPr rtlCol="0">
            <a:noAutofit/>
          </a:bodyPr>
          <a:lstStyle/>
          <a:p>
            <a:pPr rtl="0"/>
            <a:r>
              <a:rPr lang="ko-KR" altLang="en-US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◆ 일본 부활동의 종류 </a:t>
            </a:r>
            <a:r>
              <a:rPr lang="en-US" altLang="ko-KR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(Sports)</a:t>
            </a:r>
            <a:endParaRPr lang="ko-KR" altLang="en-US" sz="4000" dirty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6" name="내용 개체 틀 13">
            <a:extLst>
              <a:ext uri="{FF2B5EF4-FFF2-40B4-BE49-F238E27FC236}">
                <a16:creationId xmlns:a16="http://schemas.microsoft.com/office/drawing/2014/main" id="{D392E786-55E5-B4F7-BDE5-3197BB12E282}"/>
              </a:ext>
            </a:extLst>
          </p:cNvPr>
          <p:cNvSpPr txBox="1">
            <a:spLocks/>
          </p:cNvSpPr>
          <p:nvPr/>
        </p:nvSpPr>
        <p:spPr>
          <a:xfrm>
            <a:off x="10342619" y="560779"/>
            <a:ext cx="1269839" cy="6480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02</a:t>
            </a:r>
            <a:endParaRPr lang="ko-KR" altLang="en-US" sz="4000" dirty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7886EB7C-579A-6828-8547-FC2221A6383F}"/>
              </a:ext>
            </a:extLst>
          </p:cNvPr>
          <p:cNvCxnSpPr/>
          <p:nvPr/>
        </p:nvCxnSpPr>
        <p:spPr>
          <a:xfrm>
            <a:off x="616736" y="1280859"/>
            <a:ext cx="10758196" cy="0"/>
          </a:xfrm>
          <a:prstGeom prst="line">
            <a:avLst/>
          </a:prstGeom>
          <a:ln w="38100">
            <a:solidFill>
              <a:srgbClr val="0070C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4699118-79DF-37EC-B12F-4C1F5764D7E3}"/>
              </a:ext>
            </a:extLst>
          </p:cNvPr>
          <p:cNvSpPr txBox="1"/>
          <p:nvPr/>
        </p:nvSpPr>
        <p:spPr>
          <a:xfrm>
            <a:off x="813266" y="2343834"/>
            <a:ext cx="28611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2200" dirty="0">
              <a:solidFill>
                <a:srgbClr val="00B0F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pic>
        <p:nvPicPr>
          <p:cNvPr id="13314" name="Picture 2" descr="undefined">
            <a:extLst>
              <a:ext uri="{FF2B5EF4-FFF2-40B4-BE49-F238E27FC236}">
                <a16:creationId xmlns:a16="http://schemas.microsoft.com/office/drawing/2014/main" id="{34A6CA89-4F34-E418-0511-1E65EFEAC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608" y="1870876"/>
            <a:ext cx="9714451" cy="118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A7B563-5C1F-FBE1-74BA-CDC7728D2596}"/>
              </a:ext>
            </a:extLst>
          </p:cNvPr>
          <p:cNvSpPr txBox="1"/>
          <p:nvPr/>
        </p:nvSpPr>
        <p:spPr>
          <a:xfrm>
            <a:off x="5115802" y="3275347"/>
            <a:ext cx="1760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err="1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화궁</a:t>
            </a:r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en-US" altLang="ko-KR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(</a:t>
            </a:r>
            <a:r>
              <a:rPr lang="ko-KR" altLang="en-US" sz="2400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和弓</a:t>
            </a:r>
            <a:r>
              <a:rPr lang="en-US" altLang="ko-KR" sz="2400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)</a:t>
            </a:r>
            <a:endParaRPr lang="ko-KR" altLang="en-US" sz="2200" dirty="0">
              <a:solidFill>
                <a:srgbClr val="00B0F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0BD24D-36C7-EA9E-CF74-F56002167353}"/>
              </a:ext>
            </a:extLst>
          </p:cNvPr>
          <p:cNvSpPr txBox="1"/>
          <p:nvPr/>
        </p:nvSpPr>
        <p:spPr>
          <a:xfrm>
            <a:off x="2852507" y="4122858"/>
            <a:ext cx="648698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일본 고유의 </a:t>
            </a:r>
            <a:r>
              <a:rPr lang="ko-KR" altLang="en-US" sz="2500" dirty="0" err="1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장궁</a:t>
            </a:r>
            <a:r>
              <a:rPr lang="en-US" altLang="ko-KR" sz="25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. </a:t>
            </a:r>
            <a:r>
              <a:rPr lang="ko-KR" altLang="en-US" sz="25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표준 길이 </a:t>
            </a:r>
            <a:r>
              <a:rPr lang="en-US" altLang="ko-KR" sz="25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221cm. </a:t>
            </a:r>
          </a:p>
          <a:p>
            <a:r>
              <a:rPr lang="ko-KR" altLang="en-US" sz="25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쥐는 위치는 아래에서 </a:t>
            </a:r>
            <a:r>
              <a:rPr lang="en-US" altLang="ko-KR" sz="25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3/1 </a:t>
            </a:r>
            <a:r>
              <a:rPr lang="ko-KR" altLang="en-US" sz="25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정도이다</a:t>
            </a:r>
            <a:r>
              <a:rPr lang="en-US" altLang="ko-KR" sz="25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.</a:t>
            </a:r>
          </a:p>
          <a:p>
            <a:endParaRPr lang="en-US" altLang="ko-KR" sz="2500" dirty="0">
              <a:solidFill>
                <a:srgbClr val="00B0F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r>
              <a:rPr lang="ko-KR" altLang="en-US" sz="2500" dirty="0" err="1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화궁을</a:t>
            </a:r>
            <a:r>
              <a:rPr lang="ko-KR" altLang="en-US" sz="25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쏘는 데는 고도의 숙련도가 필요하나 반동이 적어 통제가 쉬운 장점이 있다</a:t>
            </a:r>
            <a:r>
              <a:rPr lang="en-US" altLang="ko-KR" sz="25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.</a:t>
            </a:r>
            <a:endParaRPr lang="ko-KR" altLang="en-US" sz="2500" dirty="0">
              <a:solidFill>
                <a:srgbClr val="00B0F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953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EB388266-44B4-3885-AB0E-566B640E7D95}"/>
              </a:ext>
            </a:extLst>
          </p:cNvPr>
          <p:cNvSpPr/>
          <p:nvPr/>
        </p:nvSpPr>
        <p:spPr>
          <a:xfrm>
            <a:off x="75500" y="58723"/>
            <a:ext cx="12046591" cy="6719582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/>
              <a:t>ㅊ</a:t>
            </a:r>
            <a:endParaRPr lang="ko-KR" altLang="en-US" sz="4500" dirty="0"/>
          </a:p>
        </p:txBody>
      </p:sp>
      <p:sp>
        <p:nvSpPr>
          <p:cNvPr id="15" name="제목 12">
            <a:extLst>
              <a:ext uri="{FF2B5EF4-FFF2-40B4-BE49-F238E27FC236}">
                <a16:creationId xmlns:a16="http://schemas.microsoft.com/office/drawing/2014/main" id="{E0EACD22-BC7D-3200-7FA4-24641D19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26" y="488771"/>
            <a:ext cx="8280920" cy="720080"/>
          </a:xfrm>
          <a:ln>
            <a:noFill/>
          </a:ln>
        </p:spPr>
        <p:txBody>
          <a:bodyPr rtlCol="0">
            <a:noAutofit/>
          </a:bodyPr>
          <a:lstStyle/>
          <a:p>
            <a:pPr rtl="0"/>
            <a:r>
              <a:rPr lang="ko-KR" altLang="en-US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◆ 일본 부활동의 종류 </a:t>
            </a:r>
            <a:r>
              <a:rPr lang="en-US" altLang="ko-KR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(Art)</a:t>
            </a:r>
            <a:endParaRPr lang="ko-KR" altLang="en-US" sz="4000" dirty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6" name="내용 개체 틀 13">
            <a:extLst>
              <a:ext uri="{FF2B5EF4-FFF2-40B4-BE49-F238E27FC236}">
                <a16:creationId xmlns:a16="http://schemas.microsoft.com/office/drawing/2014/main" id="{D392E786-55E5-B4F7-BDE5-3197BB12E282}"/>
              </a:ext>
            </a:extLst>
          </p:cNvPr>
          <p:cNvSpPr txBox="1">
            <a:spLocks/>
          </p:cNvSpPr>
          <p:nvPr/>
        </p:nvSpPr>
        <p:spPr>
          <a:xfrm>
            <a:off x="10342619" y="560779"/>
            <a:ext cx="1269839" cy="6480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02</a:t>
            </a:r>
            <a:endParaRPr lang="ko-KR" altLang="en-US" sz="4000" dirty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7886EB7C-579A-6828-8547-FC2221A6383F}"/>
              </a:ext>
            </a:extLst>
          </p:cNvPr>
          <p:cNvCxnSpPr/>
          <p:nvPr/>
        </p:nvCxnSpPr>
        <p:spPr>
          <a:xfrm>
            <a:off x="616736" y="1280859"/>
            <a:ext cx="10758196" cy="0"/>
          </a:xfrm>
          <a:prstGeom prst="line">
            <a:avLst/>
          </a:prstGeom>
          <a:ln w="38100">
            <a:solidFill>
              <a:srgbClr val="0070C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茶道部（中・高） | 立命館慶祥中学校・高等学校">
            <a:extLst>
              <a:ext uri="{FF2B5EF4-FFF2-40B4-BE49-F238E27FC236}">
                <a16:creationId xmlns:a16="http://schemas.microsoft.com/office/drawing/2014/main" id="{F7B102B3-BE8E-C7A0-7F45-CA486FA91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53" y="1534006"/>
            <a:ext cx="5976762" cy="397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ADC20F-39E0-4EC4-D2E8-CA503458DB61}"/>
              </a:ext>
            </a:extLst>
          </p:cNvPr>
          <p:cNvSpPr txBox="1"/>
          <p:nvPr/>
        </p:nvSpPr>
        <p:spPr>
          <a:xfrm>
            <a:off x="997823" y="5983258"/>
            <a:ext cx="96981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err="1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다도부</a:t>
            </a:r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en-US" altLang="ko-KR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: 16</a:t>
            </a:r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세기 </a:t>
            </a:r>
            <a:r>
              <a:rPr lang="ko-KR" altLang="en-US" sz="2200" dirty="0" err="1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센노</a:t>
            </a:r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ko-KR" altLang="en-US" sz="2200" dirty="0" err="1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리큐가</a:t>
            </a:r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정립한 후 현대에도 즐기는 문화가 되었다</a:t>
            </a:r>
            <a:r>
              <a:rPr lang="en-US" altLang="ko-KR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.</a:t>
            </a:r>
            <a:endParaRPr lang="ko-KR" altLang="en-US" sz="2200" dirty="0">
              <a:solidFill>
                <a:srgbClr val="00B0F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264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38437087-CD1C-45CF-27F5-9705F09106D6}"/>
              </a:ext>
            </a:extLst>
          </p:cNvPr>
          <p:cNvSpPr/>
          <p:nvPr/>
        </p:nvSpPr>
        <p:spPr>
          <a:xfrm>
            <a:off x="75500" y="58723"/>
            <a:ext cx="12046591" cy="6719582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/>
              <a:t>ㅊ</a:t>
            </a:r>
            <a:endParaRPr lang="ko-KR" altLang="en-US" sz="4500" dirty="0"/>
          </a:p>
        </p:txBody>
      </p:sp>
      <p:sp>
        <p:nvSpPr>
          <p:cNvPr id="15" name="제목 12">
            <a:extLst>
              <a:ext uri="{FF2B5EF4-FFF2-40B4-BE49-F238E27FC236}">
                <a16:creationId xmlns:a16="http://schemas.microsoft.com/office/drawing/2014/main" id="{E0EACD22-BC7D-3200-7FA4-24641D19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26" y="488771"/>
            <a:ext cx="8280920" cy="720080"/>
          </a:xfrm>
          <a:ln>
            <a:noFill/>
          </a:ln>
        </p:spPr>
        <p:txBody>
          <a:bodyPr rtlCol="0">
            <a:noAutofit/>
          </a:bodyPr>
          <a:lstStyle/>
          <a:p>
            <a:pPr rtl="0"/>
            <a:r>
              <a:rPr lang="ko-KR" altLang="en-US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◆ 일본 부활동의 종류 </a:t>
            </a:r>
            <a:r>
              <a:rPr lang="en-US" altLang="ko-KR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(Art)</a:t>
            </a:r>
            <a:endParaRPr lang="ko-KR" altLang="en-US" sz="4000" dirty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6" name="내용 개체 틀 13">
            <a:extLst>
              <a:ext uri="{FF2B5EF4-FFF2-40B4-BE49-F238E27FC236}">
                <a16:creationId xmlns:a16="http://schemas.microsoft.com/office/drawing/2014/main" id="{D392E786-55E5-B4F7-BDE5-3197BB12E282}"/>
              </a:ext>
            </a:extLst>
          </p:cNvPr>
          <p:cNvSpPr txBox="1">
            <a:spLocks/>
          </p:cNvSpPr>
          <p:nvPr/>
        </p:nvSpPr>
        <p:spPr>
          <a:xfrm>
            <a:off x="10342619" y="560779"/>
            <a:ext cx="1269839" cy="6480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02</a:t>
            </a:r>
            <a:endParaRPr lang="ko-KR" altLang="en-US" sz="4000" dirty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7886EB7C-579A-6828-8547-FC2221A6383F}"/>
              </a:ext>
            </a:extLst>
          </p:cNvPr>
          <p:cNvCxnSpPr/>
          <p:nvPr/>
        </p:nvCxnSpPr>
        <p:spPr>
          <a:xfrm>
            <a:off x="616736" y="1280859"/>
            <a:ext cx="10758196" cy="0"/>
          </a:xfrm>
          <a:prstGeom prst="line">
            <a:avLst/>
          </a:prstGeom>
          <a:ln w="38100">
            <a:solidFill>
              <a:srgbClr val="0070C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>
            <a:extLst>
              <a:ext uri="{FF2B5EF4-FFF2-40B4-BE49-F238E27FC236}">
                <a16:creationId xmlns:a16="http://schemas.microsoft.com/office/drawing/2014/main" id="{2EE8F83F-78B6-F6F0-29B8-2392F472D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23" y="1803633"/>
            <a:ext cx="5685012" cy="435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830BD9-1BC2-93DA-6375-D3F9CEDE1B73}"/>
              </a:ext>
            </a:extLst>
          </p:cNvPr>
          <p:cNvSpPr txBox="1"/>
          <p:nvPr/>
        </p:nvSpPr>
        <p:spPr>
          <a:xfrm>
            <a:off x="1030759" y="2213151"/>
            <a:ext cx="3691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err="1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다도란</a:t>
            </a:r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초대된 손님을 대상으로 주인이 행하는 다과회</a:t>
            </a:r>
            <a:endParaRPr lang="en-US" altLang="ko-KR" sz="2200" dirty="0">
              <a:solidFill>
                <a:srgbClr val="00B0F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4D17FB-6A80-50D2-6B6D-E004AE1C9154}"/>
              </a:ext>
            </a:extLst>
          </p:cNvPr>
          <p:cNvSpPr txBox="1"/>
          <p:nvPr/>
        </p:nvSpPr>
        <p:spPr>
          <a:xfrm>
            <a:off x="523226" y="3574740"/>
            <a:ext cx="47066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err="1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가이세키를</a:t>
            </a:r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ko-KR" altLang="en-US" sz="2200" dirty="0" err="1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차려놓고</a:t>
            </a:r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차를 대접하는 정오의 다도가 기본</a:t>
            </a:r>
            <a:endParaRPr lang="en-US" altLang="ko-KR" sz="2200" dirty="0">
              <a:solidFill>
                <a:srgbClr val="00B0F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6A0FDD-5291-0BA1-F258-A36F48BFCBC2}"/>
              </a:ext>
            </a:extLst>
          </p:cNvPr>
          <p:cNvSpPr txBox="1"/>
          <p:nvPr/>
        </p:nvSpPr>
        <p:spPr>
          <a:xfrm>
            <a:off x="670034" y="4818883"/>
            <a:ext cx="4413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계절에 따라 </a:t>
            </a:r>
            <a:r>
              <a:rPr lang="ko-KR" altLang="en-US" sz="2200" dirty="0" err="1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아침다도</a:t>
            </a:r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en-US" altLang="ko-KR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(</a:t>
            </a:r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朝</a:t>
            </a:r>
            <a:r>
              <a:rPr lang="ja-JP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の</a:t>
            </a:r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茶事</a:t>
            </a:r>
            <a:r>
              <a:rPr lang="en-US" altLang="ko-KR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), </a:t>
            </a:r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밤 다도</a:t>
            </a:r>
            <a:r>
              <a:rPr lang="en-US" altLang="ko-KR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(</a:t>
            </a:r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夜咄</a:t>
            </a:r>
            <a:r>
              <a:rPr lang="ja-JP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し</a:t>
            </a:r>
            <a:r>
              <a:rPr lang="en-US" altLang="ja-JP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)</a:t>
            </a:r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를 하기도 한다</a:t>
            </a:r>
          </a:p>
        </p:txBody>
      </p:sp>
    </p:spTree>
    <p:extLst>
      <p:ext uri="{BB962C8B-B14F-4D97-AF65-F5344CB8AC3E}">
        <p14:creationId xmlns:p14="http://schemas.microsoft.com/office/powerpoint/2010/main" val="208379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6B8A3FE7-824C-373E-C9AA-65C464E3699B}"/>
              </a:ext>
            </a:extLst>
          </p:cNvPr>
          <p:cNvSpPr/>
          <p:nvPr/>
        </p:nvSpPr>
        <p:spPr>
          <a:xfrm>
            <a:off x="75500" y="58723"/>
            <a:ext cx="12046591" cy="6719582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/>
              <a:t>ㅊ</a:t>
            </a:r>
            <a:endParaRPr lang="ko-KR" altLang="en-US" sz="4500" dirty="0"/>
          </a:p>
        </p:txBody>
      </p:sp>
      <p:sp>
        <p:nvSpPr>
          <p:cNvPr id="15" name="제목 12">
            <a:extLst>
              <a:ext uri="{FF2B5EF4-FFF2-40B4-BE49-F238E27FC236}">
                <a16:creationId xmlns:a16="http://schemas.microsoft.com/office/drawing/2014/main" id="{E0EACD22-BC7D-3200-7FA4-24641D19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26" y="488771"/>
            <a:ext cx="8280920" cy="720080"/>
          </a:xfrm>
          <a:ln>
            <a:noFill/>
          </a:ln>
        </p:spPr>
        <p:txBody>
          <a:bodyPr rtlCol="0">
            <a:noAutofit/>
          </a:bodyPr>
          <a:lstStyle/>
          <a:p>
            <a:pPr rtl="0"/>
            <a:r>
              <a:rPr lang="ko-KR" altLang="en-US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◆ 일본 부활동의 종류 </a:t>
            </a:r>
            <a:r>
              <a:rPr lang="en-US" altLang="ko-KR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(Art)</a:t>
            </a:r>
            <a:endParaRPr lang="ko-KR" altLang="en-US" sz="4000" dirty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6" name="내용 개체 틀 13">
            <a:extLst>
              <a:ext uri="{FF2B5EF4-FFF2-40B4-BE49-F238E27FC236}">
                <a16:creationId xmlns:a16="http://schemas.microsoft.com/office/drawing/2014/main" id="{D392E786-55E5-B4F7-BDE5-3197BB12E282}"/>
              </a:ext>
            </a:extLst>
          </p:cNvPr>
          <p:cNvSpPr txBox="1">
            <a:spLocks/>
          </p:cNvSpPr>
          <p:nvPr/>
        </p:nvSpPr>
        <p:spPr>
          <a:xfrm>
            <a:off x="10342619" y="560779"/>
            <a:ext cx="1269839" cy="6480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02</a:t>
            </a:r>
            <a:endParaRPr lang="ko-KR" altLang="en-US" sz="4000" dirty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7886EB7C-579A-6828-8547-FC2221A6383F}"/>
              </a:ext>
            </a:extLst>
          </p:cNvPr>
          <p:cNvCxnSpPr/>
          <p:nvPr/>
        </p:nvCxnSpPr>
        <p:spPr>
          <a:xfrm>
            <a:off x="616736" y="1280859"/>
            <a:ext cx="10758196" cy="0"/>
          </a:xfrm>
          <a:prstGeom prst="line">
            <a:avLst/>
          </a:prstGeom>
          <a:ln w="38100">
            <a:solidFill>
              <a:srgbClr val="0070C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6B063A9-0F34-4790-6769-867F205D09C9}"/>
              </a:ext>
            </a:extLst>
          </p:cNvPr>
          <p:cNvSpPr txBox="1"/>
          <p:nvPr/>
        </p:nvSpPr>
        <p:spPr>
          <a:xfrm>
            <a:off x="2599105" y="4566413"/>
            <a:ext cx="9913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인사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C78D40-799B-5F43-61F1-EAB5A060CFA2}"/>
              </a:ext>
            </a:extLst>
          </p:cNvPr>
          <p:cNvSpPr txBox="1"/>
          <p:nvPr/>
        </p:nvSpPr>
        <p:spPr>
          <a:xfrm>
            <a:off x="523227" y="5192420"/>
            <a:ext cx="5373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차를 내어주는 주인이 가볍게 목례를 하면 손님도 양손을 무릎 앞의 다다미에 붙이고 목례를 한다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7C27DF-2AEF-8F2B-7603-E033373C769E}"/>
              </a:ext>
            </a:extLst>
          </p:cNvPr>
          <p:cNvSpPr txBox="1"/>
          <p:nvPr/>
        </p:nvSpPr>
        <p:spPr>
          <a:xfrm>
            <a:off x="8308454" y="4566413"/>
            <a:ext cx="9913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순서 </a:t>
            </a:r>
            <a:endParaRPr lang="ko-KR" altLang="en-US" sz="3000" dirty="0">
              <a:solidFill>
                <a:srgbClr val="00B0F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CB1585-B65A-0F9F-FFC5-B6A46E2870DE}"/>
              </a:ext>
            </a:extLst>
          </p:cNvPr>
          <p:cNvSpPr txBox="1"/>
          <p:nvPr/>
        </p:nvSpPr>
        <p:spPr>
          <a:xfrm>
            <a:off x="6096000" y="5192420"/>
            <a:ext cx="5373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차와 과자가 같이 나오면 과자를 전부 먹은 뒤 차를 마신다</a:t>
            </a:r>
            <a:r>
              <a:rPr lang="en-US" altLang="ko-KR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. </a:t>
            </a:r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차와 과자를 같이 먹으면 예절에 어긋난다</a:t>
            </a:r>
            <a:r>
              <a:rPr lang="en-US" altLang="ko-KR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.</a:t>
            </a:r>
            <a:endParaRPr lang="ko-KR" altLang="en-US" sz="2200" dirty="0">
              <a:solidFill>
                <a:srgbClr val="00B0F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pic>
        <p:nvPicPr>
          <p:cNvPr id="15366" name="Picture 6" descr="일본 다도 ▷ 우스차 마시는 예절 - 차 마시기 (우라센케) #도쿄생활 : 네이버 블로그">
            <a:extLst>
              <a:ext uri="{FF2B5EF4-FFF2-40B4-BE49-F238E27FC236}">
                <a16:creationId xmlns:a16="http://schemas.microsoft.com/office/drawing/2014/main" id="{ED4B3CFF-41B3-3766-6E69-EED6B9C35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96" y="1641919"/>
            <a:ext cx="4182737" cy="278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다양 한 화과자 다도 대 한 일본 전통 과자 와가시에 대한 스톡 사진 및 기타 이미지 - 와가시, 겨울, 여름 - iStock">
            <a:extLst>
              <a:ext uri="{FF2B5EF4-FFF2-40B4-BE49-F238E27FC236}">
                <a16:creationId xmlns:a16="http://schemas.microsoft.com/office/drawing/2014/main" id="{C71E4FE0-B2B5-E6B5-4818-E8F1FB8B3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398" y="1482045"/>
            <a:ext cx="4662356" cy="310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17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AE481A4F-9A45-1D60-F730-D9F924F8B9AA}"/>
              </a:ext>
            </a:extLst>
          </p:cNvPr>
          <p:cNvSpPr/>
          <p:nvPr/>
        </p:nvSpPr>
        <p:spPr>
          <a:xfrm>
            <a:off x="75500" y="58723"/>
            <a:ext cx="12046591" cy="6719582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/>
              <a:t>ㅊ</a:t>
            </a:r>
            <a:endParaRPr lang="ko-KR" altLang="en-US" sz="4500" dirty="0"/>
          </a:p>
        </p:txBody>
      </p:sp>
      <p:sp>
        <p:nvSpPr>
          <p:cNvPr id="15" name="제목 12">
            <a:extLst>
              <a:ext uri="{FF2B5EF4-FFF2-40B4-BE49-F238E27FC236}">
                <a16:creationId xmlns:a16="http://schemas.microsoft.com/office/drawing/2014/main" id="{E0EACD22-BC7D-3200-7FA4-24641D19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26" y="488771"/>
            <a:ext cx="8280920" cy="720080"/>
          </a:xfrm>
          <a:ln>
            <a:noFill/>
          </a:ln>
        </p:spPr>
        <p:txBody>
          <a:bodyPr rtlCol="0">
            <a:noAutofit/>
          </a:bodyPr>
          <a:lstStyle/>
          <a:p>
            <a:pPr rtl="0"/>
            <a:r>
              <a:rPr lang="ko-KR" altLang="en-US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◆ 일본 부활동의 종류 </a:t>
            </a:r>
            <a:r>
              <a:rPr lang="en-US" altLang="ko-KR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(Art)</a:t>
            </a:r>
            <a:endParaRPr lang="ko-KR" altLang="en-US" sz="4000" dirty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6" name="내용 개체 틀 13">
            <a:extLst>
              <a:ext uri="{FF2B5EF4-FFF2-40B4-BE49-F238E27FC236}">
                <a16:creationId xmlns:a16="http://schemas.microsoft.com/office/drawing/2014/main" id="{D392E786-55E5-B4F7-BDE5-3197BB12E282}"/>
              </a:ext>
            </a:extLst>
          </p:cNvPr>
          <p:cNvSpPr txBox="1">
            <a:spLocks/>
          </p:cNvSpPr>
          <p:nvPr/>
        </p:nvSpPr>
        <p:spPr>
          <a:xfrm>
            <a:off x="10342619" y="560779"/>
            <a:ext cx="1269839" cy="6480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02</a:t>
            </a:r>
            <a:endParaRPr lang="ko-KR" altLang="en-US" sz="4000" dirty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7886EB7C-579A-6828-8547-FC2221A6383F}"/>
              </a:ext>
            </a:extLst>
          </p:cNvPr>
          <p:cNvCxnSpPr/>
          <p:nvPr/>
        </p:nvCxnSpPr>
        <p:spPr>
          <a:xfrm>
            <a:off x="616736" y="1280859"/>
            <a:ext cx="10758196" cy="0"/>
          </a:xfrm>
          <a:prstGeom prst="line">
            <a:avLst/>
          </a:prstGeom>
          <a:ln w="38100">
            <a:solidFill>
              <a:srgbClr val="0070C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6B063A9-0F34-4790-6769-867F205D09C9}"/>
              </a:ext>
            </a:extLst>
          </p:cNvPr>
          <p:cNvSpPr txBox="1"/>
          <p:nvPr/>
        </p:nvSpPr>
        <p:spPr>
          <a:xfrm>
            <a:off x="1959102" y="4566413"/>
            <a:ext cx="2501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다과 먹는 법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C78D40-799B-5F43-61F1-EAB5A060CFA2}"/>
              </a:ext>
            </a:extLst>
          </p:cNvPr>
          <p:cNvSpPr txBox="1"/>
          <p:nvPr/>
        </p:nvSpPr>
        <p:spPr>
          <a:xfrm>
            <a:off x="523227" y="5192420"/>
            <a:ext cx="5373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다과를 먹을 때는 과자 그릇을 양손으로 들고 감사를 한 후에 </a:t>
            </a:r>
            <a:r>
              <a:rPr lang="ko-KR" altLang="en-US" sz="2200" dirty="0" err="1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가시키리로</a:t>
            </a:r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en-US" altLang="ko-KR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2</a:t>
            </a:r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조각이나 </a:t>
            </a:r>
            <a:r>
              <a:rPr lang="en-US" altLang="ko-KR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3</a:t>
            </a:r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조각으로 먹는다</a:t>
            </a:r>
            <a:r>
              <a:rPr lang="en-US" altLang="ko-KR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.</a:t>
            </a:r>
          </a:p>
          <a:p>
            <a:r>
              <a:rPr lang="ko-KR" altLang="en-US" sz="2200" dirty="0" err="1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가시키리</a:t>
            </a:r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en-US" altLang="ko-KR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: </a:t>
            </a:r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과자를 자르는 막대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7C27DF-2AEF-8F2B-7603-E033373C769E}"/>
              </a:ext>
            </a:extLst>
          </p:cNvPr>
          <p:cNvSpPr txBox="1"/>
          <p:nvPr/>
        </p:nvSpPr>
        <p:spPr>
          <a:xfrm>
            <a:off x="7801564" y="4566413"/>
            <a:ext cx="19620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차 마시기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CB1585-B65A-0F9F-FFC5-B6A46E2870DE}"/>
              </a:ext>
            </a:extLst>
          </p:cNvPr>
          <p:cNvSpPr txBox="1"/>
          <p:nvPr/>
        </p:nvSpPr>
        <p:spPr>
          <a:xfrm>
            <a:off x="6096000" y="5192420"/>
            <a:ext cx="5373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잔의 무늬를 마주 본 사람이 볼 수 있도록 돌린 다음 차를 마신다</a:t>
            </a:r>
            <a:r>
              <a:rPr lang="en-US" altLang="ko-KR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. </a:t>
            </a:r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마지막 한 모금은 다 마신 것을 위해 </a:t>
            </a:r>
            <a:r>
              <a:rPr lang="ko-KR" altLang="en-US" sz="2200" dirty="0" err="1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소리내어</a:t>
            </a:r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마신다</a:t>
            </a:r>
            <a:r>
              <a:rPr lang="en-US" altLang="ko-KR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.</a:t>
            </a:r>
            <a:endParaRPr lang="ko-KR" altLang="en-US" sz="2200" dirty="0">
              <a:solidFill>
                <a:srgbClr val="00B0F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pic>
        <p:nvPicPr>
          <p:cNvPr id="17410" name="Picture 2" descr="화과자로 만나는 아름다운 사계절 : 네이버 포스트">
            <a:extLst>
              <a:ext uri="{FF2B5EF4-FFF2-40B4-BE49-F238E27FC236}">
                <a16:creationId xmlns:a16="http://schemas.microsoft.com/office/drawing/2014/main" id="{938A721F-F686-66F1-913D-E7C3A97C3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96" y="1514379"/>
            <a:ext cx="3826412" cy="288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매력 넘치는 일본 문화, 다도 란? 올바른 예절과 환대의 마음을 배우자│KARUTA - 즐겁게 일본을 배우자">
            <a:extLst>
              <a:ext uri="{FF2B5EF4-FFF2-40B4-BE49-F238E27FC236}">
                <a16:creationId xmlns:a16="http://schemas.microsoft.com/office/drawing/2014/main" id="{843FE204-5D31-38A7-1F6B-7DB64567D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645" y="1585058"/>
            <a:ext cx="4213019" cy="281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08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8B8B7DC-8134-AF72-FB10-DA74A763A714}"/>
              </a:ext>
            </a:extLst>
          </p:cNvPr>
          <p:cNvSpPr/>
          <p:nvPr/>
        </p:nvSpPr>
        <p:spPr>
          <a:xfrm>
            <a:off x="75500" y="58723"/>
            <a:ext cx="12046591" cy="6719582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/>
              <a:t>ㅊ</a:t>
            </a:r>
            <a:endParaRPr lang="ko-KR" altLang="en-US" sz="4500" dirty="0"/>
          </a:p>
        </p:txBody>
      </p:sp>
      <p:sp>
        <p:nvSpPr>
          <p:cNvPr id="15" name="제목 12">
            <a:extLst>
              <a:ext uri="{FF2B5EF4-FFF2-40B4-BE49-F238E27FC236}">
                <a16:creationId xmlns:a16="http://schemas.microsoft.com/office/drawing/2014/main" id="{E0EACD22-BC7D-3200-7FA4-24641D19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26" y="488771"/>
            <a:ext cx="8280920" cy="720080"/>
          </a:xfrm>
          <a:ln>
            <a:noFill/>
          </a:ln>
        </p:spPr>
        <p:txBody>
          <a:bodyPr rtlCol="0">
            <a:noAutofit/>
          </a:bodyPr>
          <a:lstStyle/>
          <a:p>
            <a:pPr rtl="0"/>
            <a:r>
              <a:rPr lang="ko-KR" altLang="en-US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◆ 일본 부활동의 종류 </a:t>
            </a:r>
            <a:r>
              <a:rPr lang="en-US" altLang="ko-KR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(Art)</a:t>
            </a:r>
            <a:endParaRPr lang="ko-KR" altLang="en-US" sz="4000" dirty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6" name="내용 개체 틀 13">
            <a:extLst>
              <a:ext uri="{FF2B5EF4-FFF2-40B4-BE49-F238E27FC236}">
                <a16:creationId xmlns:a16="http://schemas.microsoft.com/office/drawing/2014/main" id="{D392E786-55E5-B4F7-BDE5-3197BB12E282}"/>
              </a:ext>
            </a:extLst>
          </p:cNvPr>
          <p:cNvSpPr txBox="1">
            <a:spLocks/>
          </p:cNvSpPr>
          <p:nvPr/>
        </p:nvSpPr>
        <p:spPr>
          <a:xfrm>
            <a:off x="10342619" y="560779"/>
            <a:ext cx="1269839" cy="6480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02</a:t>
            </a:r>
            <a:endParaRPr lang="ko-KR" altLang="en-US" sz="4000" dirty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7886EB7C-579A-6828-8547-FC2221A6383F}"/>
              </a:ext>
            </a:extLst>
          </p:cNvPr>
          <p:cNvCxnSpPr/>
          <p:nvPr/>
        </p:nvCxnSpPr>
        <p:spPr>
          <a:xfrm>
            <a:off x="616736" y="1280859"/>
            <a:ext cx="10758196" cy="0"/>
          </a:xfrm>
          <a:prstGeom prst="line">
            <a:avLst/>
          </a:prstGeom>
          <a:ln w="38100">
            <a:solidFill>
              <a:srgbClr val="0070C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6B063A9-0F34-4790-6769-867F205D09C9}"/>
              </a:ext>
            </a:extLst>
          </p:cNvPr>
          <p:cNvSpPr txBox="1"/>
          <p:nvPr/>
        </p:nvSpPr>
        <p:spPr>
          <a:xfrm>
            <a:off x="2504387" y="2813114"/>
            <a:ext cx="2501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마무리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C78D40-799B-5F43-61F1-EAB5A060CFA2}"/>
              </a:ext>
            </a:extLst>
          </p:cNvPr>
          <p:cNvSpPr txBox="1"/>
          <p:nvPr/>
        </p:nvSpPr>
        <p:spPr>
          <a:xfrm>
            <a:off x="1068512" y="3439121"/>
            <a:ext cx="46360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err="1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찻</a:t>
            </a:r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잔에 남은 입술 자국을 지운 후</a:t>
            </a:r>
            <a:r>
              <a:rPr lang="en-US" altLang="ko-KR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, </a:t>
            </a:r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주인과 간단한 대화를 한 뒤에 목례를 하고 끝마친다</a:t>
            </a:r>
            <a:r>
              <a:rPr lang="en-US" altLang="ko-KR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.</a:t>
            </a:r>
            <a:endParaRPr lang="ko-KR" altLang="en-US" sz="2200" dirty="0">
              <a:solidFill>
                <a:srgbClr val="00B0F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pic>
        <p:nvPicPr>
          <p:cNvPr id="16388" name="Picture 4" descr="리포트] 전통적인 다도 체험＆요리 교실로 일본 문화를 만끽하자! - LIVE JAPAN ( 일본여행·추천명소·지역정보 )">
            <a:extLst>
              <a:ext uri="{FF2B5EF4-FFF2-40B4-BE49-F238E27FC236}">
                <a16:creationId xmlns:a16="http://schemas.microsoft.com/office/drawing/2014/main" id="{0A7D8300-F48E-596A-1B96-F91293899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834" y="1854860"/>
            <a:ext cx="5312636" cy="410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02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93B8AC91-8F87-A437-F494-D9CD7DF5ABA1}"/>
              </a:ext>
            </a:extLst>
          </p:cNvPr>
          <p:cNvSpPr/>
          <p:nvPr/>
        </p:nvSpPr>
        <p:spPr>
          <a:xfrm>
            <a:off x="75500" y="58723"/>
            <a:ext cx="12046591" cy="6719582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500" dirty="0"/>
          </a:p>
        </p:txBody>
      </p:sp>
      <p:sp>
        <p:nvSpPr>
          <p:cNvPr id="6" name="제목 12">
            <a:extLst>
              <a:ext uri="{FF2B5EF4-FFF2-40B4-BE49-F238E27FC236}">
                <a16:creationId xmlns:a16="http://schemas.microsoft.com/office/drawing/2014/main" id="{9C4C752D-835A-6499-65CB-F2D4FAE56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111" y="2712997"/>
            <a:ext cx="1592117" cy="1248221"/>
          </a:xfrm>
        </p:spPr>
        <p:txBody>
          <a:bodyPr rtlCol="0">
            <a:normAutofit/>
          </a:bodyPr>
          <a:lstStyle/>
          <a:p>
            <a:pPr rtl="0"/>
            <a:r>
              <a:rPr lang="ko-KR" altLang="en-US" sz="5000" dirty="0">
                <a:solidFill>
                  <a:srgbClr val="0070C0"/>
                </a:solidFill>
                <a:ea typeface="맑은 고딕" panose="020B0503020000020004" pitchFamily="50" charset="-127"/>
              </a:rPr>
              <a:t>목차</a:t>
            </a:r>
          </a:p>
        </p:txBody>
      </p:sp>
      <p:sp>
        <p:nvSpPr>
          <p:cNvPr id="7" name="내용 개체 틀 13">
            <a:extLst>
              <a:ext uri="{FF2B5EF4-FFF2-40B4-BE49-F238E27FC236}">
                <a16:creationId xmlns:a16="http://schemas.microsoft.com/office/drawing/2014/main" id="{A163CD81-C72B-8EBA-3716-56384BC30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986" y="1500875"/>
            <a:ext cx="7222530" cy="1368152"/>
          </a:xfrm>
        </p:spPr>
        <p:txBody>
          <a:bodyPr rtlCol="0">
            <a:normAutofit/>
          </a:bodyPr>
          <a:lstStyle/>
          <a:p>
            <a:pPr rtl="0"/>
            <a:r>
              <a:rPr lang="ko-KR" altLang="en-US" sz="4000" dirty="0">
                <a:solidFill>
                  <a:srgbClr val="047E7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일본 부활동의 역사</a:t>
            </a:r>
          </a:p>
        </p:txBody>
      </p:sp>
      <p:sp>
        <p:nvSpPr>
          <p:cNvPr id="8" name="내용 개체 틀 13">
            <a:extLst>
              <a:ext uri="{FF2B5EF4-FFF2-40B4-BE49-F238E27FC236}">
                <a16:creationId xmlns:a16="http://schemas.microsoft.com/office/drawing/2014/main" id="{35D66434-BA38-6A69-795F-F8DF8E63BD95}"/>
              </a:ext>
            </a:extLst>
          </p:cNvPr>
          <p:cNvSpPr txBox="1">
            <a:spLocks/>
          </p:cNvSpPr>
          <p:nvPr/>
        </p:nvSpPr>
        <p:spPr>
          <a:xfrm>
            <a:off x="2735072" y="764142"/>
            <a:ext cx="1290825" cy="7878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500" dirty="0">
                <a:solidFill>
                  <a:srgbClr val="047E7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01</a:t>
            </a:r>
            <a:endParaRPr lang="ko-KR" altLang="en-US" sz="4500" dirty="0">
              <a:solidFill>
                <a:srgbClr val="047E7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9" name="내용 개체 틀 13">
            <a:extLst>
              <a:ext uri="{FF2B5EF4-FFF2-40B4-BE49-F238E27FC236}">
                <a16:creationId xmlns:a16="http://schemas.microsoft.com/office/drawing/2014/main" id="{3D839705-B0D9-8F25-6E88-CDB8352AC5E4}"/>
              </a:ext>
            </a:extLst>
          </p:cNvPr>
          <p:cNvSpPr txBox="1">
            <a:spLocks/>
          </p:cNvSpPr>
          <p:nvPr/>
        </p:nvSpPr>
        <p:spPr>
          <a:xfrm>
            <a:off x="3204987" y="3211853"/>
            <a:ext cx="6866544" cy="1198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4000" dirty="0">
                <a:solidFill>
                  <a:srgbClr val="047E7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일본 부활동의 종류</a:t>
            </a:r>
          </a:p>
        </p:txBody>
      </p:sp>
      <p:sp>
        <p:nvSpPr>
          <p:cNvPr id="10" name="내용 개체 틀 13">
            <a:extLst>
              <a:ext uri="{FF2B5EF4-FFF2-40B4-BE49-F238E27FC236}">
                <a16:creationId xmlns:a16="http://schemas.microsoft.com/office/drawing/2014/main" id="{0A49BC3D-E984-21E1-4109-93067AD5EA47}"/>
              </a:ext>
            </a:extLst>
          </p:cNvPr>
          <p:cNvSpPr txBox="1">
            <a:spLocks/>
          </p:cNvSpPr>
          <p:nvPr/>
        </p:nvSpPr>
        <p:spPr>
          <a:xfrm>
            <a:off x="2735072" y="2475121"/>
            <a:ext cx="1290825" cy="7878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500" dirty="0">
                <a:solidFill>
                  <a:srgbClr val="047E7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02</a:t>
            </a:r>
            <a:endParaRPr lang="ko-KR" altLang="en-US" sz="4500" dirty="0">
              <a:solidFill>
                <a:srgbClr val="047E7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" name="오른쪽 중괄호 12">
            <a:extLst>
              <a:ext uri="{FF2B5EF4-FFF2-40B4-BE49-F238E27FC236}">
                <a16:creationId xmlns:a16="http://schemas.microsoft.com/office/drawing/2014/main" id="{CCBA87C3-FC16-BE44-7F5C-40DCC9F24289}"/>
              </a:ext>
            </a:extLst>
          </p:cNvPr>
          <p:cNvSpPr/>
          <p:nvPr/>
        </p:nvSpPr>
        <p:spPr>
          <a:xfrm>
            <a:off x="2402228" y="1862969"/>
            <a:ext cx="360040" cy="2760104"/>
          </a:xfrm>
          <a:prstGeom prst="righ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13">
            <a:extLst>
              <a:ext uri="{FF2B5EF4-FFF2-40B4-BE49-F238E27FC236}">
                <a16:creationId xmlns:a16="http://schemas.microsoft.com/office/drawing/2014/main" id="{F3A1B6D8-337B-8F95-A3D1-13AE575B0464}"/>
              </a:ext>
            </a:extLst>
          </p:cNvPr>
          <p:cNvSpPr txBox="1">
            <a:spLocks/>
          </p:cNvSpPr>
          <p:nvPr/>
        </p:nvSpPr>
        <p:spPr>
          <a:xfrm>
            <a:off x="3232182" y="4922832"/>
            <a:ext cx="7195333" cy="1198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4000" dirty="0">
                <a:solidFill>
                  <a:srgbClr val="047E7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일본 </a:t>
            </a:r>
            <a:r>
              <a:rPr lang="ko-KR" altLang="en-US" sz="4000" dirty="0" err="1">
                <a:solidFill>
                  <a:srgbClr val="047E7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부활동</a:t>
            </a:r>
            <a:r>
              <a:rPr lang="ko-KR" altLang="en-US" sz="4000" dirty="0">
                <a:solidFill>
                  <a:srgbClr val="047E7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문화제</a:t>
            </a:r>
          </a:p>
        </p:txBody>
      </p:sp>
      <p:sp>
        <p:nvSpPr>
          <p:cNvPr id="4" name="내용 개체 틀 13">
            <a:extLst>
              <a:ext uri="{FF2B5EF4-FFF2-40B4-BE49-F238E27FC236}">
                <a16:creationId xmlns:a16="http://schemas.microsoft.com/office/drawing/2014/main" id="{7F78B34B-B091-6C7D-870E-3EB973DBAE4B}"/>
              </a:ext>
            </a:extLst>
          </p:cNvPr>
          <p:cNvSpPr txBox="1">
            <a:spLocks/>
          </p:cNvSpPr>
          <p:nvPr/>
        </p:nvSpPr>
        <p:spPr>
          <a:xfrm>
            <a:off x="2762268" y="4186100"/>
            <a:ext cx="1290825" cy="7878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500" dirty="0">
                <a:solidFill>
                  <a:srgbClr val="047E7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03</a:t>
            </a:r>
            <a:endParaRPr lang="ko-KR" altLang="en-US" sz="4500" dirty="0">
              <a:solidFill>
                <a:srgbClr val="047E7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592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9" grpId="0"/>
      <p:bldP spid="10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25C1A1CE-34D4-A09E-7E04-1C22C6F1A9E0}"/>
              </a:ext>
            </a:extLst>
          </p:cNvPr>
          <p:cNvSpPr/>
          <p:nvPr/>
        </p:nvSpPr>
        <p:spPr>
          <a:xfrm>
            <a:off x="75500" y="58723"/>
            <a:ext cx="12046591" cy="6719582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/>
              <a:t>ㅊ</a:t>
            </a:r>
            <a:endParaRPr lang="ko-KR" altLang="en-US" sz="4500" dirty="0"/>
          </a:p>
        </p:txBody>
      </p:sp>
      <p:sp>
        <p:nvSpPr>
          <p:cNvPr id="15" name="제목 12">
            <a:extLst>
              <a:ext uri="{FF2B5EF4-FFF2-40B4-BE49-F238E27FC236}">
                <a16:creationId xmlns:a16="http://schemas.microsoft.com/office/drawing/2014/main" id="{E0EACD22-BC7D-3200-7FA4-24641D19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26" y="488771"/>
            <a:ext cx="8280920" cy="720080"/>
          </a:xfrm>
          <a:ln>
            <a:noFill/>
          </a:ln>
        </p:spPr>
        <p:txBody>
          <a:bodyPr rtlCol="0">
            <a:noAutofit/>
          </a:bodyPr>
          <a:lstStyle/>
          <a:p>
            <a:pPr rtl="0"/>
            <a:r>
              <a:rPr lang="ko-KR" altLang="en-US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◆ 일본 부활동의 종류 </a:t>
            </a:r>
            <a:r>
              <a:rPr lang="en-US" altLang="ko-KR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(Art)</a:t>
            </a:r>
            <a:endParaRPr lang="ko-KR" altLang="en-US" sz="4000" dirty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6" name="내용 개체 틀 13">
            <a:extLst>
              <a:ext uri="{FF2B5EF4-FFF2-40B4-BE49-F238E27FC236}">
                <a16:creationId xmlns:a16="http://schemas.microsoft.com/office/drawing/2014/main" id="{D392E786-55E5-B4F7-BDE5-3197BB12E282}"/>
              </a:ext>
            </a:extLst>
          </p:cNvPr>
          <p:cNvSpPr txBox="1">
            <a:spLocks/>
          </p:cNvSpPr>
          <p:nvPr/>
        </p:nvSpPr>
        <p:spPr>
          <a:xfrm>
            <a:off x="10342619" y="560779"/>
            <a:ext cx="1269839" cy="6480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02</a:t>
            </a:r>
            <a:endParaRPr lang="ko-KR" altLang="en-US" sz="4000" dirty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7886EB7C-579A-6828-8547-FC2221A6383F}"/>
              </a:ext>
            </a:extLst>
          </p:cNvPr>
          <p:cNvCxnSpPr/>
          <p:nvPr/>
        </p:nvCxnSpPr>
        <p:spPr>
          <a:xfrm>
            <a:off x="616736" y="1280859"/>
            <a:ext cx="10758196" cy="0"/>
          </a:xfrm>
          <a:prstGeom prst="line">
            <a:avLst/>
          </a:prstGeom>
          <a:ln w="38100">
            <a:solidFill>
              <a:srgbClr val="0070C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CADC20F-39E0-4EC4-D2E8-CA503458DB61}"/>
              </a:ext>
            </a:extLst>
          </p:cNvPr>
          <p:cNvSpPr txBox="1"/>
          <p:nvPr/>
        </p:nvSpPr>
        <p:spPr>
          <a:xfrm>
            <a:off x="895108" y="5983258"/>
            <a:ext cx="101963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경음악부 </a:t>
            </a:r>
            <a:r>
              <a:rPr lang="en-US" altLang="ko-KR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: </a:t>
            </a:r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음악 활동의 일환으로 스쿨 밴드로 운영된다</a:t>
            </a:r>
            <a:r>
              <a:rPr lang="en-US" altLang="ko-KR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, LM</a:t>
            </a:r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이라고 부르기도 함</a:t>
            </a:r>
          </a:p>
        </p:txBody>
      </p:sp>
      <p:pic>
        <p:nvPicPr>
          <p:cNvPr id="6146" name="Picture 2" descr="同好会から部活動に昇格した人気の軽音楽部 - 正則高等学校【進学なび2022 vol.9】｜高校受験版スクールポット">
            <a:extLst>
              <a:ext uri="{FF2B5EF4-FFF2-40B4-BE49-F238E27FC236}">
                <a16:creationId xmlns:a16="http://schemas.microsoft.com/office/drawing/2014/main" id="{CF922F78-80D7-16BC-B9F8-5BFB6DBFE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165" y="1585246"/>
            <a:ext cx="5760092" cy="384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85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>
            <a:extLst>
              <a:ext uri="{FF2B5EF4-FFF2-40B4-BE49-F238E27FC236}">
                <a16:creationId xmlns:a16="http://schemas.microsoft.com/office/drawing/2014/main" id="{0DD5D4FA-6952-7E0D-B649-3FE3217194AF}"/>
              </a:ext>
            </a:extLst>
          </p:cNvPr>
          <p:cNvSpPr/>
          <p:nvPr/>
        </p:nvSpPr>
        <p:spPr>
          <a:xfrm>
            <a:off x="75500" y="58723"/>
            <a:ext cx="12046591" cy="6719582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/>
              <a:t>ㅊ</a:t>
            </a:r>
            <a:endParaRPr lang="ko-KR" altLang="en-US" sz="4500" dirty="0"/>
          </a:p>
        </p:txBody>
      </p:sp>
      <p:sp>
        <p:nvSpPr>
          <p:cNvPr id="4" name="순서도: 판단 3">
            <a:extLst>
              <a:ext uri="{FF2B5EF4-FFF2-40B4-BE49-F238E27FC236}">
                <a16:creationId xmlns:a16="http://schemas.microsoft.com/office/drawing/2014/main" id="{04F30722-29E6-8293-3097-25CFAB966B36}"/>
              </a:ext>
            </a:extLst>
          </p:cNvPr>
          <p:cNvSpPr/>
          <p:nvPr/>
        </p:nvSpPr>
        <p:spPr>
          <a:xfrm>
            <a:off x="3502124" y="1286186"/>
            <a:ext cx="4511375" cy="4285627"/>
          </a:xfrm>
          <a:prstGeom prst="flowChartDecision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38AF38"/>
              </a:solidFill>
            </a:endParaRPr>
          </a:p>
        </p:txBody>
      </p:sp>
      <p:sp>
        <p:nvSpPr>
          <p:cNvPr id="5" name="내용 개체 틀 13">
            <a:extLst>
              <a:ext uri="{FF2B5EF4-FFF2-40B4-BE49-F238E27FC236}">
                <a16:creationId xmlns:a16="http://schemas.microsoft.com/office/drawing/2014/main" id="{7CAE121D-779B-674B-A28B-0CEEE5C8DFB2}"/>
              </a:ext>
            </a:extLst>
          </p:cNvPr>
          <p:cNvSpPr txBox="1">
            <a:spLocks/>
          </p:cNvSpPr>
          <p:nvPr/>
        </p:nvSpPr>
        <p:spPr>
          <a:xfrm>
            <a:off x="3981670" y="3005341"/>
            <a:ext cx="3552279" cy="13321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3600" dirty="0">
                <a:solidFill>
                  <a:srgbClr val="0070C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일본 부활동의 역사</a:t>
            </a:r>
          </a:p>
        </p:txBody>
      </p:sp>
      <p:sp>
        <p:nvSpPr>
          <p:cNvPr id="11" name="내용 개체 틀 13">
            <a:extLst>
              <a:ext uri="{FF2B5EF4-FFF2-40B4-BE49-F238E27FC236}">
                <a16:creationId xmlns:a16="http://schemas.microsoft.com/office/drawing/2014/main" id="{1515C14F-733A-6A21-5AC0-5F4FF6E15893}"/>
              </a:ext>
            </a:extLst>
          </p:cNvPr>
          <p:cNvSpPr txBox="1">
            <a:spLocks/>
          </p:cNvSpPr>
          <p:nvPr/>
        </p:nvSpPr>
        <p:spPr>
          <a:xfrm>
            <a:off x="5122891" y="1988840"/>
            <a:ext cx="1269839" cy="64807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01</a:t>
            </a:r>
            <a:endParaRPr lang="ko-KR" altLang="en-US" sz="4000" dirty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96477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AC0E4682-22F7-95D9-192F-447E4A24174C}"/>
              </a:ext>
            </a:extLst>
          </p:cNvPr>
          <p:cNvSpPr/>
          <p:nvPr/>
        </p:nvSpPr>
        <p:spPr>
          <a:xfrm>
            <a:off x="75500" y="58723"/>
            <a:ext cx="12046591" cy="6719582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/>
              <a:t>ㅊ</a:t>
            </a:r>
            <a:endParaRPr lang="ko-KR" altLang="en-US" sz="4500" dirty="0"/>
          </a:p>
        </p:txBody>
      </p:sp>
      <p:sp>
        <p:nvSpPr>
          <p:cNvPr id="15" name="제목 12">
            <a:extLst>
              <a:ext uri="{FF2B5EF4-FFF2-40B4-BE49-F238E27FC236}">
                <a16:creationId xmlns:a16="http://schemas.microsoft.com/office/drawing/2014/main" id="{E0EACD22-BC7D-3200-7FA4-24641D19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26" y="488771"/>
            <a:ext cx="8280920" cy="720080"/>
          </a:xfrm>
          <a:ln>
            <a:noFill/>
          </a:ln>
        </p:spPr>
        <p:txBody>
          <a:bodyPr rtlCol="0">
            <a:noAutofit/>
          </a:bodyPr>
          <a:lstStyle/>
          <a:p>
            <a:pPr rtl="0"/>
            <a:r>
              <a:rPr lang="ko-KR" altLang="en-US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◆ 일본 부활동의 역사</a:t>
            </a:r>
          </a:p>
        </p:txBody>
      </p:sp>
      <p:sp>
        <p:nvSpPr>
          <p:cNvPr id="16" name="내용 개체 틀 13">
            <a:extLst>
              <a:ext uri="{FF2B5EF4-FFF2-40B4-BE49-F238E27FC236}">
                <a16:creationId xmlns:a16="http://schemas.microsoft.com/office/drawing/2014/main" id="{D392E786-55E5-B4F7-BDE5-3197BB12E282}"/>
              </a:ext>
            </a:extLst>
          </p:cNvPr>
          <p:cNvSpPr txBox="1">
            <a:spLocks/>
          </p:cNvSpPr>
          <p:nvPr/>
        </p:nvSpPr>
        <p:spPr>
          <a:xfrm>
            <a:off x="10342619" y="560779"/>
            <a:ext cx="1269839" cy="6480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01</a:t>
            </a:r>
            <a:endParaRPr lang="ko-KR" altLang="en-US" sz="4000" dirty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7886EB7C-579A-6828-8547-FC2221A6383F}"/>
              </a:ext>
            </a:extLst>
          </p:cNvPr>
          <p:cNvCxnSpPr/>
          <p:nvPr/>
        </p:nvCxnSpPr>
        <p:spPr>
          <a:xfrm>
            <a:off x="616736" y="1280859"/>
            <a:ext cx="10758196" cy="0"/>
          </a:xfrm>
          <a:prstGeom prst="line">
            <a:avLst/>
          </a:prstGeom>
          <a:ln w="38100">
            <a:solidFill>
              <a:srgbClr val="0070C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1D2DE2C-8DE2-F04B-8717-D36F6CE35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26" y="1584620"/>
            <a:ext cx="4876800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2DD1A4-7A53-DAD6-957B-21C2D612F44A}"/>
              </a:ext>
            </a:extLst>
          </p:cNvPr>
          <p:cNvSpPr txBox="1"/>
          <p:nvPr/>
        </p:nvSpPr>
        <p:spPr>
          <a:xfrm>
            <a:off x="5787937" y="2126665"/>
            <a:ext cx="5432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1. </a:t>
            </a:r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메이지 유신 시기 서양으로부터 스포츠 문화가 들어와 대학교에 도입된 것이 시초</a:t>
            </a:r>
            <a:r>
              <a:rPr lang="en-US" altLang="ko-KR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62FBD3-413E-14D7-E368-87036B4C2197}"/>
              </a:ext>
            </a:extLst>
          </p:cNvPr>
          <p:cNvSpPr txBox="1"/>
          <p:nvPr/>
        </p:nvSpPr>
        <p:spPr>
          <a:xfrm>
            <a:off x="5787937" y="3557655"/>
            <a:ext cx="5432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2. </a:t>
            </a:r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그 후 중등 교육 기관에 퍼져 육상부와 테니스부가 전국 </a:t>
            </a:r>
            <a:r>
              <a:rPr lang="en-US" altLang="ko-KR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70% </a:t>
            </a:r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이상의 학교에 활동하고 있었다</a:t>
            </a:r>
            <a:r>
              <a:rPr lang="en-US" altLang="ko-KR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CEE411-238F-4A48-F730-C49D118C075B}"/>
              </a:ext>
            </a:extLst>
          </p:cNvPr>
          <p:cNvSpPr txBox="1"/>
          <p:nvPr/>
        </p:nvSpPr>
        <p:spPr>
          <a:xfrm>
            <a:off x="5787937" y="5237203"/>
            <a:ext cx="5432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3. 2008</a:t>
            </a:r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년 이후 부활동이 학교 교육 과정과 함께 도모 될 수 있도록 지도요령이 생겨났다</a:t>
            </a:r>
            <a:r>
              <a:rPr lang="en-US" altLang="ko-KR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.</a:t>
            </a:r>
            <a:endParaRPr lang="ko-KR" altLang="en-US" sz="2200" dirty="0">
              <a:solidFill>
                <a:srgbClr val="00B0F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440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>
            <a:extLst>
              <a:ext uri="{FF2B5EF4-FFF2-40B4-BE49-F238E27FC236}">
                <a16:creationId xmlns:a16="http://schemas.microsoft.com/office/drawing/2014/main" id="{0DD5D4FA-6952-7E0D-B649-3FE3217194AF}"/>
              </a:ext>
            </a:extLst>
          </p:cNvPr>
          <p:cNvSpPr/>
          <p:nvPr/>
        </p:nvSpPr>
        <p:spPr>
          <a:xfrm>
            <a:off x="75500" y="58723"/>
            <a:ext cx="12046591" cy="6719582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/>
              <a:t>ㅊ</a:t>
            </a:r>
            <a:endParaRPr lang="ko-KR" altLang="en-US" sz="4500" dirty="0"/>
          </a:p>
        </p:txBody>
      </p:sp>
      <p:sp>
        <p:nvSpPr>
          <p:cNvPr id="4" name="순서도: 판단 3">
            <a:extLst>
              <a:ext uri="{FF2B5EF4-FFF2-40B4-BE49-F238E27FC236}">
                <a16:creationId xmlns:a16="http://schemas.microsoft.com/office/drawing/2014/main" id="{04F30722-29E6-8293-3097-25CFAB966B36}"/>
              </a:ext>
            </a:extLst>
          </p:cNvPr>
          <p:cNvSpPr/>
          <p:nvPr/>
        </p:nvSpPr>
        <p:spPr>
          <a:xfrm>
            <a:off x="3502124" y="1286186"/>
            <a:ext cx="4511375" cy="4285627"/>
          </a:xfrm>
          <a:prstGeom prst="flowChartDecision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38AF38"/>
              </a:solidFill>
            </a:endParaRPr>
          </a:p>
        </p:txBody>
      </p:sp>
      <p:sp>
        <p:nvSpPr>
          <p:cNvPr id="5" name="내용 개체 틀 13">
            <a:extLst>
              <a:ext uri="{FF2B5EF4-FFF2-40B4-BE49-F238E27FC236}">
                <a16:creationId xmlns:a16="http://schemas.microsoft.com/office/drawing/2014/main" id="{7CAE121D-779B-674B-A28B-0CEEE5C8DFB2}"/>
              </a:ext>
            </a:extLst>
          </p:cNvPr>
          <p:cNvSpPr txBox="1">
            <a:spLocks/>
          </p:cNvSpPr>
          <p:nvPr/>
        </p:nvSpPr>
        <p:spPr>
          <a:xfrm>
            <a:off x="3981670" y="3005341"/>
            <a:ext cx="3552279" cy="13321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3600" dirty="0">
                <a:solidFill>
                  <a:srgbClr val="0070C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일본 부활동의 종류</a:t>
            </a:r>
          </a:p>
        </p:txBody>
      </p:sp>
      <p:sp>
        <p:nvSpPr>
          <p:cNvPr id="11" name="내용 개체 틀 13">
            <a:extLst>
              <a:ext uri="{FF2B5EF4-FFF2-40B4-BE49-F238E27FC236}">
                <a16:creationId xmlns:a16="http://schemas.microsoft.com/office/drawing/2014/main" id="{1515C14F-733A-6A21-5AC0-5F4FF6E15893}"/>
              </a:ext>
            </a:extLst>
          </p:cNvPr>
          <p:cNvSpPr txBox="1">
            <a:spLocks/>
          </p:cNvSpPr>
          <p:nvPr/>
        </p:nvSpPr>
        <p:spPr>
          <a:xfrm>
            <a:off x="5122891" y="1988840"/>
            <a:ext cx="1269839" cy="64807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02</a:t>
            </a:r>
          </a:p>
        </p:txBody>
      </p:sp>
    </p:spTree>
    <p:extLst>
      <p:ext uri="{BB962C8B-B14F-4D97-AF65-F5344CB8AC3E}">
        <p14:creationId xmlns:p14="http://schemas.microsoft.com/office/powerpoint/2010/main" val="465023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3CE14824-5DB4-4292-BF35-E0216F6AC7E9}"/>
              </a:ext>
            </a:extLst>
          </p:cNvPr>
          <p:cNvSpPr/>
          <p:nvPr/>
        </p:nvSpPr>
        <p:spPr>
          <a:xfrm>
            <a:off x="75500" y="58723"/>
            <a:ext cx="12046591" cy="6719582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/>
              <a:t>ㅊ</a:t>
            </a:r>
            <a:endParaRPr lang="ko-KR" altLang="en-US" sz="4500" dirty="0"/>
          </a:p>
        </p:txBody>
      </p:sp>
      <p:sp>
        <p:nvSpPr>
          <p:cNvPr id="15" name="제목 12">
            <a:extLst>
              <a:ext uri="{FF2B5EF4-FFF2-40B4-BE49-F238E27FC236}">
                <a16:creationId xmlns:a16="http://schemas.microsoft.com/office/drawing/2014/main" id="{E0EACD22-BC7D-3200-7FA4-24641D19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26" y="488771"/>
            <a:ext cx="8280920" cy="720080"/>
          </a:xfrm>
          <a:ln>
            <a:noFill/>
          </a:ln>
        </p:spPr>
        <p:txBody>
          <a:bodyPr rtlCol="0">
            <a:noAutofit/>
          </a:bodyPr>
          <a:lstStyle/>
          <a:p>
            <a:pPr rtl="0"/>
            <a:r>
              <a:rPr lang="ko-KR" altLang="en-US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◆ 일본 부활동의 종류 </a:t>
            </a:r>
            <a:r>
              <a:rPr lang="en-US" altLang="ko-KR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(Sports)</a:t>
            </a:r>
            <a:endParaRPr lang="ko-KR" altLang="en-US" sz="4000" dirty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6" name="내용 개체 틀 13">
            <a:extLst>
              <a:ext uri="{FF2B5EF4-FFF2-40B4-BE49-F238E27FC236}">
                <a16:creationId xmlns:a16="http://schemas.microsoft.com/office/drawing/2014/main" id="{D392E786-55E5-B4F7-BDE5-3197BB12E282}"/>
              </a:ext>
            </a:extLst>
          </p:cNvPr>
          <p:cNvSpPr txBox="1">
            <a:spLocks/>
          </p:cNvSpPr>
          <p:nvPr/>
        </p:nvSpPr>
        <p:spPr>
          <a:xfrm>
            <a:off x="10342619" y="560779"/>
            <a:ext cx="1269839" cy="6480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02</a:t>
            </a:r>
            <a:endParaRPr lang="ko-KR" altLang="en-US" sz="4000" dirty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7886EB7C-579A-6828-8547-FC2221A6383F}"/>
              </a:ext>
            </a:extLst>
          </p:cNvPr>
          <p:cNvCxnSpPr/>
          <p:nvPr/>
        </p:nvCxnSpPr>
        <p:spPr>
          <a:xfrm>
            <a:off x="616736" y="1280859"/>
            <a:ext cx="10758196" cy="0"/>
          </a:xfrm>
          <a:prstGeom prst="line">
            <a:avLst/>
          </a:prstGeom>
          <a:ln w="38100">
            <a:solidFill>
              <a:srgbClr val="0070C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나의 일본대학생활 (2) 일본의 특이한 동아리 활동 문화 : 네이버 블로그">
            <a:extLst>
              <a:ext uri="{FF2B5EF4-FFF2-40B4-BE49-F238E27FC236}">
                <a16:creationId xmlns:a16="http://schemas.microsoft.com/office/drawing/2014/main" id="{C6126545-302E-8232-B422-5D47FF7AF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244" y="1492706"/>
            <a:ext cx="6558081" cy="402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A7BEDC-C296-5DDF-46E5-9C4BCF20F9FC}"/>
              </a:ext>
            </a:extLst>
          </p:cNvPr>
          <p:cNvSpPr txBox="1"/>
          <p:nvPr/>
        </p:nvSpPr>
        <p:spPr>
          <a:xfrm>
            <a:off x="997823" y="5983258"/>
            <a:ext cx="96981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err="1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검도부</a:t>
            </a:r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en-US" altLang="ko-KR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: </a:t>
            </a:r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일본의 무도</a:t>
            </a:r>
            <a:r>
              <a:rPr lang="en-US" altLang="ko-KR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, 2012</a:t>
            </a:r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년부터 중학교의 필수 무도 중 하나가 되었다</a:t>
            </a:r>
            <a:r>
              <a:rPr lang="en-US" altLang="ko-KR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.</a:t>
            </a:r>
            <a:endParaRPr lang="ko-KR" altLang="en-US" sz="2200" dirty="0">
              <a:solidFill>
                <a:srgbClr val="00B0F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089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41CFF17A-B135-B988-7E18-8EC56809B164}"/>
              </a:ext>
            </a:extLst>
          </p:cNvPr>
          <p:cNvSpPr/>
          <p:nvPr/>
        </p:nvSpPr>
        <p:spPr>
          <a:xfrm>
            <a:off x="75500" y="58723"/>
            <a:ext cx="12046591" cy="6719582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/>
              <a:t>ㅊ</a:t>
            </a:r>
            <a:endParaRPr lang="ko-KR" altLang="en-US" sz="4500" dirty="0"/>
          </a:p>
        </p:txBody>
      </p:sp>
      <p:sp>
        <p:nvSpPr>
          <p:cNvPr id="15" name="제목 12">
            <a:extLst>
              <a:ext uri="{FF2B5EF4-FFF2-40B4-BE49-F238E27FC236}">
                <a16:creationId xmlns:a16="http://schemas.microsoft.com/office/drawing/2014/main" id="{E0EACD22-BC7D-3200-7FA4-24641D19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26" y="488771"/>
            <a:ext cx="8280920" cy="720080"/>
          </a:xfrm>
          <a:ln>
            <a:noFill/>
          </a:ln>
        </p:spPr>
        <p:txBody>
          <a:bodyPr rtlCol="0">
            <a:noAutofit/>
          </a:bodyPr>
          <a:lstStyle/>
          <a:p>
            <a:pPr rtl="0"/>
            <a:r>
              <a:rPr lang="ko-KR" altLang="en-US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◆ 일본 부활동의 종류 </a:t>
            </a:r>
            <a:r>
              <a:rPr lang="en-US" altLang="ko-KR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(Sports)</a:t>
            </a:r>
            <a:endParaRPr lang="ko-KR" altLang="en-US" sz="4000" dirty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6" name="내용 개체 틀 13">
            <a:extLst>
              <a:ext uri="{FF2B5EF4-FFF2-40B4-BE49-F238E27FC236}">
                <a16:creationId xmlns:a16="http://schemas.microsoft.com/office/drawing/2014/main" id="{D392E786-55E5-B4F7-BDE5-3197BB12E282}"/>
              </a:ext>
            </a:extLst>
          </p:cNvPr>
          <p:cNvSpPr txBox="1">
            <a:spLocks/>
          </p:cNvSpPr>
          <p:nvPr/>
        </p:nvSpPr>
        <p:spPr>
          <a:xfrm>
            <a:off x="10342619" y="560779"/>
            <a:ext cx="1269839" cy="6480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02</a:t>
            </a:r>
            <a:endParaRPr lang="ko-KR" altLang="en-US" sz="4000" dirty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7886EB7C-579A-6828-8547-FC2221A6383F}"/>
              </a:ext>
            </a:extLst>
          </p:cNvPr>
          <p:cNvCxnSpPr/>
          <p:nvPr/>
        </p:nvCxnSpPr>
        <p:spPr>
          <a:xfrm>
            <a:off x="616736" y="1280859"/>
            <a:ext cx="10758196" cy="0"/>
          </a:xfrm>
          <a:prstGeom prst="line">
            <a:avLst/>
          </a:prstGeom>
          <a:ln w="38100">
            <a:solidFill>
              <a:srgbClr val="0070C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DA7BEDC-C296-5DDF-46E5-9C4BCF20F9FC}"/>
              </a:ext>
            </a:extLst>
          </p:cNvPr>
          <p:cNvSpPr txBox="1"/>
          <p:nvPr/>
        </p:nvSpPr>
        <p:spPr>
          <a:xfrm>
            <a:off x="4579922" y="3724789"/>
            <a:ext cx="24332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검도의 이념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BA7EE3-6799-C17C-F958-FF4064A0195B}"/>
              </a:ext>
            </a:extLst>
          </p:cNvPr>
          <p:cNvSpPr txBox="1"/>
          <p:nvPr/>
        </p:nvSpPr>
        <p:spPr>
          <a:xfrm>
            <a:off x="1928534" y="2339830"/>
            <a:ext cx="26686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자기 </a:t>
            </a:r>
            <a:r>
              <a:rPr lang="ko-KR" altLang="en-US" sz="220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수양을 하라</a:t>
            </a:r>
            <a:endParaRPr lang="ko-KR" altLang="en-US" sz="2200" dirty="0">
              <a:solidFill>
                <a:srgbClr val="00B0F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1AEDA7-1873-EB58-917F-D847DC6B49DE}"/>
              </a:ext>
            </a:extLst>
          </p:cNvPr>
          <p:cNvSpPr txBox="1"/>
          <p:nvPr/>
        </p:nvSpPr>
        <p:spPr>
          <a:xfrm>
            <a:off x="1107811" y="3786344"/>
            <a:ext cx="26686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심신을 연마하라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FA29C6-1C24-9817-B03B-96B155141BB9}"/>
              </a:ext>
            </a:extLst>
          </p:cNvPr>
          <p:cNvSpPr txBox="1"/>
          <p:nvPr/>
        </p:nvSpPr>
        <p:spPr>
          <a:xfrm>
            <a:off x="2334002" y="5507485"/>
            <a:ext cx="28671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국가사회를 사랑하라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A1D4EB-ECB6-91D6-4D92-23C6C76C942F}"/>
              </a:ext>
            </a:extLst>
          </p:cNvPr>
          <p:cNvSpPr txBox="1"/>
          <p:nvPr/>
        </p:nvSpPr>
        <p:spPr>
          <a:xfrm>
            <a:off x="6857533" y="5402422"/>
            <a:ext cx="30759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인류 평화에 기여하라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9EDA7C-44B7-49ED-1302-218D8D9F6884}"/>
              </a:ext>
            </a:extLst>
          </p:cNvPr>
          <p:cNvSpPr txBox="1"/>
          <p:nvPr/>
        </p:nvSpPr>
        <p:spPr>
          <a:xfrm>
            <a:off x="7754224" y="3656446"/>
            <a:ext cx="33299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바르고 진지하게 배우라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723620-1B57-795F-A950-B595851D24AB}"/>
              </a:ext>
            </a:extLst>
          </p:cNvPr>
          <p:cNvSpPr txBox="1"/>
          <p:nvPr/>
        </p:nvSpPr>
        <p:spPr>
          <a:xfrm>
            <a:off x="6352330" y="2170264"/>
            <a:ext cx="33299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예절을 익히라</a:t>
            </a:r>
            <a:endParaRPr lang="ko-KR" altLang="en-US" sz="2200" dirty="0">
              <a:solidFill>
                <a:srgbClr val="00B0F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3703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4" grpId="0"/>
      <p:bldP spid="5" grpId="0"/>
      <p:bldP spid="6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40F1EDC1-B5DC-80FC-BA05-92218B3D2A95}"/>
              </a:ext>
            </a:extLst>
          </p:cNvPr>
          <p:cNvSpPr/>
          <p:nvPr/>
        </p:nvSpPr>
        <p:spPr>
          <a:xfrm>
            <a:off x="75500" y="58723"/>
            <a:ext cx="12046591" cy="6719582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/>
              <a:t>ㅊ</a:t>
            </a:r>
            <a:endParaRPr lang="ko-KR" altLang="en-US" sz="4500" dirty="0"/>
          </a:p>
        </p:txBody>
      </p:sp>
      <p:sp>
        <p:nvSpPr>
          <p:cNvPr id="15" name="제목 12">
            <a:extLst>
              <a:ext uri="{FF2B5EF4-FFF2-40B4-BE49-F238E27FC236}">
                <a16:creationId xmlns:a16="http://schemas.microsoft.com/office/drawing/2014/main" id="{E0EACD22-BC7D-3200-7FA4-24641D19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26" y="488771"/>
            <a:ext cx="8280920" cy="720080"/>
          </a:xfrm>
          <a:ln>
            <a:noFill/>
          </a:ln>
        </p:spPr>
        <p:txBody>
          <a:bodyPr rtlCol="0">
            <a:noAutofit/>
          </a:bodyPr>
          <a:lstStyle/>
          <a:p>
            <a:pPr rtl="0"/>
            <a:r>
              <a:rPr lang="ko-KR" altLang="en-US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◆ 일본 부활동의 종류 </a:t>
            </a:r>
            <a:r>
              <a:rPr lang="en-US" altLang="ko-KR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(Sports)</a:t>
            </a:r>
            <a:endParaRPr lang="ko-KR" altLang="en-US" sz="4000" dirty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6" name="내용 개체 틀 13">
            <a:extLst>
              <a:ext uri="{FF2B5EF4-FFF2-40B4-BE49-F238E27FC236}">
                <a16:creationId xmlns:a16="http://schemas.microsoft.com/office/drawing/2014/main" id="{D392E786-55E5-B4F7-BDE5-3197BB12E282}"/>
              </a:ext>
            </a:extLst>
          </p:cNvPr>
          <p:cNvSpPr txBox="1">
            <a:spLocks/>
          </p:cNvSpPr>
          <p:nvPr/>
        </p:nvSpPr>
        <p:spPr>
          <a:xfrm>
            <a:off x="10342619" y="560779"/>
            <a:ext cx="1269839" cy="6480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02</a:t>
            </a:r>
            <a:endParaRPr lang="ko-KR" altLang="en-US" sz="4000" dirty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7886EB7C-579A-6828-8547-FC2221A6383F}"/>
              </a:ext>
            </a:extLst>
          </p:cNvPr>
          <p:cNvCxnSpPr/>
          <p:nvPr/>
        </p:nvCxnSpPr>
        <p:spPr>
          <a:xfrm>
            <a:off x="616736" y="1280859"/>
            <a:ext cx="10758196" cy="0"/>
          </a:xfrm>
          <a:prstGeom prst="line">
            <a:avLst/>
          </a:prstGeom>
          <a:ln w="38100">
            <a:solidFill>
              <a:srgbClr val="0070C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6" name="Picture 8">
            <a:extLst>
              <a:ext uri="{FF2B5EF4-FFF2-40B4-BE49-F238E27FC236}">
                <a16:creationId xmlns:a16="http://schemas.microsoft.com/office/drawing/2014/main" id="{74B36A76-7C44-978B-74A2-4EAEB0458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53" y="1577131"/>
            <a:ext cx="4216386" cy="299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面">
            <a:extLst>
              <a:ext uri="{FF2B5EF4-FFF2-40B4-BE49-F238E27FC236}">
                <a16:creationId xmlns:a16="http://schemas.microsoft.com/office/drawing/2014/main" id="{E409C280-8194-6948-E150-4D36E809C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490" y="1577131"/>
            <a:ext cx="3968484" cy="335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A361D7-2965-BD20-ADCE-CCAC6DACC05F}"/>
              </a:ext>
            </a:extLst>
          </p:cNvPr>
          <p:cNvSpPr txBox="1"/>
          <p:nvPr/>
        </p:nvSpPr>
        <p:spPr>
          <a:xfrm>
            <a:off x="2405106" y="4715885"/>
            <a:ext cx="26686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목검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A90159-D6D8-30B5-796C-DEF92C94A007}"/>
              </a:ext>
            </a:extLst>
          </p:cNvPr>
          <p:cNvSpPr txBox="1"/>
          <p:nvPr/>
        </p:nvSpPr>
        <p:spPr>
          <a:xfrm>
            <a:off x="7315415" y="5012156"/>
            <a:ext cx="26686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머리 보호대 </a:t>
            </a:r>
            <a:r>
              <a:rPr lang="en-US" altLang="ko-KR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(</a:t>
            </a:r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투구</a:t>
            </a:r>
            <a:r>
              <a:rPr lang="en-US" altLang="ko-KR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)</a:t>
            </a:r>
            <a:endParaRPr lang="ko-KR" altLang="en-US" sz="2200" dirty="0">
              <a:solidFill>
                <a:srgbClr val="00B0F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08921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78140CB-9FB9-2B63-3965-C3049FDDAD22}"/>
              </a:ext>
            </a:extLst>
          </p:cNvPr>
          <p:cNvSpPr/>
          <p:nvPr/>
        </p:nvSpPr>
        <p:spPr>
          <a:xfrm>
            <a:off x="75500" y="58723"/>
            <a:ext cx="12046591" cy="6719582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/>
              <a:t>ㅊ</a:t>
            </a:r>
            <a:endParaRPr lang="ko-KR" altLang="en-US" sz="4500" dirty="0"/>
          </a:p>
        </p:txBody>
      </p:sp>
      <p:sp>
        <p:nvSpPr>
          <p:cNvPr id="15" name="제목 12">
            <a:extLst>
              <a:ext uri="{FF2B5EF4-FFF2-40B4-BE49-F238E27FC236}">
                <a16:creationId xmlns:a16="http://schemas.microsoft.com/office/drawing/2014/main" id="{E0EACD22-BC7D-3200-7FA4-24641D19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26" y="488771"/>
            <a:ext cx="8280920" cy="720080"/>
          </a:xfrm>
          <a:ln>
            <a:noFill/>
          </a:ln>
        </p:spPr>
        <p:txBody>
          <a:bodyPr rtlCol="0">
            <a:noAutofit/>
          </a:bodyPr>
          <a:lstStyle/>
          <a:p>
            <a:pPr rtl="0"/>
            <a:r>
              <a:rPr lang="ko-KR" altLang="en-US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◆ 일본 부활동의 종류 </a:t>
            </a:r>
            <a:r>
              <a:rPr lang="en-US" altLang="ko-KR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(Sports)</a:t>
            </a:r>
            <a:endParaRPr lang="ko-KR" altLang="en-US" sz="4000" dirty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6" name="내용 개체 틀 13">
            <a:extLst>
              <a:ext uri="{FF2B5EF4-FFF2-40B4-BE49-F238E27FC236}">
                <a16:creationId xmlns:a16="http://schemas.microsoft.com/office/drawing/2014/main" id="{D392E786-55E5-B4F7-BDE5-3197BB12E282}"/>
              </a:ext>
            </a:extLst>
          </p:cNvPr>
          <p:cNvSpPr txBox="1">
            <a:spLocks/>
          </p:cNvSpPr>
          <p:nvPr/>
        </p:nvSpPr>
        <p:spPr>
          <a:xfrm>
            <a:off x="10342619" y="560779"/>
            <a:ext cx="1269839" cy="6480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02</a:t>
            </a:r>
            <a:endParaRPr lang="ko-KR" altLang="en-US" sz="4000" dirty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7886EB7C-579A-6828-8547-FC2221A6383F}"/>
              </a:ext>
            </a:extLst>
          </p:cNvPr>
          <p:cNvCxnSpPr/>
          <p:nvPr/>
        </p:nvCxnSpPr>
        <p:spPr>
          <a:xfrm>
            <a:off x="616736" y="1280859"/>
            <a:ext cx="10758196" cy="0"/>
          </a:xfrm>
          <a:prstGeom prst="line">
            <a:avLst/>
          </a:prstGeom>
          <a:ln w="38100">
            <a:solidFill>
              <a:srgbClr val="0070C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小手">
            <a:extLst>
              <a:ext uri="{FF2B5EF4-FFF2-40B4-BE49-F238E27FC236}">
                <a16:creationId xmlns:a16="http://schemas.microsoft.com/office/drawing/2014/main" id="{5CF5FA10-E413-AE04-A98A-CEFC3574D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11" y="1714501"/>
            <a:ext cx="4855366" cy="342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胴">
            <a:extLst>
              <a:ext uri="{FF2B5EF4-FFF2-40B4-BE49-F238E27FC236}">
                <a16:creationId xmlns:a16="http://schemas.microsoft.com/office/drawing/2014/main" id="{46CE5C6F-B3B0-9E26-BBC0-22FF8D0E6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427" y="1591811"/>
            <a:ext cx="3725411" cy="367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13B8D7-8289-01FF-2C8C-27648629BC9E}"/>
              </a:ext>
            </a:extLst>
          </p:cNvPr>
          <p:cNvSpPr txBox="1"/>
          <p:nvPr/>
        </p:nvSpPr>
        <p:spPr>
          <a:xfrm>
            <a:off x="2775230" y="5266189"/>
            <a:ext cx="26686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장갑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1EEA5-54A0-2D63-BD86-1E9DE693D645}"/>
              </a:ext>
            </a:extLst>
          </p:cNvPr>
          <p:cNvSpPr txBox="1"/>
          <p:nvPr/>
        </p:nvSpPr>
        <p:spPr>
          <a:xfrm>
            <a:off x="7784856" y="5361696"/>
            <a:ext cx="26686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몸통 보호대</a:t>
            </a:r>
          </a:p>
        </p:txBody>
      </p:sp>
    </p:spTree>
    <p:extLst>
      <p:ext uri="{BB962C8B-B14F-4D97-AF65-F5344CB8AC3E}">
        <p14:creationId xmlns:p14="http://schemas.microsoft.com/office/powerpoint/2010/main" val="914109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57150">
          <a:solidFill>
            <a:srgbClr val="00B050"/>
          </a:solidFill>
          <a:prstDash val="sysDash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512</Words>
  <Application>Microsoft Office PowerPoint</Application>
  <PresentationFormat>와이드스크린</PresentationFormat>
  <Paragraphs>113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8" baseType="lpstr">
      <vt:lpstr>HY엽서L</vt:lpstr>
      <vt:lpstr>HY엽서M</vt:lpstr>
      <vt:lpstr>맑은 고딕</vt:lpstr>
      <vt:lpstr>휴먼모음T</vt:lpstr>
      <vt:lpstr>휴먼옛체</vt:lpstr>
      <vt:lpstr>Arial</vt:lpstr>
      <vt:lpstr>Constantia</vt:lpstr>
      <vt:lpstr>Office 테마</vt:lpstr>
      <vt:lpstr>일본의 동아리</vt:lpstr>
      <vt:lpstr>목차</vt:lpstr>
      <vt:lpstr>PowerPoint 프레젠테이션</vt:lpstr>
      <vt:lpstr>◆ 일본 부활동의 역사</vt:lpstr>
      <vt:lpstr>PowerPoint 프레젠테이션</vt:lpstr>
      <vt:lpstr>◆ 일본 부활동의 종류 (Sports)</vt:lpstr>
      <vt:lpstr>◆ 일본 부활동의 종류 (Sports)</vt:lpstr>
      <vt:lpstr>◆ 일본 부활동의 종류 (Sports)</vt:lpstr>
      <vt:lpstr>◆ 일본 부활동의 종류 (Sports)</vt:lpstr>
      <vt:lpstr>◆ 일본 부활동의 종류 (Sports)</vt:lpstr>
      <vt:lpstr>◆ 일본 부활동의 종류 (Sports)</vt:lpstr>
      <vt:lpstr>◆ 일본 부활동의 종류 (Sports)</vt:lpstr>
      <vt:lpstr>◆ 일본 부활동의 종류 (Sports)</vt:lpstr>
      <vt:lpstr>◆ 일본 부활동의 종류 (Sports)</vt:lpstr>
      <vt:lpstr>◆ 일본 부활동의 종류 (Art)</vt:lpstr>
      <vt:lpstr>◆ 일본 부활동의 종류 (Art)</vt:lpstr>
      <vt:lpstr>◆ 일본 부활동의 종류 (Art)</vt:lpstr>
      <vt:lpstr>◆ 일본 부활동의 종류 (Art)</vt:lpstr>
      <vt:lpstr>◆ 일본 부활동의 종류 (Art)</vt:lpstr>
      <vt:lpstr>◆ 일본 부활동의 종류 (Art)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DU-자기주도 학습법 공모전</dc:title>
  <dc:creator>OWNER</dc:creator>
  <cp:lastModifiedBy>전 용민</cp:lastModifiedBy>
  <cp:revision>232</cp:revision>
  <dcterms:created xsi:type="dcterms:W3CDTF">2022-11-03T04:51:33Z</dcterms:created>
  <dcterms:modified xsi:type="dcterms:W3CDTF">2023-04-29T09:08:24Z</dcterms:modified>
</cp:coreProperties>
</file>