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8" r:id="rId3"/>
    <p:sldId id="341" r:id="rId4"/>
    <p:sldId id="339" r:id="rId5"/>
    <p:sldId id="345" r:id="rId6"/>
    <p:sldId id="346" r:id="rId7"/>
    <p:sldId id="259" r:id="rId8"/>
    <p:sldId id="305" r:id="rId9"/>
    <p:sldId id="306" r:id="rId10"/>
    <p:sldId id="312" r:id="rId11"/>
    <p:sldId id="317" r:id="rId12"/>
    <p:sldId id="323" r:id="rId13"/>
    <p:sldId id="324" r:id="rId14"/>
    <p:sldId id="325" r:id="rId15"/>
    <p:sldId id="328" r:id="rId16"/>
    <p:sldId id="327" r:id="rId17"/>
    <p:sldId id="313" r:id="rId18"/>
    <p:sldId id="314" r:id="rId19"/>
    <p:sldId id="319" r:id="rId20"/>
    <p:sldId id="315" r:id="rId21"/>
    <p:sldId id="262" r:id="rId22"/>
    <p:sldId id="340" r:id="rId23"/>
    <p:sldId id="329" r:id="rId24"/>
    <p:sldId id="331" r:id="rId25"/>
    <p:sldId id="332" r:id="rId26"/>
    <p:sldId id="334" r:id="rId27"/>
    <p:sldId id="335" r:id="rId28"/>
    <p:sldId id="337" r:id="rId29"/>
    <p:sldId id="299" r:id="rId30"/>
    <p:sldId id="304" r:id="rId31"/>
    <p:sldId id="271" r:id="rId32"/>
  </p:sldIdLst>
  <p:sldSz cx="9144000" cy="6858000" type="screen4x3"/>
  <p:notesSz cx="6669088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111" d="100"/>
          <a:sy n="111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AAC51-ADA2-4E57-9878-D0A71CB908FF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780E7-D016-4237-935A-DED77187BD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63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636B9-DC26-4B0A-9001-63457546BDA7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6E8F-5438-400D-A956-599DFC733E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8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641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47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5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33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64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37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87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95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45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76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07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A111-1F8B-44CE-9DD9-2ECFB003CE2A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1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pia.co.kr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wnonmun.com/webdb" TargetMode="External"/><Relationship Id="rId5" Type="http://schemas.openxmlformats.org/officeDocument/2006/relationships/hyperlink" Target="http://search.koreanstudies.net/" TargetMode="External"/><Relationship Id="rId4" Type="http://schemas.openxmlformats.org/officeDocument/2006/relationships/hyperlink" Target="http://www.earticle.ne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628800"/>
            <a:ext cx="9143999" cy="185795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학술정보 이용 안내</a:t>
            </a:r>
            <a:r>
              <a:rPr lang="en-US" altLang="ko-KR" sz="4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학술지 </a:t>
            </a:r>
            <a:r>
              <a:rPr lang="en-US" altLang="ko-KR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· </a:t>
            </a:r>
            <a:r>
              <a:rPr lang="ko-KR" altLang="en-US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학위논문 </a:t>
            </a:r>
            <a:r>
              <a:rPr lang="en-US" altLang="ko-KR" sz="2000" b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en-US" altLang="ko-KR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유용한 사이트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979712" y="4509120"/>
            <a:ext cx="4929187" cy="1071562"/>
          </a:xfrm>
          <a:prstGeom prst="rect">
            <a:avLst/>
          </a:prstGeom>
        </p:spPr>
        <p:txBody>
          <a:bodyPr vert="horz" lIns="45720" rIns="45720" bIns="45720" anchor="b">
            <a:normAutofit fontScale="70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9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2016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중  앙  도  서  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7884368" cy="5793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8" y="375307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전체검색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339752" y="6485925"/>
            <a:ext cx="28803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52" y="476672"/>
            <a:ext cx="4657725" cy="55911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직사각형 12"/>
          <p:cNvSpPr/>
          <p:nvPr/>
        </p:nvSpPr>
        <p:spPr>
          <a:xfrm>
            <a:off x="4283968" y="5445224"/>
            <a:ext cx="4176464" cy="516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 rot="13417450">
            <a:off x="3079797" y="4900648"/>
            <a:ext cx="619884" cy="160606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5213567" cy="4302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7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8" y="1052736"/>
            <a:ext cx="5060191" cy="455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직사각형 2"/>
          <p:cNvSpPr/>
          <p:nvPr/>
        </p:nvSpPr>
        <p:spPr>
          <a:xfrm>
            <a:off x="552197" y="47667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국내 학회지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966219" y="1628800"/>
            <a:ext cx="2592288" cy="219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DB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국내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DB’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선택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☞ 국내 학회지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개가 있으며 각각의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검색결과로 가장 정확한 자료를 얻을 수 있음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59632" y="1052736"/>
            <a:ext cx="79208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59319" y="1340768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860032" y="2132856"/>
            <a:ext cx="652436" cy="2108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57094"/>
              </p:ext>
            </p:extLst>
          </p:nvPr>
        </p:nvGraphicFramePr>
        <p:xfrm>
          <a:off x="4644008" y="4441263"/>
          <a:ext cx="4268674" cy="202432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115892"/>
                <a:gridCol w="853961"/>
                <a:gridCol w="2298821"/>
              </a:tblGrid>
              <a:tr h="4147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DB 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aseline="0" dirty="0" smtClean="0"/>
                        <a:t>저널 종 수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URL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DBPIA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1,844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3"/>
                        </a:rPr>
                        <a:t>http://www.dbpia.co.kr/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E-article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838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4"/>
                        </a:rPr>
                        <a:t>http://www.earticle.net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KISS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1,956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5"/>
                        </a:rPr>
                        <a:t>http://search.koreanstudies.net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/>
                        <a:t>NEWnonmon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199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6"/>
                        </a:rPr>
                        <a:t>http://newnonmun.com/webdb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/>
                        <a:t>교보문고스콜라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601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4"/>
                        </a:rPr>
                        <a:t>http://Scholar.dkyobobook.co.kr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3527376" y="6465585"/>
            <a:ext cx="503113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ko-KR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한국연구재단</a:t>
            </a:r>
            <a:r>
              <a:rPr lang="en-US" altLang="ko-KR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 </a:t>
            </a:r>
            <a:r>
              <a:rPr lang="ko-KR" altLang="en-US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등재 및 등재후보 학술지 </a:t>
            </a:r>
            <a:r>
              <a:rPr lang="en-US" altLang="ko-KR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2,175 </a:t>
            </a:r>
            <a:r>
              <a:rPr lang="ko-KR" altLang="en-US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종 </a:t>
            </a:r>
            <a:r>
              <a:rPr lang="en-US" altLang="ko-KR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( 2016. 3. 3. </a:t>
            </a:r>
            <a:r>
              <a:rPr lang="ko-KR" altLang="en-US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기</a:t>
            </a:r>
            <a:r>
              <a:rPr lang="ko-KR" altLang="en-US" sz="1200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준</a:t>
            </a:r>
            <a:r>
              <a:rPr lang="en-US" altLang="ko-KR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9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8" y="1052736"/>
            <a:ext cx="5060191" cy="455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직사각형 2"/>
          <p:cNvSpPr/>
          <p:nvPr/>
        </p:nvSpPr>
        <p:spPr>
          <a:xfrm>
            <a:off x="552197" y="47667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국내 학회지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2197" y="3068960"/>
            <a:ext cx="1067475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2" y="1268760"/>
            <a:ext cx="6560200" cy="45759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7020273" y="1628800"/>
            <a:ext cx="64807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779912" y="4545124"/>
            <a:ext cx="504056" cy="180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644008" y="4532625"/>
            <a:ext cx="504056" cy="180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03648" y="269701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5" y="1484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6203" y="44504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4752" y="44554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2855" y="5445224"/>
            <a:ext cx="2952328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en-US" altLang="ko-KR" sz="13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DBpia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클릭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상세검색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클릭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필드를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논문명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으로 변경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키워드를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마케팅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으로 하여 검색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00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52197" y="47667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국내 학회지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5865421"/>
            <a:ext cx="4988386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검색된 </a:t>
            </a:r>
            <a:r>
              <a:rPr lang="ko-KR" altLang="en-US" sz="13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아티클이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초록색이면 원문을 볼 수 있음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관심 </a:t>
            </a:r>
            <a:r>
              <a:rPr lang="ko-KR" altLang="en-US" sz="13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아티클의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원문저장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을 클릭하면 해당 원문으로 이동 함 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89137" y="4545124"/>
            <a:ext cx="504056" cy="180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153233" y="4532625"/>
            <a:ext cx="504056" cy="180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965428" y="44504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3977" y="44554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1" y="980728"/>
            <a:ext cx="7534275" cy="456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직사각형 16"/>
          <p:cNvSpPr/>
          <p:nvPr/>
        </p:nvSpPr>
        <p:spPr>
          <a:xfrm>
            <a:off x="2353033" y="2276872"/>
            <a:ext cx="360040" cy="2808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785407" y="2852936"/>
            <a:ext cx="755757" cy="279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08" y="3573016"/>
            <a:ext cx="3497644" cy="3163946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아래쪽 화살표 19"/>
          <p:cNvSpPr/>
          <p:nvPr/>
        </p:nvSpPr>
        <p:spPr>
          <a:xfrm rot="18084155">
            <a:off x="4185134" y="2828779"/>
            <a:ext cx="619884" cy="170449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3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0" y="1062498"/>
            <a:ext cx="6102927" cy="574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국외 학술지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94688" y="5877272"/>
            <a:ext cx="4602733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/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페이지 이동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국내외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학술지의 포괄적인 검색 가능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67331" y="1062498"/>
            <a:ext cx="792088" cy="341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282569" y="1404137"/>
            <a:ext cx="553700" cy="207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716016" y="2348880"/>
            <a:ext cx="10801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1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4" y="1109951"/>
            <a:ext cx="5679687" cy="535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국외 학술지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318936" y="5445224"/>
            <a:ext cx="4602733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ASP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클릭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‘Advance Search’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선택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필드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“TI Title”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로 변경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키워드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“Marketing Policy”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로 하여 검색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3345" y="3366207"/>
            <a:ext cx="1492352" cy="494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66" y="886704"/>
            <a:ext cx="6449985" cy="4454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직사각형 6"/>
          <p:cNvSpPr/>
          <p:nvPr/>
        </p:nvSpPr>
        <p:spPr>
          <a:xfrm>
            <a:off x="3901587" y="1804174"/>
            <a:ext cx="94360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731458" y="1039380"/>
            <a:ext cx="1944216" cy="252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84232" y="1066902"/>
            <a:ext cx="98064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45659" y="300429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9" y="18041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2636" y="6401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3389" y="92207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52197" y="47667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국외 학술지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5"/>
            <a:ext cx="7056784" cy="4818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39" y="4077072"/>
            <a:ext cx="4355976" cy="2687641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직사각형 5"/>
          <p:cNvSpPr/>
          <p:nvPr/>
        </p:nvSpPr>
        <p:spPr>
          <a:xfrm>
            <a:off x="2924483" y="3797424"/>
            <a:ext cx="999445" cy="279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5949280"/>
            <a:ext cx="5544616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ASP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서지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이지만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 건 정도의 원문을 볼 수 있음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관심 </a:t>
            </a:r>
            <a:r>
              <a:rPr lang="ko-KR" altLang="en-US" sz="13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아티클의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‘PDF Full Text’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클릭하면 해당 원문으로 이동 함 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아래쪽 화살표 8"/>
          <p:cNvSpPr/>
          <p:nvPr/>
        </p:nvSpPr>
        <p:spPr>
          <a:xfrm rot="18672297">
            <a:off x="4086137" y="3971456"/>
            <a:ext cx="417272" cy="7194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6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RISS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746" y="5637688"/>
            <a:ext cx="7200800" cy="9925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교육부 출연기관인 한국교육학술정보원에서 제공하는 </a:t>
            </a:r>
            <a:r>
              <a:rPr lang="ko-KR" altLang="en-US" sz="1300" b="1" dirty="0" smtClean="0">
                <a:solidFill>
                  <a:schemeClr val="accent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학술연구정보서비스</a:t>
            </a:r>
            <a:endParaRPr lang="en-US" altLang="ko-KR" sz="1300" b="1" dirty="0" smtClean="0">
              <a:solidFill>
                <a:schemeClr val="accent2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국내외 학술지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147,000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여종 서지 및 원문검색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 학술지 정보의 포괄적인 검색 가능</a:t>
            </a:r>
            <a:endParaRPr lang="ko-KR" altLang="en-US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980728"/>
            <a:ext cx="91440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4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◧ </a:t>
            </a:r>
            <a:r>
              <a:rPr lang="ko-KR" altLang="en-US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학술지 </a:t>
            </a:r>
            <a:r>
              <a:rPr lang="en-US" altLang="ko-KR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RISS </a:t>
            </a:r>
            <a:r>
              <a:rPr lang="ko-KR" altLang="en-US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검색</a:t>
            </a:r>
            <a:r>
              <a:rPr lang="en-US" altLang="ko-KR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endParaRPr lang="ko-KR" altLang="en-US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3670" y="5877272"/>
            <a:ext cx="525977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회원가입은 필수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RISS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를 통해 국내 학술지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연구소 논문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통합 검색 가능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endParaRPr lang="ko-KR" altLang="en-US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428"/>
            <a:ext cx="9144000" cy="497183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6672"/>
            <a:ext cx="2828925" cy="3048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868144" y="404663"/>
            <a:ext cx="378042" cy="376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277095" y="476672"/>
            <a:ext cx="1327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로그인</a:t>
            </a:r>
            <a:r>
              <a:rPr lang="en-US" altLang="ko-KR" sz="1200" b="1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회원가입</a:t>
            </a:r>
            <a:r>
              <a:rPr lang="en-US" altLang="ko-KR" sz="1200" b="1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sz="1200" b="1" dirty="0">
              <a:solidFill>
                <a:srgbClr val="FF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5" name="줄무늬가 있는 오른쪽 화살표 14"/>
          <p:cNvSpPr/>
          <p:nvPr/>
        </p:nvSpPr>
        <p:spPr>
          <a:xfrm>
            <a:off x="5508104" y="476672"/>
            <a:ext cx="288032" cy="25489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547664" y="3319345"/>
            <a:ext cx="2695892" cy="325679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211534" y="4790993"/>
            <a:ext cx="1368152" cy="1086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6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0"/>
            <a:ext cx="7956376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</a:t>
            </a:r>
            <a:r>
              <a:rPr lang="ko-KR" altLang="en-US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술지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RISS </a:t>
            </a:r>
            <a:r>
              <a:rPr lang="ko-KR" altLang="en-US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endParaRPr lang="ko-KR" altLang="en-US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481737" y="302864"/>
            <a:ext cx="1368152" cy="1086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5940152" y="764704"/>
            <a:ext cx="287432" cy="360040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3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93" y="4869160"/>
            <a:ext cx="81369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※ </a:t>
            </a:r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“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통합검색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Discovery )”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란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 </a:t>
            </a:r>
            <a:endParaRPr lang="ko-KR" altLang="en-US" sz="14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중앙도서관 소장자료 뿐만 아니라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구독 중인 국내∙외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전자자원</a:t>
            </a:r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학술</a:t>
            </a:r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DB,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전자저널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eBook</a:t>
            </a:r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그리고 </a:t>
            </a:r>
            <a:r>
              <a:rPr lang="ko-KR" altLang="en-US" sz="14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학술성이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짙은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국외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무료 </a:t>
            </a:r>
            <a:r>
              <a:rPr lang="ko-KR" altLang="en-US" sz="14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컨텐츠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(Open Access)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까지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함께 검색이 가능한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‘</a:t>
            </a:r>
            <a:r>
              <a:rPr lang="ko-KR" altLang="en-US" sz="14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아티클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단위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’ 통합검색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서비스</a:t>
            </a:r>
            <a:endParaRPr lang="en-US" altLang="ko-KR" sz="14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한번에 다양한 도서관의 소장자료 및 전자 </a:t>
            </a:r>
            <a:r>
              <a:rPr lang="ko-KR" altLang="en-US" sz="14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컨텐츠를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검색 활용할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 있는 쉽고 편리한 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Research </a:t>
            </a:r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Tool  </a:t>
            </a:r>
            <a:endParaRPr lang="ko-KR" altLang="en-US" sz="14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839809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B05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http://lib.daegu.ac.kr</a:t>
            </a:r>
            <a:endParaRPr lang="ko-KR" altLang="en-US" sz="1600" b="1" dirty="0">
              <a:solidFill>
                <a:srgbClr val="00B05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7" name="그림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32" y="791648"/>
            <a:ext cx="1294130" cy="38671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2" y="1226524"/>
            <a:ext cx="8249361" cy="339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0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04"/>
            <a:ext cx="9144000" cy="605958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RISS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139952" y="5748003"/>
            <a:ext cx="4464496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7504" y="5741843"/>
            <a:ext cx="1800200" cy="1086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8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1" y="1244826"/>
            <a:ext cx="8438013" cy="97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3635897" y="1628800"/>
            <a:ext cx="947310" cy="358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21715" y="1916832"/>
            <a:ext cx="864096" cy="286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6732240" y="2348880"/>
            <a:ext cx="504056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3356992"/>
            <a:ext cx="40324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전자자료검색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/ </a:t>
            </a:r>
            <a:r>
              <a:rPr lang="ko-KR" altLang="en-US" sz="1300" b="1" dirty="0" smtClean="0">
                <a:solidFill>
                  <a:schemeClr val="accent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원문검색</a:t>
            </a:r>
            <a:endParaRPr lang="en-US" altLang="ko-KR" sz="1300" b="1" dirty="0" smtClean="0">
              <a:solidFill>
                <a:schemeClr val="accent2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교내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석박사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학위논문 원문 검색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150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 대학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통합검색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(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일부 원문 이용 가능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52197" y="476672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학위논문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원문검색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37" y="2852936"/>
            <a:ext cx="5475874" cy="391542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1" y="1124744"/>
            <a:ext cx="8568064" cy="482279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52197" y="476672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학위논문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원문검색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7512" y="3068960"/>
            <a:ext cx="6604693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주제분야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전주제분야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제공범위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1861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–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현재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약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270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 만 건의 색인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/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초록 제공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제공내용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북미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유럽 및 아시아 주요 대학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석박사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정보 제공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기 타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24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페이 무료 조회 가능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(1997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이후 자료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원문은 비용 지불 후 이용 가능</a:t>
            </a:r>
            <a:endParaRPr lang="ko-KR" altLang="en-US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3" name="줄무늬가 있는 오른쪽 화살표 2"/>
          <p:cNvSpPr/>
          <p:nvPr/>
        </p:nvSpPr>
        <p:spPr>
          <a:xfrm rot="5400000">
            <a:off x="2818068" y="4171322"/>
            <a:ext cx="432048" cy="812648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2483768" y="4793670"/>
            <a:ext cx="1080120" cy="1153869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Scopus1</a:t>
            </a:r>
            <a:endParaRPr lang="ko-KR" altLang="en-US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084168" y="5070555"/>
            <a:ext cx="2448272" cy="328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5661248"/>
            <a:ext cx="6480720" cy="9925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주제분야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전주제분야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제공내용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전세계 최대 사회과학 및 과학기술 분야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20,000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여종 인용 색인 정보 제공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이용시간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RISS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를 통해 당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오후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4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시부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터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익일 오전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9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시까지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7" name="아래쪽 화살표 6"/>
          <p:cNvSpPr/>
          <p:nvPr/>
        </p:nvSpPr>
        <p:spPr>
          <a:xfrm rot="3190924">
            <a:off x="5832139" y="5245088"/>
            <a:ext cx="504056" cy="59560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8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23459"/>
            <a:ext cx="7458075" cy="52101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Scopus2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61437" y="2924943"/>
            <a:ext cx="1847808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62366" y="5733256"/>
            <a:ext cx="4297666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검색필드를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‘Article Title’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로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변경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키워드를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‘marketing policy’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로 하여 검색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62793" y="2948390"/>
            <a:ext cx="1847808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909245" y="289253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1054" y="292494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2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2197" y="476672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Scopus3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61437" y="2924943"/>
            <a:ext cx="1847808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16757" y="5418756"/>
            <a:ext cx="7992888" cy="1292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해당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아티클이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인용한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(reference)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문헌검색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해당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아티클</a:t>
            </a:r>
            <a:r>
              <a:rPr lang="ko-KR" altLang="en-US" sz="13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인용되어진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(Cited by)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문헌검색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키워드가 같은 문헌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저작자의 다른 문헌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인용문헌이 인용된 다른 문헌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(Related documents)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확인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☞  </a:t>
            </a:r>
            <a:r>
              <a:rPr lang="ko-KR" altLang="en-US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찾고자 하는 </a:t>
            </a:r>
            <a:r>
              <a:rPr lang="ko-KR" altLang="en-US" sz="13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아티클</a:t>
            </a:r>
            <a:r>
              <a:rPr lang="ko-KR" altLang="en-US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정보를 한꺼번에 얻을 수 있는 </a:t>
            </a:r>
            <a:r>
              <a:rPr lang="en-US" altLang="ko-KR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DB</a:t>
            </a:r>
            <a:r>
              <a:rPr lang="ko-KR" altLang="en-US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임</a:t>
            </a:r>
            <a:endParaRPr lang="en-US" altLang="ko-KR" sz="1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62793" y="2948390"/>
            <a:ext cx="1847808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020272" y="28835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755" y="36756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634" y="330442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715250" cy="421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직사각형 11"/>
          <p:cNvSpPr/>
          <p:nvPr/>
        </p:nvSpPr>
        <p:spPr>
          <a:xfrm>
            <a:off x="1144567" y="2204864"/>
            <a:ext cx="33849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956376" y="1916832"/>
            <a:ext cx="427115" cy="3096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292889" y="3860358"/>
            <a:ext cx="1215215" cy="288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34031" y="220486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8660" y="20109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38200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2197" y="476672"/>
            <a:ext cx="737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NDSL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(National Discovery for Science Leaders)1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197" y="5647498"/>
            <a:ext cx="8081984" cy="9925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한국과학기술정보연구원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(KISTI)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에서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제공하는 정보검색 포털 사이트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7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천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5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백 만 건의 논문 검색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국내에서 구독 되는 전자저널의 서지검색 가능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단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우리대학이 구독하는 전자저널의 경우 원문열람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51" y="1124744"/>
            <a:ext cx="7340378" cy="42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0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55627"/>
            <a:ext cx="6450050" cy="5382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737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NDSL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(National Discovery for Science Leaders)2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28297" y="4149080"/>
            <a:ext cx="33849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690223" y="140917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3023783"/>
            <a:ext cx="3258616" cy="992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상세검색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클릭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검색필드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논문명에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키워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드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”marketing policy”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로 검색 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9109" y="1394000"/>
            <a:ext cx="1764704" cy="3527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3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회원가입은 필수 </a:t>
            </a:r>
            <a:r>
              <a:rPr lang="en-US" altLang="ko-KR" sz="13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!!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054047" y="1485825"/>
            <a:ext cx="63617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18037" y="41397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8" grpId="0" animBg="1"/>
      <p:bldP spid="8" grpId="0" animBg="1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52567"/>
            <a:ext cx="6145271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737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NDSL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(National Discovery for Science Leaders)3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32040" y="3440987"/>
            <a:ext cx="811863" cy="2791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266089" y="196047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701921" y="2037125"/>
            <a:ext cx="5641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743903" y="33959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661248"/>
            <a:ext cx="8208912" cy="9925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검색결과에서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원문보기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는 우리대학이 구독하는 전자저널임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원문보기가 활성화 되지 않는 자료는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비구독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자료이며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원문복사신청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 우리대학 도서관에서 제공함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단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복사비용은 본인이 부담함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429"/>
            <a:ext cx="2947033" cy="264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아래쪽 화살표 13"/>
          <p:cNvSpPr/>
          <p:nvPr/>
        </p:nvSpPr>
        <p:spPr>
          <a:xfrm rot="6654157">
            <a:off x="3144307" y="1435951"/>
            <a:ext cx="363958" cy="66519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1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9" grpId="0" animBg="1"/>
      <p:bldP spid="10" grpId="0"/>
      <p:bldP spid="11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220" y="1628800"/>
            <a:ext cx="5449808" cy="26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72676" y="4725144"/>
            <a:ext cx="7155707" cy="1224136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학술 출판사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전문학회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Preprint repositories,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대학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학술 조직에서 출판되는 모든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문헌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검색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가능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(</a:t>
            </a:r>
            <a:r>
              <a:rPr lang="en-US" altLang="ko-KR" sz="1300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http://scholar.google.com)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현재 우리대학이 구독중인 학술자료인 경우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Google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에서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kumimoji="0" lang="ko-KR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 링크 가능</a:t>
            </a:r>
            <a:endParaRPr kumimoji="0" lang="en-US" altLang="ko-KR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907704" y="4146083"/>
            <a:ext cx="480929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52197" y="813718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Google Scholar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32" y="839809"/>
            <a:ext cx="1294130" cy="38671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482111" y="1479203"/>
            <a:ext cx="4765214" cy="4373032"/>
            <a:chOff x="482111" y="1479203"/>
            <a:chExt cx="4765214" cy="4373032"/>
          </a:xfrm>
        </p:grpSpPr>
        <p:grpSp>
          <p:nvGrpSpPr>
            <p:cNvPr id="2" name="그룹 1"/>
            <p:cNvGrpSpPr/>
            <p:nvPr/>
          </p:nvGrpSpPr>
          <p:grpSpPr>
            <a:xfrm>
              <a:off x="482111" y="1499832"/>
              <a:ext cx="4765214" cy="4352403"/>
              <a:chOff x="467544" y="764704"/>
              <a:chExt cx="6121107" cy="5360515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601" y="4763144"/>
                <a:ext cx="6115050" cy="13620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601" y="3974629"/>
                <a:ext cx="6115050" cy="8001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764704"/>
                <a:ext cx="6115050" cy="32099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827584" y="1479203"/>
              <a:ext cx="850105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+mj-ea"/>
                  <a:ea typeface="+mj-ea"/>
                </a:rPr>
                <a:t>Web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r>
                <a:rPr lang="en-US" altLang="ko-KR" sz="1400" dirty="0" smtClean="0">
                  <a:latin typeface="+mj-ea"/>
                  <a:ea typeface="+mj-ea"/>
                </a:rPr>
                <a:t>DB</a:t>
              </a:r>
              <a:endParaRPr lang="ko-KR" altLang="en-US" sz="1400" dirty="0">
                <a:latin typeface="+mj-ea"/>
                <a:ea typeface="+mj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067944" y="404664"/>
            <a:ext cx="4613695" cy="4182786"/>
            <a:chOff x="4067944" y="404664"/>
            <a:chExt cx="4613695" cy="4182786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04664"/>
              <a:ext cx="4613695" cy="41827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6" name="TextBox 15"/>
            <p:cNvSpPr txBox="1"/>
            <p:nvPr/>
          </p:nvSpPr>
          <p:spPr>
            <a:xfrm>
              <a:off x="7652152" y="4083523"/>
              <a:ext cx="902811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+mj-ea"/>
                  <a:ea typeface="+mj-ea"/>
                </a:rPr>
                <a:t>전자저널</a:t>
              </a:r>
              <a:endParaRPr lang="ko-KR" altLang="en-US" sz="1400" dirty="0">
                <a:latin typeface="+mj-ea"/>
                <a:ea typeface="+mj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131840" y="2206853"/>
            <a:ext cx="4396612" cy="2507159"/>
            <a:chOff x="3131840" y="2206853"/>
            <a:chExt cx="4396612" cy="250715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206853"/>
              <a:ext cx="4396612" cy="25071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6281054" y="2342168"/>
              <a:ext cx="1144865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+mj-ea"/>
                  <a:ea typeface="+mj-ea"/>
                </a:rPr>
                <a:t>국내 학회지</a:t>
              </a:r>
              <a:endParaRPr lang="ko-KR" altLang="en-US" sz="1400" dirty="0">
                <a:latin typeface="+mj-ea"/>
                <a:ea typeface="+mj-ea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07" y="3180731"/>
            <a:ext cx="1743075" cy="2457450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2003388" y="4869160"/>
            <a:ext cx="6210300" cy="1745751"/>
            <a:chOff x="2003388" y="4869160"/>
            <a:chExt cx="6210300" cy="1745751"/>
          </a:xfrm>
        </p:grpSpPr>
        <p:grpSp>
          <p:nvGrpSpPr>
            <p:cNvPr id="3" name="그룹 2"/>
            <p:cNvGrpSpPr/>
            <p:nvPr/>
          </p:nvGrpSpPr>
          <p:grpSpPr>
            <a:xfrm>
              <a:off x="2003388" y="4869160"/>
              <a:ext cx="6210300" cy="1745751"/>
              <a:chOff x="1259632" y="4967166"/>
              <a:chExt cx="6210300" cy="1745751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4967166"/>
                <a:ext cx="6204384" cy="4667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5407992"/>
                <a:ext cx="6210300" cy="13049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6156176" y="5852235"/>
              <a:ext cx="1745991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400" smtClean="0">
                  <a:latin typeface="+mj-ea"/>
                  <a:ea typeface="+mj-ea"/>
                </a:rPr>
                <a:t>해외 무료 전자저널</a:t>
              </a:r>
              <a:endParaRPr lang="ko-KR" altLang="en-US" sz="1400" dirty="0">
                <a:latin typeface="+mj-ea"/>
                <a:ea typeface="+mj-e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28493" y="83980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00B050"/>
                </a:solidFill>
                <a:latin typeface="+mn-ea"/>
              </a:rPr>
              <a:t>컨텐츠</a:t>
            </a:r>
            <a:endParaRPr lang="ko-KR" altLang="en-US" sz="1400" b="1" dirty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53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6754" y="1484784"/>
            <a:ext cx="7819960" cy="48577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defRPr/>
            </a:pPr>
            <a:r>
              <a:rPr lang="ko-KR" altLang="en-US" sz="1300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상호대차</a:t>
            </a:r>
            <a:r>
              <a:rPr lang="en-US" altLang="ko-KR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/ </a:t>
            </a:r>
            <a:r>
              <a:rPr lang="ko-KR" altLang="en-US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원문복사 서비스</a:t>
            </a:r>
            <a:r>
              <a:rPr lang="en-US" altLang="ko-KR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endParaRPr kumimoji="0" lang="en-US" altLang="ko-KR" sz="1300" b="1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kumimoji="0" lang="ko-KR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우리 도서관에 없는 자료를 국내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·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외의 다른 도서관에 자료복사 및 대출을 의뢰하여 제공하는 서비스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☞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이용방법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 홈페이지 →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도서관서비스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→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상호대차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/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원문복사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교외접속 서비스 </a:t>
            </a:r>
            <a:endParaRPr lang="en-US" altLang="ko-KR" sz="1300" b="1" u="sng" dirty="0" smtClean="0">
              <a:solidFill>
                <a:srgbClr val="C0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도서관에서 서비스 중인 전자자원을 교외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집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출장지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에서 언제나 접속하여 이용할 수 있는 서비스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☞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이용방법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홈페이지 →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통합로그인 →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e-Contents</a:t>
            </a: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 smtClean="0">
                <a:solidFill>
                  <a:srgbClr val="00B05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희망도서 신청 </a:t>
            </a:r>
            <a:r>
              <a:rPr lang="en-US" altLang="ko-KR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도서관에 없는 도서인 경우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신청시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구입해 주는 서비스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☞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이용방법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 홈페이지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→ 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My Library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→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희망도서 신청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대출 권 수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 15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책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30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자료실 이용시간</a:t>
            </a:r>
            <a:r>
              <a:rPr lang="ko-KR" altLang="en-US" sz="1300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09:00- 22:00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29251" y="822344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제공 서비스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348880"/>
            <a:ext cx="9144000" cy="20882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3174" y="2571744"/>
            <a:ext cx="2820003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교육문의</a:t>
            </a:r>
            <a:endParaRPr lang="en-US" altLang="ko-KR" sz="1300" b="1" dirty="0" smtClean="0">
              <a:solidFill>
                <a:schemeClr val="bg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황정숙</a:t>
            </a:r>
            <a:endParaRPr lang="en-US" altLang="ko-KR" sz="1300" dirty="0" smtClean="0">
              <a:solidFill>
                <a:schemeClr val="tx2">
                  <a:lumMod val="20000"/>
                  <a:lumOff val="80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중앙도서관 전자정보실 </a:t>
            </a:r>
            <a:r>
              <a:rPr lang="en-US" altLang="ko-KR" sz="1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850 - 5467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E-mail : jswhang@daegu.ac.kr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0954" y="5072074"/>
            <a:ext cx="4362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Bauhaus 93" pitchFamily="82" charset="0"/>
                <a:ea typeface="HY강B" pitchFamily="18" charset="-127"/>
              </a:rPr>
              <a:t>Thank You!!</a:t>
            </a:r>
            <a:endParaRPr lang="ko-KR" altLang="en-US" sz="6000" dirty="0">
              <a:latin typeface="Bauhaus 93" pitchFamily="82" charset="0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r="36170"/>
          <a:stretch/>
        </p:blipFill>
        <p:spPr bwMode="auto">
          <a:xfrm>
            <a:off x="409907" y="1847503"/>
            <a:ext cx="7648760" cy="459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3" b="30793"/>
          <a:stretch/>
        </p:blipFill>
        <p:spPr bwMode="auto">
          <a:xfrm>
            <a:off x="2322713" y="4119093"/>
            <a:ext cx="6209727" cy="271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7" y="980728"/>
            <a:ext cx="4762500" cy="86677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그림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5" y="404664"/>
            <a:ext cx="1294130" cy="386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8346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00B050"/>
                </a:solidFill>
                <a:latin typeface="+mn-ea"/>
              </a:rPr>
              <a:t>이용방법</a:t>
            </a:r>
            <a:endParaRPr lang="ko-KR" altLang="en-US" sz="1400" b="1" dirty="0">
              <a:solidFill>
                <a:srgbClr val="00B050"/>
              </a:solidFill>
              <a:latin typeface="+mn-ea"/>
            </a:endParaRPr>
          </a:p>
        </p:txBody>
      </p:sp>
      <p:cxnSp>
        <p:nvCxnSpPr>
          <p:cNvPr id="14" name="AutoShape 101"/>
          <p:cNvCxnSpPr>
            <a:cxnSpLocks noChangeShapeType="1"/>
          </p:cNvCxnSpPr>
          <p:nvPr/>
        </p:nvCxnSpPr>
        <p:spPr bwMode="auto">
          <a:xfrm flipH="1">
            <a:off x="5172407" y="1340768"/>
            <a:ext cx="819150" cy="0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직사각형 2"/>
          <p:cNvSpPr/>
          <p:nvPr/>
        </p:nvSpPr>
        <p:spPr>
          <a:xfrm>
            <a:off x="5427576" y="1160748"/>
            <a:ext cx="1160648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검색하기</a:t>
            </a:r>
            <a:endParaRPr lang="ko-KR" altLang="en-US" sz="1400" b="1" dirty="0"/>
          </a:p>
        </p:txBody>
      </p:sp>
      <p:cxnSp>
        <p:nvCxnSpPr>
          <p:cNvPr id="15" name="AutoShape 101"/>
          <p:cNvCxnSpPr>
            <a:cxnSpLocks noChangeShapeType="1"/>
          </p:cNvCxnSpPr>
          <p:nvPr/>
        </p:nvCxnSpPr>
        <p:spPr bwMode="auto">
          <a:xfrm flipH="1">
            <a:off x="7820025" y="8908415"/>
            <a:ext cx="819150" cy="0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직사각형 3"/>
          <p:cNvSpPr/>
          <p:nvPr/>
        </p:nvSpPr>
        <p:spPr>
          <a:xfrm>
            <a:off x="1235351" y="2060848"/>
            <a:ext cx="751311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endParaRPr lang="en-US" altLang="ko-KR" sz="600" dirty="0" smtClean="0">
              <a:solidFill>
                <a:schemeClr val="tx1"/>
              </a:solidFill>
              <a:latin typeface="+mn-ea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200" dirty="0" smtClean="0">
                <a:solidFill>
                  <a:schemeClr val="tx1"/>
                </a:solidFill>
                <a:latin typeface="+mn-ea"/>
              </a:rPr>
              <a:t>검색하고자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하는 키워드를 넣거나 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AND / OR / NOT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등의 연산자로 키워드를 조합하여 검색</a:t>
            </a:r>
          </a:p>
          <a:p>
            <a:pPr latinLnBrk="0">
              <a:lnSpc>
                <a:spcPct val="150000"/>
              </a:lnSpc>
            </a:pP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예제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)  </a:t>
            </a:r>
            <a:r>
              <a:rPr lang="en-AU" altLang="ko-KR" sz="1200" i="1" u="sng" dirty="0">
                <a:solidFill>
                  <a:schemeClr val="tx1"/>
                </a:solidFill>
                <a:latin typeface="+mn-ea"/>
              </a:rPr>
              <a:t>marketing</a:t>
            </a:r>
            <a:r>
              <a:rPr lang="en-AU" altLang="ko-KR" sz="1200" u="sng" dirty="0">
                <a:solidFill>
                  <a:schemeClr val="tx1"/>
                </a:solidFill>
                <a:latin typeface="+mn-ea"/>
              </a:rPr>
              <a:t> AND </a:t>
            </a:r>
            <a:r>
              <a:rPr lang="en-AU" altLang="ko-KR" sz="1200" i="1" u="sng" dirty="0">
                <a:solidFill>
                  <a:schemeClr val="tx1"/>
                </a:solidFill>
                <a:latin typeface="+mn-ea"/>
              </a:rPr>
              <a:t>business 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순서에 관계없이 </a:t>
            </a:r>
            <a:r>
              <a:rPr lang="en-AU" altLang="ko-KR" sz="1200" i="1" dirty="0">
                <a:solidFill>
                  <a:schemeClr val="tx1"/>
                </a:solidFill>
                <a:latin typeface="+mn-ea"/>
              </a:rPr>
              <a:t>marketing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과 </a:t>
            </a:r>
            <a:r>
              <a:rPr lang="en-AU" altLang="ko-KR" sz="1200" i="1" dirty="0">
                <a:solidFill>
                  <a:schemeClr val="tx1"/>
                </a:solidFill>
                <a:latin typeface="+mn-ea"/>
              </a:rPr>
              <a:t>business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가 모두 포함된 결과 출력 </a:t>
            </a:r>
          </a:p>
          <a:p>
            <a:pPr latinLnBrk="0">
              <a:lnSpc>
                <a:spcPct val="150000"/>
              </a:lnSpc>
            </a:pP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         </a:t>
            </a:r>
            <a:r>
              <a:rPr lang="en-AU" altLang="ko-KR" sz="1200" i="1" u="sng" dirty="0" smtClean="0">
                <a:solidFill>
                  <a:schemeClr val="tx1"/>
                </a:solidFill>
                <a:latin typeface="+mn-ea"/>
              </a:rPr>
              <a:t>college</a:t>
            </a:r>
            <a:r>
              <a:rPr lang="en-AU" altLang="ko-KR" sz="1200" u="sng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AU" altLang="ko-KR" sz="1200" u="sng" dirty="0">
                <a:solidFill>
                  <a:schemeClr val="tx1"/>
                </a:solidFill>
                <a:latin typeface="+mn-ea"/>
              </a:rPr>
              <a:t>OR </a:t>
            </a:r>
            <a:r>
              <a:rPr lang="en-AU" altLang="ko-KR" sz="1200" i="1" u="sng" dirty="0">
                <a:solidFill>
                  <a:schemeClr val="tx1"/>
                </a:solidFill>
                <a:latin typeface="+mn-ea"/>
              </a:rPr>
              <a:t>university 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순서에 관계없이 </a:t>
            </a:r>
            <a:r>
              <a:rPr lang="en-AU" altLang="ko-KR" sz="1200" i="1" dirty="0">
                <a:solidFill>
                  <a:schemeClr val="tx1"/>
                </a:solidFill>
                <a:latin typeface="+mn-ea"/>
              </a:rPr>
              <a:t>college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나 </a:t>
            </a:r>
            <a:r>
              <a:rPr lang="en-AU" altLang="ko-KR" sz="1200" i="1" dirty="0">
                <a:solidFill>
                  <a:schemeClr val="tx1"/>
                </a:solidFill>
                <a:latin typeface="+mn-ea"/>
              </a:rPr>
              <a:t>university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중 하나 이상 포함된 결과 출력</a:t>
            </a:r>
          </a:p>
          <a:p>
            <a:pPr latinLnBrk="0">
              <a:lnSpc>
                <a:spcPct val="150000"/>
              </a:lnSpc>
            </a:pP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         </a:t>
            </a:r>
            <a:r>
              <a:rPr lang="en-AU" altLang="ko-KR" sz="1200" i="1" u="sng" dirty="0" smtClean="0">
                <a:solidFill>
                  <a:schemeClr val="tx1"/>
                </a:solidFill>
                <a:latin typeface="+mn-ea"/>
              </a:rPr>
              <a:t>welfare</a:t>
            </a:r>
            <a:r>
              <a:rPr lang="en-AU" altLang="ko-KR" sz="1200" u="sng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AU" altLang="ko-KR" sz="1200" u="sng" dirty="0">
                <a:solidFill>
                  <a:schemeClr val="tx1"/>
                </a:solidFill>
                <a:latin typeface="+mn-ea"/>
              </a:rPr>
              <a:t>NOT </a:t>
            </a:r>
            <a:r>
              <a:rPr lang="en-AU" altLang="ko-KR" sz="1200" i="1" u="sng" dirty="0">
                <a:solidFill>
                  <a:schemeClr val="tx1"/>
                </a:solidFill>
                <a:latin typeface="+mn-ea"/>
              </a:rPr>
              <a:t>public 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AU" altLang="ko-KR" sz="1200" i="1" dirty="0">
                <a:solidFill>
                  <a:schemeClr val="tx1"/>
                </a:solidFill>
                <a:latin typeface="+mn-ea"/>
              </a:rPr>
              <a:t>welfare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는 포함되지만 </a:t>
            </a:r>
            <a:r>
              <a:rPr lang="en-AU" altLang="ko-KR" sz="1200" i="1" dirty="0">
                <a:solidFill>
                  <a:schemeClr val="tx1"/>
                </a:solidFill>
                <a:latin typeface="+mn-ea"/>
              </a:rPr>
              <a:t>public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은 제외된 결과 출력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i="1" dirty="0">
                <a:solidFill>
                  <a:schemeClr val="tx1"/>
                </a:solidFill>
                <a:latin typeface="+mn-ea"/>
              </a:rPr>
              <a:t>          </a:t>
            </a:r>
            <a:r>
              <a:rPr lang="en-US" altLang="ko-KR" sz="1200" i="1" u="sng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en-US" altLang="ko-KR" sz="1200" i="1" u="sng" dirty="0">
                <a:solidFill>
                  <a:schemeClr val="tx1"/>
                </a:solidFill>
                <a:latin typeface="+mn-ea"/>
              </a:rPr>
              <a:t>global warming” </a:t>
            </a:r>
            <a:r>
              <a:rPr lang="en-US" altLang="ko-KR" sz="1200" u="sng" dirty="0">
                <a:solidFill>
                  <a:schemeClr val="tx1"/>
                </a:solidFill>
                <a:latin typeface="+mn-ea"/>
              </a:rPr>
              <a:t>: global</a:t>
            </a:r>
            <a:r>
              <a:rPr lang="ko-KR" altLang="en-US" sz="1200" u="sng" dirty="0">
                <a:solidFill>
                  <a:schemeClr val="tx1"/>
                </a:solidFill>
                <a:latin typeface="+mn-ea"/>
              </a:rPr>
              <a:t>과 </a:t>
            </a:r>
            <a:r>
              <a:rPr lang="en-US" altLang="ko-KR" sz="1200" u="sng" dirty="0">
                <a:solidFill>
                  <a:schemeClr val="tx1"/>
                </a:solidFill>
                <a:latin typeface="+mn-ea"/>
              </a:rPr>
              <a:t>warming</a:t>
            </a:r>
            <a:r>
              <a:rPr lang="ko-KR" altLang="en-US" sz="1200" u="sng" dirty="0">
                <a:solidFill>
                  <a:schemeClr val="tx1"/>
                </a:solidFill>
                <a:latin typeface="+mn-ea"/>
              </a:rPr>
              <a:t>이 붙어있는 결과 출력</a:t>
            </a:r>
            <a:r>
              <a:rPr lang="en-US" altLang="ko-KR" sz="1200" u="sng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u="sng" dirty="0">
                <a:solidFill>
                  <a:schemeClr val="tx1"/>
                </a:solidFill>
                <a:latin typeface="+mn-ea"/>
              </a:rPr>
              <a:t>가장 정확한 </a:t>
            </a:r>
            <a:r>
              <a:rPr lang="ko-KR" altLang="en-US" sz="1200" u="sng" dirty="0" smtClean="0">
                <a:solidFill>
                  <a:schemeClr val="tx1"/>
                </a:solidFill>
                <a:latin typeface="+mn-ea"/>
              </a:rPr>
              <a:t>검색결과</a:t>
            </a:r>
            <a:endParaRPr lang="en-US" altLang="ko-KR" sz="1200" u="sng" dirty="0" smtClean="0">
              <a:solidFill>
                <a:schemeClr val="tx1"/>
              </a:solidFill>
              <a:latin typeface="+mn-ea"/>
            </a:endParaRPr>
          </a:p>
          <a:p>
            <a:pPr latinLnBrk="0">
              <a:lnSpc>
                <a:spcPct val="150000"/>
              </a:lnSpc>
            </a:pPr>
            <a:endParaRPr lang="en-US" altLang="ko-KR" sz="600" u="sng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52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r="36170"/>
          <a:stretch/>
        </p:blipFill>
        <p:spPr bwMode="auto">
          <a:xfrm>
            <a:off x="409907" y="1847503"/>
            <a:ext cx="7648760" cy="459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3" b="30793"/>
          <a:stretch/>
        </p:blipFill>
        <p:spPr bwMode="auto">
          <a:xfrm>
            <a:off x="2322713" y="4119093"/>
            <a:ext cx="6209727" cy="271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7" y="980728"/>
            <a:ext cx="4762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5" y="404664"/>
            <a:ext cx="1294130" cy="386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8346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00B050"/>
                </a:solidFill>
                <a:latin typeface="+mn-ea"/>
              </a:rPr>
              <a:t>이용방법</a:t>
            </a:r>
            <a:endParaRPr lang="ko-KR" altLang="en-US" sz="1400" b="1" dirty="0">
              <a:solidFill>
                <a:srgbClr val="00B050"/>
              </a:solidFill>
              <a:latin typeface="+mn-ea"/>
            </a:endParaRPr>
          </a:p>
        </p:txBody>
      </p:sp>
      <p:cxnSp>
        <p:nvCxnSpPr>
          <p:cNvPr id="14" name="AutoShape 101"/>
          <p:cNvCxnSpPr>
            <a:cxnSpLocks noChangeShapeType="1"/>
          </p:cNvCxnSpPr>
          <p:nvPr/>
        </p:nvCxnSpPr>
        <p:spPr bwMode="auto">
          <a:xfrm>
            <a:off x="1069525" y="2751685"/>
            <a:ext cx="0" cy="396044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직사각형 2"/>
          <p:cNvSpPr/>
          <p:nvPr/>
        </p:nvSpPr>
        <p:spPr>
          <a:xfrm>
            <a:off x="409907" y="2571665"/>
            <a:ext cx="1472508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검색 제한하기</a:t>
            </a:r>
            <a:endParaRPr lang="ko-KR" altLang="en-US" sz="1400" b="1" dirty="0"/>
          </a:p>
        </p:txBody>
      </p:sp>
      <p:cxnSp>
        <p:nvCxnSpPr>
          <p:cNvPr id="15" name="AutoShape 101"/>
          <p:cNvCxnSpPr>
            <a:cxnSpLocks noChangeShapeType="1"/>
          </p:cNvCxnSpPr>
          <p:nvPr/>
        </p:nvCxnSpPr>
        <p:spPr bwMode="auto">
          <a:xfrm flipH="1">
            <a:off x="7820025" y="8908415"/>
            <a:ext cx="819150" cy="0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직사각형 6"/>
          <p:cNvSpPr/>
          <p:nvPr/>
        </p:nvSpPr>
        <p:spPr>
          <a:xfrm>
            <a:off x="323528" y="3147728"/>
            <a:ext cx="1656184" cy="337761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483768" y="2935153"/>
            <a:ext cx="5256584" cy="13388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  </a:t>
            </a:r>
            <a:r>
              <a:rPr lang="ko-KR" altLang="ko-KR" sz="1200" dirty="0" smtClean="0">
                <a:latin typeface="+mn-ea"/>
              </a:rPr>
              <a:t>상단의 </a:t>
            </a:r>
            <a:r>
              <a:rPr lang="en-AU" altLang="ko-KR" sz="1200" dirty="0">
                <a:latin typeface="+mn-ea"/>
              </a:rPr>
              <a:t>[</a:t>
            </a:r>
            <a:r>
              <a:rPr lang="ko-KR" altLang="ko-KR" sz="1200" dirty="0">
                <a:latin typeface="+mn-ea"/>
              </a:rPr>
              <a:t>다음으로 제한</a:t>
            </a:r>
            <a:r>
              <a:rPr lang="en-AU" altLang="ko-KR" sz="1200" dirty="0">
                <a:latin typeface="+mn-ea"/>
              </a:rPr>
              <a:t>] </a:t>
            </a:r>
            <a:r>
              <a:rPr lang="ko-KR" altLang="ko-KR" sz="1200" dirty="0">
                <a:latin typeface="+mn-ea"/>
              </a:rPr>
              <a:t>내 원문</a:t>
            </a:r>
            <a:r>
              <a:rPr lang="en-AU" altLang="ko-KR" sz="1200" dirty="0">
                <a:latin typeface="+mn-ea"/>
              </a:rPr>
              <a:t>(Full Text) / </a:t>
            </a:r>
            <a:r>
              <a:rPr lang="ko-KR" altLang="ko-KR" sz="1200" dirty="0">
                <a:latin typeface="+mn-ea"/>
              </a:rPr>
              <a:t>상호평가저널</a:t>
            </a:r>
            <a:r>
              <a:rPr lang="en-AU" altLang="ko-KR" sz="1200" dirty="0">
                <a:latin typeface="+mn-ea"/>
              </a:rPr>
              <a:t>(Peer-Review) / </a:t>
            </a:r>
            <a:r>
              <a:rPr lang="ko-KR" altLang="ko-KR" sz="1200" dirty="0">
                <a:latin typeface="+mn-ea"/>
              </a:rPr>
              <a:t>도서관 소장자료</a:t>
            </a:r>
            <a:r>
              <a:rPr lang="en-AU" altLang="ko-KR" sz="1200" dirty="0">
                <a:latin typeface="+mn-ea"/>
              </a:rPr>
              <a:t>(</a:t>
            </a:r>
            <a:r>
              <a:rPr lang="en-AU" altLang="ko-KR" sz="1200" dirty="0" err="1">
                <a:latin typeface="+mn-ea"/>
              </a:rPr>
              <a:t>Catalog</a:t>
            </a:r>
            <a:r>
              <a:rPr lang="en-AU" altLang="ko-KR" sz="1200" dirty="0">
                <a:latin typeface="+mn-ea"/>
              </a:rPr>
              <a:t>) </a:t>
            </a:r>
            <a:r>
              <a:rPr lang="ko-KR" altLang="ko-KR" sz="1200" dirty="0">
                <a:latin typeface="+mn-ea"/>
              </a:rPr>
              <a:t>및 </a:t>
            </a:r>
            <a:r>
              <a:rPr lang="ko-KR" altLang="ko-KR" sz="1200" dirty="0" smtClean="0">
                <a:latin typeface="+mn-ea"/>
              </a:rPr>
              <a:t>출판연도 </a:t>
            </a:r>
            <a:r>
              <a:rPr lang="ko-KR" altLang="ko-KR" sz="1200" dirty="0">
                <a:latin typeface="+mn-ea"/>
              </a:rPr>
              <a:t>등으로 검색결과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제한</a:t>
            </a:r>
            <a:r>
              <a:rPr lang="en-AU" altLang="ko-KR" sz="1200" dirty="0">
                <a:latin typeface="+mn-ea"/>
              </a:rPr>
              <a:t> </a:t>
            </a:r>
            <a:endParaRPr lang="en-AU" altLang="ko-KR" sz="1200" dirty="0" smtClean="0">
              <a:latin typeface="+mn-ea"/>
            </a:endParaRPr>
          </a:p>
          <a:p>
            <a:pPr latinLnBrk="0">
              <a:lnSpc>
                <a:spcPct val="150000"/>
              </a:lnSpc>
            </a:pPr>
            <a:endParaRPr lang="ko-KR" altLang="ko-KR" sz="600" dirty="0">
              <a:latin typeface="+mn-ea"/>
            </a:endParaRPr>
          </a:p>
          <a:p>
            <a:pPr latinLnBrk="0">
              <a:lnSpc>
                <a:spcPct val="150000"/>
              </a:lnSpc>
            </a:pPr>
            <a:r>
              <a:rPr lang="en-AU" altLang="ko-KR" sz="1200" dirty="0">
                <a:latin typeface="+mn-ea"/>
              </a:rPr>
              <a:t>  </a:t>
            </a:r>
            <a:r>
              <a:rPr lang="en-AU" altLang="ko-KR" sz="1200" dirty="0" smtClean="0">
                <a:latin typeface="+mn-ea"/>
              </a:rPr>
              <a:t>[</a:t>
            </a:r>
            <a:r>
              <a:rPr lang="ko-KR" altLang="ko-KR" sz="1200" dirty="0">
                <a:latin typeface="+mn-ea"/>
              </a:rPr>
              <a:t>자료유형</a:t>
            </a:r>
            <a:r>
              <a:rPr lang="en-AU" altLang="ko-KR" sz="1200" dirty="0">
                <a:latin typeface="+mn-ea"/>
              </a:rPr>
              <a:t>] / [</a:t>
            </a:r>
            <a:r>
              <a:rPr lang="ko-KR" altLang="ko-KR" sz="1200" dirty="0">
                <a:latin typeface="+mn-ea"/>
              </a:rPr>
              <a:t>주제</a:t>
            </a:r>
            <a:r>
              <a:rPr lang="en-AU" altLang="ko-KR" sz="1200" dirty="0">
                <a:latin typeface="+mn-ea"/>
              </a:rPr>
              <a:t>] / [</a:t>
            </a:r>
            <a:r>
              <a:rPr lang="ko-KR" altLang="en-US" sz="1200" dirty="0">
                <a:latin typeface="+mn-ea"/>
              </a:rPr>
              <a:t>저</a:t>
            </a:r>
            <a:r>
              <a:rPr lang="ko-KR" altLang="ko-KR" sz="1200" dirty="0">
                <a:latin typeface="+mn-ea"/>
              </a:rPr>
              <a:t>널</a:t>
            </a:r>
            <a:r>
              <a:rPr lang="en-AU" altLang="ko-KR" sz="1200" dirty="0">
                <a:latin typeface="+mn-ea"/>
              </a:rPr>
              <a:t>] / [</a:t>
            </a:r>
            <a:r>
              <a:rPr lang="ko-KR" altLang="ko-KR" sz="1200" dirty="0">
                <a:latin typeface="+mn-ea"/>
              </a:rPr>
              <a:t>언어</a:t>
            </a:r>
            <a:r>
              <a:rPr lang="en-AU" altLang="ko-KR" sz="1200" dirty="0">
                <a:latin typeface="+mn-ea"/>
              </a:rPr>
              <a:t>] / [</a:t>
            </a:r>
            <a:r>
              <a:rPr lang="ko-KR" altLang="ko-KR" sz="1200" dirty="0" err="1">
                <a:latin typeface="+mn-ea"/>
              </a:rPr>
              <a:t>소장처</a:t>
            </a:r>
            <a:r>
              <a:rPr lang="en-AU" altLang="ko-KR" sz="1200" dirty="0">
                <a:latin typeface="+mn-ea"/>
              </a:rPr>
              <a:t>] / [</a:t>
            </a:r>
            <a:r>
              <a:rPr lang="ko-KR" altLang="ko-KR" sz="1200" dirty="0">
                <a:latin typeface="+mn-ea"/>
              </a:rPr>
              <a:t>수록</a:t>
            </a:r>
            <a:r>
              <a:rPr lang="en-AU" altLang="ko-KR" sz="1200" dirty="0">
                <a:latin typeface="+mn-ea"/>
              </a:rPr>
              <a:t>DB] </a:t>
            </a:r>
            <a:r>
              <a:rPr lang="ko-KR" altLang="ko-KR" sz="1200" dirty="0">
                <a:latin typeface="+mn-ea"/>
              </a:rPr>
              <a:t>등으로 검색 결과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제한</a:t>
            </a:r>
            <a:r>
              <a:rPr lang="en-AU" altLang="ko-KR" sz="1200" dirty="0">
                <a:latin typeface="+mn-ea"/>
              </a:rPr>
              <a:t> </a:t>
            </a:r>
            <a:endParaRPr lang="ko-KR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12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r="36170"/>
          <a:stretch/>
        </p:blipFill>
        <p:spPr bwMode="auto">
          <a:xfrm>
            <a:off x="409907" y="1847503"/>
            <a:ext cx="7648760" cy="459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3" b="30793"/>
          <a:stretch/>
        </p:blipFill>
        <p:spPr bwMode="auto">
          <a:xfrm>
            <a:off x="2322713" y="4119093"/>
            <a:ext cx="6209727" cy="271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5824" y="2132856"/>
            <a:ext cx="2952328" cy="72008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7" y="980728"/>
            <a:ext cx="4762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5" y="404664"/>
            <a:ext cx="1294130" cy="386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8346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00B050"/>
                </a:solidFill>
                <a:latin typeface="+mn-ea"/>
              </a:rPr>
              <a:t>이용방법</a:t>
            </a:r>
            <a:endParaRPr lang="ko-KR" altLang="en-US" sz="14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39" y="3424232"/>
            <a:ext cx="4926827" cy="72008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4509121"/>
            <a:ext cx="4392488" cy="864096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cxnSp>
        <p:nvCxnSpPr>
          <p:cNvPr id="13" name="AutoShape 107"/>
          <p:cNvCxnSpPr>
            <a:cxnSpLocks noChangeShapeType="1"/>
          </p:cNvCxnSpPr>
          <p:nvPr/>
        </p:nvCxnSpPr>
        <p:spPr bwMode="auto">
          <a:xfrm>
            <a:off x="6543548" y="1847503"/>
            <a:ext cx="2545" cy="445135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20"/>
          <p:cNvCxnSpPr>
            <a:cxnSpLocks noChangeShapeType="1"/>
          </p:cNvCxnSpPr>
          <p:nvPr/>
        </p:nvCxnSpPr>
        <p:spPr bwMode="auto">
          <a:xfrm flipH="1">
            <a:off x="6161867" y="1847503"/>
            <a:ext cx="386771" cy="0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직사각형 2"/>
          <p:cNvSpPr/>
          <p:nvPr/>
        </p:nvSpPr>
        <p:spPr>
          <a:xfrm>
            <a:off x="4234287" y="1667483"/>
            <a:ext cx="1993897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검색 결과 확인하기</a:t>
            </a:r>
            <a:endParaRPr lang="ko-KR" altLang="en-US" sz="14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3563888" y="5301208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140224" y="3645024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0" y="889494"/>
            <a:ext cx="8151073" cy="451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725434" y="5703629"/>
            <a:ext cx="7344816" cy="372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ko-KR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</a:t>
            </a:r>
            <a:r>
              <a:rPr lang="ko-KR" altLang="en-US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중앙도서관 홈페이지 </a:t>
            </a:r>
            <a:r>
              <a:rPr lang="ko-KR" altLang="en-US" sz="1400" b="1" dirty="0" smtClean="0">
                <a:solidFill>
                  <a:schemeClr val="accent3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통합로그인</a:t>
            </a:r>
            <a:r>
              <a:rPr lang="en-US" altLang="ko-KR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→ </a:t>
            </a:r>
            <a:r>
              <a:rPr lang="ko-KR" altLang="en-US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소장자료검색 </a:t>
            </a:r>
            <a:r>
              <a:rPr lang="en-US" altLang="ko-KR" sz="1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→ </a:t>
            </a:r>
            <a:r>
              <a:rPr lang="ko-KR" altLang="en-US" sz="1400" b="1" u="sng" dirty="0" smtClean="0">
                <a:solidFill>
                  <a:schemeClr val="accent2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전체 </a:t>
            </a:r>
            <a:r>
              <a:rPr lang="en-US" altLang="ko-KR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→ ‘</a:t>
            </a:r>
            <a:r>
              <a:rPr lang="ko-KR" altLang="en-US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마케팅</a:t>
            </a:r>
            <a:r>
              <a:rPr lang="en-US" altLang="ko-KR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 </a:t>
            </a:r>
            <a:r>
              <a:rPr lang="ko-KR" altLang="en-US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클릭 </a:t>
            </a:r>
            <a:endParaRPr lang="en-US" altLang="ko-KR" sz="1400" b="1" u="sng" dirty="0" smtClean="0">
              <a:solidFill>
                <a:schemeClr val="accent2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17682" y="980728"/>
            <a:ext cx="946206" cy="238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62730" y="2471438"/>
            <a:ext cx="432048" cy="2374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62730" y="1110801"/>
            <a:ext cx="1777022" cy="360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62730" y="366681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전체검색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939998" y="3119774"/>
            <a:ext cx="1604712" cy="2885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145"/>
            <a:ext cx="7884368" cy="5793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8" y="375307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전체검색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339752" y="3357516"/>
            <a:ext cx="288032" cy="2885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339752" y="5589240"/>
            <a:ext cx="28803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75977"/>
            <a:ext cx="5218712" cy="240988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635314"/>
            <a:ext cx="5000777" cy="262508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직선 연결선 20"/>
          <p:cNvCxnSpPr/>
          <p:nvPr/>
        </p:nvCxnSpPr>
        <p:spPr>
          <a:xfrm>
            <a:off x="4427984" y="1772816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4643887" y="4437112"/>
            <a:ext cx="648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아래쪽 화살표 12"/>
          <p:cNvSpPr/>
          <p:nvPr/>
        </p:nvSpPr>
        <p:spPr>
          <a:xfrm rot="13739399">
            <a:off x="2736751" y="2785483"/>
            <a:ext cx="434134" cy="63348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 rot="14503935">
            <a:off x="2926524" y="4880480"/>
            <a:ext cx="406830" cy="87058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4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7884368" cy="5793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8" y="375307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전체검색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339752" y="6485925"/>
            <a:ext cx="28803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52" y="476672"/>
            <a:ext cx="4657725" cy="55911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직사각형 12"/>
          <p:cNvSpPr/>
          <p:nvPr/>
        </p:nvSpPr>
        <p:spPr>
          <a:xfrm>
            <a:off x="4283968" y="5445224"/>
            <a:ext cx="4176464" cy="516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 rot="13417450">
            <a:off x="3079797" y="4900648"/>
            <a:ext cx="619884" cy="160606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06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4609</TotalTime>
  <Words>1045</Words>
  <Application>Microsoft Office PowerPoint</Application>
  <PresentationFormat>화면 슬라이드 쇼(4:3)</PresentationFormat>
  <Paragraphs>185</Paragraphs>
  <Slides>31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학술정보 이용 안내  학술지 · 학위논문 · 유용한 사이트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학술 정보 이용 안내</dc:title>
  <dc:creator>sec</dc:creator>
  <cp:lastModifiedBy>user</cp:lastModifiedBy>
  <cp:revision>454</cp:revision>
  <dcterms:created xsi:type="dcterms:W3CDTF">2010-02-26T02:36:23Z</dcterms:created>
  <dcterms:modified xsi:type="dcterms:W3CDTF">2016-03-04T08:12:19Z</dcterms:modified>
</cp:coreProperties>
</file>