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211" r:id="rId1"/>
    <p:sldMasterId id="2147484317" r:id="rId2"/>
    <p:sldMasterId id="2147485605" r:id="rId3"/>
    <p:sldMasterId id="2147485686" r:id="rId4"/>
    <p:sldMasterId id="2147485759" r:id="rId5"/>
    <p:sldMasterId id="2147485829" r:id="rId6"/>
    <p:sldMasterId id="2147485842" r:id="rId7"/>
  </p:sldMasterIdLst>
  <p:notesMasterIdLst>
    <p:notesMasterId r:id="rId68"/>
  </p:notesMasterIdLst>
  <p:handoutMasterIdLst>
    <p:handoutMasterId r:id="rId69"/>
  </p:handoutMasterIdLst>
  <p:sldIdLst>
    <p:sldId id="894" r:id="rId8"/>
    <p:sldId id="798" r:id="rId9"/>
    <p:sldId id="743" r:id="rId10"/>
    <p:sldId id="795" r:id="rId11"/>
    <p:sldId id="796" r:id="rId12"/>
    <p:sldId id="799" r:id="rId13"/>
    <p:sldId id="761" r:id="rId14"/>
    <p:sldId id="842" r:id="rId15"/>
    <p:sldId id="844" r:id="rId16"/>
    <p:sldId id="843" r:id="rId17"/>
    <p:sldId id="846" r:id="rId18"/>
    <p:sldId id="817" r:id="rId19"/>
    <p:sldId id="756" r:id="rId20"/>
    <p:sldId id="895" r:id="rId21"/>
    <p:sldId id="896" r:id="rId22"/>
    <p:sldId id="897" r:id="rId23"/>
    <p:sldId id="898" r:id="rId24"/>
    <p:sldId id="899" r:id="rId25"/>
    <p:sldId id="900" r:id="rId26"/>
    <p:sldId id="901" r:id="rId27"/>
    <p:sldId id="902" r:id="rId28"/>
    <p:sldId id="903" r:id="rId29"/>
    <p:sldId id="904" r:id="rId30"/>
    <p:sldId id="905" r:id="rId31"/>
    <p:sldId id="906" r:id="rId32"/>
    <p:sldId id="907" r:id="rId33"/>
    <p:sldId id="908" r:id="rId34"/>
    <p:sldId id="909" r:id="rId35"/>
    <p:sldId id="910" r:id="rId36"/>
    <p:sldId id="911" r:id="rId37"/>
    <p:sldId id="803" r:id="rId38"/>
    <p:sldId id="750" r:id="rId39"/>
    <p:sldId id="801" r:id="rId40"/>
    <p:sldId id="789" r:id="rId41"/>
    <p:sldId id="797" r:id="rId42"/>
    <p:sldId id="764" r:id="rId43"/>
    <p:sldId id="808" r:id="rId44"/>
    <p:sldId id="809" r:id="rId45"/>
    <p:sldId id="804" r:id="rId46"/>
    <p:sldId id="755" r:id="rId47"/>
    <p:sldId id="813" r:id="rId48"/>
    <p:sldId id="812" r:id="rId49"/>
    <p:sldId id="814" r:id="rId50"/>
    <p:sldId id="806" r:id="rId51"/>
    <p:sldId id="840" r:id="rId52"/>
    <p:sldId id="839" r:id="rId53"/>
    <p:sldId id="841" r:id="rId54"/>
    <p:sldId id="815" r:id="rId55"/>
    <p:sldId id="807" r:id="rId56"/>
    <p:sldId id="838" r:id="rId57"/>
    <p:sldId id="752" r:id="rId58"/>
    <p:sldId id="729" r:id="rId59"/>
    <p:sldId id="765" r:id="rId60"/>
    <p:sldId id="763" r:id="rId61"/>
    <p:sldId id="727" r:id="rId62"/>
    <p:sldId id="754" r:id="rId63"/>
    <p:sldId id="805" r:id="rId64"/>
    <p:sldId id="816" r:id="rId65"/>
    <p:sldId id="762" r:id="rId66"/>
    <p:sldId id="882" r:id="rId6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1pPr>
    <a:lvl2pPr marL="4572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2pPr>
    <a:lvl3pPr marL="9144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3pPr>
    <a:lvl4pPr marL="13716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4pPr>
    <a:lvl5pPr marL="18288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99"/>
    <a:srgbClr val="0000FF"/>
    <a:srgbClr val="005828"/>
    <a:srgbClr val="FF0066"/>
    <a:srgbClr val="F204E1"/>
    <a:srgbClr val="6600CC"/>
    <a:srgbClr val="000066"/>
    <a:srgbClr val="993366"/>
  </p:clrMru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3051" autoAdjust="0"/>
  </p:normalViewPr>
  <p:slideViewPr>
    <p:cSldViewPr>
      <p:cViewPr varScale="1">
        <p:scale>
          <a:sx n="101" d="100"/>
          <a:sy n="101" d="100"/>
        </p:scale>
        <p:origin x="-252" y="-96"/>
      </p:cViewPr>
      <p:guideLst>
        <p:guide orient="horz" pos="119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59" d="100"/>
          <a:sy n="59" d="100"/>
        </p:scale>
        <p:origin x="-174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6EE0CB61-9150-49D1-B9FF-E8E472B469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4C864F01-739E-46AB-B8BC-FB326CC57F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780F4-3D3C-4521-8011-7C711C9F9F5F}" type="slidenum">
              <a:rPr lang="en-US" altLang="ko-KR">
                <a:solidFill>
                  <a:prstClr val="black"/>
                </a:solidFill>
              </a:rPr>
              <a:pPr/>
              <a:t>15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80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19409-2335-4F27-979D-B536F11B6A7B}" type="slidenum">
              <a:rPr lang="en-US" altLang="ko-KR">
                <a:solidFill>
                  <a:prstClr val="black"/>
                </a:solidFill>
              </a:rPr>
              <a:pPr/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8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6FBF5-FFEE-49DF-B392-79961E1EAF5F}" type="slidenum">
              <a:rPr lang="en-US" altLang="ko-KR">
                <a:solidFill>
                  <a:prstClr val="black"/>
                </a:solidFill>
              </a:rPr>
              <a:pPr/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8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9E7AB-4B52-47C2-905B-C661DBC982D0}" type="slidenum">
              <a:rPr lang="en-US" altLang="ko-KR">
                <a:solidFill>
                  <a:prstClr val="black"/>
                </a:solidFill>
              </a:rPr>
              <a:pPr/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8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FD47E-9A06-44E4-995C-778280F4AF6D}" type="slidenum">
              <a:rPr lang="en-US" altLang="ko-KR">
                <a:solidFill>
                  <a:prstClr val="black"/>
                </a:solidFill>
              </a:rPr>
              <a:pPr/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DD8E4-D3A9-478F-8AAD-E7F2312AD495}" type="slidenum">
              <a:rPr lang="en-US" altLang="ko-KR">
                <a:solidFill>
                  <a:prstClr val="black"/>
                </a:solidFill>
              </a:rPr>
              <a:pPr/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9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4CD0F-B408-4A58-A466-9113AB2FE817}" type="slidenum">
              <a:rPr lang="en-US" altLang="ko-KR">
                <a:solidFill>
                  <a:prstClr val="black"/>
                </a:solidFill>
              </a:rPr>
              <a:pPr/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9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F8710-9363-4B77-AD4D-7B4D94C14DE7}" type="slidenum">
              <a:rPr lang="en-US" altLang="ko-KR">
                <a:solidFill>
                  <a:prstClr val="black"/>
                </a:solidFill>
              </a:rPr>
              <a:pPr/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6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2BC4F-741C-4E5A-AE92-8138613DD0E6}" type="slidenum">
              <a:rPr lang="en-US" altLang="ko-KR">
                <a:solidFill>
                  <a:prstClr val="black"/>
                </a:solidFill>
              </a:rPr>
              <a:pPr/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6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3AACF6-541C-4F11-B320-4AC5CCB8152A}" type="slidenum">
              <a:rPr lang="en-US" altLang="ko-KR">
                <a:solidFill>
                  <a:prstClr val="black"/>
                </a:solidFill>
              </a:rPr>
              <a:pPr/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7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F8992-CFBE-4863-9DFB-ADEEC61322C6}" type="slidenum">
              <a:rPr lang="en-US" altLang="ko-KR">
                <a:solidFill>
                  <a:prstClr val="black"/>
                </a:solidFill>
              </a:rPr>
              <a:pPr/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7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70377-80DD-4DC8-863D-C05A2AA35639}" type="slidenum">
              <a:rPr lang="en-US" altLang="ko-KR">
                <a:solidFill>
                  <a:prstClr val="black"/>
                </a:solidFill>
              </a:rPr>
              <a:pPr/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7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7CE6D-99DA-4252-BCDE-80D68F481F15}" type="slidenum">
              <a:rPr lang="en-US" altLang="ko-KR">
                <a:solidFill>
                  <a:prstClr val="black"/>
                </a:solidFill>
              </a:rPr>
              <a:pPr/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7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CAC6F-B232-46E4-BE5F-89ED30D04C7F}" type="slidenum">
              <a:rPr lang="en-US" altLang="ko-KR">
                <a:solidFill>
                  <a:prstClr val="black"/>
                </a:solidFill>
              </a:rPr>
              <a:pPr/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7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30B13-7CAB-43F1-A531-5B7F7B6A2E03}" type="slidenum">
              <a:rPr lang="en-US" altLang="ko-KR">
                <a:solidFill>
                  <a:prstClr val="black"/>
                </a:solidFill>
              </a:rPr>
              <a:pPr/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8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405DA-BB2A-4E27-86C8-1C393C9BC2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9CB1A-B963-4C0D-BDA0-EAD07F4C14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82D3A-20D2-4B16-ABC4-C986055224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9BF67-3D90-4DD7-B347-D33B55F36B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ABC95-8E44-46D5-9CF3-92DE717D20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BC32C-7A48-47A8-9696-2E1D45A209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9D35B-7848-4DE4-AE97-6153D42EEE1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5D165-77F1-4C5A-BC86-50AE076D26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97BF6-2BDB-49CC-B812-98D389088B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9393D-75CC-4EB4-AAB9-4E8AAE3934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3ECC1-9F5D-4A3B-B8D2-F121B1E9A74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12BF3-8FD2-43EC-92C3-D2A5C90F607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E5DD-64FF-4037-A6FC-0FB1B969B95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DBCBE-7CCA-406C-8333-AD637D2F19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CD88-D614-45E1-B3E0-4A0CE5606B5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C857-298E-42A7-A30A-4ECC90D92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6313-51A4-4068-ACC9-518E41BB1A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DE13-4CC2-42FF-BCE5-B44224018D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220B6-C48F-46DF-8238-D1100CDC66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51A46-01EC-40B1-AA91-82200EB87C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BD666-FC26-4701-9D4E-7467029642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DCDCB-FF4F-4481-863B-40FDB9459BE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E08DD-BA9B-48BD-9DC1-F7EEB49CFB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2F5B-F923-48A2-AC26-D1C2D28E174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EFDE-7569-4991-86AE-8F7D64068F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40E75-DDFB-4135-9638-CF7F9BC1E8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2705-B2DE-4E65-A10E-B01482A3CD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8D7AB-901D-4C13-834A-3FC3D06C5B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26671-0D08-4CCF-9271-1DAFC206C4C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94466-ABAB-4F39-B1F6-19B6D08609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DD3D7-EE3C-4773-8B29-852E7C2007C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F60C5-0561-4ECF-8298-276FF8C5B9C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F34A-B353-4A06-B621-22091ABE99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3352-AF77-40F3-8852-3C97BEA3BEE8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C019-84B8-4329-A9BA-683472ECDCAF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E16C1-5986-4E69-ABB2-21378B38DEA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DCA4-095A-441F-9DC9-A9B6F8FB283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43BC-B7D3-49B7-B557-DA86B01295E1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B47A-A1AB-4E15-84CD-582D3BECF7F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1C34-CB94-4212-A337-1C5182B3D5A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C872-FED6-4C5C-AD62-DAE48D86FBE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C1D1-7549-4B02-B10F-0B8BB4D50EF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9D8C-A999-4DF8-A9E9-933E93CC1FF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159A-671F-45EF-AD44-F4CD6D67F35D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E1032-4FA6-4EBB-B8EE-733FC60B728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0E716-C2F7-471D-A551-A6768E2C20D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2000">
    <p:sndAc>
      <p:stSnd>
        <p:snd r:embed="rId1" name="whoosh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47D66-30BA-4ADE-B479-AD861AAB969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2000"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CC172-A641-4258-8C63-A8B6878CB3E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2000">
    <p:sndAc>
      <p:stSnd>
        <p:snd r:embed="rId1" name="whoosh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8A8C-558F-4A57-85A0-4169EAF7EB2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2000">
    <p:sndAc>
      <p:stSnd>
        <p:snd r:embed="rId1" name="whoosh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A5234-1AC7-4FF3-9C1E-BF99EEC36C2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2000">
    <p:sndAc>
      <p:stSnd>
        <p:snd r:embed="rId1" name="whoosh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D0F40-736D-40D7-B9B8-8C6E3BB7B13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2000">
    <p:sndAc>
      <p:stSnd>
        <p:snd r:embed="rId1" name="whoosh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81147-A6FC-4F4E-AE15-77001D988E1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2000">
    <p:sndAc>
      <p:stSnd>
        <p:snd r:embed="rId1" name="whoosh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2D5C4-E8AC-4731-9F01-BCB63C400C3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2000">
    <p:sndAc>
      <p:stSnd>
        <p:snd r:embed="rId1" name="whoosh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668BC-3985-4EC6-8144-90B868EDB0D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2000">
    <p:sndAc>
      <p:stSnd>
        <p:snd r:embed="rId1" name="whoosh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A97E3-0B26-4280-B97B-9FFBCB12EA1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2000">
    <p:sndAc>
      <p:stSnd>
        <p:snd r:embed="rId1" name="whoosh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3AC09-1123-4D1D-A19D-B117C5701A7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2000">
    <p:sndAc>
      <p:stSnd>
        <p:snd r:embed="rId1" name="whoosh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E4ACDA-9FFE-4FFF-9D4E-5C400F05998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2000"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33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template2 복사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71" r:id="rId1"/>
    <p:sldLayoutId id="2147485772" r:id="rId2"/>
    <p:sldLayoutId id="2147485773" r:id="rId3"/>
    <p:sldLayoutId id="2147485774" r:id="rId4"/>
    <p:sldLayoutId id="2147485775" r:id="rId5"/>
    <p:sldLayoutId id="2147485776" r:id="rId6"/>
    <p:sldLayoutId id="2147485777" r:id="rId7"/>
    <p:sldLayoutId id="2147485778" r:id="rId8"/>
    <p:sldLayoutId id="2147485779" r:id="rId9"/>
    <p:sldLayoutId id="2147485780" r:id="rId10"/>
    <p:sldLayoutId id="214748578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charset="-127"/>
              </a:defRPr>
            </a:lvl1pPr>
          </a:lstStyle>
          <a:p>
            <a:pPr>
              <a:defRPr/>
            </a:pPr>
            <a:fld id="{3F679A2E-3839-4849-9DA9-5A4D140DABA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2" r:id="rId1"/>
    <p:sldLayoutId id="2147485783" r:id="rId2"/>
    <p:sldLayoutId id="2147485784" r:id="rId3"/>
    <p:sldLayoutId id="2147485785" r:id="rId4"/>
    <p:sldLayoutId id="2147485786" r:id="rId5"/>
    <p:sldLayoutId id="2147485787" r:id="rId6"/>
    <p:sldLayoutId id="2147485788" r:id="rId7"/>
    <p:sldLayoutId id="2147485789" r:id="rId8"/>
    <p:sldLayoutId id="2147485790" r:id="rId9"/>
    <p:sldLayoutId id="2147485791" r:id="rId10"/>
    <p:sldLayoutId id="214748579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fld id="{E902B63A-7373-41DD-9812-2DC07738C0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3" r:id="rId1"/>
    <p:sldLayoutId id="2147485794" r:id="rId2"/>
    <p:sldLayoutId id="2147485795" r:id="rId3"/>
    <p:sldLayoutId id="2147485796" r:id="rId4"/>
    <p:sldLayoutId id="2147485797" r:id="rId5"/>
    <p:sldLayoutId id="2147485798" r:id="rId6"/>
    <p:sldLayoutId id="2147485799" r:id="rId7"/>
    <p:sldLayoutId id="2147485800" r:id="rId8"/>
    <p:sldLayoutId id="2147485801" r:id="rId9"/>
    <p:sldLayoutId id="2147485802" r:id="rId10"/>
    <p:sldLayoutId id="21474858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fld id="{579AF198-8C0E-43F4-BE75-37563BE0FE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8" r:id="rId1"/>
    <p:sldLayoutId id="2147485819" r:id="rId2"/>
    <p:sldLayoutId id="2147485820" r:id="rId3"/>
    <p:sldLayoutId id="2147485821" r:id="rId4"/>
    <p:sldLayoutId id="2147485822" r:id="rId5"/>
    <p:sldLayoutId id="2147485823" r:id="rId6"/>
    <p:sldLayoutId id="2147485824" r:id="rId7"/>
    <p:sldLayoutId id="2147485825" r:id="rId8"/>
    <p:sldLayoutId id="2147485826" r:id="rId9"/>
    <p:sldLayoutId id="2147485827" r:id="rId10"/>
    <p:sldLayoutId id="214748582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7037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DDB115-3E92-47DD-80A8-CFFD6FFF982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0" r:id="rId1"/>
    <p:sldLayoutId id="2147485831" r:id="rId2"/>
    <p:sldLayoutId id="2147485832" r:id="rId3"/>
    <p:sldLayoutId id="2147485833" r:id="rId4"/>
    <p:sldLayoutId id="2147485834" r:id="rId5"/>
    <p:sldLayoutId id="2147485835" r:id="rId6"/>
    <p:sldLayoutId id="2147485836" r:id="rId7"/>
    <p:sldLayoutId id="2147485837" r:id="rId8"/>
    <p:sldLayoutId id="2147485838" r:id="rId9"/>
    <p:sldLayoutId id="2147485839" r:id="rId10"/>
    <p:sldLayoutId id="2147485840" r:id="rId11"/>
    <p:sldLayoutId id="2147485841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spcBef>
                <a:spcPct val="0"/>
              </a:spcBef>
            </a:pPr>
            <a:endParaRPr lang="en-US" altLang="ko-KR" smtClean="0">
              <a:solidFill>
                <a:srgbClr val="000000"/>
              </a:solidFill>
              <a:latin typeface="굴림" charset="-127"/>
            </a:endParaRPr>
          </a:p>
        </p:txBody>
      </p:sp>
      <p:sp>
        <p:nvSpPr>
          <p:cNvPr id="76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</a:pPr>
            <a:endParaRPr lang="en-US" altLang="ko-KR" smtClean="0">
              <a:solidFill>
                <a:srgbClr val="000000"/>
              </a:solidFill>
              <a:latin typeface="굴림" charset="-127"/>
            </a:endParaRPr>
          </a:p>
        </p:txBody>
      </p:sp>
      <p:sp>
        <p:nvSpPr>
          <p:cNvPr id="76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</a:pPr>
            <a:fld id="{D9F56DFC-41FE-4E9B-8830-A906579C3E2B}" type="slidenum">
              <a:rPr lang="en-US" altLang="ko-KR" smtClean="0">
                <a:solidFill>
                  <a:srgbClr val="000000"/>
                </a:solidFill>
                <a:latin typeface="굴림" charset="-127"/>
              </a:rPr>
              <a:pPr>
                <a:spcBef>
                  <a:spcPct val="0"/>
                </a:spcBef>
              </a:pPr>
              <a:t>‹#›</a:t>
            </a:fld>
            <a:endParaRPr lang="en-US" altLang="ko-KR" smtClean="0">
              <a:solidFill>
                <a:srgbClr val="000000"/>
              </a:solidFill>
              <a:latin typeface="굴림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3" r:id="rId1"/>
    <p:sldLayoutId id="2147485844" r:id="rId2"/>
    <p:sldLayoutId id="2147485845" r:id="rId3"/>
    <p:sldLayoutId id="2147485846" r:id="rId4"/>
    <p:sldLayoutId id="2147485847" r:id="rId5"/>
    <p:sldLayoutId id="2147485848" r:id="rId6"/>
    <p:sldLayoutId id="2147485849" r:id="rId7"/>
    <p:sldLayoutId id="2147485850" r:id="rId8"/>
    <p:sldLayoutId id="2147485851" r:id="rId9"/>
    <p:sldLayoutId id="2147485852" r:id="rId10"/>
    <p:sldLayoutId id="2147485853" r:id="rId11"/>
    <p:sldLayoutId id="2147485854" r:id="rId12"/>
  </p:sldLayoutIdLst>
  <p:transition advClick="0" advTm="2000">
    <p:sndAc>
      <p:stSnd>
        <p:snd r:embed="rId14" name="whoosh.wav"/>
      </p:stSnd>
    </p:sndAc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3.xml"/><Relationship Id="rId1" Type="http://schemas.openxmlformats.org/officeDocument/2006/relationships/video" Target="file:///G:\&#48708;&#47564;&#44053;&#51032;(&#44608;&#49464;&#54872;&#44368;&#49688;&#45784;)\&#46041;&#50689;&#49345;\&#48708;&#47564;&#51012;%20&#53412;&#50864;&#45716;&#51665;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__1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__2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__3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__4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4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9.jpeg"/><Relationship Id="rId2" Type="http://schemas.openxmlformats.org/officeDocument/2006/relationships/hyperlink" Target="http://drs.yahoo.com/S=96062883/K=exercise+animation/v=2/l=IVI/*-http:/www.camelotdesign.com/strongman_sm_clr1.gif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imagesearch.naver.com/search.naver?where=idetail&amp;query=%C4%A5%C6%C7&amp;a=dsi&amp;r=10&amp;u=http://km.naver.com/list/view_detail.php?dir_id=50201&amp;docid=1637363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9003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88" y="2690813"/>
            <a:ext cx="5872162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57188" y="571500"/>
            <a:ext cx="8429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건강한 체중 만들기</a:t>
            </a:r>
            <a:endParaRPr lang="en-US" altLang="ko-KR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827213"/>
            <a:ext cx="6800850" cy="474503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000099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6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비만</a:t>
            </a:r>
            <a:r>
              <a:rPr lang="ko-KR" altLang="en-US" sz="6000" b="1" kern="0" dirty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 </a:t>
            </a:r>
            <a:r>
              <a:rPr lang="en-US" altLang="ko-KR" sz="6000" b="1" kern="0" dirty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&amp; </a:t>
            </a:r>
            <a:r>
              <a:rPr lang="ko-KR" altLang="en-US" sz="6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조기 </a:t>
            </a:r>
            <a:r>
              <a:rPr lang="ko-KR" altLang="en-US" sz="6000" b="1" kern="0" dirty="0" err="1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지방증반등</a:t>
            </a:r>
            <a:endParaRPr lang="en-US" altLang="ko-KR" sz="6000" b="1" kern="0" dirty="0">
              <a:solidFill>
                <a:srgbClr val="FAFD00"/>
              </a:solidFill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000099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6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비만</a:t>
            </a:r>
            <a:r>
              <a:rPr lang="ko-KR" altLang="en-US" sz="6000" b="1" kern="0" dirty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 </a:t>
            </a:r>
            <a:r>
              <a:rPr lang="en-US" altLang="ko-KR" sz="6000" b="1" kern="0" dirty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&amp; </a:t>
            </a:r>
            <a:r>
              <a:rPr lang="ko-KR" altLang="en-US" sz="6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모유수유</a:t>
            </a:r>
            <a:endParaRPr lang="en-US" altLang="ko-KR" sz="6000" b="1" kern="0" dirty="0">
              <a:solidFill>
                <a:srgbClr val="FAFD00"/>
              </a:solidFill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  <p:pic>
        <p:nvPicPr>
          <p:cNvPr id="32771" name="Picture 8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4640263"/>
            <a:ext cx="3000375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그룹 8"/>
          <p:cNvGrpSpPr>
            <a:grpSpLocks/>
          </p:cNvGrpSpPr>
          <p:nvPr/>
        </p:nvGrpSpPr>
        <p:grpSpPr bwMode="auto">
          <a:xfrm>
            <a:off x="557213" y="1714500"/>
            <a:ext cx="7586662" cy="571500"/>
            <a:chOff x="342697" y="1714488"/>
            <a:chExt cx="7586889" cy="571504"/>
          </a:xfrm>
        </p:grpSpPr>
        <p:sp>
          <p:nvSpPr>
            <p:cNvPr id="32804" name="AutoShape 20"/>
            <p:cNvSpPr>
              <a:spLocks noChangeArrowheads="1"/>
            </p:cNvSpPr>
            <p:nvPr/>
          </p:nvSpPr>
          <p:spPr bwMode="auto">
            <a:xfrm>
              <a:off x="342697" y="1714488"/>
              <a:ext cx="7586889" cy="57150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2400"/>
            </a:p>
          </p:txBody>
        </p:sp>
        <p:sp>
          <p:nvSpPr>
            <p:cNvPr id="32805" name="Text Box 21"/>
            <p:cNvSpPr txBox="1">
              <a:spLocks noChangeArrowheads="1"/>
            </p:cNvSpPr>
            <p:nvPr/>
          </p:nvSpPr>
          <p:spPr bwMode="auto">
            <a:xfrm>
              <a:off x="428596" y="1748960"/>
              <a:ext cx="74301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/>
              <a:r>
                <a:rPr lang="en-US" altLang="ko-KR" sz="2400" b="1">
                  <a:ea typeface="휴먼엑스포" pitchFamily="18" charset="-127"/>
                </a:rPr>
                <a:t>Breast-milk vs. Formula-milk : Composition &amp; Amount</a:t>
              </a:r>
              <a:endParaRPr lang="ko-KR" altLang="en-US" sz="2400">
                <a:ea typeface="휴먼엑스포" pitchFamily="18" charset="-127"/>
              </a:endParaRPr>
            </a:p>
          </p:txBody>
        </p:sp>
      </p:grp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500063" y="2643188"/>
          <a:ext cx="8248401" cy="20002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77"/>
                <a:gridCol w="1603857"/>
                <a:gridCol w="1680229"/>
                <a:gridCol w="1603856"/>
                <a:gridCol w="1527482"/>
              </a:tblGrid>
              <a:tr h="500066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휴먼엑스포" pitchFamily="18" charset="-127"/>
                          <a:ea typeface="휴먼엑스포" pitchFamily="18" charset="-127"/>
                        </a:rPr>
                        <a:t>초유</a:t>
                      </a:r>
                      <a:endParaRPr lang="ko-KR" altLang="en-US" sz="2000" dirty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휴먼엑스포" pitchFamily="18" charset="-127"/>
                          <a:ea typeface="휴먼엑스포" pitchFamily="18" charset="-127"/>
                        </a:rPr>
                        <a:t>모유</a:t>
                      </a:r>
                      <a:endParaRPr lang="ko-KR" altLang="en-US" sz="2000" dirty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휴먼엑스포" pitchFamily="18" charset="-127"/>
                          <a:ea typeface="휴먼엑스포" pitchFamily="18" charset="-127"/>
                        </a:rPr>
                        <a:t>분유</a:t>
                      </a:r>
                      <a:endParaRPr lang="ko-KR" altLang="en-US" sz="2000" dirty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1~5</a:t>
                      </a:r>
                      <a:r>
                        <a:rPr lang="ko-KR" altLang="en-US" sz="2000" dirty="0" smtClean="0">
                          <a:latin typeface="휴먼엑스포" pitchFamily="18" charset="-127"/>
                          <a:ea typeface="휴먼엑스포" pitchFamily="18" charset="-127"/>
                        </a:rPr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14</a:t>
                      </a:r>
                      <a:r>
                        <a:rPr lang="ko-KR" altLang="en-US" sz="2000" dirty="0" smtClean="0">
                          <a:latin typeface="휴먼엑스포" pitchFamily="18" charset="-127"/>
                          <a:ea typeface="휴먼엑스포" pitchFamily="18" charset="-127"/>
                        </a:rPr>
                        <a:t>일</a:t>
                      </a:r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~6</a:t>
                      </a:r>
                      <a:r>
                        <a:rPr lang="ko-KR" altLang="en-US" sz="2000" dirty="0" smtClean="0">
                          <a:latin typeface="휴먼엑스포" pitchFamily="18" charset="-127"/>
                          <a:ea typeface="휴먼엑스포" pitchFamily="18" charset="-127"/>
                        </a:rPr>
                        <a:t>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1~5</a:t>
                      </a:r>
                      <a:r>
                        <a:rPr lang="ko-KR" altLang="en-US" sz="2000" dirty="0" smtClean="0">
                          <a:latin typeface="휴먼엑스포" pitchFamily="18" charset="-127"/>
                          <a:ea typeface="휴먼엑스포" pitchFamily="18" charset="-127"/>
                        </a:rPr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14</a:t>
                      </a:r>
                      <a:r>
                        <a:rPr lang="ko-KR" altLang="en-US" sz="2000" dirty="0" smtClean="0">
                          <a:latin typeface="휴먼엑스포" pitchFamily="18" charset="-127"/>
                          <a:ea typeface="휴먼엑스포" pitchFamily="18" charset="-127"/>
                        </a:rPr>
                        <a:t>일</a:t>
                      </a:r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~6</a:t>
                      </a:r>
                      <a:r>
                        <a:rPr lang="ko-KR" altLang="en-US" sz="2000" dirty="0" smtClean="0">
                          <a:latin typeface="휴먼엑스포" pitchFamily="18" charset="-127"/>
                          <a:ea typeface="휴먼엑스포" pitchFamily="18" charset="-127"/>
                        </a:rPr>
                        <a:t>주</a:t>
                      </a: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휴먼엑스포" pitchFamily="18" charset="-127"/>
                          <a:ea typeface="휴먼엑스포" pitchFamily="18" charset="-127"/>
                        </a:rPr>
                        <a:t>에너지</a:t>
                      </a:r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(kcal/</a:t>
                      </a:r>
                      <a:r>
                        <a:rPr lang="ko-KR" altLang="en-US" sz="2000" dirty="0" smtClean="0">
                          <a:latin typeface="휴먼엑스포" pitchFamily="18" charset="-127"/>
                          <a:ea typeface="휴먼엑스포" pitchFamily="18" charset="-127"/>
                        </a:rPr>
                        <a:t>일</a:t>
                      </a:r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)</a:t>
                      </a:r>
                      <a:endParaRPr lang="ko-KR" altLang="en-US" sz="2000" b="1" dirty="0"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12</a:t>
                      </a:r>
                      <a:endParaRPr lang="ko-KR" altLang="en-US" sz="2000" b="1" dirty="0"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440</a:t>
                      </a:r>
                      <a:endParaRPr lang="ko-KR" altLang="en-US" sz="2000" b="1" dirty="0"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114</a:t>
                      </a:r>
                      <a:endParaRPr lang="ko-KR" altLang="en-US" sz="2000" b="1" dirty="0"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513</a:t>
                      </a:r>
                      <a:endParaRPr lang="ko-KR" altLang="en-US" sz="2000" b="1" dirty="0"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latin typeface="휴먼엑스포" pitchFamily="18" charset="-127"/>
                          <a:ea typeface="휴먼엑스포" pitchFamily="18" charset="-127"/>
                        </a:rPr>
                        <a:t>단백질</a:t>
                      </a:r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(g/</a:t>
                      </a:r>
                      <a:r>
                        <a:rPr lang="ko-KR" altLang="en-US" sz="2000" dirty="0" smtClean="0">
                          <a:latin typeface="휴먼엑스포" pitchFamily="18" charset="-127"/>
                          <a:ea typeface="휴먼엑스포" pitchFamily="18" charset="-127"/>
                        </a:rPr>
                        <a:t>일</a:t>
                      </a:r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)</a:t>
                      </a:r>
                      <a:endParaRPr lang="ko-KR" altLang="en-US" sz="2000" b="1" dirty="0" smtClean="0"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0.5</a:t>
                      </a:r>
                      <a:endParaRPr lang="ko-KR" altLang="en-US" sz="2000" b="1" dirty="0"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8.8</a:t>
                      </a:r>
                      <a:endParaRPr lang="ko-KR" altLang="en-US" sz="2000" b="1" dirty="0"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2.4</a:t>
                      </a:r>
                      <a:endParaRPr lang="ko-KR" altLang="en-US" sz="2000" b="1" dirty="0"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10.7</a:t>
                      </a:r>
                      <a:endParaRPr lang="ko-KR" altLang="en-US" sz="2000" b="1" dirty="0"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그룹 7"/>
          <p:cNvGrpSpPr>
            <a:grpSpLocks/>
          </p:cNvGrpSpPr>
          <p:nvPr/>
        </p:nvGrpSpPr>
        <p:grpSpPr bwMode="auto">
          <a:xfrm>
            <a:off x="342900" y="1714500"/>
            <a:ext cx="8372475" cy="865188"/>
            <a:chOff x="342697" y="1714488"/>
            <a:chExt cx="7586889" cy="865469"/>
          </a:xfrm>
        </p:grpSpPr>
        <p:sp>
          <p:nvSpPr>
            <p:cNvPr id="33827" name="AutoShape 20"/>
            <p:cNvSpPr>
              <a:spLocks noChangeArrowheads="1"/>
            </p:cNvSpPr>
            <p:nvPr/>
          </p:nvSpPr>
          <p:spPr bwMode="auto">
            <a:xfrm>
              <a:off x="342697" y="1714488"/>
              <a:ext cx="7586889" cy="57150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2400"/>
            </a:p>
          </p:txBody>
        </p:sp>
        <p:sp>
          <p:nvSpPr>
            <p:cNvPr id="33828" name="Text Box 21"/>
            <p:cNvSpPr txBox="1">
              <a:spLocks noChangeArrowheads="1"/>
            </p:cNvSpPr>
            <p:nvPr/>
          </p:nvSpPr>
          <p:spPr bwMode="auto">
            <a:xfrm>
              <a:off x="428596" y="1748960"/>
              <a:ext cx="743013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/>
              <a:r>
                <a:rPr lang="en-US" altLang="ko-KR" sz="2400" b="1">
                  <a:ea typeface="휴먼엑스포" pitchFamily="18" charset="-127"/>
                </a:rPr>
                <a:t>Breast-milk vs. Formula-milk : Bottle-feeding &amp; Obesity risk</a:t>
              </a:r>
              <a:endParaRPr lang="ko-KR" altLang="en-US" sz="2400">
                <a:ea typeface="휴먼엑스포" pitchFamily="18" charset="-127"/>
              </a:endParaRPr>
            </a:p>
          </p:txBody>
        </p:sp>
      </p:grpSp>
      <p:grpSp>
        <p:nvGrpSpPr>
          <p:cNvPr id="33795" name="그룹 13"/>
          <p:cNvGrpSpPr>
            <a:grpSpLocks/>
          </p:cNvGrpSpPr>
          <p:nvPr/>
        </p:nvGrpSpPr>
        <p:grpSpPr bwMode="auto">
          <a:xfrm>
            <a:off x="428625" y="2500313"/>
            <a:ext cx="1609725" cy="1285875"/>
            <a:chOff x="428596" y="2500306"/>
            <a:chExt cx="1609694" cy="1285883"/>
          </a:xfrm>
        </p:grpSpPr>
        <p:pic>
          <p:nvPicPr>
            <p:cNvPr id="33825" name="Picture 10" descr="썸네일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2500306"/>
              <a:ext cx="1323942" cy="12858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직사각형 11"/>
            <p:cNvSpPr/>
            <p:nvPr/>
          </p:nvSpPr>
          <p:spPr>
            <a:xfrm>
              <a:off x="428596" y="2500306"/>
              <a:ext cx="214309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796" name="그룹 35"/>
          <p:cNvGrpSpPr>
            <a:grpSpLocks/>
          </p:cNvGrpSpPr>
          <p:nvPr/>
        </p:nvGrpSpPr>
        <p:grpSpPr bwMode="auto">
          <a:xfrm>
            <a:off x="2454275" y="2500313"/>
            <a:ext cx="1617663" cy="1643062"/>
            <a:chOff x="2454843" y="2500306"/>
            <a:chExt cx="1617091" cy="1643074"/>
          </a:xfrm>
        </p:grpSpPr>
        <p:grpSp>
          <p:nvGrpSpPr>
            <p:cNvPr id="33821" name="그룹 15"/>
            <p:cNvGrpSpPr>
              <a:grpSpLocks/>
            </p:cNvGrpSpPr>
            <p:nvPr/>
          </p:nvGrpSpPr>
          <p:grpSpPr bwMode="auto">
            <a:xfrm>
              <a:off x="2454843" y="2500306"/>
              <a:ext cx="1617091" cy="1285884"/>
              <a:chOff x="2285984" y="2500306"/>
              <a:chExt cx="1617091" cy="1285884"/>
            </a:xfrm>
          </p:grpSpPr>
          <p:pic>
            <p:nvPicPr>
              <p:cNvPr id="33823" name="Picture 17" descr="http://postfiles3.naver.net/20121022_290/lorentzkorea_1350866870798qLuBo_JPEG/%BD%C5%BB%FD%BE%C6_%BA%D0%C0%AF%C5%B8%B4%C2%B9%FD_00000.jpg?type=w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71736" y="2500306"/>
                <a:ext cx="1331339" cy="12858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3" name="직사각형 12"/>
              <p:cNvSpPr/>
              <p:nvPr/>
            </p:nvSpPr>
            <p:spPr>
              <a:xfrm>
                <a:off x="2285984" y="2500306"/>
                <a:ext cx="214237" cy="4286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ko-KR" alt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2929338" y="3857628"/>
              <a:ext cx="928359" cy="285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rPr>
                <a:t>모유</a:t>
              </a:r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)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</p:grpSp>
      <p:grpSp>
        <p:nvGrpSpPr>
          <p:cNvPr id="33797" name="그룹 34"/>
          <p:cNvGrpSpPr>
            <a:grpSpLocks/>
          </p:cNvGrpSpPr>
          <p:nvPr/>
        </p:nvGrpSpPr>
        <p:grpSpPr bwMode="auto">
          <a:xfrm>
            <a:off x="4597400" y="2500313"/>
            <a:ext cx="1617663" cy="1643062"/>
            <a:chOff x="4597983" y="2500306"/>
            <a:chExt cx="1617091" cy="1643074"/>
          </a:xfrm>
        </p:grpSpPr>
        <p:grpSp>
          <p:nvGrpSpPr>
            <p:cNvPr id="33817" name="그룹 16"/>
            <p:cNvGrpSpPr>
              <a:grpSpLocks/>
            </p:cNvGrpSpPr>
            <p:nvPr/>
          </p:nvGrpSpPr>
          <p:grpSpPr bwMode="auto">
            <a:xfrm>
              <a:off x="4597983" y="2500306"/>
              <a:ext cx="1617091" cy="1285884"/>
              <a:chOff x="2285984" y="2500306"/>
              <a:chExt cx="1617091" cy="1285884"/>
            </a:xfrm>
          </p:grpSpPr>
          <p:pic>
            <p:nvPicPr>
              <p:cNvPr id="33819" name="Picture 17" descr="http://postfiles3.naver.net/20121022_290/lorentzkorea_1350866870798qLuBo_JPEG/%BD%C5%BB%FD%BE%C6_%BA%D0%C0%AF%C5%B8%B4%C2%B9%FD_00000.jpg?type=w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71736" y="2500306"/>
                <a:ext cx="1331339" cy="12858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9" name="직사각형 18"/>
              <p:cNvSpPr/>
              <p:nvPr/>
            </p:nvSpPr>
            <p:spPr>
              <a:xfrm>
                <a:off x="2285984" y="2500306"/>
                <a:ext cx="214237" cy="4286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ko-KR" alt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직사각형 28"/>
            <p:cNvSpPr/>
            <p:nvPr/>
          </p:nvSpPr>
          <p:spPr>
            <a:xfrm>
              <a:off x="5072478" y="3857628"/>
              <a:ext cx="928359" cy="285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rPr>
                <a:t>분유</a:t>
              </a:r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)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</p:grpSp>
      <p:grpSp>
        <p:nvGrpSpPr>
          <p:cNvPr id="33798" name="그룹 33"/>
          <p:cNvGrpSpPr>
            <a:grpSpLocks/>
          </p:cNvGrpSpPr>
          <p:nvPr/>
        </p:nvGrpSpPr>
        <p:grpSpPr bwMode="auto">
          <a:xfrm>
            <a:off x="6737350" y="2500313"/>
            <a:ext cx="1620838" cy="1643062"/>
            <a:chOff x="6737591" y="2500306"/>
            <a:chExt cx="1620623" cy="1643074"/>
          </a:xfrm>
        </p:grpSpPr>
        <p:grpSp>
          <p:nvGrpSpPr>
            <p:cNvPr id="33813" name="그룹 20"/>
            <p:cNvGrpSpPr>
              <a:grpSpLocks/>
            </p:cNvGrpSpPr>
            <p:nvPr/>
          </p:nvGrpSpPr>
          <p:grpSpPr bwMode="auto">
            <a:xfrm>
              <a:off x="6737591" y="2500306"/>
              <a:ext cx="1620623" cy="1285884"/>
              <a:chOff x="6429388" y="2500306"/>
              <a:chExt cx="1620623" cy="1285884"/>
            </a:xfrm>
          </p:grpSpPr>
          <p:pic>
            <p:nvPicPr>
              <p:cNvPr id="33815" name="Picture 6" descr="http://postfiles2.naver.net/20120809_65/cws790319_1344491518773S56zc_GIF/%BA%D0%C0%AF%B8%F0%C0%AF4.gif?type=w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15140" y="2500306"/>
                <a:ext cx="1334871" cy="12858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5" name="직사각형 14"/>
              <p:cNvSpPr/>
              <p:nvPr/>
            </p:nvSpPr>
            <p:spPr>
              <a:xfrm>
                <a:off x="6429388" y="2500306"/>
                <a:ext cx="214285" cy="4286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ko-KR" alt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0" name="직사각형 29"/>
            <p:cNvSpPr/>
            <p:nvPr/>
          </p:nvSpPr>
          <p:spPr>
            <a:xfrm>
              <a:off x="7215366" y="3857628"/>
              <a:ext cx="928564" cy="285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rPr>
                <a:t>모유</a:t>
              </a:r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)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</p:grpSp>
      <p:grpSp>
        <p:nvGrpSpPr>
          <p:cNvPr id="33799" name="그룹 37"/>
          <p:cNvGrpSpPr>
            <a:grpSpLocks/>
          </p:cNvGrpSpPr>
          <p:nvPr/>
        </p:nvGrpSpPr>
        <p:grpSpPr bwMode="auto">
          <a:xfrm>
            <a:off x="428625" y="4572000"/>
            <a:ext cx="1643063" cy="1643063"/>
            <a:chOff x="428596" y="4572008"/>
            <a:chExt cx="1643074" cy="1643074"/>
          </a:xfrm>
        </p:grpSpPr>
        <p:grpSp>
          <p:nvGrpSpPr>
            <p:cNvPr id="33809" name="그룹 21"/>
            <p:cNvGrpSpPr>
              <a:grpSpLocks/>
            </p:cNvGrpSpPr>
            <p:nvPr/>
          </p:nvGrpSpPr>
          <p:grpSpPr bwMode="auto">
            <a:xfrm>
              <a:off x="428596" y="4572008"/>
              <a:ext cx="1620623" cy="1285884"/>
              <a:chOff x="6429388" y="2500306"/>
              <a:chExt cx="1620623" cy="1285884"/>
            </a:xfrm>
          </p:grpSpPr>
          <p:pic>
            <p:nvPicPr>
              <p:cNvPr id="33811" name="Picture 6" descr="http://postfiles2.naver.net/20120809_65/cws790319_1344491518773S56zc_GIF/%BA%D0%C0%AF%B8%F0%C0%AF4.gif?type=w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15140" y="2500306"/>
                <a:ext cx="1334871" cy="12858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4" name="직사각형 23"/>
              <p:cNvSpPr/>
              <p:nvPr/>
            </p:nvSpPr>
            <p:spPr>
              <a:xfrm>
                <a:off x="6429388" y="2500306"/>
                <a:ext cx="214314" cy="4286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ko-KR" alt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" name="직사각형 30"/>
            <p:cNvSpPr/>
            <p:nvPr/>
          </p:nvSpPr>
          <p:spPr>
            <a:xfrm>
              <a:off x="642910" y="5929330"/>
              <a:ext cx="1428760" cy="285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rPr>
                <a:t>모유</a:t>
              </a:r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+</a:t>
              </a:r>
              <a:r>
                <a:rPr lang="ko-KR" altLang="en-US" dirty="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rPr>
                <a:t>분유</a:t>
              </a:r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)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</p:grpSp>
      <p:grpSp>
        <p:nvGrpSpPr>
          <p:cNvPr id="33800" name="그룹 36"/>
          <p:cNvGrpSpPr>
            <a:grpSpLocks/>
          </p:cNvGrpSpPr>
          <p:nvPr/>
        </p:nvGrpSpPr>
        <p:grpSpPr bwMode="auto">
          <a:xfrm>
            <a:off x="2451100" y="4572000"/>
            <a:ext cx="1620838" cy="1643063"/>
            <a:chOff x="2451311" y="4572008"/>
            <a:chExt cx="1620623" cy="1643074"/>
          </a:xfrm>
        </p:grpSpPr>
        <p:grpSp>
          <p:nvGrpSpPr>
            <p:cNvPr id="33805" name="그룹 24"/>
            <p:cNvGrpSpPr>
              <a:grpSpLocks/>
            </p:cNvGrpSpPr>
            <p:nvPr/>
          </p:nvGrpSpPr>
          <p:grpSpPr bwMode="auto">
            <a:xfrm>
              <a:off x="2451311" y="4572008"/>
              <a:ext cx="1620623" cy="1285884"/>
              <a:chOff x="6429388" y="2500306"/>
              <a:chExt cx="1620623" cy="1285884"/>
            </a:xfrm>
          </p:grpSpPr>
          <p:pic>
            <p:nvPicPr>
              <p:cNvPr id="33807" name="Picture 6" descr="http://postfiles2.naver.net/20120809_65/cws790319_1344491518773S56zc_GIF/%BA%D0%C0%AF%B8%F0%C0%AF4.gif?type=w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15140" y="2500306"/>
                <a:ext cx="1334871" cy="12858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7" name="직사각형 26"/>
              <p:cNvSpPr/>
              <p:nvPr/>
            </p:nvSpPr>
            <p:spPr>
              <a:xfrm>
                <a:off x="6429388" y="2500306"/>
                <a:ext cx="214285" cy="4286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ko-KR" alt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직사각형 31"/>
            <p:cNvSpPr/>
            <p:nvPr/>
          </p:nvSpPr>
          <p:spPr>
            <a:xfrm>
              <a:off x="2929086" y="5929330"/>
              <a:ext cx="928564" cy="285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rPr>
                <a:t>분유</a:t>
              </a:r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)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</p:grpSp>
      <p:grpSp>
        <p:nvGrpSpPr>
          <p:cNvPr id="17" name="그룹 39"/>
          <p:cNvGrpSpPr>
            <a:grpSpLocks/>
          </p:cNvGrpSpPr>
          <p:nvPr/>
        </p:nvGrpSpPr>
        <p:grpSpPr bwMode="auto">
          <a:xfrm>
            <a:off x="5786438" y="4489450"/>
            <a:ext cx="2286000" cy="2082800"/>
            <a:chOff x="5786446" y="4488672"/>
            <a:chExt cx="2286016" cy="2083600"/>
          </a:xfrm>
        </p:grpSpPr>
        <p:pic>
          <p:nvPicPr>
            <p:cNvPr id="33803" name="Picture 10" descr="썸네일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86446" y="4488672"/>
              <a:ext cx="2143128" cy="1726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직사각형 38"/>
            <p:cNvSpPr/>
            <p:nvPr/>
          </p:nvSpPr>
          <p:spPr>
            <a:xfrm>
              <a:off x="5786446" y="6143482"/>
              <a:ext cx="2286016" cy="4287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2800">
                  <a:solidFill>
                    <a:srgbClr val="FF0000"/>
                  </a:solidFill>
                  <a:latin typeface="휴먼엑스포" pitchFamily="18" charset="-127"/>
                  <a:ea typeface="휴먼엑스포" pitchFamily="18" charset="-127"/>
                </a:rPr>
                <a:t>체중증가</a:t>
              </a:r>
            </a:p>
          </p:txBody>
        </p:sp>
      </p:grp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000099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6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비만</a:t>
            </a:r>
            <a:r>
              <a:rPr lang="ko-KR" altLang="en-US" sz="6000" b="1" kern="0" dirty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 </a:t>
            </a:r>
            <a:r>
              <a:rPr lang="en-US" altLang="ko-KR" sz="6000" b="1" kern="0" dirty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&amp; </a:t>
            </a:r>
            <a:r>
              <a:rPr lang="ko-KR" altLang="en-US" sz="6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모유수유</a:t>
            </a:r>
            <a:endParaRPr lang="en-US" altLang="ko-KR" sz="6000" b="1" kern="0" dirty="0">
              <a:solidFill>
                <a:srgbClr val="FAFD00"/>
              </a:solidFill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른쪽 화살표 3"/>
          <p:cNvSpPr/>
          <p:nvPr/>
        </p:nvSpPr>
        <p:spPr bwMode="auto">
          <a:xfrm rot="2276477">
            <a:off x="4714875" y="1500188"/>
            <a:ext cx="1285875" cy="785812"/>
          </a:xfrm>
          <a:prstGeom prst="rightArrow">
            <a:avLst/>
          </a:prstGeom>
          <a:solidFill>
            <a:srgbClr val="005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4819" name="Picture 16" descr="http://postfiles12.naver.net/20120704_251/pia0909_1341383472881uWAFM_GIF/%C1%DF.gif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71500"/>
            <a:ext cx="3794125" cy="307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0" name="Picture 18" descr="http://postfiles7.naver.net/20120625_102/victorianani_13405881707262kpcG_JPEG/naver_com_20120618_162402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714625"/>
            <a:ext cx="3357563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313" name="비만을 키우는집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6096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40" fill="hold"/>
                                        <p:tgtEl>
                                          <p:spTgt spid="866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663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66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66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63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WordArt 2"/>
          <p:cNvSpPr>
            <a:spLocks noChangeArrowheads="1" noChangeShapeType="1" noTextEdit="1"/>
          </p:cNvSpPr>
          <p:nvPr/>
        </p:nvSpPr>
        <p:spPr bwMode="auto">
          <a:xfrm>
            <a:off x="2411413" y="2636838"/>
            <a:ext cx="46085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kern="10" smtClean="0">
                <a:ln w="254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행동수정방법의 예시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458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1" name="AutoShape 3"/>
          <p:cNvSpPr>
            <a:spLocks noChangeArrowheads="1"/>
          </p:cNvSpPr>
          <p:nvPr/>
        </p:nvSpPr>
        <p:spPr bwMode="gray">
          <a:xfrm>
            <a:off x="2209800" y="2116138"/>
            <a:ext cx="457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>
              <a:spcBef>
                <a:spcPct val="0"/>
              </a:spcBef>
            </a:pPr>
            <a:endParaRPr lang="ko-KR" altLang="en-US" smtClean="0">
              <a:solidFill>
                <a:srgbClr val="000000"/>
              </a:solidFill>
              <a:latin typeface="굴림" charset="-127"/>
            </a:endParaRPr>
          </a:p>
        </p:txBody>
      </p:sp>
      <p:sp>
        <p:nvSpPr>
          <p:cNvPr id="800772" name="Text Box 4"/>
          <p:cNvSpPr txBox="1">
            <a:spLocks noChangeArrowheads="1"/>
          </p:cNvSpPr>
          <p:nvPr/>
        </p:nvSpPr>
        <p:spPr bwMode="gray">
          <a:xfrm>
            <a:off x="2466975" y="2117725"/>
            <a:ext cx="4176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0"/>
              </a:spcBef>
            </a:pPr>
            <a:r>
              <a:rPr kumimoji="0" lang="en-US" altLang="ko-KR" sz="2400" b="1" dirty="0" smtClean="0">
                <a:solidFill>
                  <a:srgbClr val="6600FF"/>
                </a:solidFill>
                <a:ea typeface="HY견고딕" pitchFamily="18" charset="-127"/>
                <a:cs typeface="Times New Roman" pitchFamily="18" charset="0"/>
              </a:rPr>
              <a:t>Cole(2000)</a:t>
            </a:r>
            <a:r>
              <a:rPr kumimoji="0" lang="ko-KR" altLang="en-US" sz="2400" b="1" dirty="0" smtClean="0">
                <a:solidFill>
                  <a:srgbClr val="6600FF"/>
                </a:solidFill>
                <a:latin typeface="Arial Black" pitchFamily="34" charset="0"/>
                <a:ea typeface="HY견고딕" pitchFamily="18" charset="-127"/>
              </a:rPr>
              <a:t>의 </a:t>
            </a:r>
            <a:r>
              <a:rPr kumimoji="0" lang="en-US" altLang="ko-KR" sz="2400" b="1" dirty="0" smtClean="0">
                <a:solidFill>
                  <a:srgbClr val="6600FF"/>
                </a:solidFill>
                <a:ea typeface="HY견고딕" pitchFamily="18" charset="-127"/>
                <a:cs typeface="Times New Roman" pitchFamily="18" charset="0"/>
              </a:rPr>
              <a:t>BMI</a:t>
            </a:r>
            <a:r>
              <a:rPr kumimoji="0" lang="en-US" altLang="ko-KR" sz="2400" b="1" dirty="0" smtClean="0">
                <a:solidFill>
                  <a:srgbClr val="6600FF"/>
                </a:solidFill>
                <a:latin typeface="Arial Black" pitchFamily="34" charset="0"/>
                <a:ea typeface="HY견고딕" pitchFamily="18" charset="-127"/>
              </a:rPr>
              <a:t> </a:t>
            </a:r>
            <a:r>
              <a:rPr kumimoji="0" lang="ko-KR" altLang="en-US" sz="2400" b="1" dirty="0" smtClean="0">
                <a:solidFill>
                  <a:srgbClr val="6600FF"/>
                </a:solidFill>
                <a:latin typeface="Arial Black" pitchFamily="34" charset="0"/>
                <a:ea typeface="HY견고딕" pitchFamily="18" charset="-127"/>
              </a:rPr>
              <a:t>기준</a:t>
            </a:r>
            <a:r>
              <a:rPr kumimoji="0" lang="ko-KR" altLang="en-US" sz="2000" b="1" dirty="0" smtClean="0">
                <a:solidFill>
                  <a:srgbClr val="6600FF"/>
                </a:solidFill>
                <a:latin typeface="Arial Black" pitchFamily="34" charset="0"/>
                <a:ea typeface="HY견고딕" pitchFamily="18" charset="-127"/>
              </a:rPr>
              <a:t> </a:t>
            </a:r>
          </a:p>
        </p:txBody>
      </p:sp>
      <p:sp>
        <p:nvSpPr>
          <p:cNvPr id="800773" name="AutoShape 5"/>
          <p:cNvSpPr>
            <a:spLocks noChangeArrowheads="1"/>
          </p:cNvSpPr>
          <p:nvPr/>
        </p:nvSpPr>
        <p:spPr bwMode="gray">
          <a:xfrm>
            <a:off x="2209800" y="2801938"/>
            <a:ext cx="457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78FCB"/>
              </a:gs>
              <a:gs pos="50000">
                <a:srgbClr val="378FCB">
                  <a:gamma/>
                  <a:tint val="40000"/>
                  <a:invGamma/>
                </a:srgbClr>
              </a:gs>
              <a:gs pos="100000">
                <a:srgbClr val="378FCB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78FCB"/>
            </a:extrusionClr>
          </a:sp3d>
        </p:spPr>
        <p:txBody>
          <a:bodyPr wrap="none" anchor="ctr">
            <a:flatTx/>
          </a:bodyPr>
          <a:lstStyle/>
          <a:p>
            <a:pPr>
              <a:spcBef>
                <a:spcPct val="0"/>
              </a:spcBef>
            </a:pPr>
            <a:endParaRPr lang="ko-KR" altLang="en-US" smtClean="0">
              <a:solidFill>
                <a:srgbClr val="000000"/>
              </a:solidFill>
              <a:latin typeface="굴림" charset="-127"/>
            </a:endParaRPr>
          </a:p>
        </p:txBody>
      </p:sp>
      <p:sp>
        <p:nvSpPr>
          <p:cNvPr id="800774" name="Text Box 6"/>
          <p:cNvSpPr txBox="1">
            <a:spLocks noChangeArrowheads="1"/>
          </p:cNvSpPr>
          <p:nvPr/>
        </p:nvSpPr>
        <p:spPr bwMode="gray">
          <a:xfrm>
            <a:off x="3124200" y="2771775"/>
            <a:ext cx="26304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0"/>
              </a:spcBef>
            </a:pPr>
            <a:r>
              <a:rPr kumimoji="0" lang="ko-KR" altLang="en-US" sz="2400" b="1" smtClean="0">
                <a:solidFill>
                  <a:srgbClr val="6600FF"/>
                </a:solidFill>
                <a:latin typeface="HY견고딕" pitchFamily="18" charset="-127"/>
                <a:ea typeface="HY견고딕" pitchFamily="18" charset="-127"/>
              </a:rPr>
              <a:t>운동경험이 없고</a:t>
            </a:r>
          </a:p>
        </p:txBody>
      </p:sp>
      <p:sp>
        <p:nvSpPr>
          <p:cNvPr id="800775" name="AutoShape 7"/>
          <p:cNvSpPr>
            <a:spLocks noChangeArrowheads="1"/>
          </p:cNvSpPr>
          <p:nvPr/>
        </p:nvSpPr>
        <p:spPr bwMode="gray">
          <a:xfrm>
            <a:off x="2209800" y="3487738"/>
            <a:ext cx="457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>
              <a:spcBef>
                <a:spcPct val="0"/>
              </a:spcBef>
            </a:pPr>
            <a:endParaRPr lang="ko-KR" altLang="en-US" smtClean="0">
              <a:solidFill>
                <a:srgbClr val="000000"/>
              </a:solidFill>
              <a:latin typeface="굴림" charset="-127"/>
            </a:endParaRPr>
          </a:p>
        </p:txBody>
      </p:sp>
      <p:sp>
        <p:nvSpPr>
          <p:cNvPr id="800776" name="Text Box 8"/>
          <p:cNvSpPr txBox="1">
            <a:spLocks noChangeArrowheads="1"/>
          </p:cNvSpPr>
          <p:nvPr/>
        </p:nvSpPr>
        <p:spPr bwMode="gray">
          <a:xfrm>
            <a:off x="2859088" y="3468688"/>
            <a:ext cx="310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0"/>
              </a:spcBef>
            </a:pPr>
            <a:r>
              <a:rPr kumimoji="0" lang="ko-KR" altLang="en-US" sz="2400" b="1" smtClean="0">
                <a:solidFill>
                  <a:srgbClr val="6600FF"/>
                </a:solidFill>
                <a:latin typeface="HY견고딕" pitchFamily="18" charset="-127"/>
                <a:ea typeface="HY견고딕" pitchFamily="18" charset="-127"/>
              </a:rPr>
              <a:t>대사성 질환이 없는</a:t>
            </a:r>
          </a:p>
        </p:txBody>
      </p:sp>
      <p:sp>
        <p:nvSpPr>
          <p:cNvPr id="800777" name="AutoShape 9"/>
          <p:cNvSpPr>
            <a:spLocks noChangeArrowheads="1"/>
          </p:cNvSpPr>
          <p:nvPr/>
        </p:nvSpPr>
        <p:spPr bwMode="gray">
          <a:xfrm>
            <a:off x="2209800" y="4173538"/>
            <a:ext cx="457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78FCB"/>
              </a:gs>
              <a:gs pos="50000">
                <a:srgbClr val="378FCB">
                  <a:gamma/>
                  <a:tint val="40000"/>
                  <a:invGamma/>
                </a:srgbClr>
              </a:gs>
              <a:gs pos="100000">
                <a:srgbClr val="378FCB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78FCB"/>
            </a:extrusionClr>
          </a:sp3d>
        </p:spPr>
        <p:txBody>
          <a:bodyPr wrap="none" anchor="ctr">
            <a:flatTx/>
          </a:bodyPr>
          <a:lstStyle/>
          <a:p>
            <a:pPr>
              <a:spcBef>
                <a:spcPct val="0"/>
              </a:spcBef>
            </a:pPr>
            <a:endParaRPr lang="ko-KR" altLang="en-US" smtClean="0">
              <a:solidFill>
                <a:srgbClr val="000000"/>
              </a:solidFill>
              <a:latin typeface="굴림" charset="-127"/>
            </a:endParaRPr>
          </a:p>
        </p:txBody>
      </p:sp>
      <p:sp>
        <p:nvSpPr>
          <p:cNvPr id="800778" name="Text Box 10"/>
          <p:cNvSpPr txBox="1">
            <a:spLocks noChangeArrowheads="1"/>
          </p:cNvSpPr>
          <p:nvPr/>
        </p:nvSpPr>
        <p:spPr bwMode="gray">
          <a:xfrm>
            <a:off x="3044825" y="4117975"/>
            <a:ext cx="26304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0"/>
              </a:spcBef>
            </a:pPr>
            <a:r>
              <a:rPr kumimoji="0" lang="en-US" altLang="ko-KR" sz="2800" b="1" dirty="0" smtClean="0">
                <a:solidFill>
                  <a:srgbClr val="FF6600"/>
                </a:solidFill>
                <a:ea typeface="HY견고딕" pitchFamily="18" charset="-127"/>
                <a:cs typeface="Times New Roman" pitchFamily="18" charset="0"/>
              </a:rPr>
              <a:t>Overweight</a:t>
            </a:r>
          </a:p>
        </p:txBody>
      </p:sp>
      <p:sp>
        <p:nvSpPr>
          <p:cNvPr id="800779" name="AutoShape 11"/>
          <p:cNvSpPr>
            <a:spLocks noChangeArrowheads="1"/>
          </p:cNvSpPr>
          <p:nvPr/>
        </p:nvSpPr>
        <p:spPr bwMode="gray">
          <a:xfrm>
            <a:off x="2209800" y="4859338"/>
            <a:ext cx="457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>
              <a:spcBef>
                <a:spcPct val="0"/>
              </a:spcBef>
            </a:pPr>
            <a:endParaRPr lang="ko-KR" altLang="en-US" smtClean="0">
              <a:solidFill>
                <a:srgbClr val="000000"/>
              </a:solidFill>
              <a:latin typeface="굴림" charset="-127"/>
            </a:endParaRPr>
          </a:p>
        </p:txBody>
      </p:sp>
      <p:sp>
        <p:nvSpPr>
          <p:cNvPr id="800780" name="Text Box 12"/>
          <p:cNvSpPr txBox="1">
            <a:spLocks noChangeArrowheads="1"/>
          </p:cNvSpPr>
          <p:nvPr/>
        </p:nvSpPr>
        <p:spPr bwMode="gray">
          <a:xfrm>
            <a:off x="3100388" y="4852988"/>
            <a:ext cx="26304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0"/>
              </a:spcBef>
            </a:pPr>
            <a:r>
              <a:rPr kumimoji="0" lang="ko-KR" altLang="en-US" sz="2400" b="1" dirty="0" smtClean="0">
                <a:solidFill>
                  <a:srgbClr val="6600FF"/>
                </a:solidFill>
                <a:latin typeface="Arial" charset="0"/>
                <a:ea typeface="HY견고딕" pitchFamily="18" charset="-127"/>
              </a:rPr>
              <a:t>여자 중학생</a:t>
            </a:r>
            <a:endParaRPr kumimoji="0" lang="ko-KR" altLang="en-US" sz="2400" b="1" dirty="0" smtClean="0">
              <a:solidFill>
                <a:srgbClr val="6600FF"/>
              </a:solidFill>
              <a:latin typeface="Arial" charset="0"/>
              <a:ea typeface="HY견고딕" pitchFamily="18" charset="-127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95600" y="1677988"/>
            <a:ext cx="122238" cy="4030662"/>
            <a:chOff x="1824" y="1212"/>
            <a:chExt cx="77" cy="2539"/>
          </a:xfrm>
        </p:grpSpPr>
        <p:sp>
          <p:nvSpPr>
            <p:cNvPr id="800782" name="Rectangle 14"/>
            <p:cNvSpPr>
              <a:spLocks noChangeArrowheads="1"/>
            </p:cNvSpPr>
            <p:nvPr/>
          </p:nvSpPr>
          <p:spPr bwMode="gray">
            <a:xfrm>
              <a:off x="1825" y="1212"/>
              <a:ext cx="74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800783" name="Rectangle 15"/>
            <p:cNvSpPr>
              <a:spLocks noChangeArrowheads="1"/>
            </p:cNvSpPr>
            <p:nvPr/>
          </p:nvSpPr>
          <p:spPr bwMode="gray">
            <a:xfrm>
              <a:off x="1824" y="1780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800784" name="Rectangle 16"/>
            <p:cNvSpPr>
              <a:spLocks noChangeArrowheads="1"/>
            </p:cNvSpPr>
            <p:nvPr/>
          </p:nvSpPr>
          <p:spPr bwMode="gray">
            <a:xfrm>
              <a:off x="1827" y="2209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800785" name="Rectangle 17"/>
            <p:cNvSpPr>
              <a:spLocks noChangeArrowheads="1"/>
            </p:cNvSpPr>
            <p:nvPr/>
          </p:nvSpPr>
          <p:spPr bwMode="gray">
            <a:xfrm>
              <a:off x="1825" y="2641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800786" name="Rectangle 18"/>
            <p:cNvSpPr>
              <a:spLocks noChangeArrowheads="1"/>
            </p:cNvSpPr>
            <p:nvPr/>
          </p:nvSpPr>
          <p:spPr bwMode="gray">
            <a:xfrm>
              <a:off x="1825" y="3072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800787" name="Rectangle 19"/>
            <p:cNvSpPr>
              <a:spLocks noChangeArrowheads="1"/>
            </p:cNvSpPr>
            <p:nvPr/>
          </p:nvSpPr>
          <p:spPr bwMode="gray">
            <a:xfrm>
              <a:off x="1827" y="3511"/>
              <a:ext cx="74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894388" y="1676400"/>
            <a:ext cx="125412" cy="4030663"/>
            <a:chOff x="3597" y="1211"/>
            <a:chExt cx="79" cy="2539"/>
          </a:xfrm>
        </p:grpSpPr>
        <p:sp>
          <p:nvSpPr>
            <p:cNvPr id="800789" name="Rectangle 21"/>
            <p:cNvSpPr>
              <a:spLocks noChangeArrowheads="1"/>
            </p:cNvSpPr>
            <p:nvPr/>
          </p:nvSpPr>
          <p:spPr bwMode="gray">
            <a:xfrm>
              <a:off x="3598" y="1211"/>
              <a:ext cx="74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800790" name="Rectangle 22"/>
            <p:cNvSpPr>
              <a:spLocks noChangeArrowheads="1"/>
            </p:cNvSpPr>
            <p:nvPr/>
          </p:nvSpPr>
          <p:spPr bwMode="gray">
            <a:xfrm>
              <a:off x="3597" y="1779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800791" name="Rectangle 23"/>
            <p:cNvSpPr>
              <a:spLocks noChangeArrowheads="1"/>
            </p:cNvSpPr>
            <p:nvPr/>
          </p:nvSpPr>
          <p:spPr bwMode="gray">
            <a:xfrm>
              <a:off x="3600" y="2208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800792" name="Rectangle 24"/>
            <p:cNvSpPr>
              <a:spLocks noChangeArrowheads="1"/>
            </p:cNvSpPr>
            <p:nvPr/>
          </p:nvSpPr>
          <p:spPr bwMode="gray">
            <a:xfrm>
              <a:off x="3598" y="2640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800793" name="Rectangle 25"/>
            <p:cNvSpPr>
              <a:spLocks noChangeArrowheads="1"/>
            </p:cNvSpPr>
            <p:nvPr/>
          </p:nvSpPr>
          <p:spPr bwMode="gray">
            <a:xfrm>
              <a:off x="3598" y="3071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800794" name="Rectangle 26"/>
            <p:cNvSpPr>
              <a:spLocks noChangeArrowheads="1"/>
            </p:cNvSpPr>
            <p:nvPr/>
          </p:nvSpPr>
          <p:spPr bwMode="gray">
            <a:xfrm>
              <a:off x="3600" y="3510"/>
              <a:ext cx="74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</p:grpSp>
      <p:sp>
        <p:nvSpPr>
          <p:cNvPr id="800795" name="Rectangle 27"/>
          <p:cNvSpPr>
            <a:spLocks noChangeArrowheads="1"/>
          </p:cNvSpPr>
          <p:nvPr/>
        </p:nvSpPr>
        <p:spPr bwMode="gray">
          <a:xfrm>
            <a:off x="2286000" y="5697538"/>
            <a:ext cx="4495800" cy="152400"/>
          </a:xfrm>
          <a:prstGeom prst="rect">
            <a:avLst/>
          </a:prstGeom>
          <a:gradFill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gamma/>
                  <a:shade val="46275"/>
                  <a:invGamma/>
                  <a:alpha val="5800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ko-KR" altLang="en-US" smtClean="0">
              <a:solidFill>
                <a:srgbClr val="000000"/>
              </a:solidFill>
              <a:latin typeface="굴림" charset="-127"/>
            </a:endParaRPr>
          </a:p>
        </p:txBody>
      </p:sp>
      <p:sp>
        <p:nvSpPr>
          <p:cNvPr id="800798" name="WordArt 30"/>
          <p:cNvSpPr>
            <a:spLocks noChangeArrowheads="1" noChangeShapeType="1" noTextEdit="1"/>
          </p:cNvSpPr>
          <p:nvPr/>
        </p:nvSpPr>
        <p:spPr bwMode="auto">
          <a:xfrm>
            <a:off x="2268538" y="620713"/>
            <a:ext cx="432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kern="10" smtClean="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연구대상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7088" y="2205038"/>
            <a:ext cx="7632700" cy="3054350"/>
            <a:chOff x="521" y="1389"/>
            <a:chExt cx="4808" cy="1924"/>
          </a:xfrm>
        </p:grpSpPr>
        <p:sp>
          <p:nvSpPr>
            <p:cNvPr id="765956" name="AutoShape 4"/>
            <p:cNvSpPr>
              <a:spLocks noChangeArrowheads="1"/>
            </p:cNvSpPr>
            <p:nvPr/>
          </p:nvSpPr>
          <p:spPr bwMode="gray">
            <a:xfrm>
              <a:off x="1882" y="1892"/>
              <a:ext cx="318" cy="363"/>
            </a:xfrm>
            <a:prstGeom prst="chevron">
              <a:avLst>
                <a:gd name="adj" fmla="val 52514"/>
              </a:avLst>
            </a:prstGeom>
            <a:gradFill rotWithShape="1">
              <a:gsLst>
                <a:gs pos="0">
                  <a:schemeClr val="accent1">
                    <a:gamma/>
                    <a:tint val="42353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5957" name="AutoShape 5"/>
            <p:cNvSpPr>
              <a:spLocks noChangeArrowheads="1"/>
            </p:cNvSpPr>
            <p:nvPr/>
          </p:nvSpPr>
          <p:spPr bwMode="gray">
            <a:xfrm>
              <a:off x="3605" y="1892"/>
              <a:ext cx="318" cy="363"/>
            </a:xfrm>
            <a:prstGeom prst="chevron">
              <a:avLst>
                <a:gd name="adj" fmla="val 52514"/>
              </a:avLst>
            </a:pr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5958" name="Oval 6"/>
            <p:cNvSpPr>
              <a:spLocks noChangeArrowheads="1"/>
            </p:cNvSpPr>
            <p:nvPr/>
          </p:nvSpPr>
          <p:spPr bwMode="gray">
            <a:xfrm>
              <a:off x="3968" y="1393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5959" name="Oval 7"/>
            <p:cNvSpPr>
              <a:spLocks noChangeArrowheads="1"/>
            </p:cNvSpPr>
            <p:nvPr/>
          </p:nvSpPr>
          <p:spPr bwMode="gray">
            <a:xfrm>
              <a:off x="3968" y="1393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5960" name="Oval 8"/>
            <p:cNvSpPr>
              <a:spLocks noChangeArrowheads="1"/>
            </p:cNvSpPr>
            <p:nvPr/>
          </p:nvSpPr>
          <p:spPr bwMode="gray">
            <a:xfrm>
              <a:off x="4057" y="1482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5961" name="Oval 9"/>
            <p:cNvSpPr>
              <a:spLocks noChangeArrowheads="1"/>
            </p:cNvSpPr>
            <p:nvPr/>
          </p:nvSpPr>
          <p:spPr bwMode="gray">
            <a:xfrm>
              <a:off x="4077" y="1489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5962" name="Oval 10"/>
            <p:cNvSpPr>
              <a:spLocks noChangeArrowheads="1"/>
            </p:cNvSpPr>
            <p:nvPr/>
          </p:nvSpPr>
          <p:spPr bwMode="gray">
            <a:xfrm>
              <a:off x="4121" y="1541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5963" name="Oval 11"/>
            <p:cNvSpPr>
              <a:spLocks noChangeArrowheads="1"/>
            </p:cNvSpPr>
            <p:nvPr/>
          </p:nvSpPr>
          <p:spPr bwMode="gray">
            <a:xfrm>
              <a:off x="521" y="138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5964" name="Oval 12"/>
            <p:cNvSpPr>
              <a:spLocks noChangeArrowheads="1"/>
            </p:cNvSpPr>
            <p:nvPr/>
          </p:nvSpPr>
          <p:spPr bwMode="gray">
            <a:xfrm>
              <a:off x="521" y="138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5965" name="Oval 13"/>
            <p:cNvSpPr>
              <a:spLocks noChangeArrowheads="1"/>
            </p:cNvSpPr>
            <p:nvPr/>
          </p:nvSpPr>
          <p:spPr bwMode="gray">
            <a:xfrm>
              <a:off x="610" y="147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5966" name="Oval 14"/>
            <p:cNvSpPr>
              <a:spLocks noChangeArrowheads="1"/>
            </p:cNvSpPr>
            <p:nvPr/>
          </p:nvSpPr>
          <p:spPr bwMode="gray">
            <a:xfrm>
              <a:off x="611" y="148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5967" name="Oval 15"/>
            <p:cNvSpPr>
              <a:spLocks noChangeArrowheads="1"/>
            </p:cNvSpPr>
            <p:nvPr/>
          </p:nvSpPr>
          <p:spPr bwMode="gray">
            <a:xfrm>
              <a:off x="669" y="1537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686" y="1553"/>
              <a:ext cx="1031" cy="1031"/>
              <a:chOff x="4166" y="1706"/>
              <a:chExt cx="1252" cy="1252"/>
            </a:xfrm>
          </p:grpSpPr>
          <p:sp>
            <p:nvSpPr>
              <p:cNvPr id="765969" name="Oval 1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65970" name="Oval 1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65971" name="Oval 1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65972" name="Oval 2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</p:grpSp>
        <p:sp>
          <p:nvSpPr>
            <p:cNvPr id="765973" name="Oval 21"/>
            <p:cNvSpPr>
              <a:spLocks noChangeArrowheads="1"/>
            </p:cNvSpPr>
            <p:nvPr/>
          </p:nvSpPr>
          <p:spPr bwMode="gray">
            <a:xfrm>
              <a:off x="2245" y="1393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5974" name="Oval 22"/>
            <p:cNvSpPr>
              <a:spLocks noChangeArrowheads="1"/>
            </p:cNvSpPr>
            <p:nvPr/>
          </p:nvSpPr>
          <p:spPr bwMode="gray">
            <a:xfrm>
              <a:off x="2245" y="1393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5975" name="Oval 23"/>
            <p:cNvSpPr>
              <a:spLocks noChangeArrowheads="1"/>
            </p:cNvSpPr>
            <p:nvPr/>
          </p:nvSpPr>
          <p:spPr bwMode="gray">
            <a:xfrm>
              <a:off x="2334" y="1482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5976" name="Oval 24"/>
            <p:cNvSpPr>
              <a:spLocks noChangeArrowheads="1"/>
            </p:cNvSpPr>
            <p:nvPr/>
          </p:nvSpPr>
          <p:spPr bwMode="gray">
            <a:xfrm>
              <a:off x="2335" y="1484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5977" name="Oval 25"/>
            <p:cNvSpPr>
              <a:spLocks noChangeArrowheads="1"/>
            </p:cNvSpPr>
            <p:nvPr/>
          </p:nvSpPr>
          <p:spPr bwMode="gray">
            <a:xfrm>
              <a:off x="2393" y="1541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410" y="1553"/>
              <a:ext cx="1031" cy="1031"/>
              <a:chOff x="4166" y="1706"/>
              <a:chExt cx="1252" cy="1252"/>
            </a:xfrm>
          </p:grpSpPr>
          <p:sp>
            <p:nvSpPr>
              <p:cNvPr id="765979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65980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65981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65982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4140" y="1553"/>
              <a:ext cx="1031" cy="1031"/>
              <a:chOff x="4166" y="1706"/>
              <a:chExt cx="1252" cy="1252"/>
            </a:xfrm>
          </p:grpSpPr>
          <p:sp>
            <p:nvSpPr>
              <p:cNvPr id="765984" name="Oval 3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65985" name="Oval 3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65986" name="Oval 3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65987" name="Oval 3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</p:grpSp>
        <p:sp>
          <p:nvSpPr>
            <p:cNvPr id="765988" name="AutoShape 36"/>
            <p:cNvSpPr>
              <a:spLocks noChangeArrowheads="1"/>
            </p:cNvSpPr>
            <p:nvPr/>
          </p:nvSpPr>
          <p:spPr bwMode="auto">
            <a:xfrm>
              <a:off x="552" y="2988"/>
              <a:ext cx="1296" cy="325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</a:pPr>
              <a:r>
                <a:rPr kumimoji="0" lang="ko-KR" altLang="en-US" sz="240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칼로리 인식</a:t>
              </a:r>
            </a:p>
          </p:txBody>
        </p:sp>
        <p:sp>
          <p:nvSpPr>
            <p:cNvPr id="765989" name="AutoShape 37"/>
            <p:cNvSpPr>
              <a:spLocks noChangeArrowheads="1"/>
            </p:cNvSpPr>
            <p:nvPr/>
          </p:nvSpPr>
          <p:spPr bwMode="auto">
            <a:xfrm>
              <a:off x="2280" y="2988"/>
              <a:ext cx="1416" cy="306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</a:pPr>
              <a:r>
                <a:rPr kumimoji="0" lang="ko-KR" altLang="en-US" sz="240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작성방법</a:t>
              </a:r>
            </a:p>
          </p:txBody>
        </p:sp>
        <p:sp>
          <p:nvSpPr>
            <p:cNvPr id="765990" name="AutoShape 38"/>
            <p:cNvSpPr>
              <a:spLocks noChangeArrowheads="1"/>
            </p:cNvSpPr>
            <p:nvPr/>
          </p:nvSpPr>
          <p:spPr bwMode="auto">
            <a:xfrm>
              <a:off x="4008" y="2988"/>
              <a:ext cx="1296" cy="325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</a:pPr>
              <a:r>
                <a:rPr kumimoji="0" lang="ko-KR" altLang="en-US" sz="240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사용방법</a:t>
              </a:r>
            </a:p>
          </p:txBody>
        </p:sp>
        <p:sp>
          <p:nvSpPr>
            <p:cNvPr id="765991" name="Text Box 39"/>
            <p:cNvSpPr txBox="1">
              <a:spLocks noChangeArrowheads="1"/>
            </p:cNvSpPr>
            <p:nvPr/>
          </p:nvSpPr>
          <p:spPr bwMode="gray">
            <a:xfrm>
              <a:off x="696" y="1889"/>
              <a:ext cx="101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>
                <a:spcBef>
                  <a:spcPct val="0"/>
                </a:spcBef>
              </a:pPr>
              <a:r>
                <a:rPr kumimoji="0" lang="ko-KR" altLang="en-US" sz="2800" smtClean="0">
                  <a:solidFill>
                    <a:srgbClr val="FF6600"/>
                  </a:solidFill>
                  <a:latin typeface="Arial" charset="0"/>
                  <a:ea typeface="HY견고딕" pitchFamily="18" charset="-127"/>
                </a:rPr>
                <a:t>영양교육</a:t>
              </a:r>
            </a:p>
          </p:txBody>
        </p:sp>
        <p:sp>
          <p:nvSpPr>
            <p:cNvPr id="765992" name="Text Box 40"/>
            <p:cNvSpPr txBox="1">
              <a:spLocks noChangeArrowheads="1"/>
            </p:cNvSpPr>
            <p:nvPr/>
          </p:nvSpPr>
          <p:spPr bwMode="gray">
            <a:xfrm>
              <a:off x="2426" y="1889"/>
              <a:ext cx="101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>
                <a:spcBef>
                  <a:spcPct val="0"/>
                </a:spcBef>
              </a:pPr>
              <a:r>
                <a:rPr kumimoji="0" lang="ko-KR" altLang="en-US" sz="2800" smtClean="0">
                  <a:solidFill>
                    <a:srgbClr val="3333CC"/>
                  </a:solidFill>
                  <a:latin typeface="Arial" charset="0"/>
                  <a:ea typeface="HY견고딕" pitchFamily="18" charset="-127"/>
                </a:rPr>
                <a:t>식사일기</a:t>
              </a:r>
            </a:p>
          </p:txBody>
        </p:sp>
        <p:sp>
          <p:nvSpPr>
            <p:cNvPr id="765993" name="Text Box 41"/>
            <p:cNvSpPr txBox="1">
              <a:spLocks noChangeArrowheads="1"/>
            </p:cNvSpPr>
            <p:nvPr/>
          </p:nvSpPr>
          <p:spPr bwMode="gray">
            <a:xfrm>
              <a:off x="4144" y="1889"/>
              <a:ext cx="103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>
                <a:spcBef>
                  <a:spcPct val="0"/>
                </a:spcBef>
              </a:pPr>
              <a:r>
                <a:rPr kumimoji="0" lang="en-US" altLang="ko-KR" sz="2800" b="1" dirty="0" smtClean="0">
                  <a:solidFill>
                    <a:srgbClr val="3333CC"/>
                  </a:solidFill>
                  <a:ea typeface="HY견고딕" pitchFamily="18" charset="-127"/>
                  <a:cs typeface="Times New Roman" pitchFamily="18" charset="0"/>
                </a:rPr>
                <a:t>CAN-Pro</a:t>
              </a:r>
              <a:endParaRPr kumimoji="0" lang="en-US" altLang="ko-KR" sz="2800" b="1" dirty="0" smtClean="0">
                <a:solidFill>
                  <a:srgbClr val="3333CC"/>
                </a:solidFill>
                <a:ea typeface="HY견고딕" pitchFamily="18" charset="-127"/>
                <a:cs typeface="Times New Roman" pitchFamily="18" charset="0"/>
              </a:endParaRPr>
            </a:p>
          </p:txBody>
        </p:sp>
      </p:grpSp>
      <p:sp>
        <p:nvSpPr>
          <p:cNvPr id="765995" name="WordArt 43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5076825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ko-KR" altLang="en-US" sz="4800" b="1" kern="10" smtClean="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대상자의 교육내용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5988" y="2422525"/>
            <a:ext cx="7467600" cy="3886200"/>
            <a:chOff x="703" y="1344"/>
            <a:chExt cx="4704" cy="2448"/>
          </a:xfrm>
        </p:grpSpPr>
        <p:sp>
          <p:nvSpPr>
            <p:cNvPr id="768004" name="Freeform 4"/>
            <p:cNvSpPr>
              <a:spLocks/>
            </p:cNvSpPr>
            <p:nvPr/>
          </p:nvSpPr>
          <p:spPr bwMode="invGray">
            <a:xfrm>
              <a:off x="5016" y="1344"/>
              <a:ext cx="387" cy="618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05" name="Freeform 5"/>
            <p:cNvSpPr>
              <a:spLocks/>
            </p:cNvSpPr>
            <p:nvPr/>
          </p:nvSpPr>
          <p:spPr bwMode="invGray">
            <a:xfrm>
              <a:off x="3164" y="1344"/>
              <a:ext cx="2243" cy="395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06" name="Freeform 6"/>
            <p:cNvSpPr>
              <a:spLocks/>
            </p:cNvSpPr>
            <p:nvPr/>
          </p:nvSpPr>
          <p:spPr bwMode="gray">
            <a:xfrm>
              <a:off x="4627" y="1958"/>
              <a:ext cx="386" cy="614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07" name="Freeform 7"/>
            <p:cNvSpPr>
              <a:spLocks/>
            </p:cNvSpPr>
            <p:nvPr/>
          </p:nvSpPr>
          <p:spPr bwMode="gray">
            <a:xfrm>
              <a:off x="2607" y="1958"/>
              <a:ext cx="2411" cy="394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08" name="Freeform 8"/>
            <p:cNvSpPr>
              <a:spLocks/>
            </p:cNvSpPr>
            <p:nvPr/>
          </p:nvSpPr>
          <p:spPr bwMode="gray">
            <a:xfrm>
              <a:off x="4237" y="2565"/>
              <a:ext cx="385" cy="618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09" name="Freeform 9"/>
            <p:cNvSpPr>
              <a:spLocks/>
            </p:cNvSpPr>
            <p:nvPr/>
          </p:nvSpPr>
          <p:spPr bwMode="gray">
            <a:xfrm>
              <a:off x="3850" y="3174"/>
              <a:ext cx="387" cy="618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10" name="Freeform 10"/>
            <p:cNvSpPr>
              <a:spLocks/>
            </p:cNvSpPr>
            <p:nvPr/>
          </p:nvSpPr>
          <p:spPr bwMode="gray">
            <a:xfrm>
              <a:off x="1499" y="3177"/>
              <a:ext cx="2738" cy="395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11" name="Line 11"/>
            <p:cNvSpPr>
              <a:spLocks noChangeShapeType="1"/>
            </p:cNvSpPr>
            <p:nvPr/>
          </p:nvSpPr>
          <p:spPr bwMode="invGray">
            <a:xfrm flipH="1">
              <a:off x="703" y="3788"/>
              <a:ext cx="7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12" name="Line 12"/>
            <p:cNvSpPr>
              <a:spLocks noChangeShapeType="1"/>
            </p:cNvSpPr>
            <p:nvPr/>
          </p:nvSpPr>
          <p:spPr bwMode="invGray">
            <a:xfrm flipH="1">
              <a:off x="703" y="3174"/>
              <a:ext cx="1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13" name="Line 13"/>
            <p:cNvSpPr>
              <a:spLocks noChangeShapeType="1"/>
            </p:cNvSpPr>
            <p:nvPr/>
          </p:nvSpPr>
          <p:spPr bwMode="invGray">
            <a:xfrm flipH="1">
              <a:off x="703" y="2568"/>
              <a:ext cx="19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14" name="Line 14"/>
            <p:cNvSpPr>
              <a:spLocks noChangeShapeType="1"/>
            </p:cNvSpPr>
            <p:nvPr/>
          </p:nvSpPr>
          <p:spPr bwMode="invGray">
            <a:xfrm flipH="1">
              <a:off x="703" y="1963"/>
              <a:ext cx="24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15" name="Line 15"/>
            <p:cNvSpPr>
              <a:spLocks noChangeShapeType="1"/>
            </p:cNvSpPr>
            <p:nvPr/>
          </p:nvSpPr>
          <p:spPr bwMode="invGray">
            <a:xfrm flipH="1">
              <a:off x="703" y="1348"/>
              <a:ext cx="3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16" name="Line 16"/>
            <p:cNvSpPr>
              <a:spLocks noChangeShapeType="1"/>
            </p:cNvSpPr>
            <p:nvPr/>
          </p:nvSpPr>
          <p:spPr bwMode="invGray">
            <a:xfrm>
              <a:off x="823" y="1344"/>
              <a:ext cx="0" cy="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17" name="Line 17"/>
            <p:cNvSpPr>
              <a:spLocks noChangeShapeType="1"/>
            </p:cNvSpPr>
            <p:nvPr/>
          </p:nvSpPr>
          <p:spPr bwMode="invGray">
            <a:xfrm>
              <a:off x="823" y="1981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18" name="Line 18"/>
            <p:cNvSpPr>
              <a:spLocks noChangeShapeType="1"/>
            </p:cNvSpPr>
            <p:nvPr/>
          </p:nvSpPr>
          <p:spPr bwMode="invGray">
            <a:xfrm>
              <a:off x="823" y="2577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19" name="Line 19"/>
            <p:cNvSpPr>
              <a:spLocks noChangeShapeType="1"/>
            </p:cNvSpPr>
            <p:nvPr/>
          </p:nvSpPr>
          <p:spPr bwMode="invGray">
            <a:xfrm>
              <a:off x="823" y="3174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20" name="Freeform 20"/>
            <p:cNvSpPr>
              <a:spLocks/>
            </p:cNvSpPr>
            <p:nvPr/>
          </p:nvSpPr>
          <p:spPr bwMode="invGray">
            <a:xfrm>
              <a:off x="1202" y="1389"/>
              <a:ext cx="1233" cy="1989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21" name="Rectangle 21"/>
            <p:cNvSpPr>
              <a:spLocks noChangeArrowheads="1"/>
            </p:cNvSpPr>
            <p:nvPr/>
          </p:nvSpPr>
          <p:spPr bwMode="gray">
            <a:xfrm>
              <a:off x="3168" y="1739"/>
              <a:ext cx="1857" cy="222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</a:pPr>
              <a:endParaRPr kumimoji="0" lang="ko-KR" altLang="ko-KR" b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68022" name="Rectangle 22"/>
            <p:cNvSpPr>
              <a:spLocks noChangeArrowheads="1"/>
            </p:cNvSpPr>
            <p:nvPr/>
          </p:nvSpPr>
          <p:spPr bwMode="gray">
            <a:xfrm>
              <a:off x="2606" y="2355"/>
              <a:ext cx="2023" cy="21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</a:pPr>
              <a:endParaRPr kumimoji="0" lang="ko-KR" altLang="ko-KR" b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68023" name="Freeform 23"/>
            <p:cNvSpPr>
              <a:spLocks/>
            </p:cNvSpPr>
            <p:nvPr/>
          </p:nvSpPr>
          <p:spPr bwMode="gray">
            <a:xfrm>
              <a:off x="2054" y="2565"/>
              <a:ext cx="2572" cy="398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68024" name="Rectangle 24"/>
            <p:cNvSpPr>
              <a:spLocks noChangeArrowheads="1"/>
            </p:cNvSpPr>
            <p:nvPr/>
          </p:nvSpPr>
          <p:spPr bwMode="gray">
            <a:xfrm>
              <a:off x="2055" y="2963"/>
              <a:ext cx="2191" cy="217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</a:pPr>
              <a:endParaRPr kumimoji="0" lang="ko-KR" altLang="ko-KR" b="1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68025" name="Rectangle 25"/>
            <p:cNvSpPr>
              <a:spLocks noChangeArrowheads="1"/>
            </p:cNvSpPr>
            <p:nvPr/>
          </p:nvSpPr>
          <p:spPr bwMode="gray">
            <a:xfrm>
              <a:off x="1498" y="3573"/>
              <a:ext cx="2357" cy="217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0"/>
                </a:spcBef>
              </a:pPr>
              <a:endParaRPr kumimoji="0" lang="ko-KR" altLang="ko-KR" sz="2000" b="1" smtClean="0">
                <a:solidFill>
                  <a:srgbClr val="66CC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68026" name="Text Box 26"/>
            <p:cNvSpPr txBox="1">
              <a:spLocks noChangeArrowheads="1"/>
            </p:cNvSpPr>
            <p:nvPr/>
          </p:nvSpPr>
          <p:spPr bwMode="invGray">
            <a:xfrm>
              <a:off x="817" y="3317"/>
              <a:ext cx="8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ko-KR" altLang="en-US" sz="2400" dirty="0" smtClean="0">
                  <a:solidFill>
                    <a:srgbClr val="CC00FF"/>
                  </a:solidFill>
                  <a:latin typeface="HY견고딕" pitchFamily="18" charset="-127"/>
                  <a:ea typeface="HY견고딕" pitchFamily="18" charset="-127"/>
                </a:rPr>
                <a:t>사전</a:t>
              </a:r>
              <a:r>
                <a:rPr kumimoji="0" lang="en-US" altLang="ko-KR" sz="2400" b="1" dirty="0" smtClean="0">
                  <a:solidFill>
                    <a:srgbClr val="CC00FF"/>
                  </a:solidFill>
                  <a:ea typeface="HY견고딕" pitchFamily="18" charset="-127"/>
                  <a:cs typeface="Times New Roman" pitchFamily="18" charset="0"/>
                </a:rPr>
                <a:t>-4</a:t>
              </a:r>
              <a:r>
                <a:rPr kumimoji="0" lang="ko-KR" altLang="en-US" sz="2400" dirty="0" smtClean="0">
                  <a:solidFill>
                    <a:srgbClr val="CC00FF"/>
                  </a:solidFill>
                  <a:latin typeface="HY견고딕" pitchFamily="18" charset="-127"/>
                  <a:ea typeface="HY견고딕" pitchFamily="18" charset="-127"/>
                </a:rPr>
                <a:t>주</a:t>
              </a:r>
            </a:p>
          </p:txBody>
        </p:sp>
        <p:sp>
          <p:nvSpPr>
            <p:cNvPr id="768027" name="Text Box 27"/>
            <p:cNvSpPr txBox="1">
              <a:spLocks noChangeArrowheads="1"/>
            </p:cNvSpPr>
            <p:nvPr/>
          </p:nvSpPr>
          <p:spPr bwMode="invGray">
            <a:xfrm>
              <a:off x="1791" y="3294"/>
              <a:ext cx="2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ko-KR" altLang="en-US" sz="2000" dirty="0" smtClean="0">
                  <a:solidFill>
                    <a:srgbClr val="CC00FF"/>
                  </a:solidFill>
                  <a:latin typeface="HY견고딕" pitchFamily="18" charset="-127"/>
                  <a:ea typeface="HY견고딕" pitchFamily="18" charset="-127"/>
                </a:rPr>
                <a:t>동기부여</a:t>
              </a:r>
              <a:r>
                <a:rPr kumimoji="0" lang="en-US" altLang="ko-KR" sz="2000" b="1" dirty="0" smtClean="0">
                  <a:solidFill>
                    <a:srgbClr val="CC00FF"/>
                  </a:solidFill>
                  <a:ea typeface="HY견고딕" pitchFamily="18" charset="-127"/>
                  <a:cs typeface="Times New Roman" pitchFamily="18" charset="0"/>
                </a:rPr>
                <a:t>,</a:t>
              </a:r>
              <a:r>
                <a:rPr kumimoji="0" lang="en-US" altLang="ko-KR" sz="2000" dirty="0" smtClean="0">
                  <a:solidFill>
                    <a:srgbClr val="CC00FF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0" lang="ko-KR" altLang="en-US" sz="2000" dirty="0" smtClean="0">
                  <a:solidFill>
                    <a:srgbClr val="CC00FF"/>
                  </a:solidFill>
                  <a:latin typeface="HY견고딕" pitchFamily="18" charset="-127"/>
                  <a:ea typeface="HY견고딕" pitchFamily="18" charset="-127"/>
                </a:rPr>
                <a:t>자기인식</a:t>
              </a:r>
              <a:r>
                <a:rPr kumimoji="0" lang="en-US" altLang="ko-KR" sz="2000" b="1" dirty="0" smtClean="0">
                  <a:solidFill>
                    <a:srgbClr val="CC00FF"/>
                  </a:solidFill>
                  <a:ea typeface="HY견고딕" pitchFamily="18" charset="-127"/>
                  <a:cs typeface="Times New Roman" pitchFamily="18" charset="0"/>
                </a:rPr>
                <a:t>,</a:t>
              </a:r>
              <a:r>
                <a:rPr kumimoji="0" lang="en-US" altLang="ko-KR" sz="2000" dirty="0" smtClean="0">
                  <a:solidFill>
                    <a:srgbClr val="CC00FF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0" lang="ko-KR" altLang="en-US" sz="2000" dirty="0" smtClean="0">
                  <a:solidFill>
                    <a:srgbClr val="CC00FF"/>
                  </a:solidFill>
                  <a:latin typeface="HY견고딕" pitchFamily="18" charset="-127"/>
                  <a:ea typeface="HY견고딕" pitchFamily="18" charset="-127"/>
                </a:rPr>
                <a:t>영양소</a:t>
              </a:r>
            </a:p>
          </p:txBody>
        </p:sp>
        <p:sp>
          <p:nvSpPr>
            <p:cNvPr id="768028" name="Text Box 28"/>
            <p:cNvSpPr txBox="1">
              <a:spLocks noChangeArrowheads="1"/>
            </p:cNvSpPr>
            <p:nvPr/>
          </p:nvSpPr>
          <p:spPr bwMode="invGray">
            <a:xfrm>
              <a:off x="1443" y="2704"/>
              <a:ext cx="5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en-US" altLang="ko-KR" sz="2400" b="1" dirty="0" smtClean="0">
                  <a:solidFill>
                    <a:srgbClr val="CC00FF"/>
                  </a:solidFill>
                  <a:ea typeface="HY견고딕" pitchFamily="18" charset="-127"/>
                  <a:cs typeface="Times New Roman" pitchFamily="18" charset="0"/>
                </a:rPr>
                <a:t>5-7</a:t>
              </a:r>
              <a:r>
                <a:rPr kumimoji="0" lang="ko-KR" altLang="en-US" sz="2400" dirty="0" smtClean="0">
                  <a:solidFill>
                    <a:srgbClr val="CC00FF"/>
                  </a:solidFill>
                  <a:latin typeface="HY견고딕" pitchFamily="18" charset="-127"/>
                  <a:ea typeface="HY견고딕" pitchFamily="18" charset="-127"/>
                </a:rPr>
                <a:t>주</a:t>
              </a:r>
            </a:p>
          </p:txBody>
        </p:sp>
        <p:sp>
          <p:nvSpPr>
            <p:cNvPr id="768029" name="Text Box 29"/>
            <p:cNvSpPr txBox="1">
              <a:spLocks noChangeArrowheads="1"/>
            </p:cNvSpPr>
            <p:nvPr/>
          </p:nvSpPr>
          <p:spPr bwMode="invGray">
            <a:xfrm>
              <a:off x="1906" y="2099"/>
              <a:ext cx="66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en-US" altLang="ko-KR" sz="2400" b="1" dirty="0" smtClean="0">
                  <a:solidFill>
                    <a:srgbClr val="CC00FF"/>
                  </a:solidFill>
                  <a:ea typeface="HY견고딕" pitchFamily="18" charset="-127"/>
                  <a:cs typeface="Times New Roman" pitchFamily="18" charset="0"/>
                </a:rPr>
                <a:t>8-10</a:t>
              </a:r>
              <a:r>
                <a:rPr kumimoji="0" lang="ko-KR" altLang="en-US" sz="2400" dirty="0" smtClean="0">
                  <a:solidFill>
                    <a:srgbClr val="CC00FF"/>
                  </a:solidFill>
                  <a:latin typeface="HY견고딕" pitchFamily="18" charset="-127"/>
                  <a:ea typeface="HY견고딕" pitchFamily="18" charset="-127"/>
                </a:rPr>
                <a:t>주</a:t>
              </a:r>
            </a:p>
          </p:txBody>
        </p:sp>
        <p:sp>
          <p:nvSpPr>
            <p:cNvPr id="768030" name="Text Box 30"/>
            <p:cNvSpPr txBox="1">
              <a:spLocks noChangeArrowheads="1"/>
            </p:cNvSpPr>
            <p:nvPr/>
          </p:nvSpPr>
          <p:spPr bwMode="invGray">
            <a:xfrm>
              <a:off x="2366" y="1480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en-US" altLang="ko-KR" sz="2400" b="1" dirty="0" smtClean="0">
                  <a:solidFill>
                    <a:srgbClr val="CC00FF"/>
                  </a:solidFill>
                  <a:ea typeface="HY견고딕" pitchFamily="18" charset="-127"/>
                  <a:cs typeface="Times New Roman" pitchFamily="18" charset="0"/>
                </a:rPr>
                <a:t>10-12</a:t>
              </a:r>
              <a:r>
                <a:rPr kumimoji="0" lang="ko-KR" altLang="en-US" sz="2400" dirty="0" smtClean="0">
                  <a:solidFill>
                    <a:srgbClr val="CC00FF"/>
                  </a:solidFill>
                  <a:latin typeface="HY견고딕" pitchFamily="18" charset="-127"/>
                  <a:ea typeface="HY견고딕" pitchFamily="18" charset="-127"/>
                </a:rPr>
                <a:t>주</a:t>
              </a:r>
            </a:p>
          </p:txBody>
        </p:sp>
        <p:sp>
          <p:nvSpPr>
            <p:cNvPr id="768031" name="Text Box 31"/>
            <p:cNvSpPr txBox="1">
              <a:spLocks noChangeArrowheads="1"/>
            </p:cNvSpPr>
            <p:nvPr/>
          </p:nvSpPr>
          <p:spPr bwMode="invGray">
            <a:xfrm>
              <a:off x="2290" y="2681"/>
              <a:ext cx="21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ko-KR" altLang="en-US" sz="200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생활</a:t>
              </a:r>
              <a:r>
                <a:rPr kumimoji="0" lang="en-US" altLang="ko-KR" sz="2000" b="1" dirty="0" smtClean="0">
                  <a:solidFill>
                    <a:srgbClr val="FFFFFF"/>
                  </a:solidFill>
                  <a:ea typeface="HY견고딕" pitchFamily="18" charset="-127"/>
                  <a:cs typeface="Times New Roman" pitchFamily="18" charset="0"/>
                </a:rPr>
                <a:t>,</a:t>
              </a:r>
              <a:r>
                <a:rPr kumimoji="0" lang="en-US" altLang="ko-KR" sz="200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0" lang="ko-KR" altLang="en-US" sz="200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식사</a:t>
              </a:r>
              <a:r>
                <a:rPr kumimoji="0" lang="en-US" altLang="ko-KR" sz="2000" b="1" dirty="0" smtClean="0">
                  <a:solidFill>
                    <a:srgbClr val="FFFFFF"/>
                  </a:solidFill>
                  <a:ea typeface="HY견고딕" pitchFamily="18" charset="-127"/>
                  <a:cs typeface="Times New Roman" pitchFamily="18" charset="0"/>
                </a:rPr>
                <a:t>,</a:t>
              </a:r>
              <a:r>
                <a:rPr kumimoji="0" lang="en-US" altLang="ko-KR" sz="200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0" lang="ko-KR" altLang="en-US" sz="200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운동습관 바꾸기</a:t>
              </a:r>
            </a:p>
          </p:txBody>
        </p:sp>
        <p:sp>
          <p:nvSpPr>
            <p:cNvPr id="768032" name="Text Box 32"/>
            <p:cNvSpPr txBox="1">
              <a:spLocks noChangeArrowheads="1"/>
            </p:cNvSpPr>
            <p:nvPr/>
          </p:nvSpPr>
          <p:spPr bwMode="invGray">
            <a:xfrm>
              <a:off x="3198" y="2024"/>
              <a:ext cx="13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ko-KR" altLang="en-US" sz="2000" smtClean="0">
                  <a:solidFill>
                    <a:srgbClr val="FFFF66"/>
                  </a:solidFill>
                  <a:latin typeface="HY견고딕" pitchFamily="18" charset="-127"/>
                  <a:ea typeface="HY견고딕" pitchFamily="18" charset="-127"/>
                </a:rPr>
                <a:t>상담 및 중간점검</a:t>
              </a:r>
            </a:p>
          </p:txBody>
        </p:sp>
        <p:sp>
          <p:nvSpPr>
            <p:cNvPr id="768033" name="Text Box 33"/>
            <p:cNvSpPr txBox="1">
              <a:spLocks noChangeArrowheads="1"/>
            </p:cNvSpPr>
            <p:nvPr/>
          </p:nvSpPr>
          <p:spPr bwMode="invGray">
            <a:xfrm>
              <a:off x="3424" y="1434"/>
              <a:ext cx="17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ko-KR" altLang="en-US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최종점검 및 향후 계획</a:t>
              </a:r>
            </a:p>
          </p:txBody>
        </p:sp>
      </p:grpSp>
      <p:sp>
        <p:nvSpPr>
          <p:cNvPr id="768034" name="Rectangle 34"/>
          <p:cNvSpPr>
            <a:spLocks noChangeArrowheads="1"/>
          </p:cNvSpPr>
          <p:nvPr/>
        </p:nvSpPr>
        <p:spPr bwMode="invGray">
          <a:xfrm>
            <a:off x="1116013" y="1700213"/>
            <a:ext cx="6335712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42E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</a:pPr>
            <a:r>
              <a:rPr lang="en-US" altLang="ko-KR" sz="2000" b="1" dirty="0" smtClean="0">
                <a:solidFill>
                  <a:srgbClr val="3399FF"/>
                </a:solidFill>
                <a:cs typeface="Times New Roman" pitchFamily="18" charset="0"/>
              </a:rPr>
              <a:t>Internet, E-mail, Telephone : </a:t>
            </a:r>
            <a:r>
              <a:rPr lang="ko-KR" altLang="en-US" sz="20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개별 </a:t>
            </a:r>
            <a:r>
              <a:rPr lang="ko-KR" altLang="en-US" sz="2000" dirty="0" err="1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맞춤식</a:t>
            </a:r>
            <a:r>
              <a:rPr lang="ko-KR" altLang="en-US" sz="20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 접근법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</p:txBody>
      </p:sp>
      <p:sp>
        <p:nvSpPr>
          <p:cNvPr id="768036" name="WordArt 3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7529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kern="10" dirty="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행</a:t>
            </a:r>
            <a:r>
              <a:rPr lang="ko-KR" altLang="en-US" sz="3600" b="1" kern="10" dirty="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동</a:t>
            </a:r>
            <a:r>
              <a:rPr lang="ko-KR" altLang="en-US" sz="3600" b="1" kern="10" dirty="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수정프로그램 </a:t>
            </a:r>
            <a:r>
              <a:rPr lang="ko-KR" altLang="en-US" sz="3600" b="1" kern="10" dirty="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운영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0051" name="Group 3"/>
          <p:cNvGraphicFramePr>
            <a:graphicFrameLocks noGrp="1"/>
          </p:cNvGraphicFramePr>
          <p:nvPr>
            <p:ph idx="1"/>
          </p:nvPr>
        </p:nvGraphicFramePr>
        <p:xfrm>
          <a:off x="971550" y="1825625"/>
          <a:ext cx="6980238" cy="3937826"/>
        </p:xfrm>
        <a:graphic>
          <a:graphicData uri="http://schemas.openxmlformats.org/drawingml/2006/table">
            <a:tbl>
              <a:tblPr/>
              <a:tblGrid>
                <a:gridCol w="1293813"/>
                <a:gridCol w="1800225"/>
                <a:gridCol w="287337"/>
                <a:gridCol w="1800225"/>
                <a:gridCol w="288925"/>
                <a:gridCol w="150971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Item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Pre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C828">
                        <a:alpha val="80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Post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529">
                        <a:alpha val="80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7F6">
                        <a:alpha val="80000"/>
                      </a:srgb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Weight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(kg)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67.6±10.28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64.4±9.43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-3.2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60001"/>
                      </a:scheme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BMI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(kg/m</a:t>
                      </a:r>
                      <a:r>
                        <a:rPr kumimoji="1" lang="en-US" altLang="ko-K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26.0±3.46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24.6±3.23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-1.3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Fat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(kg)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26.0±3.46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20.8±6.02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-2.3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60001"/>
                      </a:scheme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%Fat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33.8±4.98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31.5±4.45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-2.2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*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LBM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(kg)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44.3±4.71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43.5±4.26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-0.8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60001"/>
                      </a:schemeClr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WHR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(ratio)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0.86±0.05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0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0.83±0.05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0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-0.03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60001"/>
                      </a:schemeClr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Thigh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(cm)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56.2±4.73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0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  <a:sym typeface="Wingdings" pitchFamily="2" charset="2"/>
                        </a:rPr>
                        <a:t>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51.8±4.85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0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  <a:sym typeface="Wingdings" pitchFamily="2" charset="2"/>
                        </a:rPr>
                        <a:t>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-4.3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***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60001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0126" name="Text Box 78"/>
          <p:cNvSpPr txBox="1">
            <a:spLocks noChangeArrowheads="1"/>
          </p:cNvSpPr>
          <p:nvPr/>
        </p:nvSpPr>
        <p:spPr bwMode="auto">
          <a:xfrm>
            <a:off x="971550" y="573405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b="1" dirty="0" err="1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Mean</a:t>
            </a:r>
            <a:r>
              <a:rPr lang="en-US" altLang="ko-KR" b="1" dirty="0" err="1" smtClean="0">
                <a:solidFill>
                  <a:srgbClr val="000000"/>
                </a:solidFill>
                <a:cs typeface="Times New Roman" pitchFamily="18" charset="0"/>
              </a:rPr>
              <a:t>±</a:t>
            </a:r>
            <a:r>
              <a:rPr lang="en-US" altLang="ko-KR" b="1" dirty="0" err="1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SD</a:t>
            </a:r>
            <a:endParaRPr lang="en-US" altLang="ko-KR" b="1" dirty="0" smtClean="0">
              <a:solidFill>
                <a:srgbClr val="000000"/>
              </a:solidFill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770127" name="Text Box 79"/>
          <p:cNvSpPr txBox="1">
            <a:spLocks noChangeArrowheads="1"/>
          </p:cNvSpPr>
          <p:nvPr/>
        </p:nvSpPr>
        <p:spPr bwMode="auto">
          <a:xfrm>
            <a:off x="5292725" y="5805488"/>
            <a:ext cx="2663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*</a:t>
            </a:r>
            <a:r>
              <a:rPr lang="en-US" altLang="ko-KR" sz="1400" b="1" i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p</a:t>
            </a: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&lt;.05,   </a:t>
            </a: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*** </a:t>
            </a:r>
            <a:r>
              <a:rPr lang="en-US" altLang="ko-KR" sz="1400" b="1" i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p</a:t>
            </a: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&lt;.</a:t>
            </a: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001</a:t>
            </a:r>
          </a:p>
        </p:txBody>
      </p:sp>
      <p:sp>
        <p:nvSpPr>
          <p:cNvPr id="770129" name="WordArt 81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47529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kern="1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신체구성의 변화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7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928688" y="1214438"/>
            <a:ext cx="7429500" cy="26431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60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비만의 원인</a:t>
            </a:r>
            <a:endParaRPr lang="en-US" altLang="ko-KR" sz="20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defRPr/>
            </a:pPr>
            <a:r>
              <a:rPr lang="en-US" altLang="ko-K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엑스포" pitchFamily="18" charset="-127"/>
                <a:cs typeface="Times New Roman" pitchFamily="18" charset="0"/>
              </a:rPr>
              <a:t>1</a:t>
            </a:r>
            <a:r>
              <a:rPr lang="en-US" altLang="ko-K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체형</a:t>
            </a:r>
            <a:r>
              <a:rPr lang="en-US" altLang="ko-KR" sz="4400" b="1" kern="0" dirty="0">
                <a:solidFill>
                  <a:srgbClr val="FAFD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4800" b="1" kern="0" dirty="0">
                <a:solidFill>
                  <a:schemeClr val="bg1"/>
                </a:solidFill>
                <a:ea typeface="굴림" pitchFamily="50" charset="-127"/>
                <a:cs typeface="Times New Roman" pitchFamily="18" charset="0"/>
              </a:rPr>
              <a:t>(</a:t>
            </a:r>
            <a:r>
              <a:rPr lang="en-US" altLang="ko-KR" sz="4800" b="1" kern="0" dirty="0" err="1">
                <a:solidFill>
                  <a:schemeClr val="bg1"/>
                </a:solidFill>
                <a:ea typeface="굴림" pitchFamily="50" charset="-127"/>
                <a:cs typeface="Times New Roman" pitchFamily="18" charset="0"/>
              </a:rPr>
              <a:t>Somatotype</a:t>
            </a:r>
            <a:r>
              <a:rPr lang="en-US" altLang="ko-KR" sz="4800" b="1" kern="0" dirty="0">
                <a:solidFill>
                  <a:schemeClr val="bg1"/>
                </a:solidFill>
                <a:ea typeface="굴림" pitchFamily="50" charset="-127"/>
                <a:cs typeface="Times New Roman" pitchFamily="18" charset="0"/>
              </a:rPr>
              <a:t>)</a:t>
            </a:r>
            <a:endParaRPr lang="en-US" altLang="ko-K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2171" name="Group 75"/>
          <p:cNvGraphicFramePr>
            <a:graphicFrameLocks noGrp="1"/>
          </p:cNvGraphicFramePr>
          <p:nvPr>
            <p:ph idx="1"/>
          </p:nvPr>
        </p:nvGraphicFramePr>
        <p:xfrm>
          <a:off x="1042988" y="1989138"/>
          <a:ext cx="7058343" cy="3527426"/>
        </p:xfrm>
        <a:graphic>
          <a:graphicData uri="http://schemas.openxmlformats.org/drawingml/2006/table">
            <a:tbl>
              <a:tblPr/>
              <a:tblGrid>
                <a:gridCol w="1308100"/>
                <a:gridCol w="2041525"/>
                <a:gridCol w="219075"/>
                <a:gridCol w="2047875"/>
                <a:gridCol w="208280"/>
                <a:gridCol w="1233488"/>
              </a:tblGrid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Item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Pre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C828">
                        <a:alpha val="8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Post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529">
                        <a:alpha val="8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7F6">
                        <a:alpha val="80000"/>
                      </a:srgbClr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SBP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(mmHg)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119.6±16.95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144.4±17.03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-5.1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60001"/>
                      </a:schemeClr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DBP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(mmHg)</a:t>
                      </a: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83.2±11.07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76.0±8.16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-7.2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**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Walking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(step)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5508.3±2125.2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8855.1±3071.9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3346.8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***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60001"/>
                      </a:schemeClr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Energy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(kcal)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185.2±102.59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216.3±93.53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-76.2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**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Sleep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(min)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526.5±72.79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479.0±62.33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-49.6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**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2167" name="Text Box 71"/>
          <p:cNvSpPr txBox="1">
            <a:spLocks noChangeArrowheads="1"/>
          </p:cNvSpPr>
          <p:nvPr/>
        </p:nvSpPr>
        <p:spPr bwMode="auto">
          <a:xfrm>
            <a:off x="1042988" y="558958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b="1" dirty="0" err="1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Mean</a:t>
            </a:r>
            <a:r>
              <a:rPr lang="en-US" altLang="ko-KR" b="1" dirty="0" err="1" smtClean="0">
                <a:solidFill>
                  <a:srgbClr val="000000"/>
                </a:solidFill>
                <a:cs typeface="Times New Roman" pitchFamily="18" charset="0"/>
              </a:rPr>
              <a:t>±</a:t>
            </a:r>
            <a:r>
              <a:rPr lang="en-US" altLang="ko-KR" b="1" dirty="0" err="1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SD</a:t>
            </a:r>
            <a:endParaRPr lang="en-US" altLang="ko-KR" b="1" dirty="0" smtClean="0">
              <a:solidFill>
                <a:srgbClr val="000000"/>
              </a:solidFill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772168" name="Text Box 72"/>
          <p:cNvSpPr txBox="1">
            <a:spLocks noChangeArrowheads="1"/>
          </p:cNvSpPr>
          <p:nvPr/>
        </p:nvSpPr>
        <p:spPr bwMode="auto">
          <a:xfrm>
            <a:off x="5364163" y="5589588"/>
            <a:ext cx="2663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**</a:t>
            </a:r>
            <a:r>
              <a:rPr lang="en-US" altLang="ko-KR" sz="1400" b="1" i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p</a:t>
            </a: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&lt;.01,   </a:t>
            </a: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*** </a:t>
            </a:r>
            <a:r>
              <a:rPr lang="en-US" altLang="ko-KR" sz="1400" b="1" i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p</a:t>
            </a: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&lt;.</a:t>
            </a: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001</a:t>
            </a:r>
          </a:p>
        </p:txBody>
      </p:sp>
      <p:sp>
        <p:nvSpPr>
          <p:cNvPr id="772170" name="WordArt 74"/>
          <p:cNvSpPr>
            <a:spLocks noChangeArrowheads="1" noChangeShapeType="1" noTextEdit="1"/>
          </p:cNvSpPr>
          <p:nvPr/>
        </p:nvSpPr>
        <p:spPr bwMode="auto">
          <a:xfrm>
            <a:off x="2051050" y="476250"/>
            <a:ext cx="47529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kern="10" dirty="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혈압</a:t>
            </a:r>
            <a:r>
              <a:rPr lang="en-US" altLang="ko-KR" sz="3600" b="1" kern="10" dirty="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, </a:t>
            </a:r>
            <a:r>
              <a:rPr lang="ko-KR" altLang="en-US" sz="3600" b="1" kern="10" dirty="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보수</a:t>
            </a:r>
            <a:r>
              <a:rPr lang="en-US" altLang="ko-KR" sz="3600" b="1" kern="10" dirty="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, </a:t>
            </a:r>
            <a:r>
              <a:rPr lang="ko-KR" altLang="en-US" sz="3600" b="1" kern="10" dirty="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수면</a:t>
            </a:r>
            <a:r>
              <a:rPr lang="en-US" altLang="ko-KR" sz="3600" b="1" kern="10" dirty="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, </a:t>
            </a:r>
            <a:r>
              <a:rPr lang="ko-KR" altLang="en-US" sz="3600" b="1" kern="10" dirty="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배변의 변화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7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4220" name="Group 76"/>
          <p:cNvGraphicFramePr>
            <a:graphicFrameLocks noGrp="1"/>
          </p:cNvGraphicFramePr>
          <p:nvPr>
            <p:ph idx="1"/>
          </p:nvPr>
        </p:nvGraphicFramePr>
        <p:xfrm>
          <a:off x="1042988" y="1989138"/>
          <a:ext cx="7058343" cy="3504438"/>
        </p:xfrm>
        <a:graphic>
          <a:graphicData uri="http://schemas.openxmlformats.org/drawingml/2006/table">
            <a:tbl>
              <a:tblPr/>
              <a:tblGrid>
                <a:gridCol w="1308100"/>
                <a:gridCol w="2041525"/>
                <a:gridCol w="219075"/>
                <a:gridCol w="2047875"/>
                <a:gridCol w="208280"/>
                <a:gridCol w="123348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Item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Pre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C828">
                        <a:alpha val="8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Post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529">
                        <a:alpha val="8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7F6">
                        <a:alpha val="80000"/>
                      </a:srgb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Energy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(kcal)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2063.11±147.3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1739.3±100.4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***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-233.7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60001"/>
                      </a:scheme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Ca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(mmHg)</a:t>
                      </a: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83.2±11.07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76.0±8.16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**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-7.2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(mg)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5508.3±2125.2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8855.1±3071.9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***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3346.8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60001"/>
                      </a:scheme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Ca/P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(ratio)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185.2±102.59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216.3±93.53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**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-76.2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Iron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(mg)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526.5±72.79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479.0±62.33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**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-49.6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Vitamin C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(mg)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526.5±72.79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0.94±0.16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*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4215" name="Text Box 71"/>
          <p:cNvSpPr txBox="1">
            <a:spLocks noChangeArrowheads="1"/>
          </p:cNvSpPr>
          <p:nvPr/>
        </p:nvSpPr>
        <p:spPr bwMode="auto">
          <a:xfrm>
            <a:off x="1042988" y="5445125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b="1" dirty="0" err="1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Mean</a:t>
            </a:r>
            <a:r>
              <a:rPr lang="en-US" altLang="ko-KR" b="1" dirty="0" err="1" smtClean="0">
                <a:solidFill>
                  <a:srgbClr val="000000"/>
                </a:solidFill>
                <a:cs typeface="Times New Roman" pitchFamily="18" charset="0"/>
              </a:rPr>
              <a:t>±</a:t>
            </a:r>
            <a:r>
              <a:rPr lang="en-US" altLang="ko-KR" b="1" dirty="0" err="1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SD</a:t>
            </a:r>
            <a:endParaRPr lang="en-US" altLang="ko-KR" b="1" dirty="0" smtClean="0">
              <a:solidFill>
                <a:srgbClr val="000000"/>
              </a:solidFill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774216" name="Text Box 72"/>
          <p:cNvSpPr txBox="1">
            <a:spLocks noChangeArrowheads="1"/>
          </p:cNvSpPr>
          <p:nvPr/>
        </p:nvSpPr>
        <p:spPr bwMode="auto">
          <a:xfrm>
            <a:off x="5436567" y="5569495"/>
            <a:ext cx="2663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**</a:t>
            </a:r>
            <a:r>
              <a:rPr lang="en-US" altLang="ko-KR" sz="1400" b="1" i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p</a:t>
            </a: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&lt;.01,   </a:t>
            </a: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*** </a:t>
            </a:r>
            <a:r>
              <a:rPr lang="en-US" altLang="ko-KR" sz="1400" b="1" i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p</a:t>
            </a: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&lt;.</a:t>
            </a: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001</a:t>
            </a:r>
          </a:p>
        </p:txBody>
      </p:sp>
      <p:sp>
        <p:nvSpPr>
          <p:cNvPr id="774218" name="WordArt 74"/>
          <p:cNvSpPr>
            <a:spLocks noChangeArrowheads="1" noChangeShapeType="1" noTextEdit="1"/>
          </p:cNvSpPr>
          <p:nvPr/>
        </p:nvSpPr>
        <p:spPr bwMode="auto">
          <a:xfrm>
            <a:off x="2124075" y="620713"/>
            <a:ext cx="47529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kern="1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영양소 섭취량의 변화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7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773238"/>
            <a:ext cx="7920037" cy="4824412"/>
            <a:chOff x="612" y="527"/>
            <a:chExt cx="3898" cy="2380"/>
          </a:xfrm>
        </p:grpSpPr>
        <p:sp>
          <p:nvSpPr>
            <p:cNvPr id="776196" name="Text Box 4"/>
            <p:cNvSpPr txBox="1">
              <a:spLocks noChangeArrowheads="1"/>
            </p:cNvSpPr>
            <p:nvPr/>
          </p:nvSpPr>
          <p:spPr bwMode="auto">
            <a:xfrm>
              <a:off x="1534" y="527"/>
              <a:ext cx="1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%</a:t>
              </a:r>
            </a:p>
          </p:txBody>
        </p:sp>
        <p:sp>
          <p:nvSpPr>
            <p:cNvPr id="776197" name="Rectangle 5"/>
            <p:cNvSpPr>
              <a:spLocks noChangeArrowheads="1"/>
            </p:cNvSpPr>
            <p:nvPr/>
          </p:nvSpPr>
          <p:spPr bwMode="auto">
            <a:xfrm>
              <a:off x="3015" y="1690"/>
              <a:ext cx="544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aphicFrame>
          <p:nvGraphicFramePr>
            <p:cNvPr id="776198" name="Object 6"/>
            <p:cNvGraphicFramePr>
              <a:graphicFrameLocks noChangeAspect="1"/>
            </p:cNvGraphicFramePr>
            <p:nvPr/>
          </p:nvGraphicFramePr>
          <p:xfrm>
            <a:off x="612" y="618"/>
            <a:ext cx="3898" cy="2289"/>
          </p:xfrm>
          <a:graphic>
            <a:graphicData uri="http://schemas.openxmlformats.org/presentationml/2006/ole">
              <p:oleObj spid="_x0000_s5122" name="차트" r:id="rId4" imgW="4438749" imgH="2609901" progId="Excel.Chart.8">
                <p:embed/>
              </p:oleObj>
            </a:graphicData>
          </a:graphic>
        </p:graphicFrame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334" y="1290"/>
              <a:ext cx="374" cy="395"/>
              <a:chOff x="3334" y="1290"/>
              <a:chExt cx="374" cy="395"/>
            </a:xfrm>
          </p:grpSpPr>
          <p:sp>
            <p:nvSpPr>
              <p:cNvPr id="776200" name="Rectangle 8"/>
              <p:cNvSpPr>
                <a:spLocks noChangeArrowheads="1"/>
              </p:cNvSpPr>
              <p:nvPr/>
            </p:nvSpPr>
            <p:spPr bwMode="auto">
              <a:xfrm>
                <a:off x="3334" y="1456"/>
                <a:ext cx="90" cy="91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76201" name="Rectangle 9"/>
              <p:cNvSpPr>
                <a:spLocks noChangeArrowheads="1"/>
              </p:cNvSpPr>
              <p:nvPr/>
            </p:nvSpPr>
            <p:spPr bwMode="auto">
              <a:xfrm>
                <a:off x="3334" y="1581"/>
                <a:ext cx="90" cy="9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76202" name="Rectangle 10"/>
              <p:cNvSpPr>
                <a:spLocks noChangeArrowheads="1"/>
              </p:cNvSpPr>
              <p:nvPr/>
            </p:nvSpPr>
            <p:spPr bwMode="auto">
              <a:xfrm>
                <a:off x="3334" y="1319"/>
                <a:ext cx="90" cy="9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76203" name="Text Box 11"/>
              <p:cNvSpPr txBox="1">
                <a:spLocks noChangeArrowheads="1"/>
              </p:cNvSpPr>
              <p:nvPr/>
            </p:nvSpPr>
            <p:spPr bwMode="auto">
              <a:xfrm>
                <a:off x="3425" y="1290"/>
                <a:ext cx="28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400" b="1" dirty="0" smtClean="0">
                    <a:solidFill>
                      <a:srgbClr val="000000"/>
                    </a:solidFill>
                    <a:ea typeface="바탕체" pitchFamily="17" charset="-127"/>
                    <a:cs typeface="Times New Roman" pitchFamily="18" charset="0"/>
                  </a:rPr>
                  <a:t>RDA</a:t>
                </a:r>
              </a:p>
            </p:txBody>
          </p:sp>
          <p:sp>
            <p:nvSpPr>
              <p:cNvPr id="776204" name="Text Box 12"/>
              <p:cNvSpPr txBox="1">
                <a:spLocks noChangeArrowheads="1"/>
              </p:cNvSpPr>
              <p:nvPr/>
            </p:nvSpPr>
            <p:spPr bwMode="auto">
              <a:xfrm>
                <a:off x="3422" y="1426"/>
                <a:ext cx="222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400" b="1" dirty="0" smtClean="0">
                    <a:solidFill>
                      <a:srgbClr val="000000"/>
                    </a:solidFill>
                    <a:ea typeface="바탕체" pitchFamily="17" charset="-127"/>
                    <a:cs typeface="Times New Roman" pitchFamily="18" charset="0"/>
                  </a:rPr>
                  <a:t>Pre</a:t>
                </a:r>
              </a:p>
            </p:txBody>
          </p:sp>
          <p:sp>
            <p:nvSpPr>
              <p:cNvPr id="776205" name="Text Box 13"/>
              <p:cNvSpPr txBox="1">
                <a:spLocks noChangeArrowheads="1"/>
              </p:cNvSpPr>
              <p:nvPr/>
            </p:nvSpPr>
            <p:spPr bwMode="auto">
              <a:xfrm>
                <a:off x="3433" y="1533"/>
                <a:ext cx="248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400" b="1" dirty="0" smtClean="0">
                    <a:solidFill>
                      <a:srgbClr val="000000"/>
                    </a:solidFill>
                    <a:ea typeface="바탕체" pitchFamily="17" charset="-127"/>
                    <a:cs typeface="Times New Roman" pitchFamily="18" charset="0"/>
                  </a:rPr>
                  <a:t>post</a:t>
                </a:r>
              </a:p>
            </p:txBody>
          </p:sp>
        </p:grpSp>
        <p:sp>
          <p:nvSpPr>
            <p:cNvPr id="776206" name="Rectangle 14"/>
            <p:cNvSpPr>
              <a:spLocks noChangeArrowheads="1"/>
            </p:cNvSpPr>
            <p:nvPr/>
          </p:nvSpPr>
          <p:spPr bwMode="auto">
            <a:xfrm>
              <a:off x="3741" y="2523"/>
              <a:ext cx="636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76207" name="Rectangle 15"/>
            <p:cNvSpPr>
              <a:spLocks noChangeArrowheads="1"/>
            </p:cNvSpPr>
            <p:nvPr/>
          </p:nvSpPr>
          <p:spPr bwMode="auto">
            <a:xfrm>
              <a:off x="1791" y="2523"/>
              <a:ext cx="1814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76208" name="Text Box 16"/>
            <p:cNvSpPr txBox="1">
              <a:spLocks noChangeArrowheads="1"/>
            </p:cNvSpPr>
            <p:nvPr/>
          </p:nvSpPr>
          <p:spPr bwMode="auto">
            <a:xfrm>
              <a:off x="1724" y="2515"/>
              <a:ext cx="661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Carbohydrates</a:t>
              </a:r>
            </a:p>
          </p:txBody>
        </p:sp>
        <p:sp>
          <p:nvSpPr>
            <p:cNvPr id="776209" name="Text Box 17"/>
            <p:cNvSpPr txBox="1">
              <a:spLocks noChangeArrowheads="1"/>
            </p:cNvSpPr>
            <p:nvPr/>
          </p:nvSpPr>
          <p:spPr bwMode="auto">
            <a:xfrm>
              <a:off x="2547" y="2515"/>
              <a:ext cx="36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Protein</a:t>
              </a:r>
            </a:p>
          </p:txBody>
        </p:sp>
        <p:sp>
          <p:nvSpPr>
            <p:cNvPr id="776210" name="Text Box 18"/>
            <p:cNvSpPr txBox="1">
              <a:spLocks noChangeArrowheads="1"/>
            </p:cNvSpPr>
            <p:nvPr/>
          </p:nvSpPr>
          <p:spPr bwMode="auto">
            <a:xfrm>
              <a:off x="3243" y="2515"/>
              <a:ext cx="218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Fat</a:t>
              </a:r>
            </a:p>
          </p:txBody>
        </p:sp>
        <p:sp>
          <p:nvSpPr>
            <p:cNvPr id="776211" name="Text Box 19"/>
            <p:cNvSpPr txBox="1">
              <a:spLocks noChangeArrowheads="1"/>
            </p:cNvSpPr>
            <p:nvPr/>
          </p:nvSpPr>
          <p:spPr bwMode="auto">
            <a:xfrm>
              <a:off x="1951" y="679"/>
              <a:ext cx="28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**</a:t>
              </a:r>
            </a:p>
          </p:txBody>
        </p:sp>
        <p:sp>
          <p:nvSpPr>
            <p:cNvPr id="776212" name="Text Box 20"/>
            <p:cNvSpPr txBox="1">
              <a:spLocks noChangeArrowheads="1"/>
            </p:cNvSpPr>
            <p:nvPr/>
          </p:nvSpPr>
          <p:spPr bwMode="auto">
            <a:xfrm>
              <a:off x="2562" y="1842"/>
              <a:ext cx="318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***</a:t>
              </a:r>
              <a:endParaRPr lang="en-US" altLang="ko-KR" sz="1400" b="1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76213" name="Text Box 21"/>
            <p:cNvSpPr txBox="1">
              <a:spLocks noChangeArrowheads="1"/>
            </p:cNvSpPr>
            <p:nvPr/>
          </p:nvSpPr>
          <p:spPr bwMode="auto">
            <a:xfrm>
              <a:off x="3323" y="1856"/>
              <a:ext cx="318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***</a:t>
              </a:r>
              <a:endParaRPr lang="en-US" altLang="ko-KR" sz="1400" b="1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76214" name="Text Box 22"/>
            <p:cNvSpPr txBox="1">
              <a:spLocks noChangeArrowheads="1"/>
            </p:cNvSpPr>
            <p:nvPr/>
          </p:nvSpPr>
          <p:spPr bwMode="auto">
            <a:xfrm>
              <a:off x="3737" y="847"/>
              <a:ext cx="561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i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 *** p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&lt;.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001  </a:t>
              </a:r>
            </a:p>
          </p:txBody>
        </p:sp>
        <p:sp>
          <p:nvSpPr>
            <p:cNvPr id="776215" name="Text Box 23"/>
            <p:cNvSpPr txBox="1">
              <a:spLocks noChangeArrowheads="1"/>
            </p:cNvSpPr>
            <p:nvPr/>
          </p:nvSpPr>
          <p:spPr bwMode="auto">
            <a:xfrm>
              <a:off x="3984" y="669"/>
              <a:ext cx="2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i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n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=25</a:t>
              </a:r>
            </a:p>
          </p:txBody>
        </p:sp>
        <p:sp>
          <p:nvSpPr>
            <p:cNvPr id="776216" name="Rectangle 24"/>
            <p:cNvSpPr>
              <a:spLocks noChangeArrowheads="1"/>
            </p:cNvSpPr>
            <p:nvPr/>
          </p:nvSpPr>
          <p:spPr bwMode="auto">
            <a:xfrm>
              <a:off x="3696" y="2432"/>
              <a:ext cx="636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776218" name="WordArt 26"/>
          <p:cNvSpPr>
            <a:spLocks noChangeArrowheads="1" noChangeShapeType="1" noTextEdit="1"/>
          </p:cNvSpPr>
          <p:nvPr/>
        </p:nvSpPr>
        <p:spPr bwMode="auto">
          <a:xfrm>
            <a:off x="2266950" y="476250"/>
            <a:ext cx="47529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3600" b="1" kern="1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3</a:t>
            </a:r>
            <a:r>
              <a:rPr lang="ko-KR" altLang="en-US" sz="3600" b="1" kern="1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대 영양소 섭취량 비율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2001838"/>
            <a:ext cx="6911975" cy="4103846"/>
            <a:chOff x="1066" y="579"/>
            <a:chExt cx="3402" cy="2234"/>
          </a:xfrm>
        </p:grpSpPr>
        <p:graphicFrame>
          <p:nvGraphicFramePr>
            <p:cNvPr id="778244" name="Object 4"/>
            <p:cNvGraphicFramePr>
              <a:graphicFrameLocks noChangeAspect="1"/>
            </p:cNvGraphicFramePr>
            <p:nvPr/>
          </p:nvGraphicFramePr>
          <p:xfrm>
            <a:off x="1066" y="852"/>
            <a:ext cx="3402" cy="1954"/>
          </p:xfrm>
          <a:graphic>
            <a:graphicData uri="http://schemas.openxmlformats.org/presentationml/2006/ole">
              <p:oleObj spid="_x0000_s6146" name="차트" r:id="rId4" imgW="4543456" imgH="2609901" progId="Excel.Chart.8">
                <p:embed/>
              </p:oleObj>
            </a:graphicData>
          </a:graphic>
        </p:graphicFrame>
        <p:sp>
          <p:nvSpPr>
            <p:cNvPr id="778245" name="Rectangle 5"/>
            <p:cNvSpPr>
              <a:spLocks noChangeArrowheads="1"/>
            </p:cNvSpPr>
            <p:nvPr/>
          </p:nvSpPr>
          <p:spPr bwMode="auto">
            <a:xfrm>
              <a:off x="3926" y="1330"/>
              <a:ext cx="90" cy="9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78246" name="Rectangle 6"/>
            <p:cNvSpPr>
              <a:spLocks noChangeArrowheads="1"/>
            </p:cNvSpPr>
            <p:nvPr/>
          </p:nvSpPr>
          <p:spPr bwMode="auto">
            <a:xfrm>
              <a:off x="3926" y="1215"/>
              <a:ext cx="90" cy="9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78247" name="Text Box 7"/>
            <p:cNvSpPr txBox="1">
              <a:spLocks noChangeArrowheads="1"/>
            </p:cNvSpPr>
            <p:nvPr/>
          </p:nvSpPr>
          <p:spPr bwMode="auto">
            <a:xfrm>
              <a:off x="4006" y="1170"/>
              <a:ext cx="22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Pre</a:t>
              </a:r>
            </a:p>
          </p:txBody>
        </p:sp>
        <p:sp>
          <p:nvSpPr>
            <p:cNvPr id="778248" name="Text Box 8"/>
            <p:cNvSpPr txBox="1">
              <a:spLocks noChangeArrowheads="1"/>
            </p:cNvSpPr>
            <p:nvPr/>
          </p:nvSpPr>
          <p:spPr bwMode="auto">
            <a:xfrm>
              <a:off x="4017" y="1277"/>
              <a:ext cx="24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post</a:t>
              </a:r>
            </a:p>
          </p:txBody>
        </p:sp>
        <p:sp>
          <p:nvSpPr>
            <p:cNvPr id="778249" name="Text Box 9"/>
            <p:cNvSpPr txBox="1">
              <a:spLocks noChangeArrowheads="1"/>
            </p:cNvSpPr>
            <p:nvPr/>
          </p:nvSpPr>
          <p:spPr bwMode="auto">
            <a:xfrm>
              <a:off x="3925" y="807"/>
              <a:ext cx="473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i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 ** p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&lt;.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01  </a:t>
              </a:r>
            </a:p>
          </p:txBody>
        </p:sp>
        <p:sp>
          <p:nvSpPr>
            <p:cNvPr id="778250" name="Text Box 10"/>
            <p:cNvSpPr txBox="1">
              <a:spLocks noChangeArrowheads="1"/>
            </p:cNvSpPr>
            <p:nvPr/>
          </p:nvSpPr>
          <p:spPr bwMode="auto">
            <a:xfrm>
              <a:off x="3482" y="687"/>
              <a:ext cx="88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i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 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N.S; </a:t>
              </a:r>
              <a:r>
                <a:rPr lang="en-US" altLang="ja-JP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non significant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   </a:t>
              </a:r>
            </a:p>
          </p:txBody>
        </p:sp>
        <p:sp>
          <p:nvSpPr>
            <p:cNvPr id="778251" name="Text Box 11"/>
            <p:cNvSpPr txBox="1">
              <a:spLocks noChangeArrowheads="1"/>
            </p:cNvSpPr>
            <p:nvPr/>
          </p:nvSpPr>
          <p:spPr bwMode="auto">
            <a:xfrm>
              <a:off x="4048" y="579"/>
              <a:ext cx="27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i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n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=25</a:t>
              </a:r>
            </a:p>
          </p:txBody>
        </p:sp>
        <p:sp>
          <p:nvSpPr>
            <p:cNvPr id="778252" name="Line 12"/>
            <p:cNvSpPr>
              <a:spLocks noChangeShapeType="1"/>
            </p:cNvSpPr>
            <p:nvPr/>
          </p:nvSpPr>
          <p:spPr bwMode="auto">
            <a:xfrm>
              <a:off x="1565" y="1034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78253" name="Line 13"/>
            <p:cNvSpPr>
              <a:spLocks noChangeShapeType="1"/>
            </p:cNvSpPr>
            <p:nvPr/>
          </p:nvSpPr>
          <p:spPr bwMode="auto">
            <a:xfrm>
              <a:off x="1882" y="103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78254" name="Line 14"/>
            <p:cNvSpPr>
              <a:spLocks noChangeShapeType="1"/>
            </p:cNvSpPr>
            <p:nvPr/>
          </p:nvSpPr>
          <p:spPr bwMode="auto">
            <a:xfrm>
              <a:off x="1565" y="1034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78255" name="Text Box 15"/>
            <p:cNvSpPr txBox="1">
              <a:spLocks noChangeArrowheads="1"/>
            </p:cNvSpPr>
            <p:nvPr/>
          </p:nvSpPr>
          <p:spPr bwMode="auto">
            <a:xfrm>
              <a:off x="1631" y="879"/>
              <a:ext cx="285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**</a:t>
              </a:r>
            </a:p>
          </p:txBody>
        </p:sp>
        <p:sp>
          <p:nvSpPr>
            <p:cNvPr id="778256" name="Text Box 16"/>
            <p:cNvSpPr txBox="1">
              <a:spLocks noChangeArrowheads="1"/>
            </p:cNvSpPr>
            <p:nvPr/>
          </p:nvSpPr>
          <p:spPr bwMode="auto">
            <a:xfrm>
              <a:off x="2336" y="852"/>
              <a:ext cx="285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N.S</a:t>
              </a:r>
            </a:p>
          </p:txBody>
        </p:sp>
        <p:sp>
          <p:nvSpPr>
            <p:cNvPr id="778257" name="Line 17"/>
            <p:cNvSpPr>
              <a:spLocks noChangeShapeType="1"/>
            </p:cNvSpPr>
            <p:nvPr/>
          </p:nvSpPr>
          <p:spPr bwMode="auto">
            <a:xfrm>
              <a:off x="3037" y="94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78258" name="Line 18"/>
            <p:cNvSpPr>
              <a:spLocks noChangeShapeType="1"/>
            </p:cNvSpPr>
            <p:nvPr/>
          </p:nvSpPr>
          <p:spPr bwMode="auto">
            <a:xfrm>
              <a:off x="3350" y="943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78259" name="Line 19"/>
            <p:cNvSpPr>
              <a:spLocks noChangeShapeType="1"/>
            </p:cNvSpPr>
            <p:nvPr/>
          </p:nvSpPr>
          <p:spPr bwMode="auto">
            <a:xfrm>
              <a:off x="3032" y="943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78260" name="Text Box 20"/>
            <p:cNvSpPr txBox="1">
              <a:spLocks noChangeArrowheads="1"/>
            </p:cNvSpPr>
            <p:nvPr/>
          </p:nvSpPr>
          <p:spPr bwMode="auto">
            <a:xfrm>
              <a:off x="3056" y="794"/>
              <a:ext cx="285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***</a:t>
              </a:r>
            </a:p>
          </p:txBody>
        </p:sp>
        <p:sp>
          <p:nvSpPr>
            <p:cNvPr id="778261" name="Line 21"/>
            <p:cNvSpPr>
              <a:spLocks noChangeShapeType="1"/>
            </p:cNvSpPr>
            <p:nvPr/>
          </p:nvSpPr>
          <p:spPr bwMode="auto">
            <a:xfrm>
              <a:off x="3742" y="169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78262" name="Line 22"/>
            <p:cNvSpPr>
              <a:spLocks noChangeShapeType="1"/>
            </p:cNvSpPr>
            <p:nvPr/>
          </p:nvSpPr>
          <p:spPr bwMode="auto">
            <a:xfrm>
              <a:off x="3742" y="1698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78263" name="Line 23"/>
            <p:cNvSpPr>
              <a:spLocks noChangeShapeType="1"/>
            </p:cNvSpPr>
            <p:nvPr/>
          </p:nvSpPr>
          <p:spPr bwMode="auto">
            <a:xfrm>
              <a:off x="4059" y="1698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78264" name="Text Box 24"/>
            <p:cNvSpPr txBox="1">
              <a:spLocks noChangeArrowheads="1"/>
            </p:cNvSpPr>
            <p:nvPr/>
          </p:nvSpPr>
          <p:spPr bwMode="auto">
            <a:xfrm>
              <a:off x="3771" y="1546"/>
              <a:ext cx="28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200" smtClean="0">
                  <a:solidFill>
                    <a:srgbClr val="000000"/>
                  </a:solidFill>
                  <a:latin typeface="Arial Black" pitchFamily="34" charset="0"/>
                  <a:ea typeface="바탕체" pitchFamily="17" charset="-127"/>
                </a:rPr>
                <a:t>***</a:t>
              </a:r>
            </a:p>
          </p:txBody>
        </p:sp>
        <p:sp>
          <p:nvSpPr>
            <p:cNvPr id="778265" name="Text Box 25"/>
            <p:cNvSpPr txBox="1">
              <a:spLocks noChangeArrowheads="1"/>
            </p:cNvSpPr>
            <p:nvPr/>
          </p:nvSpPr>
          <p:spPr bwMode="auto">
            <a:xfrm>
              <a:off x="3836" y="926"/>
              <a:ext cx="561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i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 *** p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&lt;.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001  </a:t>
              </a:r>
            </a:p>
          </p:txBody>
        </p:sp>
        <p:sp>
          <p:nvSpPr>
            <p:cNvPr id="778266" name="Text Box 26"/>
            <p:cNvSpPr txBox="1">
              <a:spLocks noChangeArrowheads="1"/>
            </p:cNvSpPr>
            <p:nvPr/>
          </p:nvSpPr>
          <p:spPr bwMode="auto">
            <a:xfrm>
              <a:off x="1474" y="2643"/>
              <a:ext cx="635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Breakfast</a:t>
              </a:r>
            </a:p>
          </p:txBody>
        </p:sp>
        <p:sp>
          <p:nvSpPr>
            <p:cNvPr id="778267" name="Text Box 27"/>
            <p:cNvSpPr txBox="1">
              <a:spLocks noChangeArrowheads="1"/>
            </p:cNvSpPr>
            <p:nvPr/>
          </p:nvSpPr>
          <p:spPr bwMode="auto">
            <a:xfrm>
              <a:off x="1262" y="847"/>
              <a:ext cx="16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200" dirty="0" smtClean="0">
                  <a:solidFill>
                    <a:srgbClr val="000000"/>
                  </a:solidFill>
                  <a:latin typeface="Arial Black" pitchFamily="34" charset="0"/>
                  <a:ea typeface="바탕체" pitchFamily="17" charset="-127"/>
                </a:rPr>
                <a:t>%</a:t>
              </a:r>
            </a:p>
          </p:txBody>
        </p:sp>
        <p:sp>
          <p:nvSpPr>
            <p:cNvPr id="778268" name="Text Box 28"/>
            <p:cNvSpPr txBox="1">
              <a:spLocks noChangeArrowheads="1"/>
            </p:cNvSpPr>
            <p:nvPr/>
          </p:nvSpPr>
          <p:spPr bwMode="auto">
            <a:xfrm>
              <a:off x="2283" y="2645"/>
              <a:ext cx="5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Lunch</a:t>
              </a:r>
            </a:p>
          </p:txBody>
        </p:sp>
        <p:sp>
          <p:nvSpPr>
            <p:cNvPr id="778269" name="Text Box 29"/>
            <p:cNvSpPr txBox="1">
              <a:spLocks noChangeArrowheads="1"/>
            </p:cNvSpPr>
            <p:nvPr/>
          </p:nvSpPr>
          <p:spPr bwMode="auto">
            <a:xfrm>
              <a:off x="2981" y="2645"/>
              <a:ext cx="5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Dinner</a:t>
              </a:r>
            </a:p>
          </p:txBody>
        </p:sp>
        <p:sp>
          <p:nvSpPr>
            <p:cNvPr id="778270" name="Text Box 30"/>
            <p:cNvSpPr txBox="1">
              <a:spLocks noChangeArrowheads="1"/>
            </p:cNvSpPr>
            <p:nvPr/>
          </p:nvSpPr>
          <p:spPr bwMode="auto">
            <a:xfrm>
              <a:off x="3670" y="2637"/>
              <a:ext cx="5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Snack</a:t>
              </a:r>
            </a:p>
          </p:txBody>
        </p:sp>
      </p:grpSp>
      <p:sp>
        <p:nvSpPr>
          <p:cNvPr id="778272" name="WordArt 32"/>
          <p:cNvSpPr>
            <a:spLocks noChangeArrowheads="1" noChangeShapeType="1" noTextEdit="1"/>
          </p:cNvSpPr>
          <p:nvPr/>
        </p:nvSpPr>
        <p:spPr bwMode="auto">
          <a:xfrm>
            <a:off x="2266950" y="549275"/>
            <a:ext cx="47529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kern="1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끼니별 섭취량 변화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31913" y="2227665"/>
            <a:ext cx="6551612" cy="4225522"/>
            <a:chOff x="1927" y="1281"/>
            <a:chExt cx="2862" cy="1707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927" y="1344"/>
              <a:ext cx="2862" cy="1644"/>
              <a:chOff x="1383" y="1108"/>
              <a:chExt cx="2862" cy="1644"/>
            </a:xfrm>
          </p:grpSpPr>
          <p:sp>
            <p:nvSpPr>
              <p:cNvPr id="780293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1383" y="1108"/>
                <a:ext cx="2862" cy="1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294" name="Rectangle 6"/>
              <p:cNvSpPr>
                <a:spLocks noChangeArrowheads="1"/>
              </p:cNvSpPr>
              <p:nvPr/>
            </p:nvSpPr>
            <p:spPr bwMode="auto">
              <a:xfrm>
                <a:off x="1413" y="1138"/>
                <a:ext cx="2802" cy="15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295" name="Freeform 7"/>
              <p:cNvSpPr>
                <a:spLocks/>
              </p:cNvSpPr>
              <p:nvPr/>
            </p:nvSpPr>
            <p:spPr bwMode="auto">
              <a:xfrm>
                <a:off x="1731" y="2470"/>
                <a:ext cx="2316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42" y="0"/>
                  </a:cxn>
                  <a:cxn ang="0">
                    <a:pos x="2316" y="0"/>
                  </a:cxn>
                  <a:cxn ang="0">
                    <a:pos x="2274" y="30"/>
                  </a:cxn>
                  <a:cxn ang="0">
                    <a:pos x="0" y="30"/>
                  </a:cxn>
                </a:cxnLst>
                <a:rect l="0" t="0" r="r" b="b"/>
                <a:pathLst>
                  <a:path w="2316" h="30">
                    <a:moveTo>
                      <a:pt x="0" y="30"/>
                    </a:moveTo>
                    <a:lnTo>
                      <a:pt x="42" y="0"/>
                    </a:lnTo>
                    <a:lnTo>
                      <a:pt x="2316" y="0"/>
                    </a:lnTo>
                    <a:lnTo>
                      <a:pt x="2274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296" name="Freeform 8"/>
              <p:cNvSpPr>
                <a:spLocks/>
              </p:cNvSpPr>
              <p:nvPr/>
            </p:nvSpPr>
            <p:spPr bwMode="auto">
              <a:xfrm>
                <a:off x="1731" y="1240"/>
                <a:ext cx="42" cy="1260"/>
              </a:xfrm>
              <a:custGeom>
                <a:avLst/>
                <a:gdLst/>
                <a:ahLst/>
                <a:cxnLst>
                  <a:cxn ang="0">
                    <a:pos x="0" y="1260"/>
                  </a:cxn>
                  <a:cxn ang="0">
                    <a:pos x="0" y="30"/>
                  </a:cxn>
                  <a:cxn ang="0">
                    <a:pos x="42" y="0"/>
                  </a:cxn>
                  <a:cxn ang="0">
                    <a:pos x="42" y="1230"/>
                  </a:cxn>
                  <a:cxn ang="0">
                    <a:pos x="0" y="1260"/>
                  </a:cxn>
                </a:cxnLst>
                <a:rect l="0" t="0" r="r" b="b"/>
                <a:pathLst>
                  <a:path w="42" h="1260">
                    <a:moveTo>
                      <a:pt x="0" y="1260"/>
                    </a:moveTo>
                    <a:lnTo>
                      <a:pt x="0" y="30"/>
                    </a:lnTo>
                    <a:lnTo>
                      <a:pt x="42" y="0"/>
                    </a:lnTo>
                    <a:lnTo>
                      <a:pt x="42" y="1230"/>
                    </a:lnTo>
                    <a:lnTo>
                      <a:pt x="0" y="126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297" name="Rectangle 9"/>
              <p:cNvSpPr>
                <a:spLocks noChangeArrowheads="1"/>
              </p:cNvSpPr>
              <p:nvPr/>
            </p:nvSpPr>
            <p:spPr bwMode="auto">
              <a:xfrm>
                <a:off x="1773" y="1240"/>
                <a:ext cx="2274" cy="1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298" name="Freeform 10"/>
              <p:cNvSpPr>
                <a:spLocks/>
              </p:cNvSpPr>
              <p:nvPr/>
            </p:nvSpPr>
            <p:spPr bwMode="auto">
              <a:xfrm>
                <a:off x="1731" y="2470"/>
                <a:ext cx="2316" cy="30"/>
              </a:xfrm>
              <a:custGeom>
                <a:avLst/>
                <a:gdLst/>
                <a:ahLst/>
                <a:cxnLst>
                  <a:cxn ang="0">
                    <a:pos x="2316" y="0"/>
                  </a:cxn>
                  <a:cxn ang="0">
                    <a:pos x="2274" y="30"/>
                  </a:cxn>
                  <a:cxn ang="0">
                    <a:pos x="0" y="30"/>
                  </a:cxn>
                  <a:cxn ang="0">
                    <a:pos x="42" y="0"/>
                  </a:cxn>
                  <a:cxn ang="0">
                    <a:pos x="2316" y="0"/>
                  </a:cxn>
                </a:cxnLst>
                <a:rect l="0" t="0" r="r" b="b"/>
                <a:pathLst>
                  <a:path w="2316" h="30">
                    <a:moveTo>
                      <a:pt x="2316" y="0"/>
                    </a:moveTo>
                    <a:lnTo>
                      <a:pt x="2274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231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299" name="Freeform 11"/>
              <p:cNvSpPr>
                <a:spLocks/>
              </p:cNvSpPr>
              <p:nvPr/>
            </p:nvSpPr>
            <p:spPr bwMode="auto">
              <a:xfrm>
                <a:off x="1731" y="1240"/>
                <a:ext cx="42" cy="1260"/>
              </a:xfrm>
              <a:custGeom>
                <a:avLst/>
                <a:gdLst/>
                <a:ahLst/>
                <a:cxnLst>
                  <a:cxn ang="0">
                    <a:pos x="0" y="1260"/>
                  </a:cxn>
                  <a:cxn ang="0">
                    <a:pos x="0" y="30"/>
                  </a:cxn>
                  <a:cxn ang="0">
                    <a:pos x="42" y="0"/>
                  </a:cxn>
                  <a:cxn ang="0">
                    <a:pos x="42" y="1230"/>
                  </a:cxn>
                  <a:cxn ang="0">
                    <a:pos x="0" y="1260"/>
                  </a:cxn>
                </a:cxnLst>
                <a:rect l="0" t="0" r="r" b="b"/>
                <a:pathLst>
                  <a:path w="42" h="1260">
                    <a:moveTo>
                      <a:pt x="0" y="1260"/>
                    </a:moveTo>
                    <a:lnTo>
                      <a:pt x="0" y="30"/>
                    </a:lnTo>
                    <a:lnTo>
                      <a:pt x="42" y="0"/>
                    </a:lnTo>
                    <a:lnTo>
                      <a:pt x="42" y="1230"/>
                    </a:lnTo>
                    <a:lnTo>
                      <a:pt x="0" y="126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00" name="Rectangle 12"/>
              <p:cNvSpPr>
                <a:spLocks noChangeArrowheads="1"/>
              </p:cNvSpPr>
              <p:nvPr/>
            </p:nvSpPr>
            <p:spPr bwMode="auto">
              <a:xfrm>
                <a:off x="1773" y="1240"/>
                <a:ext cx="2274" cy="1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01" name="Freeform 13"/>
              <p:cNvSpPr>
                <a:spLocks/>
              </p:cNvSpPr>
              <p:nvPr/>
            </p:nvSpPr>
            <p:spPr bwMode="auto">
              <a:xfrm>
                <a:off x="2127" y="2350"/>
                <a:ext cx="30" cy="1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24"/>
                  </a:cxn>
                  <a:cxn ang="0">
                    <a:pos x="30" y="0"/>
                  </a:cxn>
                  <a:cxn ang="0">
                    <a:pos x="30" y="120"/>
                  </a:cxn>
                  <a:cxn ang="0">
                    <a:pos x="0" y="150"/>
                  </a:cxn>
                </a:cxnLst>
                <a:rect l="0" t="0" r="r" b="b"/>
                <a:pathLst>
                  <a:path w="30" h="150">
                    <a:moveTo>
                      <a:pt x="0" y="150"/>
                    </a:moveTo>
                    <a:lnTo>
                      <a:pt x="0" y="24"/>
                    </a:lnTo>
                    <a:lnTo>
                      <a:pt x="30" y="0"/>
                    </a:lnTo>
                    <a:lnTo>
                      <a:pt x="30" y="12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02" name="Rectangle 14"/>
              <p:cNvSpPr>
                <a:spLocks noChangeArrowheads="1"/>
              </p:cNvSpPr>
              <p:nvPr/>
            </p:nvSpPr>
            <p:spPr bwMode="auto">
              <a:xfrm>
                <a:off x="1797" y="2374"/>
                <a:ext cx="330" cy="126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03" name="Freeform 15"/>
              <p:cNvSpPr>
                <a:spLocks/>
              </p:cNvSpPr>
              <p:nvPr/>
            </p:nvSpPr>
            <p:spPr bwMode="auto">
              <a:xfrm>
                <a:off x="1797" y="2350"/>
                <a:ext cx="360" cy="24"/>
              </a:xfrm>
              <a:custGeom>
                <a:avLst/>
                <a:gdLst/>
                <a:ahLst/>
                <a:cxnLst>
                  <a:cxn ang="0">
                    <a:pos x="330" y="24"/>
                  </a:cxn>
                  <a:cxn ang="0">
                    <a:pos x="360" y="0"/>
                  </a:cxn>
                  <a:cxn ang="0">
                    <a:pos x="36" y="0"/>
                  </a:cxn>
                  <a:cxn ang="0">
                    <a:pos x="0" y="24"/>
                  </a:cxn>
                  <a:cxn ang="0">
                    <a:pos x="330" y="24"/>
                  </a:cxn>
                </a:cxnLst>
                <a:rect l="0" t="0" r="r" b="b"/>
                <a:pathLst>
                  <a:path w="360" h="24">
                    <a:moveTo>
                      <a:pt x="330" y="24"/>
                    </a:moveTo>
                    <a:lnTo>
                      <a:pt x="360" y="0"/>
                    </a:lnTo>
                    <a:lnTo>
                      <a:pt x="36" y="0"/>
                    </a:lnTo>
                    <a:lnTo>
                      <a:pt x="0" y="24"/>
                    </a:lnTo>
                    <a:lnTo>
                      <a:pt x="330" y="24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04" name="Freeform 16"/>
              <p:cNvSpPr>
                <a:spLocks/>
              </p:cNvSpPr>
              <p:nvPr/>
            </p:nvSpPr>
            <p:spPr bwMode="auto">
              <a:xfrm>
                <a:off x="2577" y="1978"/>
                <a:ext cx="36" cy="522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30"/>
                  </a:cxn>
                  <a:cxn ang="0">
                    <a:pos x="36" y="0"/>
                  </a:cxn>
                  <a:cxn ang="0">
                    <a:pos x="36" y="492"/>
                  </a:cxn>
                  <a:cxn ang="0">
                    <a:pos x="0" y="522"/>
                  </a:cxn>
                </a:cxnLst>
                <a:rect l="0" t="0" r="r" b="b"/>
                <a:pathLst>
                  <a:path w="36" h="522">
                    <a:moveTo>
                      <a:pt x="0" y="522"/>
                    </a:moveTo>
                    <a:lnTo>
                      <a:pt x="0" y="30"/>
                    </a:lnTo>
                    <a:lnTo>
                      <a:pt x="36" y="0"/>
                    </a:lnTo>
                    <a:lnTo>
                      <a:pt x="36" y="492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05" name="Rectangle 17"/>
              <p:cNvSpPr>
                <a:spLocks noChangeArrowheads="1"/>
              </p:cNvSpPr>
              <p:nvPr/>
            </p:nvSpPr>
            <p:spPr bwMode="auto">
              <a:xfrm>
                <a:off x="2253" y="2008"/>
                <a:ext cx="324" cy="4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06" name="Freeform 18"/>
              <p:cNvSpPr>
                <a:spLocks/>
              </p:cNvSpPr>
              <p:nvPr/>
            </p:nvSpPr>
            <p:spPr bwMode="auto">
              <a:xfrm>
                <a:off x="2253" y="1978"/>
                <a:ext cx="360" cy="30"/>
              </a:xfrm>
              <a:custGeom>
                <a:avLst/>
                <a:gdLst/>
                <a:ahLst/>
                <a:cxnLst>
                  <a:cxn ang="0">
                    <a:pos x="324" y="30"/>
                  </a:cxn>
                  <a:cxn ang="0">
                    <a:pos x="360" y="0"/>
                  </a:cxn>
                  <a:cxn ang="0">
                    <a:pos x="36" y="0"/>
                  </a:cxn>
                  <a:cxn ang="0">
                    <a:pos x="0" y="30"/>
                  </a:cxn>
                  <a:cxn ang="0">
                    <a:pos x="324" y="30"/>
                  </a:cxn>
                </a:cxnLst>
                <a:rect l="0" t="0" r="r" b="b"/>
                <a:pathLst>
                  <a:path w="360" h="30">
                    <a:moveTo>
                      <a:pt x="324" y="30"/>
                    </a:moveTo>
                    <a:lnTo>
                      <a:pt x="360" y="0"/>
                    </a:lnTo>
                    <a:lnTo>
                      <a:pt x="36" y="0"/>
                    </a:lnTo>
                    <a:lnTo>
                      <a:pt x="0" y="30"/>
                    </a:lnTo>
                    <a:lnTo>
                      <a:pt x="324" y="3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07" name="Freeform 19"/>
              <p:cNvSpPr>
                <a:spLocks/>
              </p:cNvSpPr>
              <p:nvPr/>
            </p:nvSpPr>
            <p:spPr bwMode="auto">
              <a:xfrm>
                <a:off x="3033" y="1240"/>
                <a:ext cx="36" cy="1260"/>
              </a:xfrm>
              <a:custGeom>
                <a:avLst/>
                <a:gdLst/>
                <a:ahLst/>
                <a:cxnLst>
                  <a:cxn ang="0">
                    <a:pos x="0" y="1260"/>
                  </a:cxn>
                  <a:cxn ang="0">
                    <a:pos x="0" y="30"/>
                  </a:cxn>
                  <a:cxn ang="0">
                    <a:pos x="36" y="0"/>
                  </a:cxn>
                  <a:cxn ang="0">
                    <a:pos x="36" y="1230"/>
                  </a:cxn>
                  <a:cxn ang="0">
                    <a:pos x="0" y="1260"/>
                  </a:cxn>
                </a:cxnLst>
                <a:rect l="0" t="0" r="r" b="b"/>
                <a:pathLst>
                  <a:path w="36" h="1260">
                    <a:moveTo>
                      <a:pt x="0" y="1260"/>
                    </a:moveTo>
                    <a:lnTo>
                      <a:pt x="0" y="30"/>
                    </a:lnTo>
                    <a:lnTo>
                      <a:pt x="36" y="0"/>
                    </a:lnTo>
                    <a:lnTo>
                      <a:pt x="36" y="1230"/>
                    </a:lnTo>
                    <a:lnTo>
                      <a:pt x="0" y="1260"/>
                    </a:lnTo>
                    <a:close/>
                  </a:path>
                </a:pathLst>
              </a:custGeom>
              <a:solidFill>
                <a:srgbClr val="60606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08" name="Rectangle 20"/>
              <p:cNvSpPr>
                <a:spLocks noChangeArrowheads="1"/>
              </p:cNvSpPr>
              <p:nvPr/>
            </p:nvSpPr>
            <p:spPr bwMode="auto">
              <a:xfrm>
                <a:off x="2709" y="1270"/>
                <a:ext cx="324" cy="123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09" name="Freeform 21"/>
              <p:cNvSpPr>
                <a:spLocks/>
              </p:cNvSpPr>
              <p:nvPr/>
            </p:nvSpPr>
            <p:spPr bwMode="auto">
              <a:xfrm>
                <a:off x="2709" y="1240"/>
                <a:ext cx="360" cy="30"/>
              </a:xfrm>
              <a:custGeom>
                <a:avLst/>
                <a:gdLst/>
                <a:ahLst/>
                <a:cxnLst>
                  <a:cxn ang="0">
                    <a:pos x="324" y="30"/>
                  </a:cxn>
                  <a:cxn ang="0">
                    <a:pos x="360" y="0"/>
                  </a:cxn>
                  <a:cxn ang="0">
                    <a:pos x="36" y="0"/>
                  </a:cxn>
                  <a:cxn ang="0">
                    <a:pos x="0" y="30"/>
                  </a:cxn>
                  <a:cxn ang="0">
                    <a:pos x="324" y="30"/>
                  </a:cxn>
                </a:cxnLst>
                <a:rect l="0" t="0" r="r" b="b"/>
                <a:pathLst>
                  <a:path w="360" h="30">
                    <a:moveTo>
                      <a:pt x="324" y="30"/>
                    </a:moveTo>
                    <a:lnTo>
                      <a:pt x="360" y="0"/>
                    </a:lnTo>
                    <a:lnTo>
                      <a:pt x="36" y="0"/>
                    </a:lnTo>
                    <a:lnTo>
                      <a:pt x="0" y="30"/>
                    </a:lnTo>
                    <a:lnTo>
                      <a:pt x="324" y="30"/>
                    </a:lnTo>
                    <a:close/>
                  </a:path>
                </a:pathLst>
              </a:custGeom>
              <a:solidFill>
                <a:srgbClr val="90909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10" name="Freeform 22"/>
              <p:cNvSpPr>
                <a:spLocks/>
              </p:cNvSpPr>
              <p:nvPr/>
            </p:nvSpPr>
            <p:spPr bwMode="auto">
              <a:xfrm>
                <a:off x="3489" y="1582"/>
                <a:ext cx="36" cy="918"/>
              </a:xfrm>
              <a:custGeom>
                <a:avLst/>
                <a:gdLst/>
                <a:ahLst/>
                <a:cxnLst>
                  <a:cxn ang="0">
                    <a:pos x="0" y="918"/>
                  </a:cxn>
                  <a:cxn ang="0">
                    <a:pos x="0" y="30"/>
                  </a:cxn>
                  <a:cxn ang="0">
                    <a:pos x="36" y="0"/>
                  </a:cxn>
                  <a:cxn ang="0">
                    <a:pos x="36" y="888"/>
                  </a:cxn>
                  <a:cxn ang="0">
                    <a:pos x="0" y="918"/>
                  </a:cxn>
                </a:cxnLst>
                <a:rect l="0" t="0" r="r" b="b"/>
                <a:pathLst>
                  <a:path w="36" h="918">
                    <a:moveTo>
                      <a:pt x="0" y="918"/>
                    </a:moveTo>
                    <a:lnTo>
                      <a:pt x="0" y="30"/>
                    </a:lnTo>
                    <a:lnTo>
                      <a:pt x="36" y="0"/>
                    </a:lnTo>
                    <a:lnTo>
                      <a:pt x="36" y="888"/>
                    </a:lnTo>
                    <a:lnTo>
                      <a:pt x="0" y="91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11" name="Rectangle 23"/>
              <p:cNvSpPr>
                <a:spLocks noChangeArrowheads="1"/>
              </p:cNvSpPr>
              <p:nvPr/>
            </p:nvSpPr>
            <p:spPr bwMode="auto">
              <a:xfrm>
                <a:off x="3165" y="1612"/>
                <a:ext cx="324" cy="88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12" name="Freeform 24"/>
              <p:cNvSpPr>
                <a:spLocks/>
              </p:cNvSpPr>
              <p:nvPr/>
            </p:nvSpPr>
            <p:spPr bwMode="auto">
              <a:xfrm>
                <a:off x="3165" y="1582"/>
                <a:ext cx="360" cy="30"/>
              </a:xfrm>
              <a:custGeom>
                <a:avLst/>
                <a:gdLst/>
                <a:ahLst/>
                <a:cxnLst>
                  <a:cxn ang="0">
                    <a:pos x="324" y="30"/>
                  </a:cxn>
                  <a:cxn ang="0">
                    <a:pos x="360" y="0"/>
                  </a:cxn>
                  <a:cxn ang="0">
                    <a:pos x="36" y="0"/>
                  </a:cxn>
                  <a:cxn ang="0">
                    <a:pos x="0" y="30"/>
                  </a:cxn>
                  <a:cxn ang="0">
                    <a:pos x="324" y="30"/>
                  </a:cxn>
                </a:cxnLst>
                <a:rect l="0" t="0" r="r" b="b"/>
                <a:pathLst>
                  <a:path w="360" h="30">
                    <a:moveTo>
                      <a:pt x="324" y="30"/>
                    </a:moveTo>
                    <a:lnTo>
                      <a:pt x="360" y="0"/>
                    </a:lnTo>
                    <a:lnTo>
                      <a:pt x="36" y="0"/>
                    </a:lnTo>
                    <a:lnTo>
                      <a:pt x="0" y="30"/>
                    </a:lnTo>
                    <a:lnTo>
                      <a:pt x="324" y="3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13" name="Freeform 25"/>
              <p:cNvSpPr>
                <a:spLocks/>
              </p:cNvSpPr>
              <p:nvPr/>
            </p:nvSpPr>
            <p:spPr bwMode="auto">
              <a:xfrm>
                <a:off x="3945" y="2104"/>
                <a:ext cx="36" cy="396"/>
              </a:xfrm>
              <a:custGeom>
                <a:avLst/>
                <a:gdLst/>
                <a:ahLst/>
                <a:cxnLst>
                  <a:cxn ang="0">
                    <a:pos x="0" y="396"/>
                  </a:cxn>
                  <a:cxn ang="0">
                    <a:pos x="0" y="24"/>
                  </a:cxn>
                  <a:cxn ang="0">
                    <a:pos x="36" y="0"/>
                  </a:cxn>
                  <a:cxn ang="0">
                    <a:pos x="36" y="366"/>
                  </a:cxn>
                  <a:cxn ang="0">
                    <a:pos x="0" y="396"/>
                  </a:cxn>
                </a:cxnLst>
                <a:rect l="0" t="0" r="r" b="b"/>
                <a:pathLst>
                  <a:path w="36" h="396">
                    <a:moveTo>
                      <a:pt x="0" y="396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36" y="366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14" name="Rectangle 26"/>
              <p:cNvSpPr>
                <a:spLocks noChangeArrowheads="1"/>
              </p:cNvSpPr>
              <p:nvPr/>
            </p:nvSpPr>
            <p:spPr bwMode="auto">
              <a:xfrm>
                <a:off x="3621" y="2128"/>
                <a:ext cx="324" cy="372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15" name="Freeform 27"/>
              <p:cNvSpPr>
                <a:spLocks/>
              </p:cNvSpPr>
              <p:nvPr/>
            </p:nvSpPr>
            <p:spPr bwMode="auto">
              <a:xfrm>
                <a:off x="3621" y="2104"/>
                <a:ext cx="360" cy="24"/>
              </a:xfrm>
              <a:custGeom>
                <a:avLst/>
                <a:gdLst/>
                <a:ahLst/>
                <a:cxnLst>
                  <a:cxn ang="0">
                    <a:pos x="324" y="24"/>
                  </a:cxn>
                  <a:cxn ang="0">
                    <a:pos x="360" y="0"/>
                  </a:cxn>
                  <a:cxn ang="0">
                    <a:pos x="30" y="0"/>
                  </a:cxn>
                  <a:cxn ang="0">
                    <a:pos x="0" y="24"/>
                  </a:cxn>
                  <a:cxn ang="0">
                    <a:pos x="324" y="24"/>
                  </a:cxn>
                </a:cxnLst>
                <a:rect l="0" t="0" r="r" b="b"/>
                <a:pathLst>
                  <a:path w="360" h="24">
                    <a:moveTo>
                      <a:pt x="324" y="24"/>
                    </a:moveTo>
                    <a:lnTo>
                      <a:pt x="360" y="0"/>
                    </a:lnTo>
                    <a:lnTo>
                      <a:pt x="30" y="0"/>
                    </a:lnTo>
                    <a:lnTo>
                      <a:pt x="0" y="24"/>
                    </a:lnTo>
                    <a:lnTo>
                      <a:pt x="324" y="24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16" name="Line 28"/>
              <p:cNvSpPr>
                <a:spLocks noChangeShapeType="1"/>
              </p:cNvSpPr>
              <p:nvPr/>
            </p:nvSpPr>
            <p:spPr bwMode="auto">
              <a:xfrm flipV="1">
                <a:off x="1731" y="1270"/>
                <a:ext cx="1" cy="12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17" name="Line 29"/>
              <p:cNvSpPr>
                <a:spLocks noChangeShapeType="1"/>
              </p:cNvSpPr>
              <p:nvPr/>
            </p:nvSpPr>
            <p:spPr bwMode="auto">
              <a:xfrm flipH="1">
                <a:off x="1731" y="2500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18" name="Line 30"/>
              <p:cNvSpPr>
                <a:spLocks noChangeShapeType="1"/>
              </p:cNvSpPr>
              <p:nvPr/>
            </p:nvSpPr>
            <p:spPr bwMode="auto">
              <a:xfrm flipH="1">
                <a:off x="1731" y="2344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19" name="Line 31"/>
              <p:cNvSpPr>
                <a:spLocks noChangeShapeType="1"/>
              </p:cNvSpPr>
              <p:nvPr/>
            </p:nvSpPr>
            <p:spPr bwMode="auto">
              <a:xfrm flipH="1">
                <a:off x="1731" y="2194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20" name="Line 32"/>
              <p:cNvSpPr>
                <a:spLocks noChangeShapeType="1"/>
              </p:cNvSpPr>
              <p:nvPr/>
            </p:nvSpPr>
            <p:spPr bwMode="auto">
              <a:xfrm flipH="1">
                <a:off x="1731" y="2038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21" name="Line 33"/>
              <p:cNvSpPr>
                <a:spLocks noChangeShapeType="1"/>
              </p:cNvSpPr>
              <p:nvPr/>
            </p:nvSpPr>
            <p:spPr bwMode="auto">
              <a:xfrm flipH="1">
                <a:off x="1731" y="1888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22" name="Line 34"/>
              <p:cNvSpPr>
                <a:spLocks noChangeShapeType="1"/>
              </p:cNvSpPr>
              <p:nvPr/>
            </p:nvSpPr>
            <p:spPr bwMode="auto">
              <a:xfrm flipH="1">
                <a:off x="1731" y="1732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23" name="Line 35"/>
              <p:cNvSpPr>
                <a:spLocks noChangeShapeType="1"/>
              </p:cNvSpPr>
              <p:nvPr/>
            </p:nvSpPr>
            <p:spPr bwMode="auto">
              <a:xfrm flipH="1">
                <a:off x="1731" y="1576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24" name="Line 36"/>
              <p:cNvSpPr>
                <a:spLocks noChangeShapeType="1"/>
              </p:cNvSpPr>
              <p:nvPr/>
            </p:nvSpPr>
            <p:spPr bwMode="auto">
              <a:xfrm flipH="1">
                <a:off x="1731" y="1426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25" name="Line 37"/>
              <p:cNvSpPr>
                <a:spLocks noChangeShapeType="1"/>
              </p:cNvSpPr>
              <p:nvPr/>
            </p:nvSpPr>
            <p:spPr bwMode="auto">
              <a:xfrm flipH="1">
                <a:off x="1731" y="1270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26" name="Rectangle 38"/>
              <p:cNvSpPr>
                <a:spLocks noChangeArrowheads="1"/>
              </p:cNvSpPr>
              <p:nvPr/>
            </p:nvSpPr>
            <p:spPr bwMode="auto">
              <a:xfrm>
                <a:off x="1659" y="2464"/>
                <a:ext cx="41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100" smtClean="0">
                    <a:solidFill>
                      <a:srgbClr val="000000"/>
                    </a:solidFill>
                    <a:latin typeface="Arial Black" pitchFamily="34" charset="0"/>
                    <a:ea typeface="돋움" pitchFamily="50" charset="-127"/>
                  </a:rPr>
                  <a:t>0</a:t>
                </a:r>
                <a:endParaRPr lang="en-US" altLang="ko-KR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80327" name="Rectangle 39"/>
              <p:cNvSpPr>
                <a:spLocks noChangeArrowheads="1"/>
              </p:cNvSpPr>
              <p:nvPr/>
            </p:nvSpPr>
            <p:spPr bwMode="auto">
              <a:xfrm>
                <a:off x="1659" y="2308"/>
                <a:ext cx="41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100" smtClean="0">
                    <a:solidFill>
                      <a:srgbClr val="000000"/>
                    </a:solidFill>
                    <a:latin typeface="Arial Black" pitchFamily="34" charset="0"/>
                    <a:ea typeface="돋움" pitchFamily="50" charset="-127"/>
                  </a:rPr>
                  <a:t>5</a:t>
                </a:r>
                <a:endParaRPr lang="en-US" altLang="ko-KR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80328" name="Rectangle 40"/>
              <p:cNvSpPr>
                <a:spLocks noChangeArrowheads="1"/>
              </p:cNvSpPr>
              <p:nvPr/>
            </p:nvSpPr>
            <p:spPr bwMode="auto">
              <a:xfrm>
                <a:off x="1605" y="2158"/>
                <a:ext cx="8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100" smtClean="0">
                    <a:solidFill>
                      <a:srgbClr val="000000"/>
                    </a:solidFill>
                    <a:latin typeface="Arial Black" pitchFamily="34" charset="0"/>
                    <a:ea typeface="돋움" pitchFamily="50" charset="-127"/>
                  </a:rPr>
                  <a:t>10</a:t>
                </a:r>
                <a:endParaRPr lang="en-US" altLang="ko-KR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80329" name="Rectangle 41"/>
              <p:cNvSpPr>
                <a:spLocks noChangeArrowheads="1"/>
              </p:cNvSpPr>
              <p:nvPr/>
            </p:nvSpPr>
            <p:spPr bwMode="auto">
              <a:xfrm>
                <a:off x="1605" y="2002"/>
                <a:ext cx="8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100" smtClean="0">
                    <a:solidFill>
                      <a:srgbClr val="000000"/>
                    </a:solidFill>
                    <a:latin typeface="Arial Black" pitchFamily="34" charset="0"/>
                    <a:ea typeface="돋움" pitchFamily="50" charset="-127"/>
                  </a:rPr>
                  <a:t>15</a:t>
                </a:r>
                <a:endParaRPr lang="en-US" altLang="ko-KR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80330" name="Rectangle 42"/>
              <p:cNvSpPr>
                <a:spLocks noChangeArrowheads="1"/>
              </p:cNvSpPr>
              <p:nvPr/>
            </p:nvSpPr>
            <p:spPr bwMode="auto">
              <a:xfrm>
                <a:off x="1605" y="1852"/>
                <a:ext cx="8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100" smtClean="0">
                    <a:solidFill>
                      <a:srgbClr val="000000"/>
                    </a:solidFill>
                    <a:latin typeface="Arial Black" pitchFamily="34" charset="0"/>
                    <a:ea typeface="돋움" pitchFamily="50" charset="-127"/>
                  </a:rPr>
                  <a:t>20</a:t>
                </a:r>
                <a:endParaRPr lang="en-US" altLang="ko-KR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80331" name="Rectangle 43"/>
              <p:cNvSpPr>
                <a:spLocks noChangeArrowheads="1"/>
              </p:cNvSpPr>
              <p:nvPr/>
            </p:nvSpPr>
            <p:spPr bwMode="auto">
              <a:xfrm>
                <a:off x="1605" y="1696"/>
                <a:ext cx="8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100" smtClean="0">
                    <a:solidFill>
                      <a:srgbClr val="000000"/>
                    </a:solidFill>
                    <a:latin typeface="Arial Black" pitchFamily="34" charset="0"/>
                    <a:ea typeface="돋움" pitchFamily="50" charset="-127"/>
                  </a:rPr>
                  <a:t>25</a:t>
                </a:r>
                <a:endParaRPr lang="en-US" altLang="ko-KR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80332" name="Rectangle 44"/>
              <p:cNvSpPr>
                <a:spLocks noChangeArrowheads="1"/>
              </p:cNvSpPr>
              <p:nvPr/>
            </p:nvSpPr>
            <p:spPr bwMode="auto">
              <a:xfrm>
                <a:off x="1605" y="1540"/>
                <a:ext cx="8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100" smtClean="0">
                    <a:solidFill>
                      <a:srgbClr val="000000"/>
                    </a:solidFill>
                    <a:latin typeface="Arial Black" pitchFamily="34" charset="0"/>
                    <a:ea typeface="돋움" pitchFamily="50" charset="-127"/>
                  </a:rPr>
                  <a:t>30</a:t>
                </a:r>
                <a:endParaRPr lang="en-US" altLang="ko-KR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80333" name="Rectangle 45"/>
              <p:cNvSpPr>
                <a:spLocks noChangeArrowheads="1"/>
              </p:cNvSpPr>
              <p:nvPr/>
            </p:nvSpPr>
            <p:spPr bwMode="auto">
              <a:xfrm>
                <a:off x="1605" y="1390"/>
                <a:ext cx="8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100" smtClean="0">
                    <a:solidFill>
                      <a:srgbClr val="000000"/>
                    </a:solidFill>
                    <a:latin typeface="Arial Black" pitchFamily="34" charset="0"/>
                    <a:ea typeface="돋움" pitchFamily="50" charset="-127"/>
                  </a:rPr>
                  <a:t>35</a:t>
                </a:r>
                <a:endParaRPr lang="en-US" altLang="ko-KR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80334" name="Rectangle 46"/>
              <p:cNvSpPr>
                <a:spLocks noChangeArrowheads="1"/>
              </p:cNvSpPr>
              <p:nvPr/>
            </p:nvSpPr>
            <p:spPr bwMode="auto">
              <a:xfrm>
                <a:off x="1605" y="1234"/>
                <a:ext cx="8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100" dirty="0" smtClean="0">
                    <a:solidFill>
                      <a:srgbClr val="000000"/>
                    </a:solidFill>
                    <a:latin typeface="Arial Black" pitchFamily="34" charset="0"/>
                    <a:ea typeface="돋움" pitchFamily="50" charset="-127"/>
                  </a:rPr>
                  <a:t>40</a:t>
                </a:r>
                <a:endParaRPr lang="en-US" altLang="ko-KR" dirty="0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80335" name="Line 47"/>
              <p:cNvSpPr>
                <a:spLocks noChangeShapeType="1"/>
              </p:cNvSpPr>
              <p:nvPr/>
            </p:nvSpPr>
            <p:spPr bwMode="auto">
              <a:xfrm>
                <a:off x="1731" y="2500"/>
                <a:ext cx="22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36" name="Line 48"/>
              <p:cNvSpPr>
                <a:spLocks noChangeShapeType="1"/>
              </p:cNvSpPr>
              <p:nvPr/>
            </p:nvSpPr>
            <p:spPr bwMode="auto">
              <a:xfrm>
                <a:off x="1731" y="2482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37" name="Line 49"/>
              <p:cNvSpPr>
                <a:spLocks noChangeShapeType="1"/>
              </p:cNvSpPr>
              <p:nvPr/>
            </p:nvSpPr>
            <p:spPr bwMode="auto">
              <a:xfrm>
                <a:off x="2187" y="2482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38" name="Line 50"/>
              <p:cNvSpPr>
                <a:spLocks noChangeShapeType="1"/>
              </p:cNvSpPr>
              <p:nvPr/>
            </p:nvSpPr>
            <p:spPr bwMode="auto">
              <a:xfrm>
                <a:off x="2643" y="2482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39" name="Line 51"/>
              <p:cNvSpPr>
                <a:spLocks noChangeShapeType="1"/>
              </p:cNvSpPr>
              <p:nvPr/>
            </p:nvSpPr>
            <p:spPr bwMode="auto">
              <a:xfrm>
                <a:off x="3099" y="2482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40" name="Line 52"/>
              <p:cNvSpPr>
                <a:spLocks noChangeShapeType="1"/>
              </p:cNvSpPr>
              <p:nvPr/>
            </p:nvSpPr>
            <p:spPr bwMode="auto">
              <a:xfrm>
                <a:off x="3555" y="2482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41" name="Line 53"/>
              <p:cNvSpPr>
                <a:spLocks noChangeShapeType="1"/>
              </p:cNvSpPr>
              <p:nvPr/>
            </p:nvSpPr>
            <p:spPr bwMode="auto">
              <a:xfrm>
                <a:off x="4005" y="2482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80342" name="Rectangle 54"/>
              <p:cNvSpPr>
                <a:spLocks noChangeArrowheads="1"/>
              </p:cNvSpPr>
              <p:nvPr/>
            </p:nvSpPr>
            <p:spPr bwMode="auto">
              <a:xfrm>
                <a:off x="1863" y="2524"/>
                <a:ext cx="12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200" b="1" dirty="0" smtClean="0">
                    <a:solidFill>
                      <a:srgbClr val="000000"/>
                    </a:solidFill>
                    <a:ea typeface="휴먼엑스포" pitchFamily="18" charset="-127"/>
                    <a:cs typeface="Times New Roman" pitchFamily="18" charset="0"/>
                  </a:rPr>
                  <a:t>10</a:t>
                </a:r>
                <a:r>
                  <a:rPr lang="ko-KR" altLang="en-US" sz="1100" dirty="0" smtClean="0">
                    <a:solidFill>
                      <a:srgbClr val="000000"/>
                    </a:solidFill>
                    <a:latin typeface="휴먼엑스포" pitchFamily="18" charset="-127"/>
                    <a:ea typeface="휴먼엑스포" pitchFamily="18" charset="-127"/>
                  </a:rPr>
                  <a:t>세</a:t>
                </a:r>
                <a:endParaRPr lang="ko-KR" altLang="en-US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endParaRPr>
              </a:p>
            </p:txBody>
          </p:sp>
          <p:sp>
            <p:nvSpPr>
              <p:cNvPr id="780343" name="Rectangle 55"/>
              <p:cNvSpPr>
                <a:spLocks noChangeArrowheads="1"/>
              </p:cNvSpPr>
              <p:nvPr/>
            </p:nvSpPr>
            <p:spPr bwMode="auto">
              <a:xfrm>
                <a:off x="2319" y="2524"/>
                <a:ext cx="12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200" b="1" dirty="0" smtClean="0">
                    <a:solidFill>
                      <a:srgbClr val="000000"/>
                    </a:solidFill>
                    <a:ea typeface="휴먼엑스포" pitchFamily="18" charset="-127"/>
                    <a:cs typeface="Times New Roman" pitchFamily="18" charset="0"/>
                  </a:rPr>
                  <a:t>11</a:t>
                </a:r>
                <a:r>
                  <a:rPr lang="ko-KR" altLang="en-US" sz="1100" dirty="0" smtClean="0">
                    <a:solidFill>
                      <a:srgbClr val="000000"/>
                    </a:solidFill>
                    <a:latin typeface="휴먼엑스포" pitchFamily="18" charset="-127"/>
                    <a:ea typeface="휴먼엑스포" pitchFamily="18" charset="-127"/>
                  </a:rPr>
                  <a:t>세</a:t>
                </a:r>
                <a:endParaRPr lang="ko-KR" altLang="en-US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endParaRPr>
              </a:p>
            </p:txBody>
          </p:sp>
          <p:sp>
            <p:nvSpPr>
              <p:cNvPr id="780344" name="Rectangle 56"/>
              <p:cNvSpPr>
                <a:spLocks noChangeArrowheads="1"/>
              </p:cNvSpPr>
              <p:nvPr/>
            </p:nvSpPr>
            <p:spPr bwMode="auto">
              <a:xfrm>
                <a:off x="2775" y="2524"/>
                <a:ext cx="12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200" b="1" dirty="0" smtClean="0">
                    <a:solidFill>
                      <a:srgbClr val="000000"/>
                    </a:solidFill>
                    <a:ea typeface="휴먼엑스포" pitchFamily="18" charset="-127"/>
                    <a:cs typeface="Times New Roman" pitchFamily="18" charset="0"/>
                  </a:rPr>
                  <a:t>12</a:t>
                </a:r>
                <a:r>
                  <a:rPr lang="ko-KR" altLang="en-US" sz="1100" dirty="0" smtClean="0">
                    <a:solidFill>
                      <a:srgbClr val="000000"/>
                    </a:solidFill>
                    <a:latin typeface="휴먼엑스포" pitchFamily="18" charset="-127"/>
                    <a:ea typeface="휴먼엑스포" pitchFamily="18" charset="-127"/>
                  </a:rPr>
                  <a:t>세</a:t>
                </a:r>
                <a:endParaRPr lang="ko-KR" altLang="en-US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endParaRPr>
              </a:p>
            </p:txBody>
          </p:sp>
          <p:sp>
            <p:nvSpPr>
              <p:cNvPr id="780345" name="Rectangle 57"/>
              <p:cNvSpPr>
                <a:spLocks noChangeArrowheads="1"/>
              </p:cNvSpPr>
              <p:nvPr/>
            </p:nvSpPr>
            <p:spPr bwMode="auto">
              <a:xfrm>
                <a:off x="3231" y="2524"/>
                <a:ext cx="128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200" b="1" dirty="0" smtClean="0">
                    <a:solidFill>
                      <a:srgbClr val="000000"/>
                    </a:solidFill>
                    <a:ea typeface="휴먼엑스포" pitchFamily="18" charset="-127"/>
                    <a:cs typeface="Times New Roman" pitchFamily="18" charset="0"/>
                  </a:rPr>
                  <a:t>13</a:t>
                </a:r>
                <a:r>
                  <a:rPr lang="ko-KR" altLang="en-US" sz="1100" dirty="0" smtClean="0">
                    <a:solidFill>
                      <a:srgbClr val="000000"/>
                    </a:solidFill>
                    <a:latin typeface="휴먼엑스포" pitchFamily="18" charset="-127"/>
                    <a:ea typeface="휴먼엑스포" pitchFamily="18" charset="-127"/>
                  </a:rPr>
                  <a:t>세</a:t>
                </a:r>
                <a:endParaRPr lang="ko-KR" altLang="en-US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endParaRPr>
              </a:p>
            </p:txBody>
          </p:sp>
          <p:sp>
            <p:nvSpPr>
              <p:cNvPr id="780346" name="Rectangle 58"/>
              <p:cNvSpPr>
                <a:spLocks noChangeArrowheads="1"/>
              </p:cNvSpPr>
              <p:nvPr/>
            </p:nvSpPr>
            <p:spPr bwMode="auto">
              <a:xfrm>
                <a:off x="3681" y="2524"/>
                <a:ext cx="128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200" b="1" dirty="0" smtClean="0">
                    <a:solidFill>
                      <a:srgbClr val="000000"/>
                    </a:solidFill>
                    <a:ea typeface="휴먼엑스포" pitchFamily="18" charset="-127"/>
                    <a:cs typeface="Times New Roman" pitchFamily="18" charset="0"/>
                  </a:rPr>
                  <a:t>14</a:t>
                </a:r>
                <a:r>
                  <a:rPr lang="ko-KR" altLang="en-US" sz="1100" dirty="0" smtClean="0">
                    <a:solidFill>
                      <a:srgbClr val="000000"/>
                    </a:solidFill>
                    <a:latin typeface="휴먼엑스포" pitchFamily="18" charset="-127"/>
                    <a:ea typeface="휴먼엑스포" pitchFamily="18" charset="-127"/>
                  </a:rPr>
                  <a:t>세</a:t>
                </a:r>
                <a:endParaRPr lang="ko-KR" altLang="en-US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endParaRPr>
              </a:p>
            </p:txBody>
          </p:sp>
        </p:grpSp>
        <p:sp>
          <p:nvSpPr>
            <p:cNvPr id="780347" name="Text Box 59"/>
            <p:cNvSpPr txBox="1">
              <a:spLocks noChangeArrowheads="1"/>
            </p:cNvSpPr>
            <p:nvPr/>
          </p:nvSpPr>
          <p:spPr bwMode="auto">
            <a:xfrm>
              <a:off x="4349" y="1330"/>
              <a:ext cx="25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i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n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=25</a:t>
              </a:r>
            </a:p>
          </p:txBody>
        </p:sp>
        <p:sp>
          <p:nvSpPr>
            <p:cNvPr id="780348" name="Text Box 60"/>
            <p:cNvSpPr txBox="1">
              <a:spLocks noChangeArrowheads="1"/>
            </p:cNvSpPr>
            <p:nvPr/>
          </p:nvSpPr>
          <p:spPr bwMode="auto">
            <a:xfrm>
              <a:off x="2902" y="2078"/>
              <a:ext cx="22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4</a:t>
              </a:r>
            </a:p>
          </p:txBody>
        </p:sp>
        <p:sp>
          <p:nvSpPr>
            <p:cNvPr id="780349" name="Text Box 61"/>
            <p:cNvSpPr txBox="1">
              <a:spLocks noChangeArrowheads="1"/>
            </p:cNvSpPr>
            <p:nvPr/>
          </p:nvSpPr>
          <p:spPr bwMode="auto">
            <a:xfrm>
              <a:off x="2426" y="2456"/>
              <a:ext cx="22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80350" name="Text Box 62"/>
            <p:cNvSpPr txBox="1">
              <a:spLocks noChangeArrowheads="1"/>
            </p:cNvSpPr>
            <p:nvPr/>
          </p:nvSpPr>
          <p:spPr bwMode="auto">
            <a:xfrm>
              <a:off x="3353" y="1322"/>
              <a:ext cx="27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80351" name="Text Box 63"/>
            <p:cNvSpPr txBox="1">
              <a:spLocks noChangeArrowheads="1"/>
            </p:cNvSpPr>
            <p:nvPr/>
          </p:nvSpPr>
          <p:spPr bwMode="auto">
            <a:xfrm>
              <a:off x="3825" y="1671"/>
              <a:ext cx="27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80352" name="Text Box 64"/>
            <p:cNvSpPr txBox="1">
              <a:spLocks noChangeArrowheads="1"/>
            </p:cNvSpPr>
            <p:nvPr/>
          </p:nvSpPr>
          <p:spPr bwMode="auto">
            <a:xfrm>
              <a:off x="4266" y="2224"/>
              <a:ext cx="27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80353" name="Text Box 65"/>
            <p:cNvSpPr txBox="1">
              <a:spLocks noChangeArrowheads="1"/>
            </p:cNvSpPr>
            <p:nvPr/>
          </p:nvSpPr>
          <p:spPr bwMode="auto">
            <a:xfrm>
              <a:off x="2116" y="1281"/>
              <a:ext cx="22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%</a:t>
              </a:r>
            </a:p>
          </p:txBody>
        </p:sp>
      </p:grpSp>
      <p:sp>
        <p:nvSpPr>
          <p:cNvPr id="780355" name="WordArt 67"/>
          <p:cNvSpPr>
            <a:spLocks noChangeArrowheads="1" noChangeShapeType="1" noTextEdit="1"/>
          </p:cNvSpPr>
          <p:nvPr/>
        </p:nvSpPr>
        <p:spPr bwMode="auto">
          <a:xfrm>
            <a:off x="2268538" y="765175"/>
            <a:ext cx="47529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kern="1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초경시기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47813" y="2305426"/>
            <a:ext cx="6769100" cy="4147762"/>
            <a:chOff x="1519" y="1253"/>
            <a:chExt cx="3084" cy="1871"/>
          </a:xfrm>
        </p:grpSpPr>
        <p:graphicFrame>
          <p:nvGraphicFramePr>
            <p:cNvPr id="782340" name="Object 4"/>
            <p:cNvGraphicFramePr>
              <a:graphicFrameLocks noChangeAspect="1"/>
            </p:cNvGraphicFramePr>
            <p:nvPr/>
          </p:nvGraphicFramePr>
          <p:xfrm>
            <a:off x="1519" y="1253"/>
            <a:ext cx="3084" cy="1871"/>
          </p:xfrm>
          <a:graphic>
            <a:graphicData uri="http://schemas.openxmlformats.org/presentationml/2006/ole">
              <p:oleObj spid="_x0000_s7170" name="차트" r:id="rId4" imgW="4448251" imgH="2314651" progId="Excel.Chart.8">
                <p:embed/>
              </p:oleObj>
            </a:graphicData>
          </a:graphic>
        </p:graphicFrame>
        <p:sp>
          <p:nvSpPr>
            <p:cNvPr id="782341" name="Rectangle 5"/>
            <p:cNvSpPr>
              <a:spLocks noChangeArrowheads="1"/>
            </p:cNvSpPr>
            <p:nvPr/>
          </p:nvSpPr>
          <p:spPr bwMode="auto">
            <a:xfrm>
              <a:off x="3470" y="1835"/>
              <a:ext cx="90" cy="9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82342" name="Rectangle 6"/>
            <p:cNvSpPr>
              <a:spLocks noChangeArrowheads="1"/>
            </p:cNvSpPr>
            <p:nvPr/>
          </p:nvSpPr>
          <p:spPr bwMode="auto">
            <a:xfrm>
              <a:off x="3470" y="1720"/>
              <a:ext cx="90" cy="9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82343" name="Text Box 7"/>
            <p:cNvSpPr txBox="1">
              <a:spLocks noChangeArrowheads="1"/>
            </p:cNvSpPr>
            <p:nvPr/>
          </p:nvSpPr>
          <p:spPr bwMode="auto">
            <a:xfrm>
              <a:off x="3550" y="1675"/>
              <a:ext cx="20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휴먼엑스포" pitchFamily="18" charset="-127"/>
                  <a:cs typeface="Times New Roman" pitchFamily="18" charset="0"/>
                </a:rPr>
                <a:t>Pre</a:t>
              </a:r>
            </a:p>
          </p:txBody>
        </p:sp>
        <p:sp>
          <p:nvSpPr>
            <p:cNvPr id="782344" name="Text Box 8"/>
            <p:cNvSpPr txBox="1">
              <a:spLocks noChangeArrowheads="1"/>
            </p:cNvSpPr>
            <p:nvPr/>
          </p:nvSpPr>
          <p:spPr bwMode="auto">
            <a:xfrm>
              <a:off x="3561" y="1816"/>
              <a:ext cx="229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휴먼엑스포" pitchFamily="18" charset="-127"/>
                  <a:cs typeface="Times New Roman" pitchFamily="18" charset="0"/>
                </a:rPr>
                <a:t>post</a:t>
              </a:r>
            </a:p>
          </p:txBody>
        </p:sp>
        <p:sp>
          <p:nvSpPr>
            <p:cNvPr id="782345" name="Text Box 9"/>
            <p:cNvSpPr txBox="1">
              <a:spLocks noChangeArrowheads="1"/>
            </p:cNvSpPr>
            <p:nvPr/>
          </p:nvSpPr>
          <p:spPr bwMode="auto">
            <a:xfrm>
              <a:off x="3984" y="1298"/>
              <a:ext cx="25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i="1" dirty="0" smtClean="0">
                  <a:solidFill>
                    <a:srgbClr val="000000"/>
                  </a:solidFill>
                  <a:ea typeface="휴먼엑스포" pitchFamily="18" charset="-127"/>
                  <a:cs typeface="Times New Roman" pitchFamily="18" charset="0"/>
                </a:rPr>
                <a:t>n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휴먼엑스포" pitchFamily="18" charset="-127"/>
                  <a:cs typeface="Times New Roman" pitchFamily="18" charset="0"/>
                </a:rPr>
                <a:t>=25</a:t>
              </a:r>
            </a:p>
          </p:txBody>
        </p:sp>
        <p:sp>
          <p:nvSpPr>
            <p:cNvPr id="782346" name="Text Box 10"/>
            <p:cNvSpPr txBox="1">
              <a:spLocks noChangeArrowheads="1"/>
            </p:cNvSpPr>
            <p:nvPr/>
          </p:nvSpPr>
          <p:spPr bwMode="auto">
            <a:xfrm>
              <a:off x="3979" y="1434"/>
              <a:ext cx="39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i="1" dirty="0" smtClean="0">
                  <a:solidFill>
                    <a:srgbClr val="000000"/>
                  </a:solidFill>
                  <a:ea typeface="휴먼엑스포" pitchFamily="18" charset="-127"/>
                  <a:cs typeface="Times New Roman" pitchFamily="18" charset="0"/>
                </a:rPr>
                <a:t>X</a:t>
              </a:r>
              <a:r>
                <a:rPr lang="en-US" altLang="ko-KR" sz="1400" b="1" baseline="30000" dirty="0" smtClean="0">
                  <a:solidFill>
                    <a:srgbClr val="000000"/>
                  </a:solidFill>
                  <a:ea typeface="휴먼엑스포" pitchFamily="18" charset="-127"/>
                  <a:cs typeface="Times New Roman" pitchFamily="18" charset="0"/>
                </a:rPr>
                <a:t>2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휴먼엑스포" pitchFamily="18" charset="-127"/>
                  <a:cs typeface="Times New Roman" pitchFamily="18" charset="0"/>
                </a:rPr>
                <a:t>=1.319</a:t>
              </a:r>
            </a:p>
          </p:txBody>
        </p:sp>
        <p:sp>
          <p:nvSpPr>
            <p:cNvPr id="782347" name="Text Box 11"/>
            <p:cNvSpPr txBox="1">
              <a:spLocks noChangeArrowheads="1"/>
            </p:cNvSpPr>
            <p:nvPr/>
          </p:nvSpPr>
          <p:spPr bwMode="auto">
            <a:xfrm>
              <a:off x="2060" y="1848"/>
              <a:ext cx="18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휴먼엑스포" pitchFamily="18" charset="-127"/>
                  <a:cs typeface="Times New Roman" pitchFamily="18" charset="0"/>
                </a:rPr>
                <a:t>9</a:t>
              </a:r>
            </a:p>
          </p:txBody>
        </p:sp>
        <p:sp>
          <p:nvSpPr>
            <p:cNvPr id="782348" name="Text Box 12"/>
            <p:cNvSpPr txBox="1">
              <a:spLocks noChangeArrowheads="1"/>
            </p:cNvSpPr>
            <p:nvPr/>
          </p:nvSpPr>
          <p:spPr bwMode="auto">
            <a:xfrm>
              <a:off x="2296" y="1491"/>
              <a:ext cx="27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smtClean="0">
                  <a:solidFill>
                    <a:srgbClr val="000000"/>
                  </a:solidFill>
                  <a:ea typeface="휴먼엑스포" pitchFamily="18" charset="-127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782349" name="Text Box 13"/>
            <p:cNvSpPr txBox="1">
              <a:spLocks noChangeArrowheads="1"/>
            </p:cNvSpPr>
            <p:nvPr/>
          </p:nvSpPr>
          <p:spPr bwMode="auto">
            <a:xfrm>
              <a:off x="2722" y="1467"/>
              <a:ext cx="27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휴먼엑스포" pitchFamily="18" charset="-127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782350" name="Text Box 14"/>
            <p:cNvSpPr txBox="1">
              <a:spLocks noChangeArrowheads="1"/>
            </p:cNvSpPr>
            <p:nvPr/>
          </p:nvSpPr>
          <p:spPr bwMode="auto">
            <a:xfrm>
              <a:off x="3018" y="1751"/>
              <a:ext cx="27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휴먼엑스포" pitchFamily="18" charset="-127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82351" name="Text Box 15"/>
            <p:cNvSpPr txBox="1">
              <a:spLocks noChangeArrowheads="1"/>
            </p:cNvSpPr>
            <p:nvPr/>
          </p:nvSpPr>
          <p:spPr bwMode="auto">
            <a:xfrm>
              <a:off x="3405" y="2368"/>
              <a:ext cx="18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휴먼엑스포" pitchFamily="18" charset="-127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82352" name="Text Box 16"/>
            <p:cNvSpPr txBox="1">
              <a:spLocks noChangeArrowheads="1"/>
            </p:cNvSpPr>
            <p:nvPr/>
          </p:nvSpPr>
          <p:spPr bwMode="auto">
            <a:xfrm>
              <a:off x="3700" y="2466"/>
              <a:ext cx="18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휴먼엑스포" pitchFamily="18" charset="-127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782355" name="WordArt 19"/>
          <p:cNvSpPr>
            <a:spLocks noChangeArrowheads="1" noChangeShapeType="1" noTextEdit="1"/>
          </p:cNvSpPr>
          <p:nvPr/>
        </p:nvSpPr>
        <p:spPr bwMode="auto">
          <a:xfrm>
            <a:off x="2268538" y="765175"/>
            <a:ext cx="47529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kern="1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월경주기의 변화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051720" y="2329135"/>
            <a:ext cx="504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00"/>
                </a:solidFill>
                <a:ea typeface="바탕체" pitchFamily="17" charset="-127"/>
                <a:cs typeface="Times New Roman" pitchFamily="18" charset="0"/>
              </a:rPr>
              <a:t>%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03350" y="1989138"/>
            <a:ext cx="6697663" cy="3960989"/>
            <a:chOff x="1429" y="1162"/>
            <a:chExt cx="3224" cy="1945"/>
          </a:xfrm>
        </p:grpSpPr>
        <p:graphicFrame>
          <p:nvGraphicFramePr>
            <p:cNvPr id="786436" name="Object 4"/>
            <p:cNvGraphicFramePr>
              <a:graphicFrameLocks noChangeAspect="1"/>
            </p:cNvGraphicFramePr>
            <p:nvPr/>
          </p:nvGraphicFramePr>
          <p:xfrm>
            <a:off x="1429" y="1218"/>
            <a:ext cx="3224" cy="1852"/>
          </p:xfrm>
          <a:graphic>
            <a:graphicData uri="http://schemas.openxmlformats.org/presentationml/2006/ole">
              <p:oleObj spid="_x0000_s8194" name="차트" r:id="rId4" imgW="4533900" imgH="2638425" progId="Excel.Chart.8">
                <p:embed/>
              </p:oleObj>
            </a:graphicData>
          </a:graphic>
        </p:graphicFrame>
        <p:sp>
          <p:nvSpPr>
            <p:cNvPr id="786437" name="Text Box 5"/>
            <p:cNvSpPr txBox="1">
              <a:spLocks noChangeArrowheads="1"/>
            </p:cNvSpPr>
            <p:nvPr/>
          </p:nvSpPr>
          <p:spPr bwMode="auto">
            <a:xfrm>
              <a:off x="1941" y="2942"/>
              <a:ext cx="49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6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Walking</a:t>
              </a:r>
            </a:p>
          </p:txBody>
        </p:sp>
        <p:sp>
          <p:nvSpPr>
            <p:cNvPr id="786438" name="Text Box 6"/>
            <p:cNvSpPr txBox="1">
              <a:spLocks noChangeArrowheads="1"/>
            </p:cNvSpPr>
            <p:nvPr/>
          </p:nvSpPr>
          <p:spPr bwMode="auto">
            <a:xfrm>
              <a:off x="1533" y="1162"/>
              <a:ext cx="24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%</a:t>
              </a:r>
            </a:p>
          </p:txBody>
        </p:sp>
        <p:sp>
          <p:nvSpPr>
            <p:cNvPr id="786439" name="Text Box 7"/>
            <p:cNvSpPr txBox="1">
              <a:spLocks noChangeArrowheads="1"/>
            </p:cNvSpPr>
            <p:nvPr/>
          </p:nvSpPr>
          <p:spPr bwMode="auto">
            <a:xfrm>
              <a:off x="3560" y="2925"/>
              <a:ext cx="33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6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Bus</a:t>
              </a:r>
            </a:p>
          </p:txBody>
        </p:sp>
        <p:sp>
          <p:nvSpPr>
            <p:cNvPr id="786440" name="Text Box 8"/>
            <p:cNvSpPr txBox="1">
              <a:spLocks noChangeArrowheads="1"/>
            </p:cNvSpPr>
            <p:nvPr/>
          </p:nvSpPr>
          <p:spPr bwMode="auto">
            <a:xfrm>
              <a:off x="2760" y="2926"/>
              <a:ext cx="26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6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Car</a:t>
              </a:r>
            </a:p>
          </p:txBody>
        </p:sp>
        <p:sp>
          <p:nvSpPr>
            <p:cNvPr id="786441" name="Rectangle 9"/>
            <p:cNvSpPr>
              <a:spLocks noChangeArrowheads="1"/>
            </p:cNvSpPr>
            <p:nvPr/>
          </p:nvSpPr>
          <p:spPr bwMode="auto">
            <a:xfrm>
              <a:off x="3713" y="2103"/>
              <a:ext cx="90" cy="9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86442" name="Rectangle 10"/>
            <p:cNvSpPr>
              <a:spLocks noChangeArrowheads="1"/>
            </p:cNvSpPr>
            <p:nvPr/>
          </p:nvSpPr>
          <p:spPr bwMode="auto">
            <a:xfrm>
              <a:off x="3713" y="1988"/>
              <a:ext cx="90" cy="9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86443" name="Text Box 11"/>
            <p:cNvSpPr txBox="1">
              <a:spLocks noChangeArrowheads="1"/>
            </p:cNvSpPr>
            <p:nvPr/>
          </p:nvSpPr>
          <p:spPr bwMode="auto">
            <a:xfrm>
              <a:off x="3793" y="1943"/>
              <a:ext cx="21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Pre</a:t>
              </a:r>
            </a:p>
          </p:txBody>
        </p:sp>
        <p:sp>
          <p:nvSpPr>
            <p:cNvPr id="786444" name="Text Box 12"/>
            <p:cNvSpPr txBox="1">
              <a:spLocks noChangeArrowheads="1"/>
            </p:cNvSpPr>
            <p:nvPr/>
          </p:nvSpPr>
          <p:spPr bwMode="auto">
            <a:xfrm>
              <a:off x="3804" y="2050"/>
              <a:ext cx="24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post</a:t>
              </a:r>
            </a:p>
          </p:txBody>
        </p:sp>
        <p:sp>
          <p:nvSpPr>
            <p:cNvPr id="786445" name="Text Box 13"/>
            <p:cNvSpPr txBox="1">
              <a:spLocks noChangeArrowheads="1"/>
            </p:cNvSpPr>
            <p:nvPr/>
          </p:nvSpPr>
          <p:spPr bwMode="auto">
            <a:xfrm>
              <a:off x="3930" y="1282"/>
              <a:ext cx="27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i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n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=25</a:t>
              </a:r>
            </a:p>
          </p:txBody>
        </p:sp>
        <p:sp>
          <p:nvSpPr>
            <p:cNvPr id="786446" name="Text Box 14"/>
            <p:cNvSpPr txBox="1">
              <a:spLocks noChangeArrowheads="1"/>
            </p:cNvSpPr>
            <p:nvPr/>
          </p:nvSpPr>
          <p:spPr bwMode="auto">
            <a:xfrm>
              <a:off x="3918" y="1444"/>
              <a:ext cx="45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i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X</a:t>
              </a:r>
              <a:r>
                <a:rPr lang="en-US" altLang="ko-KR" sz="1400" b="1" baseline="30000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2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=10.119</a:t>
              </a:r>
            </a:p>
          </p:txBody>
        </p:sp>
        <p:sp>
          <p:nvSpPr>
            <p:cNvPr id="786447" name="Text Box 15"/>
            <p:cNvSpPr txBox="1">
              <a:spLocks noChangeArrowheads="1"/>
            </p:cNvSpPr>
            <p:nvPr/>
          </p:nvSpPr>
          <p:spPr bwMode="auto">
            <a:xfrm>
              <a:off x="3917" y="1661"/>
              <a:ext cx="54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i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 *** p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&lt;.</a:t>
              </a: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001  </a:t>
              </a:r>
            </a:p>
          </p:txBody>
        </p:sp>
        <p:sp>
          <p:nvSpPr>
            <p:cNvPr id="786448" name="Text Box 16"/>
            <p:cNvSpPr txBox="1">
              <a:spLocks noChangeArrowheads="1"/>
            </p:cNvSpPr>
            <p:nvPr/>
          </p:nvSpPr>
          <p:spPr bwMode="auto">
            <a:xfrm>
              <a:off x="1984" y="1339"/>
              <a:ext cx="22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HY견고딕" pitchFamily="18" charset="-127"/>
                  <a:cs typeface="Times New Roman" pitchFamily="18" charset="0"/>
                </a:rPr>
                <a:t>***</a:t>
              </a:r>
            </a:p>
          </p:txBody>
        </p:sp>
        <p:sp>
          <p:nvSpPr>
            <p:cNvPr id="786449" name="Text Box 17"/>
            <p:cNvSpPr txBox="1">
              <a:spLocks noChangeArrowheads="1"/>
            </p:cNvSpPr>
            <p:nvPr/>
          </p:nvSpPr>
          <p:spPr bwMode="auto">
            <a:xfrm>
              <a:off x="1941" y="2251"/>
              <a:ext cx="181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5</a:t>
              </a:r>
            </a:p>
          </p:txBody>
        </p:sp>
        <p:sp>
          <p:nvSpPr>
            <p:cNvPr id="786450" name="Text Box 18"/>
            <p:cNvSpPr txBox="1">
              <a:spLocks noChangeArrowheads="1"/>
            </p:cNvSpPr>
            <p:nvPr/>
          </p:nvSpPr>
          <p:spPr bwMode="auto">
            <a:xfrm>
              <a:off x="2232" y="1364"/>
              <a:ext cx="27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786451" name="Text Box 19"/>
            <p:cNvSpPr txBox="1">
              <a:spLocks noChangeArrowheads="1"/>
            </p:cNvSpPr>
            <p:nvPr/>
          </p:nvSpPr>
          <p:spPr bwMode="auto">
            <a:xfrm>
              <a:off x="2682" y="1435"/>
              <a:ext cx="27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786452" name="Text Box 20"/>
            <p:cNvSpPr txBox="1">
              <a:spLocks noChangeArrowheads="1"/>
            </p:cNvSpPr>
            <p:nvPr/>
          </p:nvSpPr>
          <p:spPr bwMode="auto">
            <a:xfrm>
              <a:off x="3024" y="2168"/>
              <a:ext cx="181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6</a:t>
              </a:r>
            </a:p>
          </p:txBody>
        </p:sp>
        <p:sp>
          <p:nvSpPr>
            <p:cNvPr id="786453" name="Text Box 21"/>
            <p:cNvSpPr txBox="1">
              <a:spLocks noChangeArrowheads="1"/>
            </p:cNvSpPr>
            <p:nvPr/>
          </p:nvSpPr>
          <p:spPr bwMode="auto">
            <a:xfrm>
              <a:off x="3470" y="2251"/>
              <a:ext cx="181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5</a:t>
              </a:r>
            </a:p>
          </p:txBody>
        </p:sp>
        <p:sp>
          <p:nvSpPr>
            <p:cNvPr id="786454" name="Text Box 22"/>
            <p:cNvSpPr txBox="1">
              <a:spLocks noChangeArrowheads="1"/>
            </p:cNvSpPr>
            <p:nvPr/>
          </p:nvSpPr>
          <p:spPr bwMode="auto">
            <a:xfrm>
              <a:off x="3751" y="2435"/>
              <a:ext cx="181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 b="1" dirty="0" smtClean="0">
                  <a:solidFill>
                    <a:srgbClr val="000000"/>
                  </a:solidFill>
                  <a:ea typeface="바탕체" pitchFamily="17" charset="-127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786456" name="WordArt 24"/>
          <p:cNvSpPr>
            <a:spLocks noChangeArrowheads="1" noChangeShapeType="1" noTextEdit="1"/>
          </p:cNvSpPr>
          <p:nvPr/>
        </p:nvSpPr>
        <p:spPr bwMode="auto">
          <a:xfrm>
            <a:off x="2266950" y="549275"/>
            <a:ext cx="47529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kern="1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통학방법의 변화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427984" y="2420888"/>
            <a:ext cx="4690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00"/>
                </a:solidFill>
                <a:ea typeface="HY견고딕" pitchFamily="18" charset="-127"/>
                <a:cs typeface="Times New Roman" pitchFamily="18" charset="0"/>
              </a:rPr>
              <a:t>***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650" y="2276475"/>
            <a:ext cx="7835900" cy="2809875"/>
            <a:chOff x="295" y="890"/>
            <a:chExt cx="4936" cy="2114"/>
          </a:xfrm>
        </p:grpSpPr>
        <p:sp>
          <p:nvSpPr>
            <p:cNvPr id="788483" name="Rectangle 3"/>
            <p:cNvSpPr>
              <a:spLocks noChangeArrowheads="1"/>
            </p:cNvSpPr>
            <p:nvPr/>
          </p:nvSpPr>
          <p:spPr bwMode="invGray">
            <a:xfrm>
              <a:off x="340" y="1069"/>
              <a:ext cx="3375" cy="46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9893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272" y="890"/>
              <a:ext cx="878" cy="652"/>
              <a:chOff x="1488" y="1968"/>
              <a:chExt cx="432" cy="432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788486" name="Oval 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39216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ko-KR" altLang="en-US" smtClean="0">
                    <a:solidFill>
                      <a:srgbClr val="000000"/>
                    </a:solidFill>
                    <a:latin typeface="굴림" charset="-127"/>
                  </a:endParaRPr>
                </a:p>
              </p:txBody>
            </p:sp>
            <p:sp>
              <p:nvSpPr>
                <p:cNvPr id="788487" name="Freeform 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ko-KR" altLang="en-US" smtClean="0">
                    <a:solidFill>
                      <a:srgbClr val="000000"/>
                    </a:solidFill>
                    <a:latin typeface="굴림" charset="-127"/>
                  </a:endParaRPr>
                </a:p>
              </p:txBody>
            </p:sp>
          </p:grpSp>
          <p:sp>
            <p:nvSpPr>
              <p:cNvPr id="788488" name="Text Box 8"/>
              <p:cNvSpPr txBox="1">
                <a:spLocks noChangeArrowheads="1"/>
              </p:cNvSpPr>
              <p:nvPr/>
            </p:nvSpPr>
            <p:spPr bwMode="gray">
              <a:xfrm>
                <a:off x="1583" y="2057"/>
                <a:ext cx="263" cy="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latinLnBrk="0" hangingPunct="0">
                  <a:spcBef>
                    <a:spcPct val="0"/>
                  </a:spcBef>
                </a:pPr>
                <a:r>
                  <a:rPr kumimoji="0" lang="en-US" altLang="ko-KR" b="1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p</a:t>
                </a:r>
                <a:r>
                  <a:rPr kumimoji="0" lang="en-US" altLang="ko-KR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&lt;.</a:t>
                </a:r>
                <a:r>
                  <a:rPr kumimoji="0" lang="en-US" altLang="ko-KR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001</a:t>
                </a:r>
              </a:p>
            </p:txBody>
          </p:sp>
        </p:grpSp>
        <p:sp>
          <p:nvSpPr>
            <p:cNvPr id="788489" name="Text Box 9"/>
            <p:cNvSpPr txBox="1">
              <a:spLocks noChangeArrowheads="1"/>
            </p:cNvSpPr>
            <p:nvPr/>
          </p:nvSpPr>
          <p:spPr bwMode="black">
            <a:xfrm>
              <a:off x="295" y="999"/>
              <a:ext cx="2991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latinLnBrk="0" hangingPunct="0">
                <a:spcBef>
                  <a:spcPct val="0"/>
                </a:spcBef>
              </a:pPr>
              <a:r>
                <a:rPr kumimoji="0" lang="ko-KR" altLang="en-US" sz="2400" b="1" dirty="0" smtClean="0">
                  <a:solidFill>
                    <a:srgbClr val="0066FF"/>
                  </a:solidFill>
                  <a:latin typeface="HY견고딕" pitchFamily="18" charset="-127"/>
                  <a:ea typeface="HY견고딕" pitchFamily="18" charset="-127"/>
                </a:rPr>
                <a:t>체중조절을 위해 </a:t>
              </a:r>
              <a:r>
                <a:rPr kumimoji="0" lang="ko-KR" altLang="en-US" sz="2400" b="1" dirty="0" smtClean="0">
                  <a:solidFill>
                    <a:srgbClr val="0066FF"/>
                  </a:solidFill>
                  <a:latin typeface="HY견고딕" pitchFamily="18" charset="-127"/>
                  <a:ea typeface="HY견고딕" pitchFamily="18" charset="-127"/>
                </a:rPr>
                <a:t>식사량을 조절한다</a:t>
              </a:r>
              <a:endParaRPr kumimoji="0" lang="ko-KR" altLang="en-US" sz="2400" b="1" dirty="0" smtClean="0">
                <a:solidFill>
                  <a:srgbClr val="0066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88490" name="Rectangle 10"/>
            <p:cNvSpPr>
              <a:spLocks noChangeArrowheads="1"/>
            </p:cNvSpPr>
            <p:nvPr/>
          </p:nvSpPr>
          <p:spPr bwMode="invGray">
            <a:xfrm>
              <a:off x="340" y="1805"/>
              <a:ext cx="3729" cy="46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18AEB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790" y="1641"/>
              <a:ext cx="869" cy="698"/>
              <a:chOff x="3938" y="1968"/>
              <a:chExt cx="430" cy="466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788493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4996E3">
                        <a:gamma/>
                        <a:shade val="30196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ko-KR" altLang="en-US" smtClean="0">
                    <a:solidFill>
                      <a:srgbClr val="000000"/>
                    </a:solidFill>
                    <a:latin typeface="굴림" charset="-127"/>
                  </a:endParaRPr>
                </a:p>
              </p:txBody>
            </p:sp>
            <p:sp>
              <p:nvSpPr>
                <p:cNvPr id="788494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ko-KR" altLang="en-US" smtClean="0">
                    <a:solidFill>
                      <a:srgbClr val="000000"/>
                    </a:solidFill>
                    <a:latin typeface="굴림" charset="-127"/>
                  </a:endParaRPr>
                </a:p>
              </p:txBody>
            </p:sp>
          </p:grpSp>
          <p:sp>
            <p:nvSpPr>
              <p:cNvPr id="788495" name="Text Box 15"/>
              <p:cNvSpPr txBox="1">
                <a:spLocks noChangeArrowheads="1"/>
              </p:cNvSpPr>
              <p:nvPr/>
            </p:nvSpPr>
            <p:spPr bwMode="gray">
              <a:xfrm>
                <a:off x="4045" y="2078"/>
                <a:ext cx="209" cy="35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latinLnBrk="0" hangingPunct="0">
                  <a:spcBef>
                    <a:spcPct val="0"/>
                  </a:spcBef>
                </a:pPr>
                <a:r>
                  <a:rPr kumimoji="0" lang="en-US" altLang="ko-KR" sz="1600" b="1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p</a:t>
                </a:r>
                <a:r>
                  <a:rPr kumimoji="0" lang="en-US" altLang="ko-KR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&lt;.</a:t>
                </a:r>
                <a:r>
                  <a:rPr kumimoji="0" lang="en-US" altLang="ko-KR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01</a:t>
                </a:r>
              </a:p>
              <a:p>
                <a:pPr algn="ctr" eaLnBrk="0" latinLnBrk="0" hangingPunct="0">
                  <a:spcBef>
                    <a:spcPct val="0"/>
                  </a:spcBef>
                </a:pPr>
                <a:endParaRPr kumimoji="0" lang="en-US" altLang="ko-KR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itchFamily="18" charset="-127"/>
                  <a:ea typeface="휴먼엑스포" pitchFamily="18" charset="-127"/>
                </a:endParaRPr>
              </a:p>
            </p:txBody>
          </p:sp>
        </p:grpSp>
        <p:sp>
          <p:nvSpPr>
            <p:cNvPr id="788496" name="Text Box 16"/>
            <p:cNvSpPr txBox="1">
              <a:spLocks noChangeArrowheads="1"/>
            </p:cNvSpPr>
            <p:nvPr/>
          </p:nvSpPr>
          <p:spPr bwMode="black">
            <a:xfrm>
              <a:off x="793" y="1937"/>
              <a:ext cx="2949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latinLnBrk="0" hangingPunct="0">
                <a:spcBef>
                  <a:spcPct val="0"/>
                </a:spcBef>
              </a:pPr>
              <a:r>
                <a:rPr kumimoji="0" lang="ko-KR" altLang="en-US" sz="2400" b="1" smtClean="0">
                  <a:solidFill>
                    <a:srgbClr val="FF6600"/>
                  </a:solidFill>
                  <a:latin typeface="HY견고딕" pitchFamily="18" charset="-127"/>
                  <a:ea typeface="HY견고딕" pitchFamily="18" charset="-127"/>
                </a:rPr>
                <a:t>체중조절을 위해 운동을 한다</a:t>
              </a:r>
              <a:r>
                <a:rPr kumimoji="0" lang="ko-KR" altLang="en-US" sz="2400" smtClean="0">
                  <a:solidFill>
                    <a:srgbClr val="FF6600"/>
                  </a:solidFill>
                  <a:latin typeface="굴림" charset="-127"/>
                </a:rPr>
                <a:t> </a:t>
              </a:r>
              <a:endParaRPr kumimoji="0" lang="ko-KR" altLang="en-US" b="1" smtClean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788497" name="Rectangle 17"/>
            <p:cNvSpPr>
              <a:spLocks noChangeArrowheads="1"/>
            </p:cNvSpPr>
            <p:nvPr/>
          </p:nvSpPr>
          <p:spPr bwMode="invGray">
            <a:xfrm>
              <a:off x="340" y="2528"/>
              <a:ext cx="4545" cy="46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42E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353" y="2345"/>
              <a:ext cx="878" cy="659"/>
              <a:chOff x="3552" y="3339"/>
              <a:chExt cx="412" cy="392"/>
            </a:xfrm>
          </p:grpSpPr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788500" name="Oval 2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9966FF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ko-KR" altLang="en-US" smtClean="0">
                    <a:solidFill>
                      <a:srgbClr val="000000"/>
                    </a:solidFill>
                    <a:latin typeface="굴림" charset="-127"/>
                  </a:endParaRPr>
                </a:p>
              </p:txBody>
            </p:sp>
            <p:sp>
              <p:nvSpPr>
                <p:cNvPr id="788501" name="Freeform 2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ko-KR" altLang="en-US" smtClean="0">
                    <a:solidFill>
                      <a:srgbClr val="000000"/>
                    </a:solidFill>
                    <a:latin typeface="굴림" charset="-127"/>
                  </a:endParaRPr>
                </a:p>
              </p:txBody>
            </p:sp>
          </p:grpSp>
          <p:sp>
            <p:nvSpPr>
              <p:cNvPr id="788502" name="Text Box 22"/>
              <p:cNvSpPr txBox="1">
                <a:spLocks noChangeArrowheads="1"/>
              </p:cNvSpPr>
              <p:nvPr/>
            </p:nvSpPr>
            <p:spPr bwMode="gray">
              <a:xfrm>
                <a:off x="3681" y="3405"/>
                <a:ext cx="199" cy="2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latinLnBrk="0" hangingPunct="0">
                  <a:spcBef>
                    <a:spcPct val="0"/>
                  </a:spcBef>
                </a:pPr>
                <a:r>
                  <a:rPr kumimoji="0" lang="en-US" altLang="ko-KR" sz="1600" b="1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p</a:t>
                </a:r>
                <a:r>
                  <a:rPr kumimoji="0" lang="en-US" altLang="ko-KR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&lt;.</a:t>
                </a:r>
                <a:r>
                  <a:rPr kumimoji="0" lang="en-US" altLang="ko-KR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05</a:t>
                </a:r>
              </a:p>
              <a:p>
                <a:pPr algn="ctr" eaLnBrk="0" latinLnBrk="0" hangingPunct="0">
                  <a:spcBef>
                    <a:spcPct val="0"/>
                  </a:spcBef>
                </a:pPr>
                <a:endParaRPr kumimoji="0" lang="en-US" altLang="ko-KR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itchFamily="18" charset="-127"/>
                  <a:ea typeface="휴먼엑스포" pitchFamily="18" charset="-127"/>
                </a:endParaRPr>
              </a:p>
            </p:txBody>
          </p:sp>
        </p:grpSp>
        <p:sp>
          <p:nvSpPr>
            <p:cNvPr id="788503" name="Text Box 23"/>
            <p:cNvSpPr txBox="1">
              <a:spLocks noChangeArrowheads="1"/>
            </p:cNvSpPr>
            <p:nvPr/>
          </p:nvSpPr>
          <p:spPr bwMode="black">
            <a:xfrm>
              <a:off x="1020" y="2643"/>
              <a:ext cx="321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latinLnBrk="0" hangingPunct="0">
                <a:spcBef>
                  <a:spcPct val="0"/>
                </a:spcBef>
              </a:pPr>
              <a:r>
                <a:rPr kumimoji="0" lang="ko-KR" altLang="en-US" sz="2400" b="1" dirty="0" smtClean="0">
                  <a:solidFill>
                    <a:srgbClr val="0066FF"/>
                  </a:solidFill>
                  <a:latin typeface="HY견고딕" pitchFamily="18" charset="-127"/>
                  <a:ea typeface="HY견고딕" pitchFamily="18" charset="-127"/>
                </a:rPr>
                <a:t>여가시간에 운동</a:t>
              </a:r>
              <a:r>
                <a:rPr kumimoji="0" lang="en-US" altLang="ko-KR" sz="2400" b="1" dirty="0" smtClean="0">
                  <a:solidFill>
                    <a:srgbClr val="0066FF"/>
                  </a:solidFill>
                  <a:ea typeface="HY견고딕" pitchFamily="18" charset="-127"/>
                  <a:cs typeface="Times New Roman" pitchFamily="18" charset="0"/>
                </a:rPr>
                <a:t>,</a:t>
              </a:r>
              <a:r>
                <a:rPr kumimoji="0" lang="en-US" altLang="ko-KR" sz="2400" b="1" dirty="0" smtClean="0">
                  <a:solidFill>
                    <a:srgbClr val="0066FF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0" lang="ko-KR" altLang="en-US" sz="2400" b="1" dirty="0" smtClean="0">
                  <a:solidFill>
                    <a:srgbClr val="0066FF"/>
                  </a:solidFill>
                  <a:latin typeface="HY견고딕" pitchFamily="18" charset="-127"/>
                  <a:ea typeface="HY견고딕" pitchFamily="18" charset="-127"/>
                </a:rPr>
                <a:t>신체활동을 한다</a:t>
              </a:r>
              <a:r>
                <a:rPr kumimoji="0" lang="ko-KR" altLang="en-US" sz="2400" dirty="0" smtClean="0">
                  <a:solidFill>
                    <a:srgbClr val="000000"/>
                  </a:solidFill>
                  <a:latin typeface="굴림" charset="-127"/>
                </a:rPr>
                <a:t> </a:t>
              </a:r>
            </a:p>
          </p:txBody>
        </p:sp>
      </p:grpSp>
      <p:sp>
        <p:nvSpPr>
          <p:cNvPr id="788506" name="WordArt 26"/>
          <p:cNvSpPr>
            <a:spLocks noChangeArrowheads="1" noChangeShapeType="1" noTextEdit="1"/>
          </p:cNvSpPr>
          <p:nvPr/>
        </p:nvSpPr>
        <p:spPr bwMode="auto">
          <a:xfrm>
            <a:off x="2268538" y="836613"/>
            <a:ext cx="47529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kern="1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생활습관의 변화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31913" y="2133600"/>
            <a:ext cx="7054850" cy="3671888"/>
            <a:chOff x="505" y="1207"/>
            <a:chExt cx="5008" cy="2586"/>
          </a:xfrm>
        </p:grpSpPr>
        <p:sp>
          <p:nvSpPr>
            <p:cNvPr id="790532" name="Rectangle 4"/>
            <p:cNvSpPr>
              <a:spLocks noChangeArrowheads="1"/>
            </p:cNvSpPr>
            <p:nvPr/>
          </p:nvSpPr>
          <p:spPr bwMode="invGray">
            <a:xfrm>
              <a:off x="521" y="1367"/>
              <a:ext cx="3135" cy="41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9893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243" y="1207"/>
              <a:ext cx="816" cy="582"/>
              <a:chOff x="1488" y="1968"/>
              <a:chExt cx="432" cy="43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790535" name="Oval 7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39216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ko-KR" altLang="en-US" smtClean="0">
                    <a:solidFill>
                      <a:srgbClr val="000000"/>
                    </a:solidFill>
                    <a:latin typeface="굴림" charset="-127"/>
                  </a:endParaRPr>
                </a:p>
              </p:txBody>
            </p:sp>
            <p:sp>
              <p:nvSpPr>
                <p:cNvPr id="790536" name="Freeform 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ko-KR" altLang="en-US" smtClean="0">
                    <a:solidFill>
                      <a:srgbClr val="000000"/>
                    </a:solidFill>
                    <a:latin typeface="굴림" charset="-127"/>
                  </a:endParaRPr>
                </a:p>
              </p:txBody>
            </p:sp>
          </p:grpSp>
          <p:sp>
            <p:nvSpPr>
              <p:cNvPr id="790537" name="Text Box 9"/>
              <p:cNvSpPr txBox="1">
                <a:spLocks noChangeArrowheads="1"/>
              </p:cNvSpPr>
              <p:nvPr/>
            </p:nvSpPr>
            <p:spPr bwMode="gray">
              <a:xfrm>
                <a:off x="1570" y="2072"/>
                <a:ext cx="287" cy="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latinLnBrk="0" hangingPunct="0">
                  <a:spcBef>
                    <a:spcPct val="0"/>
                  </a:spcBef>
                </a:pPr>
                <a:r>
                  <a:rPr kumimoji="0" lang="en-US" altLang="ko-KR" sz="1600" b="1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p</a:t>
                </a:r>
                <a:r>
                  <a:rPr kumimoji="0" lang="en-US" altLang="ko-KR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&lt;.</a:t>
                </a:r>
                <a:r>
                  <a:rPr kumimoji="0" lang="en-US" altLang="ko-KR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001</a:t>
                </a:r>
              </a:p>
            </p:txBody>
          </p:sp>
        </p:grpSp>
        <p:sp>
          <p:nvSpPr>
            <p:cNvPr id="790538" name="Text Box 10"/>
            <p:cNvSpPr txBox="1">
              <a:spLocks noChangeArrowheads="1"/>
            </p:cNvSpPr>
            <p:nvPr/>
          </p:nvSpPr>
          <p:spPr bwMode="black">
            <a:xfrm>
              <a:off x="505" y="1434"/>
              <a:ext cx="273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latinLnBrk="0" hangingPunct="0">
                <a:spcBef>
                  <a:spcPct val="0"/>
                </a:spcBef>
              </a:pPr>
              <a:r>
                <a:rPr kumimoji="0" lang="ko-KR" altLang="en-US" sz="2400" b="1" smtClean="0">
                  <a:solidFill>
                    <a:srgbClr val="0000FF"/>
                  </a:solidFill>
                  <a:latin typeface="HY견고딕" pitchFamily="18" charset="-127"/>
                  <a:ea typeface="HY견고딕" pitchFamily="18" charset="-127"/>
                </a:rPr>
                <a:t>세끼의 식사가 규칙적이다</a:t>
              </a:r>
            </a:p>
          </p:txBody>
        </p:sp>
        <p:sp>
          <p:nvSpPr>
            <p:cNvPr id="790539" name="Rectangle 11"/>
            <p:cNvSpPr>
              <a:spLocks noChangeArrowheads="1"/>
            </p:cNvSpPr>
            <p:nvPr/>
          </p:nvSpPr>
          <p:spPr bwMode="invGray">
            <a:xfrm>
              <a:off x="521" y="2024"/>
              <a:ext cx="3464" cy="4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18AEB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726" y="1877"/>
              <a:ext cx="807" cy="585"/>
              <a:chOff x="3938" y="1968"/>
              <a:chExt cx="430" cy="437"/>
            </a:xfrm>
          </p:grpSpPr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790542" name="Oval 1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4996E3">
                        <a:gamma/>
                        <a:shade val="30196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ko-KR" altLang="en-US" smtClean="0">
                    <a:solidFill>
                      <a:srgbClr val="000000"/>
                    </a:solidFill>
                    <a:latin typeface="굴림" charset="-127"/>
                  </a:endParaRPr>
                </a:p>
              </p:txBody>
            </p:sp>
            <p:sp>
              <p:nvSpPr>
                <p:cNvPr id="790543" name="Freeform 1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ko-KR" altLang="en-US" smtClean="0">
                    <a:solidFill>
                      <a:srgbClr val="000000"/>
                    </a:solidFill>
                    <a:latin typeface="굴림" charset="-127"/>
                  </a:endParaRPr>
                </a:p>
              </p:txBody>
            </p:sp>
          </p:grpSp>
          <p:sp>
            <p:nvSpPr>
              <p:cNvPr id="790544" name="Text Box 16"/>
              <p:cNvSpPr txBox="1">
                <a:spLocks noChangeArrowheads="1"/>
              </p:cNvSpPr>
              <p:nvPr/>
            </p:nvSpPr>
            <p:spPr bwMode="gray">
              <a:xfrm>
                <a:off x="4026" y="2084"/>
                <a:ext cx="250" cy="1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latinLnBrk="0" hangingPunct="0">
                  <a:spcBef>
                    <a:spcPct val="0"/>
                  </a:spcBef>
                </a:pPr>
                <a:r>
                  <a:rPr kumimoji="0" lang="en-US" altLang="ko-KR" sz="1600" b="1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p</a:t>
                </a:r>
                <a:r>
                  <a:rPr kumimoji="0" lang="en-US" altLang="ko-KR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&lt;.</a:t>
                </a:r>
                <a:r>
                  <a:rPr kumimoji="0" lang="en-US" altLang="ko-KR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01</a:t>
                </a:r>
              </a:p>
            </p:txBody>
          </p:sp>
        </p:grpSp>
        <p:sp>
          <p:nvSpPr>
            <p:cNvPr id="790545" name="Rectangle 17"/>
            <p:cNvSpPr>
              <a:spLocks noChangeArrowheads="1"/>
            </p:cNvSpPr>
            <p:nvPr/>
          </p:nvSpPr>
          <p:spPr bwMode="invGray">
            <a:xfrm>
              <a:off x="521" y="2669"/>
              <a:ext cx="4222" cy="41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42E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241" y="2525"/>
              <a:ext cx="816" cy="588"/>
              <a:chOff x="3552" y="3339"/>
              <a:chExt cx="412" cy="392"/>
            </a:xfrm>
          </p:grpSpPr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790548" name="Oval 2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9966FF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ko-KR" altLang="en-US" smtClean="0">
                    <a:solidFill>
                      <a:srgbClr val="000000"/>
                    </a:solidFill>
                    <a:latin typeface="굴림" charset="-127"/>
                  </a:endParaRPr>
                </a:p>
              </p:txBody>
            </p:sp>
            <p:sp>
              <p:nvSpPr>
                <p:cNvPr id="790549" name="Freeform 2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ko-KR" altLang="en-US" smtClean="0">
                    <a:solidFill>
                      <a:srgbClr val="000000"/>
                    </a:solidFill>
                    <a:latin typeface="굴림" charset="-127"/>
                  </a:endParaRPr>
                </a:p>
              </p:txBody>
            </p:sp>
          </p:grpSp>
          <p:sp>
            <p:nvSpPr>
              <p:cNvPr id="790550" name="Text Box 22"/>
              <p:cNvSpPr txBox="1">
                <a:spLocks noChangeArrowheads="1"/>
              </p:cNvSpPr>
              <p:nvPr/>
            </p:nvSpPr>
            <p:spPr bwMode="gray">
              <a:xfrm>
                <a:off x="3643" y="3411"/>
                <a:ext cx="274" cy="1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latinLnBrk="0" hangingPunct="0">
                  <a:spcBef>
                    <a:spcPct val="0"/>
                  </a:spcBef>
                </a:pPr>
                <a:r>
                  <a:rPr kumimoji="0" lang="en-US" altLang="ko-KR" sz="1600" b="1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p</a:t>
                </a:r>
                <a:r>
                  <a:rPr kumimoji="0" lang="en-US" altLang="ko-KR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&lt;.</a:t>
                </a:r>
                <a:r>
                  <a:rPr kumimoji="0" lang="en-US" altLang="ko-KR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휴먼엑스포" pitchFamily="18" charset="-127"/>
                    <a:cs typeface="Times New Roman" pitchFamily="18" charset="0"/>
                  </a:rPr>
                  <a:t>001</a:t>
                </a:r>
              </a:p>
            </p:txBody>
          </p:sp>
        </p:grpSp>
        <p:sp>
          <p:nvSpPr>
            <p:cNvPr id="790551" name="Rectangle 23"/>
            <p:cNvSpPr>
              <a:spLocks noChangeArrowheads="1"/>
            </p:cNvSpPr>
            <p:nvPr/>
          </p:nvSpPr>
          <p:spPr bwMode="invGray">
            <a:xfrm>
              <a:off x="521" y="3322"/>
              <a:ext cx="4746" cy="4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AD8A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4694" y="3201"/>
              <a:ext cx="819" cy="592"/>
              <a:chOff x="2016" y="1920"/>
              <a:chExt cx="1680" cy="1680"/>
            </a:xfrm>
          </p:grpSpPr>
          <p:sp>
            <p:nvSpPr>
              <p:cNvPr id="790553" name="Oval 2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33CCCC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  <p:sp>
            <p:nvSpPr>
              <p:cNvPr id="790554" name="Freeform 2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ko-KR" altLang="en-US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</p:grpSp>
        <p:sp>
          <p:nvSpPr>
            <p:cNvPr id="790555" name="Text Box 27"/>
            <p:cNvSpPr txBox="1">
              <a:spLocks noChangeArrowheads="1"/>
            </p:cNvSpPr>
            <p:nvPr/>
          </p:nvSpPr>
          <p:spPr bwMode="gray">
            <a:xfrm>
              <a:off x="4877" y="3283"/>
              <a:ext cx="542" cy="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>
                <a:spcBef>
                  <a:spcPct val="0"/>
                </a:spcBef>
              </a:pPr>
              <a:r>
                <a:rPr kumimoji="0" lang="en-US" altLang="ko-KR" sz="16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휴먼엑스포" pitchFamily="18" charset="-127"/>
                  <a:cs typeface="Times New Roman" pitchFamily="18" charset="0"/>
                </a:rPr>
                <a:t>p</a:t>
              </a:r>
              <a:r>
                <a:rPr kumimoji="0" lang="en-US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휴먼엑스포" pitchFamily="18" charset="-127"/>
                  <a:cs typeface="Times New Roman" pitchFamily="18" charset="0"/>
                </a:rPr>
                <a:t>&lt;.</a:t>
              </a:r>
              <a:r>
                <a:rPr kumimoji="0" lang="en-US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휴먼엑스포" pitchFamily="18" charset="-127"/>
                  <a:cs typeface="Times New Roman" pitchFamily="18" charset="0"/>
                </a:rPr>
                <a:t>001</a:t>
              </a:r>
            </a:p>
          </p:txBody>
        </p:sp>
        <p:sp>
          <p:nvSpPr>
            <p:cNvPr id="790556" name="Text Box 28"/>
            <p:cNvSpPr txBox="1">
              <a:spLocks noChangeArrowheads="1"/>
            </p:cNvSpPr>
            <p:nvPr/>
          </p:nvSpPr>
          <p:spPr bwMode="black">
            <a:xfrm>
              <a:off x="958" y="2069"/>
              <a:ext cx="273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latinLnBrk="0" hangingPunct="0">
                <a:spcBef>
                  <a:spcPct val="0"/>
                </a:spcBef>
              </a:pPr>
              <a:r>
                <a:rPr kumimoji="0" lang="ko-KR" altLang="en-US" sz="2400" b="1" smtClean="0">
                  <a:solidFill>
                    <a:srgbClr val="FF6600"/>
                  </a:solidFill>
                  <a:latin typeface="HY견고딕" pitchFamily="18" charset="-127"/>
                  <a:ea typeface="HY견고딕" pitchFamily="18" charset="-127"/>
                </a:rPr>
                <a:t>아침식사는 규칙적이다</a:t>
              </a:r>
            </a:p>
          </p:txBody>
        </p:sp>
        <p:sp>
          <p:nvSpPr>
            <p:cNvPr id="790557" name="Text Box 29"/>
            <p:cNvSpPr txBox="1">
              <a:spLocks noChangeArrowheads="1"/>
            </p:cNvSpPr>
            <p:nvPr/>
          </p:nvSpPr>
          <p:spPr bwMode="black">
            <a:xfrm>
              <a:off x="1503" y="2704"/>
              <a:ext cx="273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latinLnBrk="0" hangingPunct="0">
                <a:spcBef>
                  <a:spcPct val="0"/>
                </a:spcBef>
              </a:pPr>
              <a:r>
                <a:rPr kumimoji="0" lang="ko-KR" altLang="en-US" sz="2400" b="1" smtClean="0">
                  <a:solidFill>
                    <a:srgbClr val="FFFF99"/>
                  </a:solidFill>
                  <a:latin typeface="HY견고딕" pitchFamily="18" charset="-127"/>
                  <a:ea typeface="HY견고딕" pitchFamily="18" charset="-127"/>
                </a:rPr>
                <a:t>하루에 세끼를 먹는다</a:t>
              </a:r>
            </a:p>
          </p:txBody>
        </p:sp>
        <p:sp>
          <p:nvSpPr>
            <p:cNvPr id="790558" name="Text Box 30"/>
            <p:cNvSpPr txBox="1">
              <a:spLocks noChangeArrowheads="1"/>
            </p:cNvSpPr>
            <p:nvPr/>
          </p:nvSpPr>
          <p:spPr bwMode="black">
            <a:xfrm>
              <a:off x="1973" y="3365"/>
              <a:ext cx="273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latinLnBrk="0" hangingPunct="0">
                <a:spcBef>
                  <a:spcPct val="0"/>
                </a:spcBef>
              </a:pPr>
              <a:r>
                <a:rPr kumimoji="0" lang="ko-KR" altLang="en-US" sz="2400" b="1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소식하는 편이다</a:t>
              </a:r>
            </a:p>
          </p:txBody>
        </p:sp>
      </p:grpSp>
      <p:sp>
        <p:nvSpPr>
          <p:cNvPr id="790560" name="WordArt 32"/>
          <p:cNvSpPr>
            <a:spLocks noChangeArrowheads="1" noChangeShapeType="1" noTextEdit="1"/>
          </p:cNvSpPr>
          <p:nvPr/>
        </p:nvSpPr>
        <p:spPr bwMode="auto">
          <a:xfrm>
            <a:off x="2268538" y="765175"/>
            <a:ext cx="47529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kern="1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식사습관의 변화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71525" y="2276475"/>
            <a:ext cx="7820025" cy="2809875"/>
            <a:chOff x="486" y="1434"/>
            <a:chExt cx="4926" cy="1770"/>
          </a:xfrm>
        </p:grpSpPr>
        <p:sp>
          <p:nvSpPr>
            <p:cNvPr id="792579" name="Rectangle 3"/>
            <p:cNvSpPr>
              <a:spLocks noChangeArrowheads="1"/>
            </p:cNvSpPr>
            <p:nvPr/>
          </p:nvSpPr>
          <p:spPr bwMode="invGray">
            <a:xfrm>
              <a:off x="521" y="1584"/>
              <a:ext cx="3375" cy="3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9893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2580" name="Text Box 4"/>
            <p:cNvSpPr txBox="1">
              <a:spLocks noChangeArrowheads="1"/>
            </p:cNvSpPr>
            <p:nvPr/>
          </p:nvSpPr>
          <p:spPr bwMode="black">
            <a:xfrm>
              <a:off x="486" y="1631"/>
              <a:ext cx="29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latinLnBrk="0" hangingPunct="0">
                <a:spcBef>
                  <a:spcPct val="0"/>
                </a:spcBef>
              </a:pPr>
              <a:r>
                <a:rPr kumimoji="0" lang="ko-KR" altLang="en-US" sz="2400" b="1" smtClean="0">
                  <a:solidFill>
                    <a:srgbClr val="0066FF"/>
                  </a:solidFill>
                  <a:latin typeface="HY견고딕" pitchFamily="18" charset="-127"/>
                  <a:ea typeface="HY견고딕" pitchFamily="18" charset="-127"/>
                </a:rPr>
                <a:t>규칙적인 운동을 매일 한다</a:t>
              </a:r>
            </a:p>
          </p:txBody>
        </p:sp>
        <p:sp>
          <p:nvSpPr>
            <p:cNvPr id="792581" name="Rectangle 5"/>
            <p:cNvSpPr>
              <a:spLocks noChangeArrowheads="1"/>
            </p:cNvSpPr>
            <p:nvPr/>
          </p:nvSpPr>
          <p:spPr bwMode="invGray">
            <a:xfrm>
              <a:off x="521" y="2200"/>
              <a:ext cx="3729" cy="3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18AEB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2582" name="Rectangle 6"/>
            <p:cNvSpPr>
              <a:spLocks noChangeArrowheads="1"/>
            </p:cNvSpPr>
            <p:nvPr/>
          </p:nvSpPr>
          <p:spPr bwMode="invGray">
            <a:xfrm>
              <a:off x="521" y="2805"/>
              <a:ext cx="4545" cy="39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42E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024" y="1434"/>
              <a:ext cx="4388" cy="1770"/>
              <a:chOff x="1024" y="1434"/>
              <a:chExt cx="4388" cy="1770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3453" y="1434"/>
                <a:ext cx="878" cy="546"/>
                <a:chOff x="1488" y="1968"/>
                <a:chExt cx="432" cy="432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792586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FF9900">
                          <a:gamma/>
                          <a:shade val="3921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ko-KR" altLang="en-US" smtClean="0">
                      <a:solidFill>
                        <a:srgbClr val="000000"/>
                      </a:solidFill>
                      <a:latin typeface="굴림" charset="-127"/>
                    </a:endParaRPr>
                  </a:p>
                </p:txBody>
              </p:sp>
              <p:sp>
                <p:nvSpPr>
                  <p:cNvPr id="792587" name="Freeform 11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0"/>
                      </a:spcBef>
                    </a:pPr>
                    <a:endParaRPr lang="ko-KR" altLang="en-US" smtClean="0">
                      <a:solidFill>
                        <a:srgbClr val="000000"/>
                      </a:solidFill>
                      <a:latin typeface="굴림" charset="-127"/>
                    </a:endParaRPr>
                  </a:p>
                </p:txBody>
              </p:sp>
            </p:grpSp>
            <p:sp>
              <p:nvSpPr>
                <p:cNvPr id="792588" name="Text Box 12"/>
                <p:cNvSpPr txBox="1">
                  <a:spLocks noChangeArrowheads="1"/>
                </p:cNvSpPr>
                <p:nvPr/>
              </p:nvSpPr>
              <p:spPr bwMode="gray">
                <a:xfrm>
                  <a:off x="1603" y="2057"/>
                  <a:ext cx="223" cy="18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latinLnBrk="0" hangingPunct="0">
                    <a:spcBef>
                      <a:spcPct val="0"/>
                    </a:spcBef>
                  </a:pPr>
                  <a:r>
                    <a:rPr kumimoji="0" lang="en-US" altLang="ko-KR" b="1" i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휴먼엑스포" pitchFamily="18" charset="-127"/>
                      <a:cs typeface="Times New Roman" pitchFamily="18" charset="0"/>
                    </a:rPr>
                    <a:t>p</a:t>
                  </a:r>
                  <a:r>
                    <a:rPr kumimoji="0" lang="en-US" altLang="ko-KR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휴먼엑스포" pitchFamily="18" charset="-127"/>
                      <a:cs typeface="Times New Roman" pitchFamily="18" charset="0"/>
                    </a:rPr>
                    <a:t>&lt;.</a:t>
                  </a:r>
                  <a:r>
                    <a:rPr kumimoji="0" lang="en-US" altLang="ko-KR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휴먼엑스포" pitchFamily="18" charset="-127"/>
                      <a:cs typeface="Times New Roman" pitchFamily="18" charset="0"/>
                    </a:rPr>
                    <a:t>05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3971" y="2065"/>
                <a:ext cx="869" cy="583"/>
                <a:chOff x="3938" y="1968"/>
                <a:chExt cx="430" cy="464"/>
              </a:xfrm>
            </p:grpSpPr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792591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96E3"/>
                      </a:gs>
                      <a:gs pos="100000">
                        <a:srgbClr val="4996E3">
                          <a:gamma/>
                          <a:shade val="3019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ko-KR" altLang="en-US" smtClean="0">
                      <a:solidFill>
                        <a:srgbClr val="000000"/>
                      </a:solidFill>
                      <a:latin typeface="굴림" charset="-127"/>
                    </a:endParaRPr>
                  </a:p>
                </p:txBody>
              </p:sp>
              <p:sp>
                <p:nvSpPr>
                  <p:cNvPr id="792592" name="Freeform 16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6A7E8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0"/>
                      </a:spcBef>
                    </a:pPr>
                    <a:endParaRPr lang="ko-KR" altLang="en-US" smtClean="0">
                      <a:solidFill>
                        <a:srgbClr val="000000"/>
                      </a:solidFill>
                      <a:latin typeface="굴림" charset="-127"/>
                    </a:endParaRPr>
                  </a:p>
                </p:txBody>
              </p:sp>
            </p:grpSp>
            <p:sp>
              <p:nvSpPr>
                <p:cNvPr id="792593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4047" y="2077"/>
                  <a:ext cx="206" cy="35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latinLnBrk="0" hangingPunct="0">
                    <a:spcBef>
                      <a:spcPct val="0"/>
                    </a:spcBef>
                  </a:pPr>
                  <a:r>
                    <a:rPr kumimoji="0" lang="en-US" altLang="ko-KR" sz="1600" b="1" i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휴먼엑스포" pitchFamily="18" charset="-127"/>
                      <a:cs typeface="Times New Roman" pitchFamily="18" charset="0"/>
                    </a:rPr>
                    <a:t>p</a:t>
                  </a:r>
                  <a:r>
                    <a:rPr kumimoji="0" lang="en-US" altLang="ko-KR" sz="16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휴먼엑스포" pitchFamily="18" charset="-127"/>
                      <a:cs typeface="Times New Roman" pitchFamily="18" charset="0"/>
                    </a:rPr>
                    <a:t>&lt;.</a:t>
                  </a:r>
                  <a:r>
                    <a:rPr kumimoji="0" lang="en-US" altLang="ko-KR" sz="16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휴먼엑스포" pitchFamily="18" charset="-127"/>
                      <a:cs typeface="Times New Roman" pitchFamily="18" charset="0"/>
                    </a:rPr>
                    <a:t>05</a:t>
                  </a:r>
                </a:p>
                <a:p>
                  <a:pPr algn="ctr" eaLnBrk="0" latinLnBrk="0" hangingPunct="0">
                    <a:spcBef>
                      <a:spcPct val="0"/>
                    </a:spcBef>
                  </a:pPr>
                  <a:endParaRPr kumimoji="0" lang="en-US" altLang="ko-KR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휴먼엑스포" pitchFamily="18" charset="-127"/>
                    <a:ea typeface="휴먼엑스포" pitchFamily="18" charset="-127"/>
                  </a:endParaRPr>
                </a:p>
              </p:txBody>
            </p:sp>
          </p:grpSp>
          <p:sp>
            <p:nvSpPr>
              <p:cNvPr id="792594" name="Text Box 18"/>
              <p:cNvSpPr txBox="1">
                <a:spLocks noChangeArrowheads="1"/>
              </p:cNvSpPr>
              <p:nvPr/>
            </p:nvSpPr>
            <p:spPr bwMode="black">
              <a:xfrm>
                <a:off x="1024" y="2261"/>
                <a:ext cx="294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latinLnBrk="0" hangingPunct="0">
                  <a:spcBef>
                    <a:spcPct val="0"/>
                  </a:spcBef>
                </a:pPr>
                <a:r>
                  <a:rPr kumimoji="0" lang="en-US" altLang="ko-KR" sz="2400" b="1" dirty="0" smtClean="0">
                    <a:solidFill>
                      <a:srgbClr val="FF6600"/>
                    </a:solidFill>
                    <a:ea typeface="HY견고딕" pitchFamily="18" charset="-127"/>
                    <a:cs typeface="Times New Roman" pitchFamily="18" charset="0"/>
                  </a:rPr>
                  <a:t>1</a:t>
                </a:r>
                <a:r>
                  <a:rPr kumimoji="0" lang="ko-KR" altLang="en-US" sz="2400" b="1" dirty="0" smtClean="0">
                    <a:solidFill>
                      <a:srgbClr val="FF6600"/>
                    </a:solidFill>
                    <a:latin typeface="HY견고딕" pitchFamily="18" charset="-127"/>
                    <a:ea typeface="HY견고딕" pitchFamily="18" charset="-127"/>
                  </a:rPr>
                  <a:t>회 </a:t>
                </a:r>
                <a:r>
                  <a:rPr kumimoji="0" lang="en-US" altLang="ko-KR" sz="2400" b="1" dirty="0" smtClean="0">
                    <a:solidFill>
                      <a:srgbClr val="FF6600"/>
                    </a:solidFill>
                    <a:ea typeface="HY견고딕" pitchFamily="18" charset="-127"/>
                    <a:cs typeface="Times New Roman" pitchFamily="18" charset="0"/>
                  </a:rPr>
                  <a:t>30</a:t>
                </a:r>
                <a:r>
                  <a:rPr kumimoji="0" lang="ko-KR" altLang="en-US" sz="2400" b="1" dirty="0" smtClean="0">
                    <a:solidFill>
                      <a:srgbClr val="FF6600"/>
                    </a:solidFill>
                    <a:latin typeface="HY견고딕" pitchFamily="18" charset="-127"/>
                    <a:ea typeface="HY견고딕" pitchFamily="18" charset="-127"/>
                  </a:rPr>
                  <a:t>분 이상 운동을 한다</a:t>
                </a:r>
                <a:endParaRPr kumimoji="0" lang="ko-KR" altLang="en-US" b="1" dirty="0" smtClean="0">
                  <a:solidFill>
                    <a:srgbClr val="FF6600"/>
                  </a:solidFill>
                  <a:latin typeface="Arial" charset="0"/>
                </a:endParaRPr>
              </a:p>
            </p:txBody>
          </p: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4534" y="2652"/>
                <a:ext cx="878" cy="552"/>
                <a:chOff x="3552" y="3339"/>
                <a:chExt cx="412" cy="392"/>
              </a:xfrm>
            </p:grpSpPr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792597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966FF"/>
                      </a:gs>
                      <a:gs pos="100000">
                        <a:srgbClr val="9966FF">
                          <a:gamma/>
                          <a:shade val="24314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ko-KR" altLang="en-US" smtClean="0">
                      <a:solidFill>
                        <a:srgbClr val="000000"/>
                      </a:solidFill>
                      <a:latin typeface="굴림" charset="-127"/>
                    </a:endParaRPr>
                  </a:p>
                </p:txBody>
              </p:sp>
              <p:sp>
                <p:nvSpPr>
                  <p:cNvPr id="792598" name="Freeform 22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9966FF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0"/>
                      </a:spcBef>
                    </a:pPr>
                    <a:endParaRPr lang="ko-KR" altLang="en-US" smtClean="0">
                      <a:solidFill>
                        <a:srgbClr val="000000"/>
                      </a:solidFill>
                      <a:latin typeface="굴림" charset="-127"/>
                    </a:endParaRPr>
                  </a:p>
                </p:txBody>
              </p:sp>
            </p:grpSp>
            <p:sp>
              <p:nvSpPr>
                <p:cNvPr id="792599" name="Text Box 23"/>
                <p:cNvSpPr txBox="1">
                  <a:spLocks noChangeArrowheads="1"/>
                </p:cNvSpPr>
                <p:nvPr/>
              </p:nvSpPr>
              <p:spPr bwMode="gray">
                <a:xfrm>
                  <a:off x="3683" y="3405"/>
                  <a:ext cx="195" cy="2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latinLnBrk="0" hangingPunct="0">
                    <a:spcBef>
                      <a:spcPct val="0"/>
                    </a:spcBef>
                  </a:pPr>
                  <a:r>
                    <a:rPr kumimoji="0" lang="en-US" altLang="ko-KR" sz="1600" b="1" i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휴먼엑스포" pitchFamily="18" charset="-127"/>
                      <a:cs typeface="Times New Roman" pitchFamily="18" charset="0"/>
                    </a:rPr>
                    <a:t>p</a:t>
                  </a:r>
                  <a:r>
                    <a:rPr kumimoji="0" lang="en-US" altLang="ko-KR" sz="16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휴먼엑스포" pitchFamily="18" charset="-127"/>
                      <a:cs typeface="Times New Roman" pitchFamily="18" charset="0"/>
                    </a:rPr>
                    <a:t>&lt;.</a:t>
                  </a:r>
                  <a:r>
                    <a:rPr kumimoji="0" lang="en-US" altLang="ko-KR" sz="16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휴먼엑스포" pitchFamily="18" charset="-127"/>
                      <a:cs typeface="Times New Roman" pitchFamily="18" charset="0"/>
                    </a:rPr>
                    <a:t>05</a:t>
                  </a:r>
                </a:p>
                <a:p>
                  <a:pPr algn="ctr" eaLnBrk="0" latinLnBrk="0" hangingPunct="0">
                    <a:spcBef>
                      <a:spcPct val="0"/>
                    </a:spcBef>
                  </a:pPr>
                  <a:endParaRPr kumimoji="0" lang="en-US" altLang="ko-KR" sz="16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휴먼엑스포" pitchFamily="18" charset="-127"/>
                    <a:ea typeface="휴먼엑스포" pitchFamily="18" charset="-127"/>
                  </a:endParaRPr>
                </a:p>
              </p:txBody>
            </p:sp>
          </p:grpSp>
          <p:sp>
            <p:nvSpPr>
              <p:cNvPr id="792600" name="Text Box 24"/>
              <p:cNvSpPr txBox="1">
                <a:spLocks noChangeArrowheads="1"/>
              </p:cNvSpPr>
              <p:nvPr/>
            </p:nvSpPr>
            <p:spPr bwMode="black">
              <a:xfrm>
                <a:off x="1272" y="2830"/>
                <a:ext cx="321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latinLnBrk="0" hangingPunct="0">
                  <a:spcBef>
                    <a:spcPct val="0"/>
                  </a:spcBef>
                </a:pPr>
                <a:r>
                  <a:rPr kumimoji="0" lang="en-US" altLang="ko-KR" sz="2400" b="1" dirty="0" smtClean="0">
                    <a:solidFill>
                      <a:srgbClr val="0066FF"/>
                    </a:solidFill>
                    <a:ea typeface="HY견고딕" pitchFamily="18" charset="-127"/>
                    <a:cs typeface="Times New Roman" pitchFamily="18" charset="0"/>
                  </a:rPr>
                  <a:t>1</a:t>
                </a:r>
                <a:r>
                  <a:rPr kumimoji="0" lang="ko-KR" altLang="en-US" sz="2400" b="1" dirty="0" smtClean="0">
                    <a:solidFill>
                      <a:srgbClr val="0066FF"/>
                    </a:solidFill>
                    <a:latin typeface="HY견고딕" pitchFamily="18" charset="-127"/>
                    <a:ea typeface="HY견고딕" pitchFamily="18" charset="-127"/>
                  </a:rPr>
                  <a:t>주일에 </a:t>
                </a:r>
                <a:r>
                  <a:rPr kumimoji="0" lang="en-US" altLang="ko-KR" sz="2400" b="1" dirty="0" smtClean="0">
                    <a:solidFill>
                      <a:srgbClr val="0066FF"/>
                    </a:solidFill>
                    <a:ea typeface="HY견고딕" pitchFamily="18" charset="-127"/>
                    <a:cs typeface="Times New Roman" pitchFamily="18" charset="0"/>
                  </a:rPr>
                  <a:t>3</a:t>
                </a:r>
                <a:r>
                  <a:rPr kumimoji="0" lang="ko-KR" altLang="en-US" sz="2400" b="1" dirty="0" smtClean="0">
                    <a:solidFill>
                      <a:srgbClr val="0066FF"/>
                    </a:solidFill>
                    <a:latin typeface="HY견고딕" pitchFamily="18" charset="-127"/>
                    <a:ea typeface="HY견고딕" pitchFamily="18" charset="-127"/>
                  </a:rPr>
                  <a:t>회 이상 운동을 한다</a:t>
                </a:r>
                <a:endParaRPr kumimoji="0" lang="ko-KR" altLang="en-US" sz="2400" dirty="0" smtClean="0">
                  <a:solidFill>
                    <a:srgbClr val="000000"/>
                  </a:solidFill>
                  <a:latin typeface="굴림" charset="-127"/>
                </a:endParaRPr>
              </a:p>
            </p:txBody>
          </p:sp>
        </p:grpSp>
      </p:grpSp>
      <p:sp>
        <p:nvSpPr>
          <p:cNvPr id="792603" name="WordArt 27"/>
          <p:cNvSpPr>
            <a:spLocks noChangeArrowheads="1" noChangeShapeType="1" noTextEdit="1"/>
          </p:cNvSpPr>
          <p:nvPr/>
        </p:nvSpPr>
        <p:spPr bwMode="auto">
          <a:xfrm>
            <a:off x="2268538" y="836613"/>
            <a:ext cx="47529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kern="1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운동습관의 변화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rgbClr val="000099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6000" b="1" kern="0" dirty="0" err="1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외배엽형</a:t>
            </a:r>
            <a:r>
              <a:rPr lang="en-US" altLang="ko-KR" sz="6000" b="1" kern="0" dirty="0">
                <a:solidFill>
                  <a:srgbClr val="FAFD00"/>
                </a:solidFill>
                <a:ea typeface="+mj-ea"/>
                <a:cs typeface="Times New Roman" pitchFamily="18" charset="0"/>
              </a:rPr>
              <a:t>(</a:t>
            </a:r>
            <a:r>
              <a:rPr lang="en-US" altLang="ko-KR" sz="6000" b="1" kern="0" dirty="0" err="1">
                <a:solidFill>
                  <a:srgbClr val="FAFD00"/>
                </a:solidFill>
                <a:ea typeface="+mj-ea"/>
                <a:cs typeface="Times New Roman" pitchFamily="18" charset="0"/>
              </a:rPr>
              <a:t>Ectomorph</a:t>
            </a:r>
            <a:r>
              <a:rPr lang="en-US" altLang="ko-KR" sz="6000" b="1" kern="0" dirty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)</a:t>
            </a:r>
          </a:p>
        </p:txBody>
      </p:sp>
      <p:pic>
        <p:nvPicPr>
          <p:cNvPr id="24579" name="Picture 10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52600"/>
            <a:ext cx="3214687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3571875" y="2214563"/>
            <a:ext cx="5357813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키가 크고 좁은 어깨와 마른 체형으로 체지방 및 근육이 적음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체중도 적게 나가며 늘리기가 쉽지 않음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신진대사가 높아서 </a:t>
            </a:r>
            <a:r>
              <a:rPr lang="en-US" altLang="ko-KR" sz="2800" b="1" dirty="0">
                <a:ea typeface="휴먼엑스포" pitchFamily="18" charset="-127"/>
                <a:cs typeface="Times New Roman" pitchFamily="18" charset="0"/>
              </a:rPr>
              <a:t>3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가지 체형 중 근육과 근력을 형성하기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가장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어려움</a:t>
            </a:r>
            <a:endParaRPr lang="ko-KR" altLang="en-US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76375" y="1989138"/>
            <a:ext cx="6792913" cy="3794125"/>
            <a:chOff x="930" y="1253"/>
            <a:chExt cx="4279" cy="2390"/>
          </a:xfrm>
        </p:grpSpPr>
        <p:sp>
          <p:nvSpPr>
            <p:cNvPr id="794628" name="Oval 4"/>
            <p:cNvSpPr>
              <a:spLocks noChangeArrowheads="1"/>
            </p:cNvSpPr>
            <p:nvPr/>
          </p:nvSpPr>
          <p:spPr bwMode="ltGray">
            <a:xfrm>
              <a:off x="1443" y="2808"/>
              <a:ext cx="3504" cy="835"/>
            </a:xfrm>
            <a:prstGeom prst="ellipse">
              <a:avLst/>
            </a:prstGeom>
            <a:solidFill>
              <a:srgbClr val="000134">
                <a:alpha val="30000"/>
              </a:srgbClr>
            </a:soli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4629" name="Oval 5"/>
            <p:cNvSpPr>
              <a:spLocks noChangeArrowheads="1"/>
            </p:cNvSpPr>
            <p:nvPr/>
          </p:nvSpPr>
          <p:spPr bwMode="ltGray">
            <a:xfrm rot="-998297">
              <a:off x="986" y="1477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29698D"/>
                </a:gs>
                <a:gs pos="50000">
                  <a:srgbClr val="29698D">
                    <a:gamma/>
                    <a:tint val="24314"/>
                    <a:invGamma/>
                  </a:srgbClr>
                </a:gs>
                <a:gs pos="100000">
                  <a:srgbClr val="29698D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4630" name="Oval 6"/>
            <p:cNvSpPr>
              <a:spLocks noChangeArrowheads="1"/>
            </p:cNvSpPr>
            <p:nvPr/>
          </p:nvSpPr>
          <p:spPr bwMode="ltGray">
            <a:xfrm rot="-998297">
              <a:off x="1022" y="1375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33CCCC">
                    <a:gamma/>
                    <a:shade val="63529"/>
                    <a:invGamma/>
                  </a:srgbClr>
                </a:gs>
                <a:gs pos="100000">
                  <a:srgbClr val="33CCCC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4631" name="Arc 7"/>
            <p:cNvSpPr>
              <a:spLocks/>
            </p:cNvSpPr>
            <p:nvPr/>
          </p:nvSpPr>
          <p:spPr bwMode="gray">
            <a:xfrm rot="-998297">
              <a:off x="2690" y="1424"/>
              <a:ext cx="1796" cy="969"/>
            </a:xfrm>
            <a:custGeom>
              <a:avLst/>
              <a:gdLst>
                <a:gd name="G0" fmla="+- 0 0 0"/>
                <a:gd name="G1" fmla="+- 14335 0 0"/>
                <a:gd name="G2" fmla="+- 21600 0 0"/>
                <a:gd name="T0" fmla="*/ 16157 w 21600"/>
                <a:gd name="T1" fmla="*/ 0 h 22718"/>
                <a:gd name="T2" fmla="*/ 19907 w 21600"/>
                <a:gd name="T3" fmla="*/ 22718 h 22718"/>
                <a:gd name="T4" fmla="*/ 0 w 21600"/>
                <a:gd name="T5" fmla="*/ 14335 h 2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18" fill="none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</a:path>
                <a:path w="21600" h="22718" stroke="0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  <a:lnTo>
                    <a:pt x="0" y="14335"/>
                  </a:lnTo>
                  <a:close/>
                </a:path>
              </a:pathLst>
            </a:custGeom>
            <a:solidFill>
              <a:srgbClr val="00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4632" name="Arc 8"/>
            <p:cNvSpPr>
              <a:spLocks/>
            </p:cNvSpPr>
            <p:nvPr/>
          </p:nvSpPr>
          <p:spPr bwMode="gray">
            <a:xfrm rot="20601703" flipH="1">
              <a:off x="1056" y="2251"/>
              <a:ext cx="1812" cy="1027"/>
            </a:xfrm>
            <a:custGeom>
              <a:avLst/>
              <a:gdLst>
                <a:gd name="G0" fmla="+- 0 0 0"/>
                <a:gd name="G1" fmla="+- 6947 0 0"/>
                <a:gd name="G2" fmla="+- 21600 0 0"/>
                <a:gd name="T0" fmla="*/ 20452 w 21600"/>
                <a:gd name="T1" fmla="*/ 0 h 24439"/>
                <a:gd name="T2" fmla="*/ 12673 w 21600"/>
                <a:gd name="T3" fmla="*/ 24439 h 24439"/>
                <a:gd name="T4" fmla="*/ 0 w 21600"/>
                <a:gd name="T5" fmla="*/ 6947 h 24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439" fill="none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</a:path>
                <a:path w="21600" h="24439" stroke="0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  <a:lnTo>
                    <a:pt x="0" y="6947"/>
                  </a:lnTo>
                  <a:close/>
                </a:path>
              </a:pathLst>
            </a:custGeom>
            <a:gradFill rotWithShape="1">
              <a:gsLst>
                <a:gs pos="0">
                  <a:srgbClr val="47ABE3">
                    <a:gamma/>
                    <a:tint val="45490"/>
                    <a:invGamma/>
                  </a:srgbClr>
                </a:gs>
                <a:gs pos="100000">
                  <a:srgbClr val="47ABE3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4633" name="Arc 9"/>
            <p:cNvSpPr>
              <a:spLocks/>
            </p:cNvSpPr>
            <p:nvPr/>
          </p:nvSpPr>
          <p:spPr bwMode="gray">
            <a:xfrm rot="-998297">
              <a:off x="2214" y="1253"/>
              <a:ext cx="1772" cy="893"/>
            </a:xfrm>
            <a:custGeom>
              <a:avLst/>
              <a:gdLst>
                <a:gd name="G0" fmla="+- 4839 0 0"/>
                <a:gd name="G1" fmla="+- 21600 0 0"/>
                <a:gd name="G2" fmla="+- 21600 0 0"/>
                <a:gd name="T0" fmla="*/ 0 w 21397"/>
                <a:gd name="T1" fmla="*/ 549 h 21600"/>
                <a:gd name="T2" fmla="*/ 21397 w 21397"/>
                <a:gd name="T3" fmla="*/ 7730 h 21600"/>
                <a:gd name="T4" fmla="*/ 4839 w 213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97" h="21600" fill="none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</a:path>
                <a:path w="21397" h="21600" stroke="0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  <a:lnTo>
                    <a:pt x="4839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AAA0F8">
                    <a:gamma/>
                    <a:shade val="46275"/>
                    <a:invGamma/>
                  </a:srgbClr>
                </a:gs>
                <a:gs pos="100000">
                  <a:srgbClr val="AAA0F8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4634" name="Arc 10"/>
            <p:cNvSpPr>
              <a:spLocks/>
            </p:cNvSpPr>
            <p:nvPr/>
          </p:nvSpPr>
          <p:spPr bwMode="gray">
            <a:xfrm rot="20601703" flipH="1">
              <a:off x="930" y="1664"/>
              <a:ext cx="1740" cy="870"/>
            </a:xfrm>
            <a:custGeom>
              <a:avLst/>
              <a:gdLst>
                <a:gd name="G0" fmla="+- 0 0 0"/>
                <a:gd name="G1" fmla="+- 21142 0 0"/>
                <a:gd name="G2" fmla="+- 21600 0 0"/>
                <a:gd name="T0" fmla="*/ 4423 w 20934"/>
                <a:gd name="T1" fmla="*/ 0 h 21142"/>
                <a:gd name="T2" fmla="*/ 20934 w 20934"/>
                <a:gd name="T3" fmla="*/ 15820 h 21142"/>
                <a:gd name="T4" fmla="*/ 0 w 20934"/>
                <a:gd name="T5" fmla="*/ 21142 h 2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34" h="21142" fill="none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</a:path>
                <a:path w="20934" h="21142" stroke="0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  <a:lnTo>
                    <a:pt x="0" y="21142"/>
                  </a:lnTo>
                  <a:close/>
                </a:path>
              </a:pathLst>
            </a:custGeom>
            <a:gradFill rotWithShape="1">
              <a:gsLst>
                <a:gs pos="0">
                  <a:srgbClr val="47ABE3"/>
                </a:gs>
                <a:gs pos="100000">
                  <a:srgbClr val="47ABE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4635" name="Oval 11"/>
            <p:cNvSpPr>
              <a:spLocks noChangeArrowheads="1"/>
            </p:cNvSpPr>
            <p:nvPr/>
          </p:nvSpPr>
          <p:spPr bwMode="gray">
            <a:xfrm rot="-998297">
              <a:off x="1942" y="1825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4636" name="Text Box 12"/>
            <p:cNvSpPr txBox="1">
              <a:spLocks noChangeArrowheads="1"/>
            </p:cNvSpPr>
            <p:nvPr/>
          </p:nvSpPr>
          <p:spPr bwMode="auto">
            <a:xfrm>
              <a:off x="1310" y="1910"/>
              <a:ext cx="8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>
                <a:spcBef>
                  <a:spcPct val="0"/>
                </a:spcBef>
              </a:pPr>
              <a:r>
                <a:rPr kumimoji="0" lang="ko-KR" altLang="en-US" sz="2400" smtClean="0">
                  <a:solidFill>
                    <a:srgbClr val="FFFF66"/>
                  </a:solidFill>
                  <a:latin typeface="Verdana" pitchFamily="34" charset="0"/>
                  <a:ea typeface="HY견고딕" pitchFamily="18" charset="-127"/>
                </a:rPr>
                <a:t>식사습관</a:t>
              </a:r>
              <a:endParaRPr kumimoji="0" lang="ko-KR" altLang="en-US" sz="2400" smtClean="0">
                <a:solidFill>
                  <a:srgbClr val="FFFF66"/>
                </a:solidFill>
                <a:latin typeface="Arial" charset="0"/>
                <a:ea typeface="HY견고딕" pitchFamily="18" charset="-127"/>
              </a:endParaRPr>
            </a:p>
          </p:txBody>
        </p:sp>
        <p:sp>
          <p:nvSpPr>
            <p:cNvPr id="794637" name="Text Box 13"/>
            <p:cNvSpPr txBox="1">
              <a:spLocks noChangeArrowheads="1"/>
            </p:cNvSpPr>
            <p:nvPr/>
          </p:nvSpPr>
          <p:spPr bwMode="auto">
            <a:xfrm>
              <a:off x="2472" y="1434"/>
              <a:ext cx="8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>
                <a:spcBef>
                  <a:spcPct val="0"/>
                </a:spcBef>
              </a:pPr>
              <a:r>
                <a:rPr kumimoji="0" lang="ko-KR" altLang="en-US" sz="2400" smtClean="0">
                  <a:solidFill>
                    <a:srgbClr val="FFFF66"/>
                  </a:solidFill>
                  <a:latin typeface="Verdana" pitchFamily="34" charset="0"/>
                  <a:ea typeface="HY견고딕" pitchFamily="18" charset="-127"/>
                </a:rPr>
                <a:t>운동습관</a:t>
              </a:r>
              <a:endParaRPr kumimoji="0" lang="ko-KR" altLang="en-US" sz="2400" smtClean="0">
                <a:solidFill>
                  <a:srgbClr val="FFFF66"/>
                </a:solidFill>
                <a:latin typeface="Arial" charset="0"/>
                <a:ea typeface="HY견고딕" pitchFamily="18" charset="-127"/>
              </a:endParaRPr>
            </a:p>
          </p:txBody>
        </p:sp>
        <p:sp>
          <p:nvSpPr>
            <p:cNvPr id="794638" name="Freeform 14"/>
            <p:cNvSpPr>
              <a:spLocks/>
            </p:cNvSpPr>
            <p:nvPr/>
          </p:nvSpPr>
          <p:spPr bwMode="gray">
            <a:xfrm>
              <a:off x="4015" y="2069"/>
              <a:ext cx="1133" cy="1180"/>
            </a:xfrm>
            <a:custGeom>
              <a:avLst/>
              <a:gdLst/>
              <a:ahLst/>
              <a:cxnLst>
                <a:cxn ang="0">
                  <a:pos x="0" y="841"/>
                </a:cxn>
                <a:cxn ang="0">
                  <a:pos x="784" y="0"/>
                </a:cxn>
                <a:cxn ang="0">
                  <a:pos x="816" y="280"/>
                </a:cxn>
                <a:cxn ang="0">
                  <a:pos x="544" y="672"/>
                </a:cxn>
                <a:cxn ang="0">
                  <a:pos x="25" y="1078"/>
                </a:cxn>
                <a:cxn ang="0">
                  <a:pos x="0" y="841"/>
                </a:cxn>
              </a:cxnLst>
              <a:rect l="0" t="0" r="r" b="b"/>
              <a:pathLst>
                <a:path w="816" h="1078">
                  <a:moveTo>
                    <a:pt x="0" y="841"/>
                  </a:moveTo>
                  <a:lnTo>
                    <a:pt x="784" y="0"/>
                  </a:lnTo>
                  <a:lnTo>
                    <a:pt x="816" y="280"/>
                  </a:lnTo>
                  <a:cubicBezTo>
                    <a:pt x="776" y="392"/>
                    <a:pt x="676" y="539"/>
                    <a:pt x="544" y="672"/>
                  </a:cubicBezTo>
                  <a:cubicBezTo>
                    <a:pt x="412" y="805"/>
                    <a:pt x="116" y="1050"/>
                    <a:pt x="25" y="1078"/>
                  </a:cubicBezTo>
                  <a:cubicBezTo>
                    <a:pt x="7" y="1006"/>
                    <a:pt x="0" y="841"/>
                    <a:pt x="0" y="841"/>
                  </a:cubicBezTo>
                  <a:close/>
                </a:path>
              </a:pathLst>
            </a:custGeom>
            <a:gradFill rotWithShape="0">
              <a:gsLst>
                <a:gs pos="0">
                  <a:srgbClr val="6600CC">
                    <a:gamma/>
                    <a:tint val="45490"/>
                    <a:invGamma/>
                  </a:srgbClr>
                </a:gs>
                <a:gs pos="100000">
                  <a:srgbClr val="6600CC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4639" name="Arc 15"/>
            <p:cNvSpPr>
              <a:spLocks/>
            </p:cNvSpPr>
            <p:nvPr/>
          </p:nvSpPr>
          <p:spPr bwMode="gray">
            <a:xfrm rot="-1060795">
              <a:off x="2722" y="2119"/>
              <a:ext cx="2487" cy="85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01 w 20601"/>
                <a:gd name="T1" fmla="*/ 6492 h 19523"/>
                <a:gd name="T2" fmla="*/ 9242 w 20601"/>
                <a:gd name="T3" fmla="*/ 19523 h 19523"/>
                <a:gd name="T4" fmla="*/ 0 w 20601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1" h="19523" fill="none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</a:path>
                <a:path w="20601" h="19523" stroke="0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4640" name="Freeform 16"/>
            <p:cNvSpPr>
              <a:spLocks/>
            </p:cNvSpPr>
            <p:nvPr/>
          </p:nvSpPr>
          <p:spPr bwMode="gray">
            <a:xfrm>
              <a:off x="2964" y="2316"/>
              <a:ext cx="1095" cy="978"/>
            </a:xfrm>
            <a:custGeom>
              <a:avLst/>
              <a:gdLst/>
              <a:ahLst/>
              <a:cxnLst>
                <a:cxn ang="0">
                  <a:pos x="1071" y="546"/>
                </a:cxn>
                <a:cxn ang="0">
                  <a:pos x="1108" y="779"/>
                </a:cxn>
                <a:cxn ang="0">
                  <a:pos x="67" y="168"/>
                </a:cxn>
                <a:cxn ang="0">
                  <a:pos x="0" y="0"/>
                </a:cxn>
                <a:cxn ang="0">
                  <a:pos x="1071" y="546"/>
                </a:cxn>
              </a:cxnLst>
              <a:rect l="0" t="0" r="r" b="b"/>
              <a:pathLst>
                <a:path w="1108" h="779">
                  <a:moveTo>
                    <a:pt x="1071" y="546"/>
                  </a:moveTo>
                  <a:lnTo>
                    <a:pt x="1108" y="779"/>
                  </a:lnTo>
                  <a:lnTo>
                    <a:pt x="67" y="168"/>
                  </a:lnTo>
                  <a:lnTo>
                    <a:pt x="0" y="0"/>
                  </a:lnTo>
                  <a:lnTo>
                    <a:pt x="1071" y="546"/>
                  </a:lnTo>
                  <a:close/>
                </a:path>
              </a:pathLst>
            </a:custGeom>
            <a:gradFill rotWithShape="1">
              <a:gsLst>
                <a:gs pos="0">
                  <a:srgbClr val="5007A1">
                    <a:gamma/>
                    <a:tint val="45490"/>
                    <a:invGamma/>
                  </a:srgbClr>
                </a:gs>
                <a:gs pos="100000">
                  <a:srgbClr val="5007A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4641" name="Text Box 17"/>
            <p:cNvSpPr txBox="1">
              <a:spLocks noChangeArrowheads="1"/>
            </p:cNvSpPr>
            <p:nvPr/>
          </p:nvSpPr>
          <p:spPr bwMode="auto">
            <a:xfrm>
              <a:off x="3541" y="2261"/>
              <a:ext cx="128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>
                <a:spcBef>
                  <a:spcPct val="0"/>
                </a:spcBef>
              </a:pPr>
              <a:r>
                <a:rPr kumimoji="0" lang="ko-KR" altLang="en-US" sz="2000" smtClean="0">
                  <a:solidFill>
                    <a:srgbClr val="FFFF66"/>
                  </a:solidFill>
                  <a:latin typeface="HY견고딕" pitchFamily="18" charset="-127"/>
                  <a:ea typeface="HY견고딕" pitchFamily="18" charset="-127"/>
                </a:rPr>
                <a:t>올바른 생활습관</a:t>
              </a:r>
            </a:p>
          </p:txBody>
        </p:sp>
        <p:sp>
          <p:nvSpPr>
            <p:cNvPr id="794642" name="Oval 18"/>
            <p:cNvSpPr>
              <a:spLocks noChangeArrowheads="1"/>
            </p:cNvSpPr>
            <p:nvPr/>
          </p:nvSpPr>
          <p:spPr bwMode="white">
            <a:xfrm rot="-998297">
              <a:off x="2006" y="1984"/>
              <a:ext cx="1629" cy="68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4643" name="Freeform 19"/>
            <p:cNvSpPr>
              <a:spLocks/>
            </p:cNvSpPr>
            <p:nvPr/>
          </p:nvSpPr>
          <p:spPr bwMode="gray">
            <a:xfrm>
              <a:off x="3075" y="2565"/>
              <a:ext cx="808" cy="6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52" y="448"/>
                </a:cxn>
                <a:cxn ang="0">
                  <a:pos x="360" y="648"/>
                </a:cxn>
                <a:cxn ang="0">
                  <a:pos x="808" y="424"/>
                </a:cxn>
                <a:cxn ang="0">
                  <a:pos x="104" y="0"/>
                </a:cxn>
                <a:cxn ang="0">
                  <a:pos x="0" y="24"/>
                </a:cxn>
              </a:cxnLst>
              <a:rect l="0" t="0" r="r" b="b"/>
              <a:pathLst>
                <a:path w="808" h="648">
                  <a:moveTo>
                    <a:pt x="0" y="24"/>
                  </a:moveTo>
                  <a:lnTo>
                    <a:pt x="352" y="448"/>
                  </a:lnTo>
                  <a:lnTo>
                    <a:pt x="360" y="648"/>
                  </a:lnTo>
                  <a:lnTo>
                    <a:pt x="808" y="424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99">
                <a:alpha val="49001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4644" name="Text Box 20"/>
            <p:cNvSpPr txBox="1">
              <a:spLocks noChangeArrowheads="1"/>
            </p:cNvSpPr>
            <p:nvPr/>
          </p:nvSpPr>
          <p:spPr bwMode="auto">
            <a:xfrm>
              <a:off x="3464" y="2472"/>
              <a:ext cx="128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>
                <a:spcBef>
                  <a:spcPct val="0"/>
                </a:spcBef>
              </a:pPr>
              <a:r>
                <a:rPr kumimoji="0" lang="ko-KR" altLang="en-US" sz="2000" smtClean="0">
                  <a:solidFill>
                    <a:srgbClr val="FFFF66"/>
                  </a:solidFill>
                  <a:latin typeface="HY견고딕" pitchFamily="18" charset="-127"/>
                  <a:ea typeface="HY견고딕" pitchFamily="18" charset="-127"/>
                </a:rPr>
                <a:t>장기적 체중조절</a:t>
              </a:r>
            </a:p>
          </p:txBody>
        </p:sp>
        <p:sp>
          <p:nvSpPr>
            <p:cNvPr id="794645" name="Text Box 21"/>
            <p:cNvSpPr txBox="1">
              <a:spLocks noChangeArrowheads="1"/>
            </p:cNvSpPr>
            <p:nvPr/>
          </p:nvSpPr>
          <p:spPr bwMode="auto">
            <a:xfrm>
              <a:off x="1202" y="2670"/>
              <a:ext cx="8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>
                <a:spcBef>
                  <a:spcPct val="0"/>
                </a:spcBef>
              </a:pPr>
              <a:r>
                <a:rPr kumimoji="0" lang="ko-KR" altLang="en-US" sz="2400" smtClean="0">
                  <a:solidFill>
                    <a:srgbClr val="FFFF66"/>
                  </a:solidFill>
                  <a:latin typeface="Verdana" pitchFamily="34" charset="0"/>
                  <a:ea typeface="HY견고딕" pitchFamily="18" charset="-127"/>
                </a:rPr>
                <a:t>생활습관</a:t>
              </a:r>
              <a:endParaRPr kumimoji="0" lang="ko-KR" altLang="en-US" sz="2400" smtClean="0">
                <a:solidFill>
                  <a:srgbClr val="FFFF66"/>
                </a:solidFill>
                <a:latin typeface="Arial" charset="0"/>
                <a:ea typeface="HY견고딕" pitchFamily="18" charset="-127"/>
              </a:endParaRPr>
            </a:p>
          </p:txBody>
        </p:sp>
        <p:sp>
          <p:nvSpPr>
            <p:cNvPr id="794646" name="AutoShape 22"/>
            <p:cNvSpPr>
              <a:spLocks noChangeArrowheads="1"/>
            </p:cNvSpPr>
            <p:nvPr/>
          </p:nvSpPr>
          <p:spPr bwMode="auto">
            <a:xfrm>
              <a:off x="2517" y="2886"/>
              <a:ext cx="1134" cy="181"/>
            </a:xfrm>
            <a:prstGeom prst="curvedUpArrow">
              <a:avLst>
                <a:gd name="adj1" fmla="val 125304"/>
                <a:gd name="adj2" fmla="val 250608"/>
                <a:gd name="adj3" fmla="val 33333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  <p:sp>
          <p:nvSpPr>
            <p:cNvPr id="794647" name="AutoShape 23"/>
            <p:cNvSpPr>
              <a:spLocks noChangeArrowheads="1"/>
            </p:cNvSpPr>
            <p:nvPr/>
          </p:nvSpPr>
          <p:spPr bwMode="auto">
            <a:xfrm>
              <a:off x="3742" y="1480"/>
              <a:ext cx="272" cy="725"/>
            </a:xfrm>
            <a:prstGeom prst="curvedLeftArrow">
              <a:avLst>
                <a:gd name="adj1" fmla="val 53309"/>
                <a:gd name="adj2" fmla="val 106618"/>
                <a:gd name="adj3" fmla="val 33333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ko-KR" altLang="en-US" smtClean="0">
                <a:solidFill>
                  <a:srgbClr val="000000"/>
                </a:solidFill>
                <a:latin typeface="굴림" charset="-127"/>
              </a:endParaRPr>
            </a:p>
          </p:txBody>
        </p:sp>
      </p:grpSp>
      <p:sp>
        <p:nvSpPr>
          <p:cNvPr id="794649" name="WordArt 25"/>
          <p:cNvSpPr>
            <a:spLocks noChangeArrowheads="1" noChangeShapeType="1" noTextEdit="1"/>
          </p:cNvSpPr>
          <p:nvPr/>
        </p:nvSpPr>
        <p:spPr bwMode="auto">
          <a:xfrm>
            <a:off x="2700338" y="549275"/>
            <a:ext cx="35274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kern="10" smtClean="0">
                <a:ln w="254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기대효과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49"/>
          <p:cNvGrpSpPr>
            <a:grpSpLocks/>
          </p:cNvGrpSpPr>
          <p:nvPr/>
        </p:nvGrpSpPr>
        <p:grpSpPr bwMode="auto">
          <a:xfrm>
            <a:off x="693738" y="3524250"/>
            <a:ext cx="7910512" cy="1976438"/>
            <a:chOff x="393" y="1782"/>
            <a:chExt cx="4983" cy="1245"/>
          </a:xfrm>
        </p:grpSpPr>
        <p:grpSp>
          <p:nvGrpSpPr>
            <p:cNvPr id="36868" name="Group 148"/>
            <p:cNvGrpSpPr>
              <a:grpSpLocks/>
            </p:cNvGrpSpPr>
            <p:nvPr/>
          </p:nvGrpSpPr>
          <p:grpSpPr bwMode="auto">
            <a:xfrm>
              <a:off x="669" y="1782"/>
              <a:ext cx="4422" cy="1245"/>
              <a:chOff x="669" y="1782"/>
              <a:chExt cx="4422" cy="1245"/>
            </a:xfrm>
          </p:grpSpPr>
          <p:sp>
            <p:nvSpPr>
              <p:cNvPr id="36870" name="Freeform 81"/>
              <p:cNvSpPr>
                <a:spLocks/>
              </p:cNvSpPr>
              <p:nvPr/>
            </p:nvSpPr>
            <p:spPr bwMode="auto">
              <a:xfrm>
                <a:off x="1464" y="1953"/>
                <a:ext cx="2814" cy="1"/>
              </a:xfrm>
              <a:custGeom>
                <a:avLst/>
                <a:gdLst>
                  <a:gd name="T0" fmla="*/ 0 w 2814"/>
                  <a:gd name="T1" fmla="*/ 0 h 1"/>
                  <a:gd name="T2" fmla="*/ 2814 w 2814"/>
                  <a:gd name="T3" fmla="*/ 0 h 1"/>
                  <a:gd name="T4" fmla="*/ 0 60000 65536"/>
                  <a:gd name="T5" fmla="*/ 0 60000 65536"/>
                  <a:gd name="T6" fmla="*/ 0 w 2814"/>
                  <a:gd name="T7" fmla="*/ 0 h 1"/>
                  <a:gd name="T8" fmla="*/ 2814 w 281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14" h="1">
                    <a:moveTo>
                      <a:pt x="0" y="0"/>
                    </a:moveTo>
                    <a:lnTo>
                      <a:pt x="2814" y="0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71" name="Freeform 80"/>
              <p:cNvSpPr>
                <a:spLocks/>
              </p:cNvSpPr>
              <p:nvPr/>
            </p:nvSpPr>
            <p:spPr bwMode="auto">
              <a:xfrm>
                <a:off x="1308" y="2112"/>
                <a:ext cx="3129" cy="1"/>
              </a:xfrm>
              <a:custGeom>
                <a:avLst/>
                <a:gdLst>
                  <a:gd name="T0" fmla="*/ 0 w 3129"/>
                  <a:gd name="T1" fmla="*/ 0 h 1"/>
                  <a:gd name="T2" fmla="*/ 3129 w 3129"/>
                  <a:gd name="T3" fmla="*/ 0 h 1"/>
                  <a:gd name="T4" fmla="*/ 0 60000 65536"/>
                  <a:gd name="T5" fmla="*/ 0 60000 65536"/>
                  <a:gd name="T6" fmla="*/ 0 w 3129"/>
                  <a:gd name="T7" fmla="*/ 0 h 1"/>
                  <a:gd name="T8" fmla="*/ 3129 w 312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29" h="1">
                    <a:moveTo>
                      <a:pt x="0" y="0"/>
                    </a:moveTo>
                    <a:lnTo>
                      <a:pt x="3129" y="0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72" name="Freeform 18"/>
              <p:cNvSpPr>
                <a:spLocks/>
              </p:cNvSpPr>
              <p:nvPr/>
            </p:nvSpPr>
            <p:spPr bwMode="auto">
              <a:xfrm>
                <a:off x="669" y="2742"/>
                <a:ext cx="4422" cy="3"/>
              </a:xfrm>
              <a:custGeom>
                <a:avLst/>
                <a:gdLst>
                  <a:gd name="T0" fmla="*/ 0 w 4422"/>
                  <a:gd name="T1" fmla="*/ 0 h 3"/>
                  <a:gd name="T2" fmla="*/ 4422 w 4422"/>
                  <a:gd name="T3" fmla="*/ 3 h 3"/>
                  <a:gd name="T4" fmla="*/ 0 60000 65536"/>
                  <a:gd name="T5" fmla="*/ 0 60000 65536"/>
                  <a:gd name="T6" fmla="*/ 0 w 4422"/>
                  <a:gd name="T7" fmla="*/ 0 h 3"/>
                  <a:gd name="T8" fmla="*/ 4422 w 4422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422" h="3">
                    <a:moveTo>
                      <a:pt x="0" y="0"/>
                    </a:moveTo>
                    <a:lnTo>
                      <a:pt x="4422" y="3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73" name="Freeform 19"/>
              <p:cNvSpPr>
                <a:spLocks/>
              </p:cNvSpPr>
              <p:nvPr/>
            </p:nvSpPr>
            <p:spPr bwMode="auto">
              <a:xfrm>
                <a:off x="849" y="2556"/>
                <a:ext cx="4050" cy="3"/>
              </a:xfrm>
              <a:custGeom>
                <a:avLst/>
                <a:gdLst>
                  <a:gd name="T0" fmla="*/ 0 w 4050"/>
                  <a:gd name="T1" fmla="*/ 3 h 3"/>
                  <a:gd name="T2" fmla="*/ 4050 w 4050"/>
                  <a:gd name="T3" fmla="*/ 0 h 3"/>
                  <a:gd name="T4" fmla="*/ 0 60000 65536"/>
                  <a:gd name="T5" fmla="*/ 0 60000 65536"/>
                  <a:gd name="T6" fmla="*/ 0 w 4050"/>
                  <a:gd name="T7" fmla="*/ 0 h 3"/>
                  <a:gd name="T8" fmla="*/ 4050 w 405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50" h="3">
                    <a:moveTo>
                      <a:pt x="0" y="3"/>
                    </a:moveTo>
                    <a:lnTo>
                      <a:pt x="4050" y="0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74" name="Freeform 20"/>
              <p:cNvSpPr>
                <a:spLocks/>
              </p:cNvSpPr>
              <p:nvPr/>
            </p:nvSpPr>
            <p:spPr bwMode="auto">
              <a:xfrm>
                <a:off x="999" y="2415"/>
                <a:ext cx="3756" cy="3"/>
              </a:xfrm>
              <a:custGeom>
                <a:avLst/>
                <a:gdLst>
                  <a:gd name="T0" fmla="*/ 0 w 3756"/>
                  <a:gd name="T1" fmla="*/ 0 h 3"/>
                  <a:gd name="T2" fmla="*/ 3756 w 3756"/>
                  <a:gd name="T3" fmla="*/ 3 h 3"/>
                  <a:gd name="T4" fmla="*/ 0 60000 65536"/>
                  <a:gd name="T5" fmla="*/ 0 60000 65536"/>
                  <a:gd name="T6" fmla="*/ 0 w 3756"/>
                  <a:gd name="T7" fmla="*/ 0 h 3"/>
                  <a:gd name="T8" fmla="*/ 3756 w 3756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56" h="3">
                    <a:moveTo>
                      <a:pt x="0" y="0"/>
                    </a:moveTo>
                    <a:lnTo>
                      <a:pt x="3756" y="3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75" name="Freeform 21"/>
              <p:cNvSpPr>
                <a:spLocks/>
              </p:cNvSpPr>
              <p:nvPr/>
            </p:nvSpPr>
            <p:spPr bwMode="auto">
              <a:xfrm>
                <a:off x="1128" y="2283"/>
                <a:ext cx="3489" cy="1"/>
              </a:xfrm>
              <a:custGeom>
                <a:avLst/>
                <a:gdLst>
                  <a:gd name="T0" fmla="*/ 0 w 3489"/>
                  <a:gd name="T1" fmla="*/ 0 h 1"/>
                  <a:gd name="T2" fmla="*/ 3489 w 3489"/>
                  <a:gd name="T3" fmla="*/ 0 h 1"/>
                  <a:gd name="T4" fmla="*/ 0 60000 65536"/>
                  <a:gd name="T5" fmla="*/ 0 60000 65536"/>
                  <a:gd name="T6" fmla="*/ 0 w 3489"/>
                  <a:gd name="T7" fmla="*/ 0 h 1"/>
                  <a:gd name="T8" fmla="*/ 3489 w 348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89" h="1">
                    <a:moveTo>
                      <a:pt x="0" y="0"/>
                    </a:moveTo>
                    <a:lnTo>
                      <a:pt x="3489" y="0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76" name="Freeform 9"/>
              <p:cNvSpPr>
                <a:spLocks/>
              </p:cNvSpPr>
              <p:nvPr/>
            </p:nvSpPr>
            <p:spPr bwMode="auto">
              <a:xfrm>
                <a:off x="1646" y="1785"/>
                <a:ext cx="682" cy="1241"/>
              </a:xfrm>
              <a:custGeom>
                <a:avLst/>
                <a:gdLst>
                  <a:gd name="T0" fmla="*/ 682 w 682"/>
                  <a:gd name="T1" fmla="*/ 0 h 1241"/>
                  <a:gd name="T2" fmla="*/ 0 w 682"/>
                  <a:gd name="T3" fmla="*/ 1241 h 1241"/>
                  <a:gd name="T4" fmla="*/ 0 60000 65536"/>
                  <a:gd name="T5" fmla="*/ 0 60000 65536"/>
                  <a:gd name="T6" fmla="*/ 0 w 682"/>
                  <a:gd name="T7" fmla="*/ 0 h 1241"/>
                  <a:gd name="T8" fmla="*/ 682 w 682"/>
                  <a:gd name="T9" fmla="*/ 1241 h 12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82" h="1241">
                    <a:moveTo>
                      <a:pt x="682" y="0"/>
                    </a:moveTo>
                    <a:lnTo>
                      <a:pt x="0" y="1241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77" name="Freeform 10"/>
              <p:cNvSpPr>
                <a:spLocks/>
              </p:cNvSpPr>
              <p:nvPr/>
            </p:nvSpPr>
            <p:spPr bwMode="auto">
              <a:xfrm>
                <a:off x="2304" y="1785"/>
                <a:ext cx="348" cy="1215"/>
              </a:xfrm>
              <a:custGeom>
                <a:avLst/>
                <a:gdLst>
                  <a:gd name="T0" fmla="*/ 348 w 348"/>
                  <a:gd name="T1" fmla="*/ 0 h 1215"/>
                  <a:gd name="T2" fmla="*/ 0 w 348"/>
                  <a:gd name="T3" fmla="*/ 1215 h 1215"/>
                  <a:gd name="T4" fmla="*/ 0 60000 65536"/>
                  <a:gd name="T5" fmla="*/ 0 60000 65536"/>
                  <a:gd name="T6" fmla="*/ 0 w 348"/>
                  <a:gd name="T7" fmla="*/ 0 h 1215"/>
                  <a:gd name="T8" fmla="*/ 348 w 348"/>
                  <a:gd name="T9" fmla="*/ 1215 h 12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8" h="1215">
                    <a:moveTo>
                      <a:pt x="348" y="0"/>
                    </a:moveTo>
                    <a:lnTo>
                      <a:pt x="0" y="1215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78" name="Freeform 11"/>
              <p:cNvSpPr>
                <a:spLocks/>
              </p:cNvSpPr>
              <p:nvPr/>
            </p:nvSpPr>
            <p:spPr bwMode="auto">
              <a:xfrm>
                <a:off x="2715" y="1788"/>
                <a:ext cx="117" cy="1238"/>
              </a:xfrm>
              <a:custGeom>
                <a:avLst/>
                <a:gdLst>
                  <a:gd name="T0" fmla="*/ 117 w 117"/>
                  <a:gd name="T1" fmla="*/ 0 h 1238"/>
                  <a:gd name="T2" fmla="*/ 0 w 117"/>
                  <a:gd name="T3" fmla="*/ 1238 h 1238"/>
                  <a:gd name="T4" fmla="*/ 0 60000 65536"/>
                  <a:gd name="T5" fmla="*/ 0 60000 65536"/>
                  <a:gd name="T6" fmla="*/ 0 w 117"/>
                  <a:gd name="T7" fmla="*/ 0 h 1238"/>
                  <a:gd name="T8" fmla="*/ 117 w 117"/>
                  <a:gd name="T9" fmla="*/ 1238 h 12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7" h="1238">
                    <a:moveTo>
                      <a:pt x="117" y="0"/>
                    </a:moveTo>
                    <a:lnTo>
                      <a:pt x="0" y="1238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79" name="Freeform 15"/>
              <p:cNvSpPr>
                <a:spLocks/>
              </p:cNvSpPr>
              <p:nvPr/>
            </p:nvSpPr>
            <p:spPr bwMode="auto">
              <a:xfrm>
                <a:off x="914" y="1797"/>
                <a:ext cx="1036" cy="1216"/>
              </a:xfrm>
              <a:custGeom>
                <a:avLst/>
                <a:gdLst>
                  <a:gd name="T0" fmla="*/ 0 w 1036"/>
                  <a:gd name="T1" fmla="*/ 2147483647 h 848"/>
                  <a:gd name="T2" fmla="*/ 1036 w 1036"/>
                  <a:gd name="T3" fmla="*/ 0 h 848"/>
                  <a:gd name="T4" fmla="*/ 0 60000 65536"/>
                  <a:gd name="T5" fmla="*/ 0 60000 65536"/>
                  <a:gd name="T6" fmla="*/ 0 w 1036"/>
                  <a:gd name="T7" fmla="*/ 0 h 848"/>
                  <a:gd name="T8" fmla="*/ 1036 w 1036"/>
                  <a:gd name="T9" fmla="*/ 848 h 8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36" h="848">
                    <a:moveTo>
                      <a:pt x="0" y="848"/>
                    </a:moveTo>
                    <a:lnTo>
                      <a:pt x="1036" y="0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80" name="Freeform 48"/>
              <p:cNvSpPr>
                <a:spLocks/>
              </p:cNvSpPr>
              <p:nvPr/>
            </p:nvSpPr>
            <p:spPr bwMode="auto">
              <a:xfrm>
                <a:off x="1984" y="1785"/>
                <a:ext cx="509" cy="1228"/>
              </a:xfrm>
              <a:custGeom>
                <a:avLst/>
                <a:gdLst>
                  <a:gd name="T0" fmla="*/ 509 w 509"/>
                  <a:gd name="T1" fmla="*/ 0 h 1228"/>
                  <a:gd name="T2" fmla="*/ 0 w 509"/>
                  <a:gd name="T3" fmla="*/ 1228 h 1228"/>
                  <a:gd name="T4" fmla="*/ 0 60000 65536"/>
                  <a:gd name="T5" fmla="*/ 0 60000 65536"/>
                  <a:gd name="T6" fmla="*/ 0 w 509"/>
                  <a:gd name="T7" fmla="*/ 0 h 1228"/>
                  <a:gd name="T8" fmla="*/ 509 w 509"/>
                  <a:gd name="T9" fmla="*/ 1228 h 12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9" h="1228">
                    <a:moveTo>
                      <a:pt x="509" y="0"/>
                    </a:moveTo>
                    <a:lnTo>
                      <a:pt x="0" y="1228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81" name="Freeform 49"/>
              <p:cNvSpPr>
                <a:spLocks/>
              </p:cNvSpPr>
              <p:nvPr/>
            </p:nvSpPr>
            <p:spPr bwMode="auto">
              <a:xfrm>
                <a:off x="1248" y="1785"/>
                <a:ext cx="885" cy="1234"/>
              </a:xfrm>
              <a:custGeom>
                <a:avLst/>
                <a:gdLst>
                  <a:gd name="T0" fmla="*/ 885 w 885"/>
                  <a:gd name="T1" fmla="*/ 0 h 1234"/>
                  <a:gd name="T2" fmla="*/ 0 w 885"/>
                  <a:gd name="T3" fmla="*/ 1234 h 1234"/>
                  <a:gd name="T4" fmla="*/ 0 60000 65536"/>
                  <a:gd name="T5" fmla="*/ 0 60000 65536"/>
                  <a:gd name="T6" fmla="*/ 0 w 885"/>
                  <a:gd name="T7" fmla="*/ 0 h 1234"/>
                  <a:gd name="T8" fmla="*/ 885 w 885"/>
                  <a:gd name="T9" fmla="*/ 1234 h 12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85" h="1234">
                    <a:moveTo>
                      <a:pt x="885" y="0"/>
                    </a:moveTo>
                    <a:lnTo>
                      <a:pt x="0" y="1234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82" name="Freeform 51"/>
              <p:cNvSpPr>
                <a:spLocks/>
              </p:cNvSpPr>
              <p:nvPr/>
            </p:nvSpPr>
            <p:spPr bwMode="auto">
              <a:xfrm>
                <a:off x="3513" y="1782"/>
                <a:ext cx="676" cy="1244"/>
              </a:xfrm>
              <a:custGeom>
                <a:avLst/>
                <a:gdLst>
                  <a:gd name="T0" fmla="*/ 0 w 676"/>
                  <a:gd name="T1" fmla="*/ 0 h 1244"/>
                  <a:gd name="T2" fmla="*/ 676 w 676"/>
                  <a:gd name="T3" fmla="*/ 1244 h 1244"/>
                  <a:gd name="T4" fmla="*/ 0 60000 65536"/>
                  <a:gd name="T5" fmla="*/ 0 60000 65536"/>
                  <a:gd name="T6" fmla="*/ 0 w 676"/>
                  <a:gd name="T7" fmla="*/ 0 h 1244"/>
                  <a:gd name="T8" fmla="*/ 676 w 676"/>
                  <a:gd name="T9" fmla="*/ 1244 h 12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76" h="1244">
                    <a:moveTo>
                      <a:pt x="0" y="0"/>
                    </a:moveTo>
                    <a:lnTo>
                      <a:pt x="676" y="1244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83" name="Freeform 52"/>
              <p:cNvSpPr>
                <a:spLocks/>
              </p:cNvSpPr>
              <p:nvPr/>
            </p:nvSpPr>
            <p:spPr bwMode="auto">
              <a:xfrm>
                <a:off x="3183" y="1785"/>
                <a:ext cx="354" cy="1239"/>
              </a:xfrm>
              <a:custGeom>
                <a:avLst/>
                <a:gdLst>
                  <a:gd name="T0" fmla="*/ 0 w 354"/>
                  <a:gd name="T1" fmla="*/ 0 h 1239"/>
                  <a:gd name="T2" fmla="*/ 354 w 354"/>
                  <a:gd name="T3" fmla="*/ 1239 h 1239"/>
                  <a:gd name="T4" fmla="*/ 0 60000 65536"/>
                  <a:gd name="T5" fmla="*/ 0 60000 65536"/>
                  <a:gd name="T6" fmla="*/ 0 w 354"/>
                  <a:gd name="T7" fmla="*/ 0 h 1239"/>
                  <a:gd name="T8" fmla="*/ 354 w 354"/>
                  <a:gd name="T9" fmla="*/ 1239 h 12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4" h="1239">
                    <a:moveTo>
                      <a:pt x="0" y="0"/>
                    </a:moveTo>
                    <a:lnTo>
                      <a:pt x="354" y="1239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84" name="Freeform 53"/>
              <p:cNvSpPr>
                <a:spLocks/>
              </p:cNvSpPr>
              <p:nvPr/>
            </p:nvSpPr>
            <p:spPr bwMode="auto">
              <a:xfrm>
                <a:off x="2997" y="1782"/>
                <a:ext cx="123" cy="1244"/>
              </a:xfrm>
              <a:custGeom>
                <a:avLst/>
                <a:gdLst>
                  <a:gd name="T0" fmla="*/ 0 w 123"/>
                  <a:gd name="T1" fmla="*/ 0 h 1244"/>
                  <a:gd name="T2" fmla="*/ 123 w 123"/>
                  <a:gd name="T3" fmla="*/ 1244 h 1244"/>
                  <a:gd name="T4" fmla="*/ 0 60000 65536"/>
                  <a:gd name="T5" fmla="*/ 0 60000 65536"/>
                  <a:gd name="T6" fmla="*/ 0 w 123"/>
                  <a:gd name="T7" fmla="*/ 0 h 1244"/>
                  <a:gd name="T8" fmla="*/ 123 w 123"/>
                  <a:gd name="T9" fmla="*/ 1244 h 12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3" h="1244">
                    <a:moveTo>
                      <a:pt x="0" y="0"/>
                    </a:moveTo>
                    <a:lnTo>
                      <a:pt x="123" y="1244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85" name="Freeform 55"/>
              <p:cNvSpPr>
                <a:spLocks/>
              </p:cNvSpPr>
              <p:nvPr/>
            </p:nvSpPr>
            <p:spPr bwMode="auto">
              <a:xfrm>
                <a:off x="3336" y="1788"/>
                <a:ext cx="522" cy="1239"/>
              </a:xfrm>
              <a:custGeom>
                <a:avLst/>
                <a:gdLst>
                  <a:gd name="T0" fmla="*/ 0 w 522"/>
                  <a:gd name="T1" fmla="*/ 0 h 1239"/>
                  <a:gd name="T2" fmla="*/ 522 w 522"/>
                  <a:gd name="T3" fmla="*/ 1239 h 1239"/>
                  <a:gd name="T4" fmla="*/ 0 60000 65536"/>
                  <a:gd name="T5" fmla="*/ 0 60000 65536"/>
                  <a:gd name="T6" fmla="*/ 0 w 522"/>
                  <a:gd name="T7" fmla="*/ 0 h 1239"/>
                  <a:gd name="T8" fmla="*/ 522 w 522"/>
                  <a:gd name="T9" fmla="*/ 1239 h 12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2" h="1239">
                    <a:moveTo>
                      <a:pt x="0" y="0"/>
                    </a:moveTo>
                    <a:lnTo>
                      <a:pt x="522" y="1239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886" name="Freeform 56"/>
              <p:cNvSpPr>
                <a:spLocks/>
              </p:cNvSpPr>
              <p:nvPr/>
            </p:nvSpPr>
            <p:spPr bwMode="auto">
              <a:xfrm>
                <a:off x="3702" y="1782"/>
                <a:ext cx="886" cy="1237"/>
              </a:xfrm>
              <a:custGeom>
                <a:avLst/>
                <a:gdLst>
                  <a:gd name="T0" fmla="*/ 0 w 886"/>
                  <a:gd name="T1" fmla="*/ 0 h 1237"/>
                  <a:gd name="T2" fmla="*/ 886 w 886"/>
                  <a:gd name="T3" fmla="*/ 1237 h 1237"/>
                  <a:gd name="T4" fmla="*/ 0 60000 65536"/>
                  <a:gd name="T5" fmla="*/ 0 60000 65536"/>
                  <a:gd name="T6" fmla="*/ 0 w 886"/>
                  <a:gd name="T7" fmla="*/ 0 h 1237"/>
                  <a:gd name="T8" fmla="*/ 886 w 886"/>
                  <a:gd name="T9" fmla="*/ 1237 h 12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86" h="1237">
                    <a:moveTo>
                      <a:pt x="0" y="0"/>
                    </a:moveTo>
                    <a:lnTo>
                      <a:pt x="886" y="1237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6869" name="Freeform 99"/>
            <p:cNvSpPr>
              <a:spLocks/>
            </p:cNvSpPr>
            <p:nvPr/>
          </p:nvSpPr>
          <p:spPr bwMode="auto">
            <a:xfrm>
              <a:off x="393" y="1783"/>
              <a:ext cx="4983" cy="1243"/>
            </a:xfrm>
            <a:custGeom>
              <a:avLst/>
              <a:gdLst>
                <a:gd name="T0" fmla="*/ 0 w 4983"/>
                <a:gd name="T1" fmla="*/ 1234 h 1243"/>
                <a:gd name="T2" fmla="*/ 1234 w 4983"/>
                <a:gd name="T3" fmla="*/ 9 h 1243"/>
                <a:gd name="T4" fmla="*/ 3703 w 4983"/>
                <a:gd name="T5" fmla="*/ 0 h 1243"/>
                <a:gd name="T6" fmla="*/ 4983 w 4983"/>
                <a:gd name="T7" fmla="*/ 1243 h 1243"/>
                <a:gd name="T8" fmla="*/ 0 w 4983"/>
                <a:gd name="T9" fmla="*/ 1234 h 12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3"/>
                <a:gd name="T16" fmla="*/ 0 h 1243"/>
                <a:gd name="T17" fmla="*/ 4983 w 4983"/>
                <a:gd name="T18" fmla="*/ 1243 h 12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3" h="1243">
                  <a:moveTo>
                    <a:pt x="0" y="1234"/>
                  </a:moveTo>
                  <a:lnTo>
                    <a:pt x="1234" y="9"/>
                  </a:lnTo>
                  <a:lnTo>
                    <a:pt x="3703" y="0"/>
                  </a:lnTo>
                  <a:lnTo>
                    <a:pt x="4983" y="1243"/>
                  </a:lnTo>
                  <a:lnTo>
                    <a:pt x="0" y="1234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357313" y="1071563"/>
            <a:ext cx="6357937" cy="200025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60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이상식습관</a:t>
            </a:r>
            <a:endParaRPr lang="en-US" altLang="ko-KR" sz="60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ea typeface="휴먼엑스포" pitchFamily="18" charset="-127"/>
                <a:cs typeface="Times New Roman" pitchFamily="18" charset="0"/>
              </a:rPr>
              <a:t>(Eating Disorders)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그림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" y="915988"/>
            <a:ext cx="8818563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500063" y="1214438"/>
            <a:ext cx="8215312" cy="26431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60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이상식습관</a:t>
            </a:r>
            <a:endParaRPr lang="en-US" altLang="ko-KR" sz="20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defRPr/>
            </a:pPr>
            <a:r>
              <a:rPr lang="en-US" altLang="ko-K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엑스포" pitchFamily="18" charset="-127"/>
                <a:cs typeface="Times New Roman" pitchFamily="18" charset="0"/>
              </a:rPr>
              <a:t>1</a:t>
            </a:r>
            <a:r>
              <a:rPr lang="en-US" altLang="ko-K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거식증</a:t>
            </a:r>
            <a:r>
              <a:rPr lang="en-US" altLang="ko-KR" sz="4400" b="1" kern="0" dirty="0">
                <a:solidFill>
                  <a:srgbClr val="FAFD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4800" b="1" kern="0" dirty="0">
                <a:solidFill>
                  <a:schemeClr val="bg1"/>
                </a:solidFill>
                <a:ea typeface="굴림" pitchFamily="50" charset="-127"/>
                <a:cs typeface="Times New Roman" pitchFamily="18" charset="0"/>
              </a:rPr>
              <a:t>(Anorexia nervosa)</a:t>
            </a:r>
            <a:endParaRPr lang="en-US" altLang="ko-K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ChangeArrowheads="1"/>
          </p:cNvSpPr>
          <p:nvPr/>
        </p:nvSpPr>
        <p:spPr bwMode="auto">
          <a:xfrm>
            <a:off x="6215063" y="6286500"/>
            <a:ext cx="2160587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8915" name="Picture 6" descr="http://imgnews.naver.com/image/015/2010/12/30/714b9f537d240126f0b3c8a82dcc89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04775"/>
            <a:ext cx="6929437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news.naver.com/image/105/2007/11/01/jeremy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90513"/>
            <a:ext cx="6500812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50" y="642938"/>
            <a:ext cx="8429625" cy="220999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식욕과 공복감을 억누르고 눈에 띄게 체중이 줄어드는 것을 특징으로 하는 정서적 장애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en-US" altLang="ko-KR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= </a:t>
            </a:r>
            <a:r>
              <a:rPr lang="ko-KR" altLang="en-US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신경성 </a:t>
            </a:r>
            <a:r>
              <a:rPr lang="ko-KR" altLang="en-US" sz="3200" kern="0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식욕부진증</a:t>
            </a:r>
            <a:endParaRPr lang="en-US" altLang="ko-KR" sz="2800" kern="0" dirty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</p:txBody>
      </p:sp>
      <p:pic>
        <p:nvPicPr>
          <p:cNvPr id="40963" name="Picture 17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3429000"/>
            <a:ext cx="27511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chemeClr val="accent2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54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거식증의 진단기준</a:t>
            </a:r>
            <a:endParaRPr lang="en-US" altLang="ko-KR" sz="5400" b="1" kern="0" dirty="0">
              <a:solidFill>
                <a:srgbClr val="FAFD00"/>
              </a:solidFill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2938" y="2214563"/>
            <a:ext cx="7858125" cy="3429000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800" kern="0" dirty="0">
                <a:latin typeface="휴먼엑스포" pitchFamily="18" charset="-127"/>
                <a:ea typeface="휴먼엑스포" pitchFamily="18" charset="-127"/>
              </a:rPr>
              <a:t>표준 체중의 </a:t>
            </a:r>
            <a:r>
              <a:rPr lang="en-US" altLang="ko-KR" sz="2800" b="1" kern="0" dirty="0">
                <a:ea typeface="휴먼엑스포" pitchFamily="18" charset="-127"/>
                <a:cs typeface="Times New Roman" pitchFamily="18" charset="0"/>
              </a:rPr>
              <a:t>15%</a:t>
            </a:r>
            <a:r>
              <a:rPr lang="en-US" altLang="ko-KR" sz="2800" kern="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kern="0" dirty="0">
                <a:latin typeface="휴먼엑스포" pitchFamily="18" charset="-127"/>
                <a:ea typeface="휴먼엑스포" pitchFamily="18" charset="-127"/>
              </a:rPr>
              <a:t>또는 그 미만의 체중</a:t>
            </a:r>
            <a:endParaRPr lang="en-US" altLang="ko-KR" sz="28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800" kern="0" dirty="0">
                <a:latin typeface="휴먼엑스포" pitchFamily="18" charset="-127"/>
                <a:ea typeface="휴먼엑스포" pitchFamily="18" charset="-127"/>
              </a:rPr>
              <a:t>체중 증가에 대한 두려움</a:t>
            </a:r>
            <a:endParaRPr lang="en-US" altLang="ko-KR" sz="28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800" kern="0" dirty="0">
                <a:latin typeface="휴먼엑스포" pitchFamily="18" charset="-127"/>
                <a:ea typeface="휴먼엑스포" pitchFamily="18" charset="-127"/>
              </a:rPr>
              <a:t>왜곡된 신체 이미지</a:t>
            </a:r>
            <a:endParaRPr lang="en-US" altLang="ko-KR" sz="28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ko-KR" sz="2800" b="1" kern="0" dirty="0">
                <a:ea typeface="휴먼엑스포" pitchFamily="18" charset="-127"/>
                <a:cs typeface="Times New Roman" pitchFamily="18" charset="0"/>
              </a:rPr>
              <a:t>3</a:t>
            </a:r>
            <a:r>
              <a:rPr lang="ko-KR" altLang="en-US" sz="2800" kern="0" dirty="0">
                <a:latin typeface="휴먼엑스포" pitchFamily="18" charset="-127"/>
                <a:ea typeface="휴먼엑스포" pitchFamily="18" charset="-127"/>
              </a:rPr>
              <a:t>개월 이상 월경이 중지</a:t>
            </a:r>
            <a:endParaRPr lang="en-US" altLang="ko-KR" sz="28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ko-KR" sz="2800" kern="0" dirty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en-US" altLang="ko-KR" sz="2800" b="1" kern="0" dirty="0"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800" kern="0" dirty="0">
                <a:latin typeface="휴먼엑스포" pitchFamily="18" charset="-127"/>
                <a:ea typeface="휴먼엑스포" pitchFamily="18" charset="-127"/>
              </a:rPr>
              <a:t>소녀는 초경이 없는 것</a:t>
            </a:r>
            <a:r>
              <a:rPr lang="en-US" altLang="ko-KR" sz="2800" b="1" kern="0" dirty="0"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800" kern="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41988" name="Picture 5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3786188"/>
            <a:ext cx="300037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chemeClr val="accent2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54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거식증의 특징적 증세</a:t>
            </a:r>
            <a:endParaRPr lang="en-US" altLang="ko-KR" sz="5400" b="1" kern="0" dirty="0">
              <a:solidFill>
                <a:srgbClr val="FAFD00"/>
              </a:solidFill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625" y="1714500"/>
            <a:ext cx="8429625" cy="4786313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마른 몸매에서 더 마르려고 하는 것</a:t>
            </a:r>
            <a:endParaRPr lang="en-US" altLang="ko-KR" sz="24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식사를 건너뛰고</a:t>
            </a:r>
            <a:r>
              <a:rPr lang="en-US" altLang="ko-KR" sz="2400" b="1" kern="0" dirty="0"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먹었다는 표시를 하기 위해서 음식을 잘게 썰어 접시 주변에 놓는다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월경기간이 줄어든다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체중이 줄어드는 것을 위장하기 위해 </a:t>
            </a:r>
            <a:r>
              <a:rPr lang="ko-KR" altLang="en-US" sz="2400" kern="0" dirty="0" err="1">
                <a:latin typeface="휴먼엑스포" pitchFamily="18" charset="-127"/>
                <a:ea typeface="휴먼엑스포" pitchFamily="18" charset="-127"/>
              </a:rPr>
              <a:t>레이어드</a:t>
            </a: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kern="0" dirty="0" err="1">
                <a:latin typeface="휴먼엑스포" pitchFamily="18" charset="-127"/>
                <a:ea typeface="휴먼엑스포" pitchFamily="18" charset="-127"/>
              </a:rPr>
              <a:t>룩을</a:t>
            </a: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 한다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머리카락이 빠진다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얼굴</a:t>
            </a:r>
            <a:r>
              <a:rPr lang="en-US" altLang="ko-KR" sz="2400" b="1" kern="0" dirty="0"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팔</a:t>
            </a:r>
            <a:r>
              <a:rPr lang="en-US" altLang="ko-KR" sz="2400" b="1" kern="0" dirty="0"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 가슴에 솜털이 난다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추위에 극단적으로 민감하다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</p:txBody>
      </p:sp>
      <p:pic>
        <p:nvPicPr>
          <p:cNvPr id="43012" name="Picture 5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0200" y="5072063"/>
            <a:ext cx="21066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500063" y="1214438"/>
            <a:ext cx="8215312" cy="26431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60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이상식습관</a:t>
            </a:r>
            <a:endParaRPr lang="en-US" altLang="ko-KR" sz="20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defRPr/>
            </a:pPr>
            <a:r>
              <a:rPr lang="en-US" altLang="ko-K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엑스포" pitchFamily="18" charset="-127"/>
                <a:cs typeface="Times New Roman" pitchFamily="18" charset="0"/>
              </a:rPr>
              <a:t>2</a:t>
            </a:r>
            <a:r>
              <a:rPr lang="en-US" altLang="ko-K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폭식증</a:t>
            </a:r>
            <a:r>
              <a:rPr lang="en-US" altLang="ko-KR" sz="4400" b="1" kern="0" dirty="0">
                <a:solidFill>
                  <a:srgbClr val="FAFD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4800" b="1" kern="0" dirty="0">
                <a:solidFill>
                  <a:schemeClr val="bg1"/>
                </a:solidFill>
                <a:ea typeface="굴림" pitchFamily="50" charset="-127"/>
                <a:cs typeface="Times New Roman" pitchFamily="18" charset="0"/>
              </a:rPr>
              <a:t>(Bulimia nervosa)</a:t>
            </a:r>
            <a:endParaRPr lang="en-US" altLang="ko-K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rgbClr val="000099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6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중배엽형</a:t>
            </a:r>
            <a:r>
              <a:rPr lang="en-US" altLang="ko-KR" sz="6000" b="1" kern="0" dirty="0">
                <a:solidFill>
                  <a:srgbClr val="FAFD00"/>
                </a:solidFill>
                <a:ea typeface="+mj-ea"/>
                <a:cs typeface="Times New Roman" pitchFamily="18" charset="0"/>
              </a:rPr>
              <a:t>(</a:t>
            </a:r>
            <a:r>
              <a:rPr lang="en-US" altLang="ko-KR" sz="6000" b="1" kern="0" dirty="0" err="1">
                <a:solidFill>
                  <a:srgbClr val="FAFD00"/>
                </a:solidFill>
                <a:ea typeface="+mj-ea"/>
                <a:cs typeface="Times New Roman" pitchFamily="18" charset="0"/>
              </a:rPr>
              <a:t>Mesomorph</a:t>
            </a:r>
            <a:r>
              <a:rPr lang="en-US" altLang="ko-KR" sz="6000" b="1" kern="0" dirty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)</a:t>
            </a:r>
          </a:p>
        </p:txBody>
      </p:sp>
      <p:pic>
        <p:nvPicPr>
          <p:cNvPr id="25603" name="Picture 6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835150"/>
            <a:ext cx="3357562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3786188" y="2071688"/>
            <a:ext cx="49625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모든 체형 중 근육형성</a:t>
            </a:r>
            <a:r>
              <a:rPr lang="en-US" altLang="ko-KR" sz="2800" b="1" dirty="0"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다이어트 효과가 가장 잘 나타나는 이상적인 체형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다른 체형과 비교 시 똑같은 자극을 줘도 근육이 훨씬 더 많이 발달함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en-US" sz="28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00563" y="785813"/>
            <a:ext cx="4286250" cy="3003227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" pitchFamily="2" charset="2"/>
              <a:buChar char="l"/>
              <a:defRPr/>
            </a:pP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폭식하는 습관을 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가진 </a:t>
            </a: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정서적 장애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en-US" altLang="ko-KR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= </a:t>
            </a:r>
            <a:r>
              <a:rPr lang="ko-KR" altLang="en-US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신경성 </a:t>
            </a:r>
            <a:r>
              <a:rPr lang="ko-KR" altLang="en-US" sz="3200" kern="0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대식증</a:t>
            </a:r>
            <a:endParaRPr lang="en-US" altLang="ko-KR" sz="32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" pitchFamily="2" charset="2"/>
              <a:buChar char="l"/>
              <a:defRPr/>
            </a:pP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구토와 설사가 병행</a:t>
            </a:r>
            <a:endParaRPr lang="en-US" altLang="ko-KR" sz="2800" kern="0" dirty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</p:txBody>
      </p:sp>
      <p:pic>
        <p:nvPicPr>
          <p:cNvPr id="45059" name="Picture 7" descr="http://postfiles12.naver.net/20111024_299/yjmj80_13194428730137k73G_JPEG/%B0%C5%BD%C4%C1%F5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857250"/>
            <a:ext cx="3929062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chemeClr val="accent2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5400" b="1" kern="0" dirty="0" err="1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폭식증의</a:t>
            </a:r>
            <a:r>
              <a:rPr lang="ko-KR" altLang="en-US" sz="54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 진단기준</a:t>
            </a:r>
            <a:endParaRPr lang="en-US" altLang="ko-KR" sz="5400" b="1" kern="0" dirty="0">
              <a:solidFill>
                <a:srgbClr val="FAFD00"/>
              </a:solidFill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500" y="2286000"/>
            <a:ext cx="8143875" cy="2714625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ko-KR" sz="2600" b="1" u="sng" kern="0" dirty="0">
                <a:ea typeface="휴먼엑스포" pitchFamily="18" charset="-127"/>
                <a:cs typeface="Times New Roman" pitchFamily="18" charset="0"/>
              </a:rPr>
              <a:t>3</a:t>
            </a:r>
            <a:r>
              <a:rPr lang="ko-KR" altLang="en-US" sz="2600" u="sng" kern="0" dirty="0">
                <a:latin typeface="휴먼엑스포" pitchFamily="18" charset="-127"/>
                <a:ea typeface="휴먼엑스포" pitchFamily="18" charset="-127"/>
              </a:rPr>
              <a:t>개월</a:t>
            </a: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 동안 </a:t>
            </a:r>
            <a:r>
              <a:rPr lang="en-US" altLang="ko-KR" sz="2600" b="1" kern="0" dirty="0"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주일에 </a:t>
            </a:r>
            <a:r>
              <a:rPr lang="en-US" altLang="ko-KR" sz="2600" b="1" kern="0" dirty="0"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번 또는 그 이상 폭식하는 것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폭식에 대한 통제 결여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ea typeface="휴먼엑스포" pitchFamily="18" charset="-127"/>
                <a:cs typeface="Times New Roman" pitchFamily="18" charset="0"/>
              </a:rPr>
              <a:t>설사약 사용</a:t>
            </a:r>
            <a:endParaRPr lang="en-US" altLang="ko-KR" sz="2600" kern="0" dirty="0"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신체 이미지에 대한 염려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46084" name="Picture 7" descr="http://postfiles14.naver.net/20111024_77/yjmj80_1319442870448tNFR5_JPEG/%B0%C5%BD%C4%C1%F5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3411538"/>
            <a:ext cx="3552825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chemeClr val="accent2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5400" b="1" kern="0" dirty="0" err="1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폭식증의</a:t>
            </a:r>
            <a:r>
              <a:rPr lang="ko-KR" altLang="en-US" sz="54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 특징적 증세</a:t>
            </a:r>
            <a:endParaRPr lang="en-US" altLang="ko-KR" sz="5400" b="1" kern="0" dirty="0">
              <a:solidFill>
                <a:srgbClr val="FAFD00"/>
              </a:solidFill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28688" y="1785938"/>
            <a:ext cx="6715125" cy="4786312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kern="0" dirty="0">
                <a:latin typeface="휴먼엑스포" pitchFamily="18" charset="-127"/>
                <a:ea typeface="휴먼엑스포" pitchFamily="18" charset="-127"/>
              </a:rPr>
              <a:t>식사를 한 후 바로 화장실로 간다</a:t>
            </a:r>
            <a:r>
              <a:rPr lang="en-US" altLang="ko-KR" sz="20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kern="0" dirty="0">
                <a:latin typeface="휴먼엑스포" pitchFamily="18" charset="-127"/>
                <a:ea typeface="휴먼엑스포" pitchFamily="18" charset="-127"/>
              </a:rPr>
              <a:t>숨어서 식사한다</a:t>
            </a:r>
            <a:r>
              <a:rPr lang="en-US" altLang="ko-KR" sz="20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kern="0" dirty="0">
                <a:latin typeface="휴먼엑스포" pitchFamily="18" charset="-127"/>
                <a:ea typeface="휴먼엑스포" pitchFamily="18" charset="-127"/>
              </a:rPr>
              <a:t>식품 쇼핑하는 데 지나치게 많은 시간</a:t>
            </a:r>
            <a:r>
              <a:rPr lang="en-US" altLang="ko-KR" sz="2000" b="1" kern="0" dirty="0"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000" kern="0" dirty="0">
                <a:latin typeface="휴먼엑스포" pitchFamily="18" charset="-127"/>
                <a:ea typeface="휴먼엑스포" pitchFamily="18" charset="-127"/>
              </a:rPr>
              <a:t>돈</a:t>
            </a:r>
            <a:r>
              <a:rPr lang="en-US" altLang="ko-KR" sz="2000" b="1" kern="0" dirty="0"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000" kern="0" dirty="0">
                <a:latin typeface="휴먼엑스포" pitchFamily="18" charset="-127"/>
                <a:ea typeface="휴먼엑스포" pitchFamily="18" charset="-127"/>
              </a:rPr>
              <a:t>을 소비한다</a:t>
            </a:r>
            <a:r>
              <a:rPr lang="en-US" altLang="ko-KR" sz="20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kern="0" dirty="0">
                <a:latin typeface="휴먼엑스포" pitchFamily="18" charset="-127"/>
                <a:ea typeface="휴먼엑스포" pitchFamily="18" charset="-127"/>
              </a:rPr>
              <a:t>한 곳보다는 여러 가게에 들러 식품을 쇼핑한다</a:t>
            </a:r>
            <a:r>
              <a:rPr lang="en-US" altLang="ko-KR" sz="20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kern="0" dirty="0">
                <a:latin typeface="휴먼엑스포" pitchFamily="18" charset="-127"/>
                <a:ea typeface="휴먼엑스포" pitchFamily="18" charset="-127"/>
              </a:rPr>
              <a:t>월경주기가 불규칙하다</a:t>
            </a:r>
            <a:r>
              <a:rPr lang="en-US" altLang="ko-KR" sz="20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kern="0" dirty="0">
                <a:latin typeface="휴먼엑스포" pitchFamily="18" charset="-127"/>
                <a:ea typeface="휴먼엑스포" pitchFamily="18" charset="-127"/>
              </a:rPr>
              <a:t>심한 변비가 있다</a:t>
            </a:r>
            <a:r>
              <a:rPr lang="en-US" altLang="ko-KR" sz="20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kern="0" dirty="0">
                <a:latin typeface="휴먼엑스포" pitchFamily="18" charset="-127"/>
                <a:ea typeface="휴먼엑스포" pitchFamily="18" charset="-127"/>
              </a:rPr>
              <a:t>침샘이 붓거나 염증이 생기고 목이 아프다</a:t>
            </a:r>
            <a:r>
              <a:rPr lang="en-US" altLang="ko-KR" sz="20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kern="0" dirty="0">
                <a:latin typeface="휴먼엑스포" pitchFamily="18" charset="-127"/>
                <a:ea typeface="휴먼엑스포" pitchFamily="18" charset="-127"/>
              </a:rPr>
              <a:t>눈 속의 혈관이 파열되어 있다</a:t>
            </a:r>
            <a:r>
              <a:rPr lang="en-US" altLang="ko-KR" sz="20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kern="0" dirty="0">
                <a:latin typeface="휴먼엑스포" pitchFamily="18" charset="-127"/>
                <a:ea typeface="휴먼엑스포" pitchFamily="18" charset="-127"/>
              </a:rPr>
              <a:t>치아와 잇몸 손상</a:t>
            </a:r>
            <a:endParaRPr lang="en-US" altLang="ko-KR" sz="20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kern="0" dirty="0">
                <a:latin typeface="휴먼엑스포" pitchFamily="18" charset="-127"/>
                <a:ea typeface="휴먼엑스포" pitchFamily="18" charset="-127"/>
              </a:rPr>
              <a:t>탈수와 신장기능 손상</a:t>
            </a:r>
            <a:endParaRPr lang="en-US" altLang="ko-KR" sz="2000" kern="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47108" name="Picture 5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3417888"/>
            <a:ext cx="1790700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500063" y="1214438"/>
            <a:ext cx="8215312" cy="26431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60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이상식습관</a:t>
            </a:r>
            <a:endParaRPr lang="en-US" altLang="ko-KR" sz="20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defRPr/>
            </a:pPr>
            <a:r>
              <a:rPr lang="en-US" altLang="ko-K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엑스포" pitchFamily="18" charset="-127"/>
                <a:cs typeface="Times New Roman" pitchFamily="18" charset="0"/>
              </a:rPr>
              <a:t>3</a:t>
            </a:r>
            <a:r>
              <a:rPr lang="en-US" altLang="ko-K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폭식</a:t>
            </a:r>
            <a:r>
              <a:rPr lang="en-US" altLang="ko-KR" sz="4800" b="1" kern="0" dirty="0">
                <a:solidFill>
                  <a:schemeClr val="bg1"/>
                </a:solidFill>
                <a:ea typeface="굴림" pitchFamily="50" charset="-127"/>
                <a:cs typeface="Times New Roman" pitchFamily="18" charset="0"/>
              </a:rPr>
              <a:t>(Binge)</a:t>
            </a:r>
            <a:endParaRPr lang="en-US" altLang="ko-K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980728"/>
            <a:ext cx="7311727" cy="1560215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" pitchFamily="2" charset="2"/>
              <a:buChar char="l"/>
              <a:defRPr/>
            </a:pP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음식을 한꺼번에 지나치게 많이 먹는 것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" pitchFamily="2" charset="2"/>
              <a:buChar char="l"/>
              <a:defRPr/>
            </a:pP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먹는 것에 대한 조절상실 </a:t>
            </a: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</p:txBody>
      </p:sp>
      <p:pic>
        <p:nvPicPr>
          <p:cNvPr id="49155" name="Picture 12" descr="http://postfiles5.naver.net/20120414_84/lsy_lineage_1334365617805ccYLf_PNG/%C6%F8%BD%C4.pn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01850"/>
            <a:ext cx="68580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chemeClr val="accent2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54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폭식의 진단기준</a:t>
            </a:r>
            <a:endParaRPr lang="en-US" altLang="ko-KR" sz="5400" b="1" kern="0" dirty="0">
              <a:solidFill>
                <a:srgbClr val="FAFD00"/>
              </a:solidFill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88" y="1785938"/>
            <a:ext cx="8429625" cy="4000500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평소보다 음식을 아주 빨리 먹는다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불쾌할 정도로 배가 부를 때까지 먹는다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배가 고프지 않을 때도 많은 양의 음식을 먹는다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너무 많은 음식을 먹는 것이 창피해서 혼자 먹는다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defRPr/>
            </a:pPr>
            <a:endParaRPr lang="en-US" altLang="ko-KR" sz="10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폭식 때문에 심한 고통을 받는다</a:t>
            </a:r>
            <a:r>
              <a:rPr lang="en-US" altLang="ko-KR" sz="26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폭식이 적어도 평균 </a:t>
            </a:r>
            <a:r>
              <a:rPr lang="en-US" altLang="ko-KR" sz="2600" b="1" u="sng" kern="0" dirty="0">
                <a:ea typeface="휴먼엑스포" pitchFamily="18" charset="-127"/>
                <a:cs typeface="Times New Roman" pitchFamily="18" charset="0"/>
              </a:rPr>
              <a:t>6</a:t>
            </a:r>
            <a:r>
              <a:rPr lang="ko-KR" altLang="en-US" sz="2600" u="sng" kern="0" dirty="0">
                <a:latin typeface="휴먼엑스포" pitchFamily="18" charset="-127"/>
                <a:ea typeface="휴먼엑스포" pitchFamily="18" charset="-127"/>
              </a:rPr>
              <a:t>개월</a:t>
            </a: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 간 </a:t>
            </a:r>
            <a:r>
              <a:rPr lang="en-US" altLang="ko-KR" sz="2600" b="1" kern="0" dirty="0"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주일에 </a:t>
            </a:r>
            <a:r>
              <a:rPr lang="en-US" altLang="ko-KR" sz="2600" b="1" kern="0" dirty="0"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회 이상 있다</a:t>
            </a:r>
            <a:r>
              <a:rPr lang="en-US" altLang="ko-KR" sz="26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</a:pPr>
            <a:r>
              <a:rPr lang="ko-KR" altLang="en-US" sz="5400" b="1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폭식의 특징적 증세</a:t>
            </a:r>
            <a:endParaRPr lang="en-US" altLang="ko-KR" sz="5400" b="1">
              <a:solidFill>
                <a:srgbClr val="FAFD00"/>
              </a:solidFill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63" y="1785938"/>
            <a:ext cx="8072437" cy="3286125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일정한 시간</a:t>
            </a:r>
            <a:r>
              <a:rPr lang="en-US" altLang="ko-KR" sz="2400" b="1" kern="0" dirty="0"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예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; </a:t>
            </a:r>
            <a:r>
              <a:rPr lang="en-US" altLang="ko-KR" sz="2400" b="1" kern="0" dirty="0"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시간 이내</a:t>
            </a:r>
            <a:r>
              <a:rPr lang="en-US" altLang="ko-KR" sz="2400" b="1" kern="0" dirty="0"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동안 대부분의 사람들이 비슷한 시간이나 상황에서 먹을 수 있는 양보다 확실히 많은 양의 음식을 먹는다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이러한 시간 동안에는 조절 상실감</a:t>
            </a:r>
            <a:r>
              <a:rPr lang="en-US" altLang="ko-KR" sz="2400" b="1" kern="0" dirty="0"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예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; </a:t>
            </a: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먹는 것을 멈출 수 없을 것 같다는 느낌이나 먹는 음식의 종류나 양을 조절할 수 없을 것 같다는 느낌</a:t>
            </a:r>
            <a:r>
              <a:rPr lang="en-US" altLang="ko-KR" sz="2400" b="1" kern="0" dirty="0"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을 느낀다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</p:txBody>
      </p:sp>
      <p:pic>
        <p:nvPicPr>
          <p:cNvPr id="51204" name="Picture 2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5214938"/>
            <a:ext cx="210661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14313"/>
            <a:ext cx="9144000" cy="904875"/>
          </a:xfrm>
          <a:prstGeom prst="rect">
            <a:avLst/>
          </a:prstGeom>
          <a:solidFill>
            <a:schemeClr val="accent2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4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폭식과 다른 식이장애</a:t>
            </a:r>
            <a:r>
              <a:rPr lang="en-US" altLang="ko-KR" sz="4000" b="1" kern="0" dirty="0">
                <a:solidFill>
                  <a:srgbClr val="FAFD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4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 </a:t>
            </a:r>
            <a:r>
              <a:rPr lang="ko-KR" altLang="en-US" sz="4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일반비만의 차이</a:t>
            </a:r>
            <a:endParaRPr lang="en-US" altLang="ko-KR" sz="4000" b="1" kern="0" dirty="0">
              <a:solidFill>
                <a:srgbClr val="FAFD00"/>
              </a:solidFill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85750" y="1397000"/>
          <a:ext cx="8644000" cy="536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800"/>
                <a:gridCol w="1728800"/>
                <a:gridCol w="1728800"/>
                <a:gridCol w="1728800"/>
                <a:gridCol w="1728800"/>
              </a:tblGrid>
              <a:tr h="5909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영역</a:t>
                      </a:r>
                      <a:endParaRPr lang="ko-KR" altLang="en-US" sz="24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거식증</a:t>
                      </a:r>
                      <a:endParaRPr lang="ko-KR" altLang="en-US" sz="24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폭식증</a:t>
                      </a:r>
                      <a:endParaRPr lang="ko-KR" altLang="en-US" sz="24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폭식비만</a:t>
                      </a:r>
                      <a:endParaRPr lang="ko-KR" altLang="en-US" sz="24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일반비만</a:t>
                      </a:r>
                      <a:endParaRPr lang="ko-KR" altLang="en-US" sz="24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5909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체중범위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정상체중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휴먼모음T" pitchFamily="18" charset="-127"/>
                          <a:cs typeface="Times New Roman" pitchFamily="18" charset="0"/>
                        </a:rPr>
                        <a:t>≥</a:t>
                      </a:r>
                      <a:r>
                        <a:rPr lang="en-US" altLang="ko-KR" b="1" dirty="0" smtClean="0">
                          <a:latin typeface="Times New Roman" pitchFamily="18" charset="0"/>
                          <a:ea typeface="휴먼모음T" pitchFamily="18" charset="-127"/>
                          <a:cs typeface="Times New Roman" pitchFamily="18" charset="0"/>
                        </a:rPr>
                        <a:t>15%</a:t>
                      </a:r>
                      <a:endParaRPr lang="ko-KR" altLang="en-US" b="1" dirty="0">
                        <a:latin typeface="Times New Roman" pitchFamily="18" charset="0"/>
                        <a:ea typeface="휴먼모음T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정상체중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휴먼모음T" pitchFamily="18" charset="-127"/>
                          <a:cs typeface="Times New Roman" pitchFamily="18" charset="0"/>
                        </a:rPr>
                        <a:t>±</a:t>
                      </a:r>
                      <a:r>
                        <a:rPr lang="en-US" altLang="ko-KR" b="1" dirty="0" smtClean="0">
                          <a:latin typeface="Times New Roman" pitchFamily="18" charset="0"/>
                          <a:ea typeface="휴먼모음T" pitchFamily="18" charset="-127"/>
                          <a:cs typeface="Times New Roman" pitchFamily="18" charset="0"/>
                        </a:rPr>
                        <a:t>15%</a:t>
                      </a:r>
                      <a:endParaRPr lang="ko-KR" altLang="en-US" b="1" dirty="0" smtClean="0">
                        <a:latin typeface="Times New Roman" pitchFamily="18" charset="0"/>
                        <a:ea typeface="휴먼모음T" pitchFamily="18" charset="-127"/>
                        <a:cs typeface="Times New Roman" pitchFamily="18" charset="0"/>
                      </a:endParaRPr>
                    </a:p>
                    <a:p>
                      <a:pPr algn="ctr" latinLnBrk="1"/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정상체중</a:t>
                      </a:r>
                      <a:r>
                        <a:rPr lang="en-US" altLang="ko-KR" b="1" dirty="0" smtClean="0">
                          <a:latin typeface="Times New Roman" pitchFamily="18" charset="0"/>
                          <a:ea typeface="휴먼모음T" pitchFamily="18" charset="-127"/>
                          <a:cs typeface="Times New Roman" pitchFamily="18" charset="0"/>
                        </a:rPr>
                        <a:t>~</a:t>
                      </a:r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비만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정상체중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휴먼모음T" pitchFamily="18" charset="-127"/>
                          <a:cs typeface="Times New Roman" pitchFamily="18" charset="0"/>
                        </a:rPr>
                        <a:t>≤</a:t>
                      </a:r>
                      <a:r>
                        <a:rPr lang="en-US" altLang="ko-KR" b="1" dirty="0" smtClean="0">
                          <a:latin typeface="Times New Roman" pitchFamily="18" charset="0"/>
                          <a:ea typeface="휴먼모음T" pitchFamily="18" charset="-127"/>
                          <a:cs typeface="Times New Roman" pitchFamily="18" charset="0"/>
                        </a:rPr>
                        <a:t>20%</a:t>
                      </a:r>
                      <a:endParaRPr lang="ko-KR" altLang="en-US" b="1" dirty="0">
                        <a:latin typeface="Times New Roman" pitchFamily="18" charset="0"/>
                        <a:ea typeface="휴먼모음T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9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폭식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없음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흔함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흔함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드물게 일어남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5909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체중조절방법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심한 제한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제거행동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잦은 제한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잦은 제한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5909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신체상 문제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심함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심함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불만족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심하지 않음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5909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음식반응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강력히 피함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제거하</a:t>
                      </a:r>
                      <a:r>
                        <a:rPr lang="ko-KR" altLang="en-US" b="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면 폭식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폭식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없음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5909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섭취 후 불안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있음</a:t>
                      </a:r>
                      <a:endParaRPr lang="ko-KR" altLang="en-US" sz="20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있음</a:t>
                      </a:r>
                      <a:endParaRPr lang="ko-KR" altLang="en-US" sz="20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없음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없음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5909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폭식 </a:t>
                      </a:r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기분 영향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있음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있음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있음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있음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5909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Times New Roman" pitchFamily="18" charset="0"/>
                          <a:ea typeface="휴먼모음T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차적 정신병리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심함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중등도</a:t>
                      </a:r>
                      <a:r>
                        <a:rPr lang="en-US" altLang="ko-KR" b="1" dirty="0" smtClean="0">
                          <a:latin typeface="Times New Roman" pitchFamily="18" charset="0"/>
                          <a:ea typeface="휴먼모음T" pitchFamily="18" charset="-127"/>
                          <a:cs typeface="Times New Roman" pitchFamily="18" charset="0"/>
                        </a:rPr>
                        <a:t>~</a:t>
                      </a:r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심함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중등도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정상</a:t>
                      </a:r>
                      <a:r>
                        <a:rPr lang="en-US" altLang="ko-KR" b="1" dirty="0" smtClean="0">
                          <a:latin typeface="Times New Roman" pitchFamily="18" charset="0"/>
                          <a:ea typeface="휴먼모음T" pitchFamily="18" charset="-127"/>
                          <a:cs typeface="Times New Roman" pitchFamily="18" charset="0"/>
                        </a:rPr>
                        <a:t>~</a:t>
                      </a:r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중등도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500063" y="1214438"/>
            <a:ext cx="8215312" cy="26431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60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이상식습관</a:t>
            </a:r>
            <a:endParaRPr lang="en-US" altLang="ko-KR" sz="20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defRPr/>
            </a:pPr>
            <a:r>
              <a:rPr lang="en-US" altLang="ko-K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엑스포" pitchFamily="18" charset="-127"/>
                <a:cs typeface="Times New Roman" pitchFamily="18" charset="0"/>
              </a:rPr>
              <a:t>4</a:t>
            </a:r>
            <a:r>
              <a:rPr lang="en-US" altLang="ko-K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야식증</a:t>
            </a:r>
            <a:r>
              <a:rPr lang="ko-KR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휴먼엑스포" pitchFamily="18" charset="-127"/>
              </a:rPr>
              <a:t>후군</a:t>
            </a:r>
            <a:r>
              <a:rPr lang="en-US" altLang="ko-KR" sz="4800" b="1" kern="0" dirty="0">
                <a:solidFill>
                  <a:schemeClr val="bg1"/>
                </a:solidFill>
                <a:ea typeface="굴림" pitchFamily="50" charset="-127"/>
                <a:cs typeface="Times New Roman" pitchFamily="18" charset="0"/>
              </a:rPr>
              <a:t>(Night-Eating Syndrome; NES)</a:t>
            </a:r>
            <a:endParaRPr lang="en-US" altLang="ko-K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388461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2938" y="785813"/>
            <a:ext cx="7786687" cy="2787203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" pitchFamily="2" charset="2"/>
              <a:buChar char="l"/>
              <a:defRPr/>
            </a:pP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저녁 </a:t>
            </a:r>
            <a:r>
              <a:rPr lang="en-US" altLang="ko-KR" sz="2800" b="1" kern="0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7</a:t>
            </a: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시 이후의 식사량이 하루 전체의 </a:t>
            </a:r>
            <a:r>
              <a:rPr lang="en-US" altLang="ko-KR" sz="2800" b="1" kern="0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50%</a:t>
            </a: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이상을 차지하는 증상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" pitchFamily="2" charset="2"/>
              <a:buChar char="l"/>
              <a:defRPr/>
            </a:pP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불면증 등 수면장애 동반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" pitchFamily="2" charset="2"/>
              <a:buChar char="l"/>
              <a:defRPr/>
            </a:pP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스트레스에 대한 비정상적인 반응</a:t>
            </a: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rgbClr val="000099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6000" b="1" kern="0" dirty="0" err="1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내배엽형</a:t>
            </a:r>
            <a:r>
              <a:rPr lang="en-US" altLang="ko-KR" sz="6000" b="1" kern="0" dirty="0">
                <a:solidFill>
                  <a:srgbClr val="FAFD00"/>
                </a:solidFill>
                <a:ea typeface="+mj-ea"/>
                <a:cs typeface="Times New Roman" pitchFamily="18" charset="0"/>
              </a:rPr>
              <a:t>(Endomorph</a:t>
            </a:r>
            <a:r>
              <a:rPr lang="en-US" altLang="ko-KR" sz="6000" b="1" kern="0" dirty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)</a:t>
            </a:r>
          </a:p>
        </p:txBody>
      </p:sp>
      <p:pic>
        <p:nvPicPr>
          <p:cNvPr id="26627" name="Picture 4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73250"/>
            <a:ext cx="3500438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4000500" y="1928813"/>
            <a:ext cx="47482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>
                <a:latin typeface="휴먼엑스포" pitchFamily="18" charset="-127"/>
                <a:ea typeface="휴먼엑스포" pitchFamily="18" charset="-127"/>
              </a:rPr>
              <a:t>둥글고 말랑말랑한 체형</a:t>
            </a:r>
            <a:endParaRPr lang="en-US" altLang="ko-KR" sz="280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>
                <a:latin typeface="휴먼엑스포" pitchFamily="18" charset="-127"/>
                <a:ea typeface="휴먼엑스포" pitchFamily="18" charset="-127"/>
              </a:rPr>
              <a:t>크고 넓은 골격을 가지고 있으며 복부비만 상태</a:t>
            </a:r>
            <a:endParaRPr lang="en-US" altLang="ko-KR" sz="280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>
                <a:latin typeface="휴먼엑스포" pitchFamily="18" charset="-127"/>
                <a:ea typeface="휴먼엑스포" pitchFamily="18" charset="-127"/>
              </a:rPr>
              <a:t>신진대사가 느려 지방이 쉽게 축적되며 체중이 쉽게 줄지 않음</a:t>
            </a:r>
            <a:endParaRPr lang="en-US" altLang="ko-KR" sz="280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>
                <a:latin typeface="휴먼엑스포" pitchFamily="18" charset="-127"/>
                <a:ea typeface="휴먼엑스포" pitchFamily="18" charset="-127"/>
              </a:rPr>
              <a:t>근육을 만드는 일이 어렵지 않으나 만든 근육을 드러나게 하기는 어려움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chemeClr val="accent2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en-US" altLang="ko-KR" sz="5400" b="1" kern="0" dirty="0">
                <a:solidFill>
                  <a:srgbClr val="FAFD00"/>
                </a:solidFill>
                <a:ea typeface="휴먼엑스포" pitchFamily="18" charset="-127"/>
                <a:cs typeface="Times New Roman" pitchFamily="18" charset="0"/>
              </a:rPr>
              <a:t>NES</a:t>
            </a:r>
            <a:r>
              <a:rPr lang="ko-KR" altLang="en-US" sz="54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의 특징적 증세</a:t>
            </a:r>
            <a:endParaRPr lang="en-US" altLang="ko-KR" sz="5400" b="1" kern="0" dirty="0">
              <a:solidFill>
                <a:srgbClr val="FAFD00"/>
              </a:solidFill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63" y="1714500"/>
            <a:ext cx="8072437" cy="4786313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아침에는 배가 고프지 않아 식사를 거르며 점심 때까지도 식욕이 들지 않는다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저녁에는 과식 반복</a:t>
            </a:r>
            <a:r>
              <a:rPr lang="en-US" altLang="ko-KR" sz="2400" b="1" kern="0" dirty="0"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밤에 포만감을 느낄 정도로 먹어야 만족한다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잠자기 직전 먹지 않으면 잠이 잘 오지 않아 </a:t>
            </a:r>
            <a:r>
              <a:rPr lang="en-US" altLang="ko-KR" sz="2400" b="1" kern="0" dirty="0">
                <a:ea typeface="휴먼엑스포" pitchFamily="18" charset="-127"/>
                <a:cs typeface="Times New Roman" pitchFamily="18" charset="0"/>
              </a:rPr>
              <a:t>30</a:t>
            </a: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분 이상 뒤척인다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한밤중에 자다가 일어나서 먹고 다시 잔다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휴먼엑스포" pitchFamily="18" charset="-127"/>
                <a:ea typeface="휴먼엑스포" pitchFamily="18" charset="-127"/>
              </a:rPr>
              <a:t>평소 우울한 감정이 자주 든다</a:t>
            </a:r>
            <a:r>
              <a:rPr lang="en-US" altLang="ko-KR" sz="2400" kern="0" dirty="0">
                <a:latin typeface="휴먼엑스포" pitchFamily="18" charset="-127"/>
                <a:ea typeface="휴먼엑스포" pitchFamily="18" charset="-127"/>
              </a:rPr>
              <a:t>.</a:t>
            </a:r>
          </a:p>
        </p:txBody>
      </p:sp>
      <p:pic>
        <p:nvPicPr>
          <p:cNvPr id="55300" name="Picture 2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4786313"/>
            <a:ext cx="1495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49"/>
          <p:cNvGrpSpPr>
            <a:grpSpLocks/>
          </p:cNvGrpSpPr>
          <p:nvPr/>
        </p:nvGrpSpPr>
        <p:grpSpPr bwMode="auto">
          <a:xfrm>
            <a:off x="693738" y="3286125"/>
            <a:ext cx="7910512" cy="1976438"/>
            <a:chOff x="393" y="1782"/>
            <a:chExt cx="4983" cy="1245"/>
          </a:xfrm>
        </p:grpSpPr>
        <p:grpSp>
          <p:nvGrpSpPr>
            <p:cNvPr id="56324" name="Group 148"/>
            <p:cNvGrpSpPr>
              <a:grpSpLocks/>
            </p:cNvGrpSpPr>
            <p:nvPr/>
          </p:nvGrpSpPr>
          <p:grpSpPr bwMode="auto">
            <a:xfrm>
              <a:off x="669" y="1782"/>
              <a:ext cx="4422" cy="1245"/>
              <a:chOff x="669" y="1782"/>
              <a:chExt cx="4422" cy="1245"/>
            </a:xfrm>
          </p:grpSpPr>
          <p:sp>
            <p:nvSpPr>
              <p:cNvPr id="56326" name="Freeform 81"/>
              <p:cNvSpPr>
                <a:spLocks/>
              </p:cNvSpPr>
              <p:nvPr/>
            </p:nvSpPr>
            <p:spPr bwMode="auto">
              <a:xfrm>
                <a:off x="1464" y="1953"/>
                <a:ext cx="2814" cy="1"/>
              </a:xfrm>
              <a:custGeom>
                <a:avLst/>
                <a:gdLst>
                  <a:gd name="T0" fmla="*/ 0 w 2814"/>
                  <a:gd name="T1" fmla="*/ 0 h 1"/>
                  <a:gd name="T2" fmla="*/ 2814 w 2814"/>
                  <a:gd name="T3" fmla="*/ 0 h 1"/>
                  <a:gd name="T4" fmla="*/ 0 60000 65536"/>
                  <a:gd name="T5" fmla="*/ 0 60000 65536"/>
                  <a:gd name="T6" fmla="*/ 0 w 2814"/>
                  <a:gd name="T7" fmla="*/ 0 h 1"/>
                  <a:gd name="T8" fmla="*/ 2814 w 281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14" h="1">
                    <a:moveTo>
                      <a:pt x="0" y="0"/>
                    </a:moveTo>
                    <a:lnTo>
                      <a:pt x="2814" y="0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27" name="Freeform 80"/>
              <p:cNvSpPr>
                <a:spLocks/>
              </p:cNvSpPr>
              <p:nvPr/>
            </p:nvSpPr>
            <p:spPr bwMode="auto">
              <a:xfrm>
                <a:off x="1308" y="2112"/>
                <a:ext cx="3129" cy="1"/>
              </a:xfrm>
              <a:custGeom>
                <a:avLst/>
                <a:gdLst>
                  <a:gd name="T0" fmla="*/ 0 w 3129"/>
                  <a:gd name="T1" fmla="*/ 0 h 1"/>
                  <a:gd name="T2" fmla="*/ 3129 w 3129"/>
                  <a:gd name="T3" fmla="*/ 0 h 1"/>
                  <a:gd name="T4" fmla="*/ 0 60000 65536"/>
                  <a:gd name="T5" fmla="*/ 0 60000 65536"/>
                  <a:gd name="T6" fmla="*/ 0 w 3129"/>
                  <a:gd name="T7" fmla="*/ 0 h 1"/>
                  <a:gd name="T8" fmla="*/ 3129 w 312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29" h="1">
                    <a:moveTo>
                      <a:pt x="0" y="0"/>
                    </a:moveTo>
                    <a:lnTo>
                      <a:pt x="3129" y="0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28" name="Freeform 18"/>
              <p:cNvSpPr>
                <a:spLocks/>
              </p:cNvSpPr>
              <p:nvPr/>
            </p:nvSpPr>
            <p:spPr bwMode="auto">
              <a:xfrm>
                <a:off x="669" y="2742"/>
                <a:ext cx="4422" cy="3"/>
              </a:xfrm>
              <a:custGeom>
                <a:avLst/>
                <a:gdLst>
                  <a:gd name="T0" fmla="*/ 0 w 4422"/>
                  <a:gd name="T1" fmla="*/ 0 h 3"/>
                  <a:gd name="T2" fmla="*/ 4422 w 4422"/>
                  <a:gd name="T3" fmla="*/ 3 h 3"/>
                  <a:gd name="T4" fmla="*/ 0 60000 65536"/>
                  <a:gd name="T5" fmla="*/ 0 60000 65536"/>
                  <a:gd name="T6" fmla="*/ 0 w 4422"/>
                  <a:gd name="T7" fmla="*/ 0 h 3"/>
                  <a:gd name="T8" fmla="*/ 4422 w 4422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422" h="3">
                    <a:moveTo>
                      <a:pt x="0" y="0"/>
                    </a:moveTo>
                    <a:lnTo>
                      <a:pt x="4422" y="3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29" name="Freeform 19"/>
              <p:cNvSpPr>
                <a:spLocks/>
              </p:cNvSpPr>
              <p:nvPr/>
            </p:nvSpPr>
            <p:spPr bwMode="auto">
              <a:xfrm>
                <a:off x="849" y="2556"/>
                <a:ext cx="4050" cy="3"/>
              </a:xfrm>
              <a:custGeom>
                <a:avLst/>
                <a:gdLst>
                  <a:gd name="T0" fmla="*/ 0 w 4050"/>
                  <a:gd name="T1" fmla="*/ 3 h 3"/>
                  <a:gd name="T2" fmla="*/ 4050 w 4050"/>
                  <a:gd name="T3" fmla="*/ 0 h 3"/>
                  <a:gd name="T4" fmla="*/ 0 60000 65536"/>
                  <a:gd name="T5" fmla="*/ 0 60000 65536"/>
                  <a:gd name="T6" fmla="*/ 0 w 4050"/>
                  <a:gd name="T7" fmla="*/ 0 h 3"/>
                  <a:gd name="T8" fmla="*/ 4050 w 405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50" h="3">
                    <a:moveTo>
                      <a:pt x="0" y="3"/>
                    </a:moveTo>
                    <a:lnTo>
                      <a:pt x="4050" y="0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30" name="Freeform 20"/>
              <p:cNvSpPr>
                <a:spLocks/>
              </p:cNvSpPr>
              <p:nvPr/>
            </p:nvSpPr>
            <p:spPr bwMode="auto">
              <a:xfrm>
                <a:off x="999" y="2415"/>
                <a:ext cx="3756" cy="3"/>
              </a:xfrm>
              <a:custGeom>
                <a:avLst/>
                <a:gdLst>
                  <a:gd name="T0" fmla="*/ 0 w 3756"/>
                  <a:gd name="T1" fmla="*/ 0 h 3"/>
                  <a:gd name="T2" fmla="*/ 3756 w 3756"/>
                  <a:gd name="T3" fmla="*/ 3 h 3"/>
                  <a:gd name="T4" fmla="*/ 0 60000 65536"/>
                  <a:gd name="T5" fmla="*/ 0 60000 65536"/>
                  <a:gd name="T6" fmla="*/ 0 w 3756"/>
                  <a:gd name="T7" fmla="*/ 0 h 3"/>
                  <a:gd name="T8" fmla="*/ 3756 w 3756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56" h="3">
                    <a:moveTo>
                      <a:pt x="0" y="0"/>
                    </a:moveTo>
                    <a:lnTo>
                      <a:pt x="3756" y="3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31" name="Freeform 21"/>
              <p:cNvSpPr>
                <a:spLocks/>
              </p:cNvSpPr>
              <p:nvPr/>
            </p:nvSpPr>
            <p:spPr bwMode="auto">
              <a:xfrm>
                <a:off x="1128" y="2283"/>
                <a:ext cx="3489" cy="1"/>
              </a:xfrm>
              <a:custGeom>
                <a:avLst/>
                <a:gdLst>
                  <a:gd name="T0" fmla="*/ 0 w 3489"/>
                  <a:gd name="T1" fmla="*/ 0 h 1"/>
                  <a:gd name="T2" fmla="*/ 3489 w 3489"/>
                  <a:gd name="T3" fmla="*/ 0 h 1"/>
                  <a:gd name="T4" fmla="*/ 0 60000 65536"/>
                  <a:gd name="T5" fmla="*/ 0 60000 65536"/>
                  <a:gd name="T6" fmla="*/ 0 w 3489"/>
                  <a:gd name="T7" fmla="*/ 0 h 1"/>
                  <a:gd name="T8" fmla="*/ 3489 w 348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89" h="1">
                    <a:moveTo>
                      <a:pt x="0" y="0"/>
                    </a:moveTo>
                    <a:lnTo>
                      <a:pt x="3489" y="0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32" name="Freeform 9"/>
              <p:cNvSpPr>
                <a:spLocks/>
              </p:cNvSpPr>
              <p:nvPr/>
            </p:nvSpPr>
            <p:spPr bwMode="auto">
              <a:xfrm>
                <a:off x="1646" y="1785"/>
                <a:ext cx="682" cy="1241"/>
              </a:xfrm>
              <a:custGeom>
                <a:avLst/>
                <a:gdLst>
                  <a:gd name="T0" fmla="*/ 682 w 682"/>
                  <a:gd name="T1" fmla="*/ 0 h 1241"/>
                  <a:gd name="T2" fmla="*/ 0 w 682"/>
                  <a:gd name="T3" fmla="*/ 1241 h 1241"/>
                  <a:gd name="T4" fmla="*/ 0 60000 65536"/>
                  <a:gd name="T5" fmla="*/ 0 60000 65536"/>
                  <a:gd name="T6" fmla="*/ 0 w 682"/>
                  <a:gd name="T7" fmla="*/ 0 h 1241"/>
                  <a:gd name="T8" fmla="*/ 682 w 682"/>
                  <a:gd name="T9" fmla="*/ 1241 h 12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82" h="1241">
                    <a:moveTo>
                      <a:pt x="682" y="0"/>
                    </a:moveTo>
                    <a:lnTo>
                      <a:pt x="0" y="1241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33" name="Freeform 10"/>
              <p:cNvSpPr>
                <a:spLocks/>
              </p:cNvSpPr>
              <p:nvPr/>
            </p:nvSpPr>
            <p:spPr bwMode="auto">
              <a:xfrm>
                <a:off x="2304" y="1785"/>
                <a:ext cx="348" cy="1215"/>
              </a:xfrm>
              <a:custGeom>
                <a:avLst/>
                <a:gdLst>
                  <a:gd name="T0" fmla="*/ 348 w 348"/>
                  <a:gd name="T1" fmla="*/ 0 h 1215"/>
                  <a:gd name="T2" fmla="*/ 0 w 348"/>
                  <a:gd name="T3" fmla="*/ 1215 h 1215"/>
                  <a:gd name="T4" fmla="*/ 0 60000 65536"/>
                  <a:gd name="T5" fmla="*/ 0 60000 65536"/>
                  <a:gd name="T6" fmla="*/ 0 w 348"/>
                  <a:gd name="T7" fmla="*/ 0 h 1215"/>
                  <a:gd name="T8" fmla="*/ 348 w 348"/>
                  <a:gd name="T9" fmla="*/ 1215 h 12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8" h="1215">
                    <a:moveTo>
                      <a:pt x="348" y="0"/>
                    </a:moveTo>
                    <a:lnTo>
                      <a:pt x="0" y="1215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34" name="Freeform 11"/>
              <p:cNvSpPr>
                <a:spLocks/>
              </p:cNvSpPr>
              <p:nvPr/>
            </p:nvSpPr>
            <p:spPr bwMode="auto">
              <a:xfrm>
                <a:off x="2715" y="1788"/>
                <a:ext cx="117" cy="1238"/>
              </a:xfrm>
              <a:custGeom>
                <a:avLst/>
                <a:gdLst>
                  <a:gd name="T0" fmla="*/ 117 w 117"/>
                  <a:gd name="T1" fmla="*/ 0 h 1238"/>
                  <a:gd name="T2" fmla="*/ 0 w 117"/>
                  <a:gd name="T3" fmla="*/ 1238 h 1238"/>
                  <a:gd name="T4" fmla="*/ 0 60000 65536"/>
                  <a:gd name="T5" fmla="*/ 0 60000 65536"/>
                  <a:gd name="T6" fmla="*/ 0 w 117"/>
                  <a:gd name="T7" fmla="*/ 0 h 1238"/>
                  <a:gd name="T8" fmla="*/ 117 w 117"/>
                  <a:gd name="T9" fmla="*/ 1238 h 12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7" h="1238">
                    <a:moveTo>
                      <a:pt x="117" y="0"/>
                    </a:moveTo>
                    <a:lnTo>
                      <a:pt x="0" y="1238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35" name="Freeform 15"/>
              <p:cNvSpPr>
                <a:spLocks/>
              </p:cNvSpPr>
              <p:nvPr/>
            </p:nvSpPr>
            <p:spPr bwMode="auto">
              <a:xfrm>
                <a:off x="914" y="1797"/>
                <a:ext cx="1036" cy="1216"/>
              </a:xfrm>
              <a:custGeom>
                <a:avLst/>
                <a:gdLst>
                  <a:gd name="T0" fmla="*/ 0 w 1036"/>
                  <a:gd name="T1" fmla="*/ 2147483647 h 848"/>
                  <a:gd name="T2" fmla="*/ 1036 w 1036"/>
                  <a:gd name="T3" fmla="*/ 0 h 848"/>
                  <a:gd name="T4" fmla="*/ 0 60000 65536"/>
                  <a:gd name="T5" fmla="*/ 0 60000 65536"/>
                  <a:gd name="T6" fmla="*/ 0 w 1036"/>
                  <a:gd name="T7" fmla="*/ 0 h 848"/>
                  <a:gd name="T8" fmla="*/ 1036 w 1036"/>
                  <a:gd name="T9" fmla="*/ 848 h 8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36" h="848">
                    <a:moveTo>
                      <a:pt x="0" y="848"/>
                    </a:moveTo>
                    <a:lnTo>
                      <a:pt x="1036" y="0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36" name="Freeform 48"/>
              <p:cNvSpPr>
                <a:spLocks/>
              </p:cNvSpPr>
              <p:nvPr/>
            </p:nvSpPr>
            <p:spPr bwMode="auto">
              <a:xfrm>
                <a:off x="1984" y="1785"/>
                <a:ext cx="509" cy="1228"/>
              </a:xfrm>
              <a:custGeom>
                <a:avLst/>
                <a:gdLst>
                  <a:gd name="T0" fmla="*/ 509 w 509"/>
                  <a:gd name="T1" fmla="*/ 0 h 1228"/>
                  <a:gd name="T2" fmla="*/ 0 w 509"/>
                  <a:gd name="T3" fmla="*/ 1228 h 1228"/>
                  <a:gd name="T4" fmla="*/ 0 60000 65536"/>
                  <a:gd name="T5" fmla="*/ 0 60000 65536"/>
                  <a:gd name="T6" fmla="*/ 0 w 509"/>
                  <a:gd name="T7" fmla="*/ 0 h 1228"/>
                  <a:gd name="T8" fmla="*/ 509 w 509"/>
                  <a:gd name="T9" fmla="*/ 1228 h 12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9" h="1228">
                    <a:moveTo>
                      <a:pt x="509" y="0"/>
                    </a:moveTo>
                    <a:lnTo>
                      <a:pt x="0" y="1228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37" name="Freeform 49"/>
              <p:cNvSpPr>
                <a:spLocks/>
              </p:cNvSpPr>
              <p:nvPr/>
            </p:nvSpPr>
            <p:spPr bwMode="auto">
              <a:xfrm>
                <a:off x="1248" y="1785"/>
                <a:ext cx="885" cy="1234"/>
              </a:xfrm>
              <a:custGeom>
                <a:avLst/>
                <a:gdLst>
                  <a:gd name="T0" fmla="*/ 885 w 885"/>
                  <a:gd name="T1" fmla="*/ 0 h 1234"/>
                  <a:gd name="T2" fmla="*/ 0 w 885"/>
                  <a:gd name="T3" fmla="*/ 1234 h 1234"/>
                  <a:gd name="T4" fmla="*/ 0 60000 65536"/>
                  <a:gd name="T5" fmla="*/ 0 60000 65536"/>
                  <a:gd name="T6" fmla="*/ 0 w 885"/>
                  <a:gd name="T7" fmla="*/ 0 h 1234"/>
                  <a:gd name="T8" fmla="*/ 885 w 885"/>
                  <a:gd name="T9" fmla="*/ 1234 h 12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85" h="1234">
                    <a:moveTo>
                      <a:pt x="885" y="0"/>
                    </a:moveTo>
                    <a:lnTo>
                      <a:pt x="0" y="1234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38" name="Freeform 51"/>
              <p:cNvSpPr>
                <a:spLocks/>
              </p:cNvSpPr>
              <p:nvPr/>
            </p:nvSpPr>
            <p:spPr bwMode="auto">
              <a:xfrm>
                <a:off x="3513" y="1782"/>
                <a:ext cx="676" cy="1244"/>
              </a:xfrm>
              <a:custGeom>
                <a:avLst/>
                <a:gdLst>
                  <a:gd name="T0" fmla="*/ 0 w 676"/>
                  <a:gd name="T1" fmla="*/ 0 h 1244"/>
                  <a:gd name="T2" fmla="*/ 676 w 676"/>
                  <a:gd name="T3" fmla="*/ 1244 h 1244"/>
                  <a:gd name="T4" fmla="*/ 0 60000 65536"/>
                  <a:gd name="T5" fmla="*/ 0 60000 65536"/>
                  <a:gd name="T6" fmla="*/ 0 w 676"/>
                  <a:gd name="T7" fmla="*/ 0 h 1244"/>
                  <a:gd name="T8" fmla="*/ 676 w 676"/>
                  <a:gd name="T9" fmla="*/ 1244 h 12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76" h="1244">
                    <a:moveTo>
                      <a:pt x="0" y="0"/>
                    </a:moveTo>
                    <a:lnTo>
                      <a:pt x="676" y="1244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39" name="Freeform 52"/>
              <p:cNvSpPr>
                <a:spLocks/>
              </p:cNvSpPr>
              <p:nvPr/>
            </p:nvSpPr>
            <p:spPr bwMode="auto">
              <a:xfrm>
                <a:off x="3183" y="1785"/>
                <a:ext cx="354" cy="1239"/>
              </a:xfrm>
              <a:custGeom>
                <a:avLst/>
                <a:gdLst>
                  <a:gd name="T0" fmla="*/ 0 w 354"/>
                  <a:gd name="T1" fmla="*/ 0 h 1239"/>
                  <a:gd name="T2" fmla="*/ 354 w 354"/>
                  <a:gd name="T3" fmla="*/ 1239 h 1239"/>
                  <a:gd name="T4" fmla="*/ 0 60000 65536"/>
                  <a:gd name="T5" fmla="*/ 0 60000 65536"/>
                  <a:gd name="T6" fmla="*/ 0 w 354"/>
                  <a:gd name="T7" fmla="*/ 0 h 1239"/>
                  <a:gd name="T8" fmla="*/ 354 w 354"/>
                  <a:gd name="T9" fmla="*/ 1239 h 12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4" h="1239">
                    <a:moveTo>
                      <a:pt x="0" y="0"/>
                    </a:moveTo>
                    <a:lnTo>
                      <a:pt x="354" y="1239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40" name="Freeform 53"/>
              <p:cNvSpPr>
                <a:spLocks/>
              </p:cNvSpPr>
              <p:nvPr/>
            </p:nvSpPr>
            <p:spPr bwMode="auto">
              <a:xfrm>
                <a:off x="2997" y="1782"/>
                <a:ext cx="123" cy="1244"/>
              </a:xfrm>
              <a:custGeom>
                <a:avLst/>
                <a:gdLst>
                  <a:gd name="T0" fmla="*/ 0 w 123"/>
                  <a:gd name="T1" fmla="*/ 0 h 1244"/>
                  <a:gd name="T2" fmla="*/ 123 w 123"/>
                  <a:gd name="T3" fmla="*/ 1244 h 1244"/>
                  <a:gd name="T4" fmla="*/ 0 60000 65536"/>
                  <a:gd name="T5" fmla="*/ 0 60000 65536"/>
                  <a:gd name="T6" fmla="*/ 0 w 123"/>
                  <a:gd name="T7" fmla="*/ 0 h 1244"/>
                  <a:gd name="T8" fmla="*/ 123 w 123"/>
                  <a:gd name="T9" fmla="*/ 1244 h 12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3" h="1244">
                    <a:moveTo>
                      <a:pt x="0" y="0"/>
                    </a:moveTo>
                    <a:lnTo>
                      <a:pt x="123" y="1244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41" name="Freeform 55"/>
              <p:cNvSpPr>
                <a:spLocks/>
              </p:cNvSpPr>
              <p:nvPr/>
            </p:nvSpPr>
            <p:spPr bwMode="auto">
              <a:xfrm>
                <a:off x="3336" y="1788"/>
                <a:ext cx="522" cy="1239"/>
              </a:xfrm>
              <a:custGeom>
                <a:avLst/>
                <a:gdLst>
                  <a:gd name="T0" fmla="*/ 0 w 522"/>
                  <a:gd name="T1" fmla="*/ 0 h 1239"/>
                  <a:gd name="T2" fmla="*/ 522 w 522"/>
                  <a:gd name="T3" fmla="*/ 1239 h 1239"/>
                  <a:gd name="T4" fmla="*/ 0 60000 65536"/>
                  <a:gd name="T5" fmla="*/ 0 60000 65536"/>
                  <a:gd name="T6" fmla="*/ 0 w 522"/>
                  <a:gd name="T7" fmla="*/ 0 h 1239"/>
                  <a:gd name="T8" fmla="*/ 522 w 522"/>
                  <a:gd name="T9" fmla="*/ 1239 h 12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2" h="1239">
                    <a:moveTo>
                      <a:pt x="0" y="0"/>
                    </a:moveTo>
                    <a:lnTo>
                      <a:pt x="522" y="1239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342" name="Freeform 56"/>
              <p:cNvSpPr>
                <a:spLocks/>
              </p:cNvSpPr>
              <p:nvPr/>
            </p:nvSpPr>
            <p:spPr bwMode="auto">
              <a:xfrm>
                <a:off x="3702" y="1782"/>
                <a:ext cx="886" cy="1237"/>
              </a:xfrm>
              <a:custGeom>
                <a:avLst/>
                <a:gdLst>
                  <a:gd name="T0" fmla="*/ 0 w 886"/>
                  <a:gd name="T1" fmla="*/ 0 h 1237"/>
                  <a:gd name="T2" fmla="*/ 886 w 886"/>
                  <a:gd name="T3" fmla="*/ 1237 h 1237"/>
                  <a:gd name="T4" fmla="*/ 0 60000 65536"/>
                  <a:gd name="T5" fmla="*/ 0 60000 65536"/>
                  <a:gd name="T6" fmla="*/ 0 w 886"/>
                  <a:gd name="T7" fmla="*/ 0 h 1237"/>
                  <a:gd name="T8" fmla="*/ 886 w 886"/>
                  <a:gd name="T9" fmla="*/ 1237 h 12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86" h="1237">
                    <a:moveTo>
                      <a:pt x="0" y="0"/>
                    </a:moveTo>
                    <a:lnTo>
                      <a:pt x="886" y="1237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56325" name="Freeform 99"/>
            <p:cNvSpPr>
              <a:spLocks/>
            </p:cNvSpPr>
            <p:nvPr/>
          </p:nvSpPr>
          <p:spPr bwMode="auto">
            <a:xfrm>
              <a:off x="393" y="1783"/>
              <a:ext cx="4983" cy="1243"/>
            </a:xfrm>
            <a:custGeom>
              <a:avLst/>
              <a:gdLst>
                <a:gd name="T0" fmla="*/ 0 w 4983"/>
                <a:gd name="T1" fmla="*/ 1234 h 1243"/>
                <a:gd name="T2" fmla="*/ 1234 w 4983"/>
                <a:gd name="T3" fmla="*/ 9 h 1243"/>
                <a:gd name="T4" fmla="*/ 3703 w 4983"/>
                <a:gd name="T5" fmla="*/ 0 h 1243"/>
                <a:gd name="T6" fmla="*/ 4983 w 4983"/>
                <a:gd name="T7" fmla="*/ 1243 h 1243"/>
                <a:gd name="T8" fmla="*/ 0 w 4983"/>
                <a:gd name="T9" fmla="*/ 1234 h 12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3"/>
                <a:gd name="T16" fmla="*/ 0 h 1243"/>
                <a:gd name="T17" fmla="*/ 4983 w 4983"/>
                <a:gd name="T18" fmla="*/ 1243 h 12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3" h="1243">
                  <a:moveTo>
                    <a:pt x="0" y="1234"/>
                  </a:moveTo>
                  <a:lnTo>
                    <a:pt x="1234" y="9"/>
                  </a:lnTo>
                  <a:lnTo>
                    <a:pt x="3703" y="0"/>
                  </a:lnTo>
                  <a:lnTo>
                    <a:pt x="4983" y="1243"/>
                  </a:lnTo>
                  <a:lnTo>
                    <a:pt x="0" y="1234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357313" y="785813"/>
            <a:ext cx="6357937" cy="21431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6000" b="1" dirty="0" err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저체중</a:t>
            </a:r>
            <a:endParaRPr lang="en-US" altLang="ko-KR" sz="60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ea typeface="휴먼엑스포" pitchFamily="18" charset="-127"/>
                <a:cs typeface="Times New Roman" pitchFamily="18" charset="0"/>
              </a:rPr>
              <a:t>(Underweight)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71938" y="785813"/>
            <a:ext cx="4857750" cy="5572125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ko-KR" sz="2800" b="1" kern="0" dirty="0">
                <a:ea typeface="HY얕은샘물M" pitchFamily="18" charset="-127"/>
                <a:cs typeface="Times New Roman" pitchFamily="18" charset="0"/>
              </a:rPr>
              <a:t>“</a:t>
            </a:r>
            <a:r>
              <a:rPr lang="ko-KR" altLang="en-US" sz="2800" kern="0" dirty="0">
                <a:latin typeface="HY얕은샘물M" pitchFamily="18" charset="-127"/>
                <a:ea typeface="HY얕은샘물M" pitchFamily="18" charset="-127"/>
              </a:rPr>
              <a:t>왜 이렇게 말랐니</a:t>
            </a:r>
            <a:r>
              <a:rPr lang="en-US" altLang="ko-KR" sz="2800" b="1" kern="0" dirty="0">
                <a:ea typeface="HY얕은샘물M" pitchFamily="18" charset="-127"/>
                <a:cs typeface="Times New Roman" pitchFamily="18" charset="0"/>
              </a:rPr>
              <a:t>?”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ko-KR" sz="2800" b="1" kern="0" dirty="0" smtClean="0">
                <a:ea typeface="HY얕은샘물M" pitchFamily="18" charset="-127"/>
                <a:cs typeface="Times New Roman" pitchFamily="18" charset="0"/>
              </a:rPr>
              <a:t>“ </a:t>
            </a:r>
            <a:r>
              <a:rPr lang="ko-KR" altLang="en-US" sz="2800" kern="0" dirty="0" smtClean="0">
                <a:latin typeface="HY얕은샘물M" pitchFamily="18" charset="-127"/>
                <a:ea typeface="HY얕은샘물M" pitchFamily="18" charset="-127"/>
              </a:rPr>
              <a:t>믿을 </a:t>
            </a:r>
            <a:r>
              <a:rPr lang="ko-KR" altLang="en-US" sz="2800" kern="0" dirty="0">
                <a:latin typeface="HY얕은샘물M" pitchFamily="18" charset="-127"/>
                <a:ea typeface="HY얕은샘물M" pitchFamily="18" charset="-127"/>
              </a:rPr>
              <a:t>수가 </a:t>
            </a:r>
            <a:r>
              <a:rPr lang="ko-KR" altLang="en-US" sz="2800" kern="0" dirty="0" smtClean="0">
                <a:latin typeface="HY얕은샘물M" pitchFamily="18" charset="-127"/>
                <a:ea typeface="HY얕은샘물M" pitchFamily="18" charset="-127"/>
              </a:rPr>
              <a:t>없다</a:t>
            </a:r>
            <a:r>
              <a:rPr lang="en-US" altLang="ko-KR" sz="2800" b="1" kern="0" dirty="0" smtClean="0">
                <a:ea typeface="HY얕은샘물M" pitchFamily="18" charset="-127"/>
                <a:cs typeface="Times New Roman" pitchFamily="18" charset="0"/>
              </a:rPr>
              <a:t>”</a:t>
            </a:r>
            <a:endParaRPr lang="en-US" altLang="ko-KR" sz="2800" kern="0" dirty="0"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ko-KR" sz="2800" b="1" kern="0" dirty="0" smtClean="0">
                <a:ea typeface="HY얕은샘물M" pitchFamily="18" charset="-127"/>
                <a:cs typeface="Times New Roman" pitchFamily="18" charset="0"/>
              </a:rPr>
              <a:t>“ </a:t>
            </a:r>
            <a:r>
              <a:rPr lang="ko-KR" altLang="en-US" sz="2800" kern="0" dirty="0" smtClean="0">
                <a:latin typeface="HY얕은샘물M" pitchFamily="18" charset="-127"/>
                <a:ea typeface="HY얕은샘물M" pitchFamily="18" charset="-127"/>
              </a:rPr>
              <a:t>좀 </a:t>
            </a:r>
            <a:r>
              <a:rPr lang="ko-KR" altLang="en-US" sz="2800" kern="0" dirty="0">
                <a:latin typeface="HY얕은샘물M" pitchFamily="18" charset="-127"/>
                <a:ea typeface="HY얕은샘물M" pitchFamily="18" charset="-127"/>
              </a:rPr>
              <a:t>많이 </a:t>
            </a:r>
            <a:r>
              <a:rPr lang="ko-KR" altLang="en-US" sz="2800" kern="0" dirty="0" smtClean="0">
                <a:latin typeface="HY얕은샘물M" pitchFamily="18" charset="-127"/>
                <a:ea typeface="HY얕은샘물M" pitchFamily="18" charset="-127"/>
              </a:rPr>
              <a:t>먹어야겠다</a:t>
            </a:r>
            <a:r>
              <a:rPr lang="en-US" altLang="ko-KR" sz="2800" b="1" kern="0" dirty="0" smtClean="0">
                <a:ea typeface="HY얕은샘물M" pitchFamily="18" charset="-127"/>
                <a:cs typeface="Times New Roman" pitchFamily="18" charset="0"/>
              </a:rPr>
              <a:t>”</a:t>
            </a:r>
            <a:endParaRPr lang="en-US" altLang="ko-KR" sz="2800" kern="0" dirty="0"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ko-KR" sz="2800" b="1" kern="0" dirty="0" smtClean="0">
                <a:ea typeface="HY얕은샘물M" pitchFamily="18" charset="-127"/>
                <a:cs typeface="Times New Roman" pitchFamily="18" charset="0"/>
              </a:rPr>
              <a:t>“ </a:t>
            </a:r>
            <a:r>
              <a:rPr lang="ko-KR" altLang="en-US" sz="2800" kern="0" dirty="0" smtClean="0">
                <a:latin typeface="HY얕은샘물M" pitchFamily="18" charset="-127"/>
                <a:ea typeface="HY얕은샘물M" pitchFamily="18" charset="-127"/>
              </a:rPr>
              <a:t>내가 </a:t>
            </a:r>
            <a:r>
              <a:rPr lang="ko-KR" altLang="en-US" sz="2800" kern="0" dirty="0">
                <a:latin typeface="HY얕은샘물M" pitchFamily="18" charset="-127"/>
                <a:ea typeface="HY얕은샘물M" pitchFamily="18" charset="-127"/>
              </a:rPr>
              <a:t>너라면 </a:t>
            </a:r>
            <a:r>
              <a:rPr lang="ko-KR" altLang="en-US" sz="2800" kern="0" dirty="0" smtClean="0">
                <a:latin typeface="HY얕은샘물M" pitchFamily="18" charset="-127"/>
                <a:ea typeface="HY얕은샘물M" pitchFamily="18" charset="-127"/>
              </a:rPr>
              <a:t>좋겠다</a:t>
            </a:r>
            <a:r>
              <a:rPr lang="en-US" altLang="ko-KR" sz="2800" b="1" kern="0" dirty="0" smtClean="0">
                <a:ea typeface="HY얕은샘물M" pitchFamily="18" charset="-127"/>
                <a:cs typeface="Times New Roman" pitchFamily="18" charset="0"/>
              </a:rPr>
              <a:t>”</a:t>
            </a:r>
            <a:endParaRPr lang="en-US" altLang="ko-KR" sz="2800" kern="0" dirty="0"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ko-KR" sz="2800" b="1" kern="0" dirty="0" smtClean="0">
                <a:ea typeface="HY얕은샘물M" pitchFamily="18" charset="-127"/>
                <a:cs typeface="Times New Roman" pitchFamily="18" charset="0"/>
              </a:rPr>
              <a:t>“ </a:t>
            </a:r>
            <a:r>
              <a:rPr lang="ko-KR" altLang="en-US" sz="2800" kern="0" dirty="0" smtClean="0">
                <a:latin typeface="HY얕은샘물M" pitchFamily="18" charset="-127"/>
                <a:ea typeface="HY얕은샘물M" pitchFamily="18" charset="-127"/>
              </a:rPr>
              <a:t>조금만 </a:t>
            </a:r>
            <a:r>
              <a:rPr lang="ko-KR" altLang="en-US" sz="2800" kern="0" dirty="0">
                <a:latin typeface="HY얕은샘물M" pitchFamily="18" charset="-127"/>
                <a:ea typeface="HY얕은샘물M" pitchFamily="18" charset="-127"/>
              </a:rPr>
              <a:t>살찌면 확실히 더 건강해 보이</a:t>
            </a:r>
            <a:endParaRPr lang="en-US" altLang="ko-KR" sz="2800" kern="0" dirty="0"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ko-KR" sz="2800" kern="0" dirty="0">
                <a:latin typeface="HY얕은샘물M" pitchFamily="18" charset="-127"/>
                <a:ea typeface="HY얕은샘물M" pitchFamily="18" charset="-127"/>
              </a:rPr>
              <a:t>   </a:t>
            </a:r>
            <a:r>
              <a:rPr lang="ko-KR" altLang="en-US" sz="2800" kern="0" dirty="0" smtClean="0">
                <a:latin typeface="HY얕은샘물M" pitchFamily="18" charset="-127"/>
                <a:ea typeface="HY얕은샘물M" pitchFamily="18" charset="-127"/>
              </a:rPr>
              <a:t>겠다</a:t>
            </a:r>
            <a:r>
              <a:rPr lang="en-US" altLang="ko-KR" sz="2800" b="1" kern="0" dirty="0" smtClean="0">
                <a:ea typeface="HY얕은샘물M" pitchFamily="18" charset="-127"/>
                <a:cs typeface="Times New Roman" pitchFamily="18" charset="0"/>
              </a:rPr>
              <a:t>”</a:t>
            </a:r>
            <a:endParaRPr lang="en-US" altLang="ko-KR" sz="2800" kern="0" dirty="0"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ko-KR" sz="2800" b="1" kern="0" dirty="0" smtClean="0">
                <a:ea typeface="HY얕은샘물M" pitchFamily="18" charset="-127"/>
                <a:cs typeface="Times New Roman" pitchFamily="18" charset="0"/>
              </a:rPr>
              <a:t>“ </a:t>
            </a:r>
            <a:r>
              <a:rPr lang="ko-KR" altLang="en-US" sz="2800" kern="0" dirty="0" smtClean="0">
                <a:latin typeface="HY얕은샘물M" pitchFamily="18" charset="-127"/>
                <a:ea typeface="HY얕은샘물M" pitchFamily="18" charset="-127"/>
              </a:rPr>
              <a:t>야 </a:t>
            </a:r>
            <a:r>
              <a:rPr lang="ko-KR" altLang="en-US" sz="2800" kern="0" dirty="0">
                <a:latin typeface="HY얕은샘물M" pitchFamily="18" charset="-127"/>
                <a:ea typeface="HY얕은샘물M" pitchFamily="18" charset="-127"/>
              </a:rPr>
              <a:t>꼬챙이</a:t>
            </a:r>
            <a:r>
              <a:rPr lang="en-US" altLang="ko-KR" sz="2800" b="1" kern="0" dirty="0">
                <a:ea typeface="HY얕은샘물M" pitchFamily="18" charset="-127"/>
                <a:cs typeface="Times New Roman" pitchFamily="18" charset="0"/>
              </a:rPr>
              <a:t>!</a:t>
            </a:r>
            <a:r>
              <a:rPr lang="en-US" altLang="ko-KR" sz="2800" kern="0" dirty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kern="0" dirty="0">
                <a:latin typeface="HY얕은샘물M" pitchFamily="18" charset="-127"/>
                <a:ea typeface="HY얕은샘물M" pitchFamily="18" charset="-127"/>
              </a:rPr>
              <a:t>너 거식증 뭐 그런 것 걸린 거 </a:t>
            </a:r>
            <a:r>
              <a:rPr lang="ko-KR" altLang="en-US" sz="2800" kern="0" dirty="0" smtClean="0">
                <a:latin typeface="HY얕은샘물M" pitchFamily="18" charset="-127"/>
                <a:ea typeface="HY얕은샘물M" pitchFamily="18" charset="-127"/>
              </a:rPr>
              <a:t>아냐</a:t>
            </a:r>
            <a:r>
              <a:rPr lang="en-US" altLang="ko-KR" sz="2800" b="1" kern="0" dirty="0" smtClean="0">
                <a:ea typeface="HY얕은샘물M" pitchFamily="18" charset="-127"/>
                <a:cs typeface="Times New Roman" pitchFamily="18" charset="0"/>
              </a:rPr>
              <a:t>?</a:t>
            </a:r>
            <a:r>
              <a:rPr lang="en-US" altLang="ko-KR" sz="2800" kern="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kern="0" dirty="0">
                <a:latin typeface="HY얕은샘물M" pitchFamily="18" charset="-127"/>
                <a:ea typeface="HY얕은샘물M" pitchFamily="18" charset="-127"/>
              </a:rPr>
              <a:t>밥은 먹기나 한 </a:t>
            </a:r>
            <a:r>
              <a:rPr lang="ko-KR" altLang="en-US" sz="2800" kern="0" dirty="0" smtClean="0">
                <a:latin typeface="HY얕은샘물M" pitchFamily="18" charset="-127"/>
                <a:ea typeface="HY얕은샘물M" pitchFamily="18" charset="-127"/>
              </a:rPr>
              <a:t>거냐</a:t>
            </a:r>
            <a:r>
              <a:rPr lang="en-US" altLang="ko-KR" sz="2800" b="1" kern="0" dirty="0" smtClean="0">
                <a:ea typeface="HY얕은샘물M" pitchFamily="18" charset="-127"/>
                <a:cs typeface="Times New Roman" pitchFamily="18" charset="0"/>
              </a:rPr>
              <a:t>? ”</a:t>
            </a:r>
            <a:endParaRPr lang="en-US" altLang="ko-KR" sz="2800" kern="0" dirty="0"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defRPr/>
            </a:pPr>
            <a:endParaRPr lang="ko-KR" altLang="en-US" sz="2800" kern="0" dirty="0"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57347" name="Picture 4" descr="http://postfiles4.naver.net/20120910_115/one_moment_1347241794176DqNUW_JPEG/%C0%CC%C0%B1%BC%AE_-_KBS2_%B3%B2%C0%DA%C0%C7%C0%DA%B0%DD2%28%BF%F8%B8%F0%B8%D5%C6%AE%29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85875"/>
            <a:ext cx="3429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http://postfiles8.naver.net/20121012_23/delphi114_1350039982702sQNu6_JPEG/%B0%ED%B5%B5%BA%F1%B8%B8%B0%FA_%C0%FA%C3%BC%C1%DF_%C1%F5%B0%A1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500063"/>
            <a:ext cx="7929563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8" descr="http://imgnews.naver.net/image/019/2012/10/11/20121011053820_10_0_1246097_360_4_50_59_20121011060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642938"/>
            <a:ext cx="79946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postfiles16.naver.net/20110913_31/kynoh07_1315894390972OpPnn_JPEG/7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571500"/>
            <a:ext cx="75009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28750" y="1857375"/>
            <a:ext cx="6715125" cy="2571750"/>
            <a:chOff x="1882" y="1842"/>
            <a:chExt cx="2676" cy="1180"/>
          </a:xfrm>
        </p:grpSpPr>
        <p:sp>
          <p:nvSpPr>
            <p:cNvPr id="60420" name="AutoShape 15"/>
            <p:cNvSpPr>
              <a:spLocks noChangeArrowheads="1"/>
            </p:cNvSpPr>
            <p:nvPr/>
          </p:nvSpPr>
          <p:spPr bwMode="auto">
            <a:xfrm>
              <a:off x="1882" y="1842"/>
              <a:ext cx="2676" cy="1180"/>
            </a:xfrm>
            <a:prstGeom prst="irregularSeal1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0421" name="Rectangle 16"/>
            <p:cNvSpPr>
              <a:spLocks noChangeArrowheads="1"/>
            </p:cNvSpPr>
            <p:nvPr/>
          </p:nvSpPr>
          <p:spPr bwMode="auto">
            <a:xfrm>
              <a:off x="2158" y="2160"/>
              <a:ext cx="2087" cy="4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3600" b="1">
                  <a:solidFill>
                    <a:srgbClr val="FF3300"/>
                  </a:solidFill>
                  <a:ea typeface="휴먼엑스포" pitchFamily="18" charset="-127"/>
                  <a:cs typeface="Times New Roman" pitchFamily="18" charset="0"/>
                </a:rPr>
                <a:t>BMI</a:t>
              </a:r>
              <a:r>
                <a:rPr lang="en-US" altLang="ko-KR" sz="3600">
                  <a:solidFill>
                    <a:srgbClr val="FF3300"/>
                  </a:solidFill>
                  <a:latin typeface="휴먼엑스포" pitchFamily="18" charset="-127"/>
                  <a:ea typeface="휴먼엑스포" pitchFamily="18" charset="-127"/>
                  <a:cs typeface="Times New Roman" pitchFamily="18" charset="0"/>
                </a:rPr>
                <a:t> </a:t>
              </a:r>
              <a:r>
                <a:rPr lang="en-US" altLang="ko-KR" sz="3600" b="1">
                  <a:solidFill>
                    <a:srgbClr val="FF3300"/>
                  </a:solidFill>
                  <a:ea typeface="휴먼엑스포" pitchFamily="18" charset="-127"/>
                  <a:cs typeface="Times New Roman" pitchFamily="18" charset="0"/>
                </a:rPr>
                <a:t>18.5kg/m</a:t>
              </a:r>
              <a:r>
                <a:rPr lang="en-US" altLang="ko-KR" sz="3600" b="1" baseline="30000">
                  <a:solidFill>
                    <a:srgbClr val="FF3300"/>
                  </a:solidFill>
                  <a:ea typeface="휴먼엑스포" pitchFamily="18" charset="-127"/>
                  <a:cs typeface="Times New Roman" pitchFamily="18" charset="0"/>
                </a:rPr>
                <a:t>2</a:t>
              </a:r>
              <a:r>
                <a:rPr lang="en-US" altLang="ko-KR" sz="3600">
                  <a:solidFill>
                    <a:srgbClr val="FF3300"/>
                  </a:solidFill>
                  <a:latin typeface="휴먼엑스포" pitchFamily="18" charset="-127"/>
                  <a:ea typeface="휴먼엑스포" pitchFamily="18" charset="-127"/>
                  <a:cs typeface="Times New Roman" pitchFamily="18" charset="0"/>
                </a:rPr>
                <a:t> </a:t>
              </a:r>
              <a:r>
                <a:rPr lang="ko-KR" altLang="en-US" sz="3600">
                  <a:solidFill>
                    <a:srgbClr val="FF3300"/>
                  </a:solidFill>
                  <a:latin typeface="휴먼엑스포" pitchFamily="18" charset="-127"/>
                  <a:ea typeface="휴먼엑스포" pitchFamily="18" charset="-127"/>
                  <a:cs typeface="Times New Roman" pitchFamily="18" charset="0"/>
                </a:rPr>
                <a:t>미만</a:t>
              </a:r>
              <a:endParaRPr lang="en-US" altLang="ko-KR" sz="3600">
                <a:solidFill>
                  <a:srgbClr val="FF33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rgbClr val="000099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6000" b="1" kern="0" dirty="0" err="1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저체중의</a:t>
            </a:r>
            <a:r>
              <a:rPr lang="ko-KR" altLang="en-US" sz="6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 원인</a:t>
            </a:r>
            <a:endParaRPr lang="en-US" altLang="ko-KR" sz="6000" b="1" kern="0" dirty="0">
              <a:solidFill>
                <a:srgbClr val="FAFD00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88" y="1571625"/>
            <a:ext cx="5429250" cy="5143500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외배엽 체형 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높은 수준의 신진대사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만성적인 질환 또는 상해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장기적인 스트레스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전반적이고 공격적인 다이어트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이상식습관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격렬한 신체적 훈련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채식주의 식단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61444" name="Picture 2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3214688"/>
            <a:ext cx="33575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rgbClr val="000099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6000" b="1" kern="0" dirty="0" err="1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저체중의</a:t>
            </a:r>
            <a:r>
              <a:rPr lang="ko-KR" altLang="en-US" sz="6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 신체적 영향</a:t>
            </a:r>
            <a:endParaRPr lang="en-US" altLang="ko-KR" sz="6000" b="1" kern="0" dirty="0">
              <a:solidFill>
                <a:srgbClr val="FAFD00"/>
              </a:solidFill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62467" name="Picture 23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500563"/>
            <a:ext cx="244475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71938" y="2357438"/>
            <a:ext cx="4500562" cy="3429000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월경불순 또는 무월경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골절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골다공증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장기적인 스트레스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ko-KR" altLang="en-US" sz="2600" kern="0" dirty="0">
                <a:latin typeface="휴먼엑스포" pitchFamily="18" charset="-127"/>
                <a:ea typeface="휴먼엑스포" pitchFamily="18" charset="-127"/>
              </a:rPr>
              <a:t>극단적으로 추위에 민감함</a:t>
            </a:r>
            <a:endParaRPr lang="en-US" altLang="ko-KR" sz="2600" kern="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62469" name="Picture 6" descr="썸네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9288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9" descr="썸네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2357438"/>
            <a:ext cx="1819275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rgbClr val="000099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6000" b="1" kern="0" dirty="0" err="1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저체중의</a:t>
            </a:r>
            <a:r>
              <a:rPr lang="ko-KR" altLang="en-US" sz="6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 심리적 영향</a:t>
            </a:r>
            <a:endParaRPr lang="en-US" altLang="ko-KR" sz="6000" b="1" kern="0" dirty="0">
              <a:solidFill>
                <a:srgbClr val="FAFD00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643063"/>
            <a:ext cx="8501062" cy="4929187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ko-KR" sz="2400" b="1" kern="0" dirty="0" smtClean="0">
                <a:ea typeface="HY얕은샘물M" pitchFamily="18" charset="-127"/>
                <a:cs typeface="Times New Roman" pitchFamily="18" charset="0"/>
              </a:rPr>
              <a:t>“ </a:t>
            </a:r>
            <a:r>
              <a:rPr lang="ko-KR" altLang="en-US" sz="2600" kern="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그것은 </a:t>
            </a:r>
            <a:r>
              <a:rPr lang="ko-KR" altLang="en-US" sz="2600" kern="0" dirty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끝나지 않을 악몽 같았다</a:t>
            </a:r>
            <a:r>
              <a:rPr lang="en-US" altLang="ko-KR" sz="2600" kern="0" dirty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600" kern="0" dirty="0">
                <a:latin typeface="HY얕은샘물M" pitchFamily="18" charset="-127"/>
                <a:ea typeface="HY얕은샘물M" pitchFamily="18" charset="-127"/>
              </a:rPr>
              <a:t>아이들이 항상</a:t>
            </a:r>
            <a:r>
              <a:rPr lang="en-US" altLang="ko-KR" sz="2600" kern="0" dirty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600" kern="0" dirty="0">
                <a:latin typeface="HY얕은샘물M" pitchFamily="18" charset="-127"/>
                <a:ea typeface="HY얕은샘물M" pitchFamily="18" charset="-127"/>
              </a:rPr>
              <a:t>놀렸기 때문에 학교 가기가 너무나 싫었다</a:t>
            </a:r>
            <a:r>
              <a:rPr lang="en-US" altLang="ko-KR" sz="2600" kern="0" dirty="0">
                <a:latin typeface="HY얕은샘물M" pitchFamily="18" charset="-127"/>
                <a:ea typeface="HY얕은샘물M" pitchFamily="18" charset="-127"/>
              </a:rPr>
              <a:t>.  </a:t>
            </a:r>
            <a:r>
              <a:rPr lang="ko-KR" altLang="en-US" sz="2600" kern="0" dirty="0">
                <a:latin typeface="HY얕은샘물M" pitchFamily="18" charset="-127"/>
                <a:ea typeface="HY얕은샘물M" pitchFamily="18" charset="-127"/>
              </a:rPr>
              <a:t>아이들은 작대기</a:t>
            </a:r>
            <a:r>
              <a:rPr lang="en-US" altLang="ko-KR" sz="2600" b="1" kern="0" dirty="0">
                <a:ea typeface="HY얕은샘물M" pitchFamily="18" charset="-127"/>
                <a:cs typeface="Times New Roman" pitchFamily="18" charset="0"/>
              </a:rPr>
              <a:t>,</a:t>
            </a:r>
            <a:r>
              <a:rPr lang="en-US" altLang="ko-KR" sz="2600" kern="0" dirty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600" kern="0" dirty="0">
                <a:latin typeface="HY얕은샘물M" pitchFamily="18" charset="-127"/>
                <a:ea typeface="HY얕은샘물M" pitchFamily="18" charset="-127"/>
              </a:rPr>
              <a:t>난민이라고 부르며 놀렸다</a:t>
            </a:r>
            <a:r>
              <a:rPr lang="en-US" altLang="ko-KR" sz="2600" kern="0" dirty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600" kern="0" dirty="0">
                <a:latin typeface="HY얕은샘물M" pitchFamily="18" charset="-127"/>
                <a:ea typeface="HY얕은샘물M" pitchFamily="18" charset="-127"/>
              </a:rPr>
              <a:t>그렇게 보인다는 사실이 너무 싫어서 잠자리에서 많이 울었다</a:t>
            </a:r>
            <a:r>
              <a:rPr lang="en-US" altLang="ko-KR" sz="2600" kern="0" dirty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600" kern="0" dirty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난 살을 찌우기 위해 모든 것을 시도했었다</a:t>
            </a:r>
            <a:r>
              <a:rPr lang="en-US" altLang="ko-KR" sz="2600" kern="0" dirty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600" kern="0" dirty="0" err="1">
                <a:latin typeface="HY얕은샘물M" pitchFamily="18" charset="-127"/>
                <a:ea typeface="HY얕은샘물M" pitchFamily="18" charset="-127"/>
              </a:rPr>
              <a:t>고열량</a:t>
            </a:r>
            <a:r>
              <a:rPr lang="ko-KR" altLang="en-US" sz="2600" kern="0" dirty="0">
                <a:latin typeface="HY얕은샘물M" pitchFamily="18" charset="-127"/>
                <a:ea typeface="HY얕은샘물M" pitchFamily="18" charset="-127"/>
              </a:rPr>
              <a:t> 음식을 많이 먹고 체중증가용 제품들을</a:t>
            </a:r>
            <a:r>
              <a:rPr lang="en-US" altLang="ko-KR" sz="2600" kern="0" dirty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600" kern="0" dirty="0">
                <a:latin typeface="HY얕은샘물M" pitchFamily="18" charset="-127"/>
                <a:ea typeface="HY얕은샘물M" pitchFamily="18" charset="-127"/>
              </a:rPr>
              <a:t>사다 먹고 심지어 더 살이 찔 수 있다는 희망에 운동조차 하지 않았다</a:t>
            </a:r>
            <a:r>
              <a:rPr lang="en-US" altLang="ko-KR" sz="2600" kern="0" dirty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600" kern="0" dirty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그러나 모든 것이 아무 소용없었다</a:t>
            </a:r>
            <a:r>
              <a:rPr lang="en-US" altLang="ko-KR" sz="2600" kern="0" dirty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600" kern="0" dirty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그래서 많은 사람들이 내가 못생겼다고 말했고 나도 역시 그렇다고 믿었다</a:t>
            </a:r>
            <a:r>
              <a:rPr lang="en-US" altLang="ko-KR" sz="2600" kern="0" dirty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600" kern="0" dirty="0">
                <a:latin typeface="HY얕은샘물M" pitchFamily="18" charset="-127"/>
                <a:ea typeface="HY얕은샘물M" pitchFamily="18" charset="-127"/>
              </a:rPr>
              <a:t>이후 자존심을 회복하기 위해 정신과치료를 </a:t>
            </a:r>
            <a:r>
              <a:rPr lang="en-US" altLang="ko-KR" sz="2600" kern="0" dirty="0">
                <a:latin typeface="HY얕은샘물M" pitchFamily="18" charset="-127"/>
                <a:ea typeface="HY얕은샘물M" pitchFamily="18" charset="-127"/>
              </a:rPr>
              <a:t>6</a:t>
            </a:r>
            <a:r>
              <a:rPr lang="ko-KR" altLang="en-US" sz="2600" kern="0" dirty="0">
                <a:latin typeface="HY얕은샘물M" pitchFamily="18" charset="-127"/>
                <a:ea typeface="HY얕은샘물M" pitchFamily="18" charset="-127"/>
              </a:rPr>
              <a:t>년이나 받았다</a:t>
            </a:r>
            <a:r>
              <a:rPr lang="en-US" altLang="ko-KR" sz="2600" kern="0" dirty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600" kern="0" dirty="0">
                <a:latin typeface="HY얕은샘물M" pitchFamily="18" charset="-127"/>
                <a:ea typeface="HY얕은샘물M" pitchFamily="18" charset="-127"/>
              </a:rPr>
              <a:t>다행히 대학을 졸업할 무렵 체중이 늘기 시작해서 지금은 다소 </a:t>
            </a:r>
            <a:r>
              <a:rPr lang="ko-KR" altLang="en-US" sz="2600" kern="0" dirty="0" err="1">
                <a:latin typeface="HY얕은샘물M" pitchFamily="18" charset="-127"/>
                <a:ea typeface="HY얕은샘물M" pitchFamily="18" charset="-127"/>
              </a:rPr>
              <a:t>과체중이다</a:t>
            </a:r>
            <a:r>
              <a:rPr lang="en-US" altLang="ko-KR" sz="2600" kern="0" dirty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600" kern="0" dirty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지금 상태와 예전 상태 중 한 가지를 선택하라고 하면 주저 없이 지금 모습을 선택할 것이다</a:t>
            </a:r>
            <a:r>
              <a:rPr lang="en-US" altLang="ko-KR" sz="2600" kern="0" dirty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  <a:r>
              <a:rPr lang="en-US" altLang="ko-KR" sz="2600" b="1" kern="0" dirty="0">
                <a:solidFill>
                  <a:srgbClr val="0000FF"/>
                </a:solidFill>
                <a:ea typeface="HY얕은샘물M" pitchFamily="18" charset="-127"/>
                <a:cs typeface="Times New Roman" pitchFamily="18" charset="0"/>
              </a:rPr>
              <a:t>”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defRPr/>
            </a:pPr>
            <a:endParaRPr lang="ko-KR" altLang="en-US" sz="2600" kern="0" dirty="0"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8" descr="strongman_sm_clr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4214813"/>
            <a:ext cx="1785938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rgbClr val="000099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6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안전하게 체중 늘리기</a:t>
            </a:r>
            <a:endParaRPr lang="en-US" altLang="ko-KR" sz="6000" b="1" kern="0" dirty="0">
              <a:solidFill>
                <a:srgbClr val="FAFD00"/>
              </a:solidFill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64516" name="Picture 21" descr="MCj035653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928938"/>
            <a:ext cx="16922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0" descr="http://imgnews.naver.com/image/038/2012/03/19/20120319113804_1_rstark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2500313"/>
            <a:ext cx="2714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2571750" y="1857375"/>
            <a:ext cx="3000375" cy="2357438"/>
            <a:chOff x="2571736" y="1857364"/>
            <a:chExt cx="3000396" cy="2357454"/>
          </a:xfrm>
        </p:grpSpPr>
        <p:grpSp>
          <p:nvGrpSpPr>
            <p:cNvPr id="64519" name="그룹 8"/>
            <p:cNvGrpSpPr>
              <a:grpSpLocks/>
            </p:cNvGrpSpPr>
            <p:nvPr/>
          </p:nvGrpSpPr>
          <p:grpSpPr bwMode="auto">
            <a:xfrm>
              <a:off x="2571736" y="1857364"/>
              <a:ext cx="3000396" cy="1357322"/>
              <a:chOff x="2643174" y="1857364"/>
              <a:chExt cx="3429012" cy="1357322"/>
            </a:xfrm>
          </p:grpSpPr>
          <p:pic>
            <p:nvPicPr>
              <p:cNvPr id="64521" name="Picture 6" descr="썸네일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43174" y="1928802"/>
                <a:ext cx="171450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522" name="Picture 8" descr="썸네일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57686" y="1857364"/>
                <a:ext cx="1714500" cy="135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직사각형 9"/>
            <p:cNvSpPr/>
            <p:nvPr/>
          </p:nvSpPr>
          <p:spPr>
            <a:xfrm>
              <a:off x="3428992" y="3429000"/>
              <a:ext cx="1357323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4800" dirty="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rPr>
                <a:t>+</a:t>
              </a:r>
              <a:endParaRPr lang="ko-KR" altLang="en-US" sz="4800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928688" y="1214438"/>
            <a:ext cx="7429500" cy="26431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60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비만의 원인</a:t>
            </a:r>
            <a:endParaRPr lang="en-US" altLang="ko-KR" sz="20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defRPr/>
            </a:pPr>
            <a:r>
              <a:rPr lang="en-US" altLang="ko-K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엑스포" pitchFamily="18" charset="-127"/>
                <a:cs typeface="Times New Roman" pitchFamily="18" charset="0"/>
              </a:rPr>
              <a:t>2</a:t>
            </a:r>
            <a:r>
              <a:rPr lang="en-US" altLang="ko-K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임신</a:t>
            </a:r>
            <a:r>
              <a:rPr lang="en-US" altLang="ko-KR" sz="4400" b="1" kern="0" dirty="0">
                <a:solidFill>
                  <a:srgbClr val="FAFD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4800" b="1" kern="0" dirty="0">
                <a:solidFill>
                  <a:schemeClr val="bg1"/>
                </a:solidFill>
                <a:ea typeface="굴림" pitchFamily="50" charset="-127"/>
                <a:cs typeface="Times New Roman" pitchFamily="18" charset="0"/>
              </a:rPr>
              <a:t>(Pregnancy)</a:t>
            </a:r>
            <a:endParaRPr lang="en-US" altLang="ko-K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325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255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8" name="Picture 35" descr="km35_16373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785938"/>
            <a:ext cx="6361112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http://postfiles9.naver.net/20111018_24/dolboknara_13189008066823gtCt_JPEG/chosun_com_20111018_101805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49238"/>
            <a:ext cx="7572375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39713"/>
            <a:ext cx="5357813" cy="65024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11" name="직선 연결선 10"/>
          <p:cNvCxnSpPr/>
          <p:nvPr/>
        </p:nvCxnSpPr>
        <p:spPr>
          <a:xfrm rot="5400000">
            <a:off x="1285081" y="5572919"/>
            <a:ext cx="1285875" cy="15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Rectangle 2"/>
          <p:cNvSpPr txBox="1">
            <a:spLocks noChangeArrowheads="1"/>
          </p:cNvSpPr>
          <p:nvPr/>
        </p:nvSpPr>
        <p:spPr bwMode="auto">
          <a:xfrm>
            <a:off x="5500688" y="214313"/>
            <a:ext cx="3500437" cy="26431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</a:pPr>
            <a:r>
              <a:rPr lang="ko-KR" altLang="en-US" sz="4000" b="1">
                <a:solidFill>
                  <a:srgbClr val="FAFD00"/>
                </a:solidFill>
                <a:ea typeface="휴먼엑스포" pitchFamily="18" charset="-127"/>
                <a:cs typeface="Times New Roman" pitchFamily="18" charset="0"/>
              </a:rPr>
              <a:t>비만</a:t>
            </a:r>
            <a:r>
              <a:rPr lang="en-US" altLang="ko-KR" sz="4000" b="1">
                <a:solidFill>
                  <a:srgbClr val="FAFD00"/>
                </a:solidFill>
                <a:ea typeface="휴먼엑스포" pitchFamily="18" charset="-127"/>
                <a:cs typeface="Times New Roman" pitchFamily="18" charset="0"/>
              </a:rPr>
              <a:t> &amp; </a:t>
            </a:r>
          </a:p>
          <a:p>
            <a:pPr algn="ctr">
              <a:spcBef>
                <a:spcPct val="0"/>
              </a:spcBef>
            </a:pPr>
            <a:r>
              <a:rPr lang="ko-KR" altLang="en-US" sz="4000" b="1">
                <a:solidFill>
                  <a:srgbClr val="FAFD00"/>
                </a:solidFill>
                <a:ea typeface="휴먼엑스포" pitchFamily="18" charset="-127"/>
                <a:cs typeface="Times New Roman" pitchFamily="18" charset="0"/>
              </a:rPr>
              <a:t>지방증반등</a:t>
            </a:r>
            <a:r>
              <a:rPr lang="en-US" altLang="ko-KR" sz="4000" b="1">
                <a:solidFill>
                  <a:srgbClr val="FAFD00"/>
                </a:solidFill>
                <a:ea typeface="휴먼엑스포" pitchFamily="18" charset="-127"/>
                <a:cs typeface="Times New Roman" pitchFamily="18" charset="0"/>
              </a:rPr>
              <a:t>(Adiposity Rebound; AR)</a:t>
            </a:r>
          </a:p>
        </p:txBody>
      </p:sp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5013325" y="5500688"/>
            <a:ext cx="3844925" cy="1071562"/>
            <a:chOff x="5013487" y="5500702"/>
            <a:chExt cx="3844793" cy="1071570"/>
          </a:xfrm>
        </p:grpSpPr>
        <p:sp>
          <p:nvSpPr>
            <p:cNvPr id="13" name="아래쪽 화살표 12"/>
            <p:cNvSpPr/>
            <p:nvPr/>
          </p:nvSpPr>
          <p:spPr>
            <a:xfrm rot="16200000">
              <a:off x="5179363" y="5536439"/>
              <a:ext cx="584204" cy="91595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072314" y="5500702"/>
              <a:ext cx="2785966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2400" dirty="0">
                  <a:solidFill>
                    <a:srgbClr val="FF0000"/>
                  </a:solidFill>
                  <a:latin typeface="휴먼엑스포" pitchFamily="18" charset="-127"/>
                  <a:ea typeface="휴먼엑스포" pitchFamily="18" charset="-127"/>
                  <a:cs typeface="Times New Roman" pitchFamily="18" charset="0"/>
                </a:rPr>
                <a:t>약</a:t>
              </a:r>
              <a:r>
                <a:rPr lang="ko-KR" alt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5~6</a:t>
              </a:r>
              <a:r>
                <a:rPr lang="ko-KR" altLang="en-US" sz="2400" dirty="0">
                  <a:solidFill>
                    <a:srgbClr val="FF0000"/>
                  </a:solidFill>
                  <a:latin typeface="휴먼엑스포" pitchFamily="18" charset="-127"/>
                  <a:ea typeface="휴먼엑스포" pitchFamily="18" charset="-127"/>
                  <a:cs typeface="Times New Roman" pitchFamily="18" charset="0"/>
                </a:rPr>
                <a:t>세</a:t>
              </a:r>
              <a:endParaRPr lang="en-US" altLang="ko-KR" sz="2400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altLang="ko-K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ko-KR" altLang="en-US" sz="2400" dirty="0">
                  <a:solidFill>
                    <a:srgbClr val="FF0000"/>
                  </a:solidFill>
                  <a:latin typeface="휴먼엑스포" pitchFamily="18" charset="-127"/>
                  <a:ea typeface="휴먼엑스포" pitchFamily="18" charset="-127"/>
                  <a:cs typeface="Times New Roman" pitchFamily="18" charset="0"/>
                </a:rPr>
                <a:t>우리나라</a:t>
              </a:r>
              <a:r>
                <a:rPr lang="ko-KR" alt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o-KR" altLang="en-US" sz="2400" dirty="0">
                  <a:solidFill>
                    <a:srgbClr val="FF0000"/>
                  </a:solidFill>
                  <a:latin typeface="휴먼엑스포" pitchFamily="18" charset="-127"/>
                  <a:ea typeface="휴먼엑스포" pitchFamily="18" charset="-127"/>
                  <a:cs typeface="Times New Roman" pitchFamily="18" charset="0"/>
                </a:rPr>
                <a:t>만</a:t>
              </a:r>
              <a:r>
                <a:rPr lang="ko-KR" alt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4~5</a:t>
              </a:r>
              <a:r>
                <a:rPr lang="ko-KR" altLang="en-US" sz="2400" dirty="0">
                  <a:solidFill>
                    <a:srgbClr val="FF0000"/>
                  </a:solidFill>
                  <a:latin typeface="휴먼엑스포" pitchFamily="18" charset="-127"/>
                  <a:ea typeface="휴먼엑스포" pitchFamily="18" charset="-127"/>
                  <a:cs typeface="Times New Roman" pitchFamily="18" charset="0"/>
                </a:rPr>
                <a:t>세</a:t>
              </a:r>
              <a:r>
                <a:rPr lang="en-US" altLang="ko-K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ko-KR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025" y="1728788"/>
            <a:ext cx="6911975" cy="48434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000099"/>
          </a:solidFill>
        </p:spPr>
        <p:txBody>
          <a:bodyPr lIns="92075" tIns="46038" rIns="92075" bIns="46038"/>
          <a:lstStyle/>
          <a:p>
            <a:pPr algn="ctr">
              <a:spcBef>
                <a:spcPct val="0"/>
              </a:spcBef>
              <a:defRPr/>
            </a:pPr>
            <a:r>
              <a:rPr lang="ko-KR" altLang="en-US" sz="6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비만</a:t>
            </a:r>
            <a:r>
              <a:rPr lang="ko-KR" altLang="en-US" sz="6000" b="1" kern="0" dirty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 </a:t>
            </a:r>
            <a:r>
              <a:rPr lang="en-US" altLang="ko-KR" sz="6000" b="1" kern="0" dirty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&amp; </a:t>
            </a:r>
            <a:r>
              <a:rPr lang="ko-KR" altLang="en-US" sz="6000" b="1" kern="0" dirty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조기 </a:t>
            </a:r>
            <a:r>
              <a:rPr lang="ko-KR" altLang="en-US" sz="6000" b="1" kern="0" dirty="0" err="1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지방증반등</a:t>
            </a:r>
            <a:endParaRPr lang="en-US" altLang="ko-KR" sz="6000" b="1" kern="0" dirty="0">
              <a:solidFill>
                <a:srgbClr val="FAFD00"/>
              </a:solidFill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2571750" y="3214688"/>
            <a:ext cx="5072063" cy="7143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rot="5400000">
            <a:off x="4464844" y="4464844"/>
            <a:ext cx="2359025" cy="158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5572125" y="3143250"/>
            <a:ext cx="142875" cy="142875"/>
          </a:xfrm>
          <a:prstGeom prst="ellipse">
            <a:avLst/>
          </a:prstGeom>
          <a:solidFill>
            <a:srgbClr val="00B050"/>
          </a:solidFill>
          <a:ln>
            <a:solidFill>
              <a:srgbClr val="005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 rot="10800000">
            <a:off x="3714750" y="5643563"/>
            <a:ext cx="285750" cy="642937"/>
          </a:xfrm>
          <a:prstGeom prst="downArrow">
            <a:avLst/>
          </a:prstGeom>
          <a:solidFill>
            <a:srgbClr val="00B050"/>
          </a:solidFill>
          <a:ln>
            <a:solidFill>
              <a:srgbClr val="005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아래쪽 화살표 11"/>
          <p:cNvSpPr/>
          <p:nvPr/>
        </p:nvSpPr>
        <p:spPr>
          <a:xfrm rot="10800000">
            <a:off x="3000375" y="5429250"/>
            <a:ext cx="285750" cy="857250"/>
          </a:xfrm>
          <a:prstGeom prst="downArrow">
            <a:avLst/>
          </a:prstGeom>
          <a:solidFill>
            <a:srgbClr val="FF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디자인 사용자 지정">
  <a:themeElements>
    <a:clrScheme name="3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3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기본 디자인">
  <a:themeElements>
    <a:clrScheme name="5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11764</TotalTime>
  <Words>1433</Words>
  <Application>Microsoft Office PowerPoint</Application>
  <PresentationFormat>화면 슬라이드 쇼(4:3)</PresentationFormat>
  <Paragraphs>478</Paragraphs>
  <Slides>60</Slides>
  <Notes>15</Notes>
  <HiddenSlides>0</HiddenSlides>
  <MMClips>1</MMClips>
  <ScaleCrop>false</ScaleCrop>
  <HeadingPairs>
    <vt:vector size="6" baseType="variant">
      <vt:variant>
        <vt:lpstr>테마</vt:lpstr>
      </vt:variant>
      <vt:variant>
        <vt:i4>7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8" baseType="lpstr">
      <vt:lpstr>2_디자인 사용자 지정</vt:lpstr>
      <vt:lpstr>3_디자인 사용자 지정</vt:lpstr>
      <vt:lpstr>2_기본 디자인</vt:lpstr>
      <vt:lpstr>3_기본 디자인</vt:lpstr>
      <vt:lpstr>기본 디자인</vt:lpstr>
      <vt:lpstr>Office 테마</vt:lpstr>
      <vt:lpstr>5_기본 디자인</vt:lpstr>
      <vt:lpstr>Microsoft Office Excel 차트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</vt:vector>
  </TitlesOfParts>
  <Manager>&lt;_x0006_</Manager>
  <Company>4_x0007_ ü0_x0007_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3급생활체육연수강의자료 - 성인병과 운동</dc:title>
  <dc:creator>오수일</dc:creator>
  <cp:lastModifiedBy>허선</cp:lastModifiedBy>
  <cp:revision>1096</cp:revision>
  <dcterms:created xsi:type="dcterms:W3CDTF">2000-11-18T06:14:49Z</dcterms:created>
  <dcterms:modified xsi:type="dcterms:W3CDTF">2015-04-02T06:05:00Z</dcterms:modified>
</cp:coreProperties>
</file>