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60" r:id="rId2"/>
    <p:sldId id="450" r:id="rId3"/>
    <p:sldId id="454" r:id="rId4"/>
    <p:sldId id="455" r:id="rId5"/>
    <p:sldId id="456" r:id="rId6"/>
    <p:sldId id="457" r:id="rId7"/>
    <p:sldId id="452" r:id="rId8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33CC"/>
    <a:srgbClr val="CC9900"/>
    <a:srgbClr val="339933"/>
    <a:srgbClr val="FFFF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334" autoAdjust="0"/>
  </p:normalViewPr>
  <p:slideViewPr>
    <p:cSldViewPr>
      <p:cViewPr varScale="1">
        <p:scale>
          <a:sx n="114" d="100"/>
          <a:sy n="114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322" y="6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2312F779-E57E-4E31-AB13-04B6D573DA15}" type="datetimeFigureOut">
              <a:rPr lang="ko-KR" altLang="en-US" smtClean="0"/>
              <a:pPr/>
              <a:t>2023-09-11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897DECD8-A148-428C-BF6A-46AEB4EA2E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28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B673-429F-435A-85F5-230F69668AE0}" type="datetimeFigureOut">
              <a:rPr lang="ko-KR" altLang="en-US" smtClean="0"/>
              <a:pPr/>
              <a:t>2023-09-11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1CC8-B3F0-48C0-951B-1703C2E1391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9" name="Group 22"/>
          <p:cNvGrpSpPr>
            <a:grpSpLocks/>
          </p:cNvGrpSpPr>
          <p:nvPr userDrawn="1"/>
        </p:nvGrpSpPr>
        <p:grpSpPr bwMode="auto">
          <a:xfrm>
            <a:off x="6765683" y="116632"/>
            <a:ext cx="2387111" cy="519546"/>
            <a:chOff x="2147" y="3613"/>
            <a:chExt cx="1954" cy="720"/>
          </a:xfrm>
        </p:grpSpPr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2737" y="3719"/>
              <a:ext cx="1364" cy="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 i="1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 T.P.S</a:t>
              </a: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2147" y="3613"/>
              <a:ext cx="590" cy="720"/>
            </a:xfrm>
            <a:prstGeom prst="ellipse">
              <a:avLst/>
            </a:prstGeom>
            <a:noFill/>
            <a:ln w="38100" algn="ctr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ko-KR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2168" y="3709"/>
              <a:ext cx="625" cy="51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B673-429F-435A-85F5-230F69668AE0}" type="datetimeFigureOut">
              <a:rPr lang="ko-KR" altLang="en-US" smtClean="0"/>
              <a:pPr/>
              <a:t>2023-09-11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1CC8-B3F0-48C0-951B-1703C2E1391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Group 22"/>
          <p:cNvGrpSpPr>
            <a:grpSpLocks/>
          </p:cNvGrpSpPr>
          <p:nvPr userDrawn="1"/>
        </p:nvGrpSpPr>
        <p:grpSpPr bwMode="auto">
          <a:xfrm>
            <a:off x="6765683" y="116632"/>
            <a:ext cx="2387111" cy="519546"/>
            <a:chOff x="2147" y="3613"/>
            <a:chExt cx="1954" cy="720"/>
          </a:xfrm>
        </p:grpSpPr>
        <p:sp>
          <p:nvSpPr>
            <p:cNvPr id="8" name="Text Box 23"/>
            <p:cNvSpPr txBox="1">
              <a:spLocks noChangeArrowheads="1"/>
            </p:cNvSpPr>
            <p:nvPr/>
          </p:nvSpPr>
          <p:spPr bwMode="auto">
            <a:xfrm>
              <a:off x="2737" y="3719"/>
              <a:ext cx="1364" cy="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 i="1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 T.P.S</a:t>
              </a:r>
            </a:p>
          </p:txBody>
        </p:sp>
        <p:sp>
          <p:nvSpPr>
            <p:cNvPr id="9" name="Oval 24"/>
            <p:cNvSpPr>
              <a:spLocks noChangeArrowheads="1"/>
            </p:cNvSpPr>
            <p:nvPr/>
          </p:nvSpPr>
          <p:spPr bwMode="auto">
            <a:xfrm>
              <a:off x="2147" y="3613"/>
              <a:ext cx="590" cy="720"/>
            </a:xfrm>
            <a:prstGeom prst="ellipse">
              <a:avLst/>
            </a:prstGeom>
            <a:noFill/>
            <a:ln w="38100" algn="ctr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ko-KR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2168" y="3709"/>
              <a:ext cx="625" cy="51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</a:t>
              </a: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B673-429F-435A-85F5-230F69668AE0}" type="datetimeFigureOut">
              <a:rPr lang="ko-KR" altLang="en-US" smtClean="0"/>
              <a:pPr/>
              <a:t>2023-09-11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1CC8-B3F0-48C0-951B-1703C2E1391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Group 22"/>
          <p:cNvGrpSpPr>
            <a:grpSpLocks/>
          </p:cNvGrpSpPr>
          <p:nvPr userDrawn="1"/>
        </p:nvGrpSpPr>
        <p:grpSpPr bwMode="auto">
          <a:xfrm>
            <a:off x="6765683" y="116632"/>
            <a:ext cx="2387111" cy="519546"/>
            <a:chOff x="2147" y="3613"/>
            <a:chExt cx="1954" cy="720"/>
          </a:xfrm>
        </p:grpSpPr>
        <p:sp>
          <p:nvSpPr>
            <p:cNvPr id="8" name="Text Box 23"/>
            <p:cNvSpPr txBox="1">
              <a:spLocks noChangeArrowheads="1"/>
            </p:cNvSpPr>
            <p:nvPr/>
          </p:nvSpPr>
          <p:spPr bwMode="auto">
            <a:xfrm>
              <a:off x="2737" y="3719"/>
              <a:ext cx="1364" cy="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 i="1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 T.P.S</a:t>
              </a:r>
            </a:p>
          </p:txBody>
        </p:sp>
        <p:sp>
          <p:nvSpPr>
            <p:cNvPr id="9" name="Oval 24"/>
            <p:cNvSpPr>
              <a:spLocks noChangeArrowheads="1"/>
            </p:cNvSpPr>
            <p:nvPr/>
          </p:nvSpPr>
          <p:spPr bwMode="auto">
            <a:xfrm>
              <a:off x="2147" y="3613"/>
              <a:ext cx="590" cy="720"/>
            </a:xfrm>
            <a:prstGeom prst="ellipse">
              <a:avLst/>
            </a:prstGeom>
            <a:noFill/>
            <a:ln w="38100" algn="ctr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ko-KR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2168" y="3709"/>
              <a:ext cx="625" cy="51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</a:t>
              </a: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52046" y="703263"/>
            <a:ext cx="8639908" cy="277812"/>
            <a:chOff x="329" y="1821"/>
            <a:chExt cx="6071" cy="0"/>
          </a:xfrm>
        </p:grpSpPr>
        <p:sp>
          <p:nvSpPr>
            <p:cNvPr id="5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4925" y="1821"/>
              <a:ext cx="1475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1" name="제목 1"/>
          <p:cNvSpPr>
            <a:spLocks noGrp="1"/>
          </p:cNvSpPr>
          <p:nvPr>
            <p:ph type="ctrTitle"/>
          </p:nvPr>
        </p:nvSpPr>
        <p:spPr>
          <a:xfrm>
            <a:off x="419924" y="116632"/>
            <a:ext cx="6212612" cy="506486"/>
          </a:xfrm>
        </p:spPr>
        <p:txBody>
          <a:bodyPr/>
          <a:lstStyle>
            <a:lvl1pPr algn="l">
              <a:defRPr sz="2600">
                <a:latin typeface="Modern H Medium" pitchFamily="50" charset="-127"/>
                <a:ea typeface="Modern H Medium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부제목 2"/>
          <p:cNvSpPr>
            <a:spLocks noGrp="1"/>
          </p:cNvSpPr>
          <p:nvPr>
            <p:ph type="subTitle" idx="1"/>
          </p:nvPr>
        </p:nvSpPr>
        <p:spPr>
          <a:xfrm>
            <a:off x="545124" y="980728"/>
            <a:ext cx="2904253" cy="36004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  <a:latin typeface="Modern H Medium" pitchFamily="50" charset="-127"/>
                <a:ea typeface="Modern H Medium" pitchFamily="50" charset="-127"/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grpSp>
        <p:nvGrpSpPr>
          <p:cNvPr id="18" name="Group 22"/>
          <p:cNvGrpSpPr>
            <a:grpSpLocks/>
          </p:cNvGrpSpPr>
          <p:nvPr userDrawn="1"/>
        </p:nvGrpSpPr>
        <p:grpSpPr bwMode="auto">
          <a:xfrm>
            <a:off x="6765683" y="116632"/>
            <a:ext cx="2387111" cy="519546"/>
            <a:chOff x="2147" y="3613"/>
            <a:chExt cx="1954" cy="720"/>
          </a:xfrm>
        </p:grpSpPr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2737" y="3719"/>
              <a:ext cx="1364" cy="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 i="1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 T.P.S</a:t>
              </a:r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2147" y="3613"/>
              <a:ext cx="590" cy="720"/>
            </a:xfrm>
            <a:prstGeom prst="ellipse">
              <a:avLst/>
            </a:prstGeom>
            <a:noFill/>
            <a:ln w="38100" algn="ctr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ko-KR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2168" y="3709"/>
              <a:ext cx="625" cy="51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311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B673-429F-435A-85F5-230F69668AE0}" type="datetimeFigureOut">
              <a:rPr lang="ko-KR" altLang="en-US" smtClean="0"/>
              <a:pPr/>
              <a:t>2023-09-11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1CC8-B3F0-48C0-951B-1703C2E1391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5" name="Group 22"/>
          <p:cNvGrpSpPr>
            <a:grpSpLocks/>
          </p:cNvGrpSpPr>
          <p:nvPr userDrawn="1"/>
        </p:nvGrpSpPr>
        <p:grpSpPr bwMode="auto">
          <a:xfrm>
            <a:off x="6765683" y="116632"/>
            <a:ext cx="2387111" cy="519546"/>
            <a:chOff x="2147" y="3613"/>
            <a:chExt cx="1954" cy="720"/>
          </a:xfrm>
        </p:grpSpPr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2737" y="3719"/>
              <a:ext cx="1364" cy="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 i="1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 T.P.S</a:t>
              </a:r>
            </a:p>
          </p:txBody>
        </p:sp>
        <p:sp>
          <p:nvSpPr>
            <p:cNvPr id="17" name="Oval 24"/>
            <p:cNvSpPr>
              <a:spLocks noChangeArrowheads="1"/>
            </p:cNvSpPr>
            <p:nvPr/>
          </p:nvSpPr>
          <p:spPr bwMode="auto">
            <a:xfrm>
              <a:off x="2147" y="3613"/>
              <a:ext cx="590" cy="720"/>
            </a:xfrm>
            <a:prstGeom prst="ellipse">
              <a:avLst/>
            </a:prstGeom>
            <a:noFill/>
            <a:ln w="38100" algn="ctr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ko-KR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2168" y="3709"/>
              <a:ext cx="625" cy="51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B673-429F-435A-85F5-230F69668AE0}" type="datetimeFigureOut">
              <a:rPr lang="ko-KR" altLang="en-US" smtClean="0"/>
              <a:pPr/>
              <a:t>2023-09-11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1CC8-B3F0-48C0-951B-1703C2E1391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9" name="Group 22"/>
          <p:cNvGrpSpPr>
            <a:grpSpLocks/>
          </p:cNvGrpSpPr>
          <p:nvPr userDrawn="1"/>
        </p:nvGrpSpPr>
        <p:grpSpPr bwMode="auto">
          <a:xfrm>
            <a:off x="6765683" y="116632"/>
            <a:ext cx="2387111" cy="519546"/>
            <a:chOff x="2147" y="3613"/>
            <a:chExt cx="1954" cy="720"/>
          </a:xfrm>
        </p:grpSpPr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2737" y="3719"/>
              <a:ext cx="1364" cy="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 i="1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 T.P.S</a:t>
              </a: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2147" y="3613"/>
              <a:ext cx="590" cy="720"/>
            </a:xfrm>
            <a:prstGeom prst="ellipse">
              <a:avLst/>
            </a:prstGeom>
            <a:noFill/>
            <a:ln w="38100" algn="ctr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ko-KR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2168" y="3709"/>
              <a:ext cx="625" cy="51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B673-429F-435A-85F5-230F69668AE0}" type="datetimeFigureOut">
              <a:rPr lang="ko-KR" altLang="en-US" smtClean="0"/>
              <a:pPr/>
              <a:t>2023-09-11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1CC8-B3F0-48C0-951B-1703C2E1391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6" name="Group 22"/>
          <p:cNvGrpSpPr>
            <a:grpSpLocks/>
          </p:cNvGrpSpPr>
          <p:nvPr userDrawn="1"/>
        </p:nvGrpSpPr>
        <p:grpSpPr bwMode="auto">
          <a:xfrm>
            <a:off x="6765683" y="116632"/>
            <a:ext cx="2387111" cy="519546"/>
            <a:chOff x="2147" y="3613"/>
            <a:chExt cx="1954" cy="720"/>
          </a:xfrm>
        </p:grpSpPr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737" y="3719"/>
              <a:ext cx="1364" cy="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 i="1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 T.P.S</a:t>
              </a:r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2147" y="3613"/>
              <a:ext cx="590" cy="720"/>
            </a:xfrm>
            <a:prstGeom prst="ellipse">
              <a:avLst/>
            </a:prstGeom>
            <a:noFill/>
            <a:ln w="38100" algn="ctr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ko-KR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2168" y="3709"/>
              <a:ext cx="625" cy="51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B673-429F-435A-85F5-230F69668AE0}" type="datetimeFigureOut">
              <a:rPr lang="ko-KR" altLang="en-US" smtClean="0"/>
              <a:pPr/>
              <a:t>2023-09-11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1CC8-B3F0-48C0-951B-1703C2E1391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8" name="Group 22"/>
          <p:cNvGrpSpPr>
            <a:grpSpLocks/>
          </p:cNvGrpSpPr>
          <p:nvPr userDrawn="1"/>
        </p:nvGrpSpPr>
        <p:grpSpPr bwMode="auto">
          <a:xfrm>
            <a:off x="6765683" y="116632"/>
            <a:ext cx="2387111" cy="519546"/>
            <a:chOff x="2147" y="3613"/>
            <a:chExt cx="1954" cy="720"/>
          </a:xfrm>
        </p:grpSpPr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2737" y="3719"/>
              <a:ext cx="1364" cy="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 i="1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 T.P.S</a:t>
              </a:r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2147" y="3613"/>
              <a:ext cx="590" cy="720"/>
            </a:xfrm>
            <a:prstGeom prst="ellipse">
              <a:avLst/>
            </a:prstGeom>
            <a:noFill/>
            <a:ln w="38100" algn="ctr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ko-KR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2168" y="3709"/>
              <a:ext cx="625" cy="51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</a:t>
              </a: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B673-429F-435A-85F5-230F69668AE0}" type="datetimeFigureOut">
              <a:rPr lang="ko-KR" altLang="en-US" smtClean="0"/>
              <a:pPr/>
              <a:t>2023-09-11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1CC8-B3F0-48C0-951B-1703C2E1391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6765683" y="116632"/>
            <a:ext cx="2387111" cy="519546"/>
            <a:chOff x="2147" y="3613"/>
            <a:chExt cx="1954" cy="720"/>
          </a:xfrm>
        </p:grpSpPr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2737" y="3719"/>
              <a:ext cx="1364" cy="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 i="1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 T.P.S</a:t>
              </a:r>
            </a:p>
          </p:txBody>
        </p:sp>
        <p:sp>
          <p:nvSpPr>
            <p:cNvPr id="12" name="Oval 24"/>
            <p:cNvSpPr>
              <a:spLocks noChangeArrowheads="1"/>
            </p:cNvSpPr>
            <p:nvPr/>
          </p:nvSpPr>
          <p:spPr bwMode="auto">
            <a:xfrm>
              <a:off x="2147" y="3613"/>
              <a:ext cx="590" cy="720"/>
            </a:xfrm>
            <a:prstGeom prst="ellipse">
              <a:avLst/>
            </a:prstGeom>
            <a:noFill/>
            <a:ln w="38100" algn="ctr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ko-KR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2168" y="3709"/>
              <a:ext cx="625" cy="51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B673-429F-435A-85F5-230F69668AE0}" type="datetimeFigureOut">
              <a:rPr lang="ko-KR" altLang="en-US" smtClean="0"/>
              <a:pPr/>
              <a:t>2023-09-11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1CC8-B3F0-48C0-951B-1703C2E1391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5" name="Group 22"/>
          <p:cNvGrpSpPr>
            <a:grpSpLocks/>
          </p:cNvGrpSpPr>
          <p:nvPr userDrawn="1"/>
        </p:nvGrpSpPr>
        <p:grpSpPr bwMode="auto">
          <a:xfrm>
            <a:off x="6765683" y="116632"/>
            <a:ext cx="2387111" cy="519546"/>
            <a:chOff x="2147" y="3613"/>
            <a:chExt cx="1954" cy="720"/>
          </a:xfrm>
        </p:grpSpPr>
        <p:sp>
          <p:nvSpPr>
            <p:cNvPr id="6" name="Text Box 23"/>
            <p:cNvSpPr txBox="1">
              <a:spLocks noChangeArrowheads="1"/>
            </p:cNvSpPr>
            <p:nvPr/>
          </p:nvSpPr>
          <p:spPr bwMode="auto">
            <a:xfrm>
              <a:off x="2737" y="3719"/>
              <a:ext cx="1364" cy="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 i="1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 T.P.S</a:t>
              </a:r>
            </a:p>
          </p:txBody>
        </p:sp>
        <p:sp>
          <p:nvSpPr>
            <p:cNvPr id="7" name="Oval 24"/>
            <p:cNvSpPr>
              <a:spLocks noChangeArrowheads="1"/>
            </p:cNvSpPr>
            <p:nvPr/>
          </p:nvSpPr>
          <p:spPr bwMode="auto">
            <a:xfrm>
              <a:off x="2147" y="3613"/>
              <a:ext cx="590" cy="720"/>
            </a:xfrm>
            <a:prstGeom prst="ellipse">
              <a:avLst/>
            </a:prstGeom>
            <a:noFill/>
            <a:ln w="38100" algn="ctr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ko-KR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2168" y="3709"/>
              <a:ext cx="625" cy="51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</a:t>
              </a: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B673-429F-435A-85F5-230F69668AE0}" type="datetimeFigureOut">
              <a:rPr lang="ko-KR" altLang="en-US" smtClean="0"/>
              <a:pPr/>
              <a:t>2023-09-11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1CC8-B3F0-48C0-951B-1703C2E1391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6765683" y="116632"/>
            <a:ext cx="2387111" cy="519546"/>
            <a:chOff x="2147" y="3613"/>
            <a:chExt cx="1954" cy="720"/>
          </a:xfrm>
        </p:grpSpPr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2737" y="3719"/>
              <a:ext cx="1364" cy="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 i="1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 T.P.S</a:t>
              </a:r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2147" y="3613"/>
              <a:ext cx="590" cy="720"/>
            </a:xfrm>
            <a:prstGeom prst="ellipse">
              <a:avLst/>
            </a:prstGeom>
            <a:noFill/>
            <a:ln w="38100" algn="ctr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ko-KR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2168" y="3709"/>
              <a:ext cx="625" cy="51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</a:t>
              </a: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B673-429F-435A-85F5-230F69668AE0}" type="datetimeFigureOut">
              <a:rPr lang="ko-KR" altLang="en-US" smtClean="0"/>
              <a:pPr/>
              <a:t>2023-09-11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1CC8-B3F0-48C0-951B-1703C2E1391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6765683" y="116632"/>
            <a:ext cx="2387111" cy="519546"/>
            <a:chOff x="2147" y="3613"/>
            <a:chExt cx="1954" cy="720"/>
          </a:xfrm>
        </p:grpSpPr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2737" y="3719"/>
              <a:ext cx="1364" cy="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 i="1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 T.P.S</a:t>
              </a:r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2147" y="3613"/>
              <a:ext cx="590" cy="720"/>
            </a:xfrm>
            <a:prstGeom prst="ellipse">
              <a:avLst/>
            </a:prstGeom>
            <a:noFill/>
            <a:ln w="38100" algn="ctr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ko-KR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2168" y="3709"/>
              <a:ext cx="625" cy="51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dirty="0">
                  <a:solidFill>
                    <a:srgbClr val="000099"/>
                  </a:solidFill>
                  <a:latin typeface="현대하모니 M" pitchFamily="18" charset="-127"/>
                  <a:ea typeface="현대하모니 M" pitchFamily="18" charset="-127"/>
                </a:rPr>
                <a:t>Hana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1B673-429F-435A-85F5-230F69668AE0}" type="datetimeFigureOut">
              <a:rPr lang="ko-KR" altLang="en-US" smtClean="0"/>
              <a:pPr/>
              <a:t>2023-09-11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1CC8-B3F0-48C0-951B-1703C2E13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jpe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E392E73C-9AEA-9A64-8487-C3C04DB6A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84696"/>
            <a:ext cx="6345115" cy="508000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현대하모니 M" pitchFamily="18" charset="-127"/>
                <a:ea typeface="현대하모니 M" pitchFamily="18" charset="-127"/>
              </a:rPr>
              <a:t>미국 취업 전망</a:t>
            </a:r>
            <a:r>
              <a:rPr lang="en-US" altLang="ko-KR" dirty="0">
                <a:latin typeface="현대하모니 M" pitchFamily="18" charset="-127"/>
                <a:ea typeface="현대하모니 M" pitchFamily="18" charset="-127"/>
              </a:rPr>
              <a:t>(</a:t>
            </a:r>
            <a:r>
              <a:rPr lang="ko-KR" altLang="en-US" dirty="0">
                <a:latin typeface="현대하모니 M" pitchFamily="18" charset="-127"/>
                <a:ea typeface="현대하모니 M" pitchFamily="18" charset="-127"/>
              </a:rPr>
              <a:t>전기차 관련 업종</a:t>
            </a:r>
            <a:r>
              <a:rPr lang="en-US" altLang="ko-KR" dirty="0">
                <a:latin typeface="현대하모니 M" pitchFamily="18" charset="-127"/>
                <a:ea typeface="현대하모니 M" pitchFamily="18" charset="-127"/>
              </a:rPr>
              <a:t>)</a:t>
            </a:r>
            <a:endParaRPr lang="ko-KR" altLang="en-US" dirty="0"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201611D-760E-2EAC-911A-E706CFD66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886380"/>
            <a:ext cx="8674472" cy="57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9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E392E73C-9AEA-9A64-8487-C3C04DB6A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84696"/>
            <a:ext cx="6345115" cy="508000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현대하모니 M" pitchFamily="18" charset="-127"/>
                <a:ea typeface="현대하모니 M" pitchFamily="18" charset="-127"/>
              </a:rPr>
              <a:t>국내 취업시장 전망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4A84E97-43F0-A77C-B1B5-174E9EEEA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1" y="908720"/>
            <a:ext cx="4387999" cy="390806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A918EE5-F3A6-0C3D-2697-F7F2496DA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591" y="908720"/>
            <a:ext cx="4359793" cy="3744416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A81852F5-FA23-F108-7AEC-C6F67821CC5F}"/>
              </a:ext>
            </a:extLst>
          </p:cNvPr>
          <p:cNvSpPr/>
          <p:nvPr/>
        </p:nvSpPr>
        <p:spPr>
          <a:xfrm>
            <a:off x="4139952" y="3049710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FD8F0A7-D2BD-CA77-EC7E-C0C3E877621C}"/>
              </a:ext>
            </a:extLst>
          </p:cNvPr>
          <p:cNvSpPr/>
          <p:nvPr/>
        </p:nvSpPr>
        <p:spPr>
          <a:xfrm>
            <a:off x="8244407" y="1772816"/>
            <a:ext cx="71559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85784" y="3717032"/>
            <a:ext cx="8863462" cy="3140968"/>
            <a:chOff x="185784" y="3717032"/>
            <a:chExt cx="8863462" cy="3140968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3B628F25-9A6C-29F4-055B-6084D5CFE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1551"/>
            <a:stretch/>
          </p:blipFill>
          <p:spPr>
            <a:xfrm>
              <a:off x="185784" y="3717032"/>
              <a:ext cx="8863462" cy="31409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83160" y="6525344"/>
              <a:ext cx="18405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latin typeface="현대하모니 L" panose="02020603020101020101" pitchFamily="18" charset="-127"/>
                  <a:ea typeface="현대하모니 L" panose="02020603020101020101" pitchFamily="18" charset="-127"/>
                </a:rPr>
                <a:t>출처 </a:t>
              </a:r>
              <a:r>
                <a:rPr lang="en-US" altLang="ko-KR" sz="1000" dirty="0">
                  <a:latin typeface="현대하모니 L" panose="02020603020101020101" pitchFamily="18" charset="-127"/>
                  <a:ea typeface="현대하모니 L" panose="02020603020101020101" pitchFamily="18" charset="-127"/>
                </a:rPr>
                <a:t>: </a:t>
              </a:r>
              <a:r>
                <a:rPr lang="ko-KR" altLang="en-US" sz="1000" dirty="0">
                  <a:latin typeface="현대하모니 L" panose="02020603020101020101" pitchFamily="18" charset="-127"/>
                  <a:ea typeface="현대하모니 L" panose="02020603020101020101" pitchFamily="18" charset="-127"/>
                </a:rPr>
                <a:t>헤드라인 뉴스</a:t>
              </a:r>
              <a:r>
                <a:rPr lang="en-US" altLang="ko-KR" sz="1000" dirty="0">
                  <a:latin typeface="현대하모니 L" panose="02020603020101020101" pitchFamily="18" charset="-127"/>
                  <a:ea typeface="현대하모니 L" panose="02020603020101020101" pitchFamily="18" charset="-127"/>
                </a:rPr>
                <a:t>(23.03.07)</a:t>
              </a:r>
              <a:endParaRPr lang="ko-KR" altLang="en-US" sz="1000" dirty="0">
                <a:latin typeface="현대하모니 L" panose="02020603020101020101" pitchFamily="18" charset="-127"/>
                <a:ea typeface="현대하모니 L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99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E392E73C-9AEA-9A64-8487-C3C04DB6A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84696"/>
            <a:ext cx="6345115" cy="508000"/>
          </a:xfrm>
        </p:spPr>
        <p:txBody>
          <a:bodyPr>
            <a:normAutofit/>
          </a:bodyPr>
          <a:lstStyle/>
          <a:p>
            <a:r>
              <a:rPr lang="ko-KR" altLang="en-US">
                <a:latin typeface="현대하모니 M" pitchFamily="18" charset="-127"/>
                <a:ea typeface="현대하모니 M" pitchFamily="18" charset="-127"/>
              </a:rPr>
              <a:t>미국 </a:t>
            </a:r>
            <a:r>
              <a:rPr lang="ko-KR" altLang="en-US" dirty="0">
                <a:latin typeface="현대하모니 M" pitchFamily="18" charset="-127"/>
                <a:ea typeface="현대하모니 M" pitchFamily="18" charset="-127"/>
              </a:rPr>
              <a:t>취업시장 전망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DE38B8C-719E-E09E-9F0D-E0978A4269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9"/>
          <a:stretch/>
        </p:blipFill>
        <p:spPr>
          <a:xfrm>
            <a:off x="270770" y="937596"/>
            <a:ext cx="5215297" cy="559962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1153C99-F0A0-8B41-8896-B5CE47D7D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63" y="937596"/>
            <a:ext cx="3298537" cy="218712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54295B6-848D-5D96-53E6-14B0F2268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363" y="3264337"/>
            <a:ext cx="3286551" cy="3261589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1784A36A-E7FD-ED26-8431-FFDF9A4A3FD3}"/>
              </a:ext>
            </a:extLst>
          </p:cNvPr>
          <p:cNvSpPr/>
          <p:nvPr/>
        </p:nvSpPr>
        <p:spPr>
          <a:xfrm>
            <a:off x="4644008" y="4365104"/>
            <a:ext cx="84205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64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E392E73C-9AEA-9A64-8487-C3C04DB6A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84696"/>
            <a:ext cx="6345115" cy="508000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현대하모니 M" pitchFamily="18" charset="-127"/>
                <a:ea typeface="현대하모니 M" pitchFamily="18" charset="-127"/>
              </a:rPr>
              <a:t>전기차 시장 전망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53FE59B-EBA1-B7A3-3A79-D12F02C0C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4" y="836711"/>
            <a:ext cx="8722594" cy="5883553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BFDD4811-2B0B-3AE4-0990-D609A4393135}"/>
              </a:ext>
            </a:extLst>
          </p:cNvPr>
          <p:cNvSpPr/>
          <p:nvPr/>
        </p:nvSpPr>
        <p:spPr>
          <a:xfrm>
            <a:off x="7812360" y="1844824"/>
            <a:ext cx="84205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013C251E-4C77-2459-3420-2017B88A0484}"/>
              </a:ext>
            </a:extLst>
          </p:cNvPr>
          <p:cNvGrpSpPr/>
          <p:nvPr/>
        </p:nvGrpSpPr>
        <p:grpSpPr>
          <a:xfrm>
            <a:off x="5374215" y="3130415"/>
            <a:ext cx="3744416" cy="2808313"/>
            <a:chOff x="5374215" y="3130415"/>
            <a:chExt cx="3744416" cy="2808313"/>
          </a:xfrm>
        </p:grpSpPr>
        <p:sp>
          <p:nvSpPr>
            <p:cNvPr id="2" name="폭발: 14pt 1">
              <a:extLst>
                <a:ext uri="{FF2B5EF4-FFF2-40B4-BE49-F238E27FC236}">
                  <a16:creationId xmlns:a16="http://schemas.microsoft.com/office/drawing/2014/main" id="{E3872352-60AB-783A-56EB-EB37DDCF6871}"/>
                </a:ext>
              </a:extLst>
            </p:cNvPr>
            <p:cNvSpPr/>
            <p:nvPr/>
          </p:nvSpPr>
          <p:spPr>
            <a:xfrm>
              <a:off x="5374215" y="3130415"/>
              <a:ext cx="3744416" cy="2808313"/>
            </a:xfrm>
            <a:prstGeom prst="irregularSeal2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제목 1">
              <a:extLst>
                <a:ext uri="{FF2B5EF4-FFF2-40B4-BE49-F238E27FC236}">
                  <a16:creationId xmlns:a16="http://schemas.microsoft.com/office/drawing/2014/main" id="{1B8E8CC6-4072-0D27-720D-5330B3BE15DA}"/>
                </a:ext>
              </a:extLst>
            </p:cNvPr>
            <p:cNvSpPr txBox="1">
              <a:spLocks/>
            </p:cNvSpPr>
            <p:nvPr/>
          </p:nvSpPr>
          <p:spPr>
            <a:xfrm>
              <a:off x="6300192" y="4307624"/>
              <a:ext cx="2727920" cy="50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1" hangingPunct="1">
                <a:spcBef>
                  <a:spcPct val="0"/>
                </a:spcBef>
                <a:buNone/>
                <a:defRPr sz="2600" kern="1200">
                  <a:solidFill>
                    <a:schemeClr val="tx1"/>
                  </a:solidFill>
                  <a:latin typeface="Modern H Medium" pitchFamily="50" charset="-127"/>
                  <a:ea typeface="Modern H Medium" pitchFamily="50" charset="-127"/>
                  <a:cs typeface="+mj-cs"/>
                </a:defRPr>
              </a:lvl1pPr>
            </a:lstStyle>
            <a:p>
              <a:r>
                <a:rPr lang="en-US" altLang="ko-KR" sz="4000" dirty="0">
                  <a:solidFill>
                    <a:schemeClr val="bg1"/>
                  </a:solidFill>
                  <a:latin typeface="현대하모니 M" pitchFamily="18" charset="-127"/>
                  <a:ea typeface="현대하모니 M" pitchFamily="18" charset="-127"/>
                </a:rPr>
                <a:t>$7500</a:t>
              </a:r>
              <a:endParaRPr lang="ko-KR" altLang="en-US" sz="4000" dirty="0">
                <a:solidFill>
                  <a:schemeClr val="bg1"/>
                </a:solidFill>
                <a:latin typeface="현대하모니 M" pitchFamily="18" charset="-127"/>
                <a:ea typeface="현대하모니 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1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E392E73C-9AEA-9A64-8487-C3C04DB6A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84696"/>
            <a:ext cx="6345115" cy="508000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현대하모니 M" pitchFamily="18" charset="-127"/>
                <a:ea typeface="현대하모니 M" pitchFamily="18" charset="-127"/>
              </a:rPr>
              <a:t>전기차 관련 미국 취업 전망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662FC22-041D-DACF-B815-22B33F11C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4" y="1023765"/>
            <a:ext cx="868267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74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E392E73C-9AEA-9A64-8487-C3C04DB6A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84696"/>
            <a:ext cx="6345115" cy="508000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현대하모니 M" pitchFamily="18" charset="-127"/>
                <a:ea typeface="현대하모니 M" pitchFamily="18" charset="-127"/>
              </a:rPr>
              <a:t>현대자동차 미국 투자 </a:t>
            </a:r>
            <a:r>
              <a:rPr lang="en-US" altLang="ko-KR" dirty="0">
                <a:latin typeface="현대하모니 M" pitchFamily="18" charset="-127"/>
                <a:ea typeface="현대하모니 M" pitchFamily="18" charset="-127"/>
              </a:rPr>
              <a:t>Plan</a:t>
            </a:r>
            <a:endParaRPr lang="ko-KR" altLang="en-US" dirty="0"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CF81DCF-A9F6-826A-070A-CD0152107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4472597" cy="587727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4486976-9587-54B7-AFF8-D206D0F08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269" y="868357"/>
            <a:ext cx="4264635" cy="241662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C6F425-CB47-B7E4-3B70-B4264EECD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69" y="3284984"/>
            <a:ext cx="4306830" cy="3471093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89189C7D-7195-2FDD-B91B-E1B73DFC30F5}"/>
              </a:ext>
            </a:extLst>
          </p:cNvPr>
          <p:cNvSpPr/>
          <p:nvPr/>
        </p:nvSpPr>
        <p:spPr>
          <a:xfrm>
            <a:off x="8050421" y="4365104"/>
            <a:ext cx="84205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051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E392E73C-9AEA-9A64-8487-C3C04DB6A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84696"/>
            <a:ext cx="6345115" cy="508000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현대하모니 M" pitchFamily="18" charset="-127"/>
                <a:ea typeface="현대하모니 M" pitchFamily="18" charset="-127"/>
              </a:rPr>
              <a:t>하나 </a:t>
            </a:r>
            <a:r>
              <a:rPr lang="en-US" altLang="ko-KR" dirty="0">
                <a:latin typeface="현대하모니 M" pitchFamily="18" charset="-127"/>
                <a:ea typeface="현대하모니 M" pitchFamily="18" charset="-127"/>
              </a:rPr>
              <a:t>America </a:t>
            </a:r>
            <a:r>
              <a:rPr lang="ko-KR" altLang="en-US" dirty="0">
                <a:latin typeface="현대하모니 M" pitchFamily="18" charset="-127"/>
                <a:ea typeface="현대하모니 M" pitchFamily="18" charset="-127"/>
              </a:rPr>
              <a:t>미국 취업 </a:t>
            </a:r>
            <a:r>
              <a:rPr lang="en-US" altLang="ko-KR" dirty="0">
                <a:latin typeface="현대하모니 M" pitchFamily="18" charset="-127"/>
                <a:ea typeface="현대하모니 M" pitchFamily="18" charset="-127"/>
              </a:rPr>
              <a:t>Program </a:t>
            </a:r>
            <a:r>
              <a:rPr lang="ko-KR" altLang="en-US" dirty="0">
                <a:latin typeface="현대하모니 M" pitchFamily="18" charset="-127"/>
                <a:ea typeface="현대하모니 M" pitchFamily="18" charset="-127"/>
              </a:rPr>
              <a:t>강점</a:t>
            </a:r>
            <a:r>
              <a:rPr lang="en-US" altLang="ko-KR" dirty="0">
                <a:latin typeface="현대하모니 M" pitchFamily="18" charset="-127"/>
                <a:ea typeface="현대하모니 M" pitchFamily="18" charset="-127"/>
              </a:rPr>
              <a:t>!</a:t>
            </a:r>
            <a:endParaRPr lang="ko-KR" altLang="en-US" dirty="0"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574287E-84F3-0E7B-C0B8-B9288B24A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08720"/>
            <a:ext cx="3549728" cy="2875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DCCA8A4-9E5E-EDA0-2CB0-AEE0D65FF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33056"/>
            <a:ext cx="3549728" cy="266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F9DA61F6-CF24-19C2-7DDF-96E2C7CF94E7}"/>
              </a:ext>
            </a:extLst>
          </p:cNvPr>
          <p:cNvGrpSpPr/>
          <p:nvPr/>
        </p:nvGrpSpPr>
        <p:grpSpPr>
          <a:xfrm>
            <a:off x="353530" y="1196752"/>
            <a:ext cx="4558765" cy="792088"/>
            <a:chOff x="206344" y="1349456"/>
            <a:chExt cx="4558765" cy="792088"/>
          </a:xfrm>
        </p:grpSpPr>
        <p:pic>
          <p:nvPicPr>
            <p:cNvPr id="9" name="그래픽 8" descr="비즈니스 성장 단색으로 채워진">
              <a:extLst>
                <a:ext uri="{FF2B5EF4-FFF2-40B4-BE49-F238E27FC236}">
                  <a16:creationId xmlns:a16="http://schemas.microsoft.com/office/drawing/2014/main" id="{EF53FCF6-318B-DD83-7799-BF0B16C1E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6344" y="1349456"/>
              <a:ext cx="792088" cy="79208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DB1999-4867-ED3E-C6EE-7529183B8CFC}"/>
                </a:ext>
              </a:extLst>
            </p:cNvPr>
            <p:cNvSpPr txBox="1"/>
            <p:nvPr/>
          </p:nvSpPr>
          <p:spPr>
            <a:xfrm>
              <a:off x="1270242" y="1516910"/>
              <a:ext cx="349486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sz="2400" dirty="0">
                  <a:solidFill>
                    <a:schemeClr val="tx2"/>
                  </a:solidFill>
                  <a:latin typeface="현대하모니 L" panose="02020603020101020101" pitchFamily="18" charset="-127"/>
                  <a:ea typeface="현대하모니 L" panose="02020603020101020101" pitchFamily="18" charset="-127"/>
                </a:rPr>
                <a:t>희소 경험을 통한 몸값 상승</a:t>
              </a:r>
              <a:endParaRPr lang="en-US" altLang="ko-KR" sz="2400" dirty="0">
                <a:solidFill>
                  <a:schemeClr val="tx2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C1C52A3-62F5-442B-4E1E-D66953045A67}"/>
              </a:ext>
            </a:extLst>
          </p:cNvPr>
          <p:cNvGrpSpPr/>
          <p:nvPr/>
        </p:nvGrpSpPr>
        <p:grpSpPr>
          <a:xfrm>
            <a:off x="275650" y="2293475"/>
            <a:ext cx="4904346" cy="792089"/>
            <a:chOff x="128464" y="2446179"/>
            <a:chExt cx="4904346" cy="792089"/>
          </a:xfrm>
        </p:grpSpPr>
        <p:pic>
          <p:nvPicPr>
            <p:cNvPr id="12" name="그래픽 11" descr="연결 단색으로 채워진">
              <a:extLst>
                <a:ext uri="{FF2B5EF4-FFF2-40B4-BE49-F238E27FC236}">
                  <a16:creationId xmlns:a16="http://schemas.microsoft.com/office/drawing/2014/main" id="{5DFB09E7-E008-A342-C1C6-B201A30EC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8464" y="2446179"/>
              <a:ext cx="792089" cy="79208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34DDE3-AFFE-686D-446D-151152693040}"/>
                </a:ext>
              </a:extLst>
            </p:cNvPr>
            <p:cNvSpPr txBox="1"/>
            <p:nvPr/>
          </p:nvSpPr>
          <p:spPr>
            <a:xfrm>
              <a:off x="1270242" y="2615193"/>
              <a:ext cx="37625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FF0000"/>
                  </a:solidFill>
                  <a:latin typeface="현대하모니 L" panose="02020603020101020101" pitchFamily="18" charset="-127"/>
                  <a:ea typeface="현대하모니 L" panose="02020603020101020101" pitchFamily="18" charset="-127"/>
                </a:rPr>
                <a:t>미국 현지 인적 네트워크 형성</a:t>
              </a:r>
              <a:endParaRPr lang="en-US" altLang="ko-KR" sz="2400" dirty="0">
                <a:solidFill>
                  <a:srgbClr val="FF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86F5AAE-183F-11D1-7962-A97BE60F6EBA}"/>
              </a:ext>
            </a:extLst>
          </p:cNvPr>
          <p:cNvGrpSpPr/>
          <p:nvPr/>
        </p:nvGrpSpPr>
        <p:grpSpPr>
          <a:xfrm>
            <a:off x="343025" y="3452105"/>
            <a:ext cx="3315722" cy="708230"/>
            <a:chOff x="195839" y="3604809"/>
            <a:chExt cx="3315722" cy="708230"/>
          </a:xfrm>
        </p:grpSpPr>
        <p:pic>
          <p:nvPicPr>
            <p:cNvPr id="15" name="그래픽 14" descr="전자 메일 단색으로 채워진">
              <a:extLst>
                <a:ext uri="{FF2B5EF4-FFF2-40B4-BE49-F238E27FC236}">
                  <a16:creationId xmlns:a16="http://schemas.microsoft.com/office/drawing/2014/main" id="{8ED194E6-21C6-5F32-E77E-C5A30CE29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5839" y="3604809"/>
              <a:ext cx="708230" cy="70823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C96DAD-37FC-7DCA-9F22-439C52FB3E85}"/>
                </a:ext>
              </a:extLst>
            </p:cNvPr>
            <p:cNvSpPr txBox="1"/>
            <p:nvPr/>
          </p:nvSpPr>
          <p:spPr>
            <a:xfrm>
              <a:off x="1270242" y="3713476"/>
              <a:ext cx="22413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215968"/>
                  </a:solidFill>
                  <a:latin typeface="현대하모니 L" panose="02020603020101020101" pitchFamily="18" charset="-127"/>
                  <a:ea typeface="현대하모니 L" panose="02020603020101020101" pitchFamily="18" charset="-127"/>
                </a:rPr>
                <a:t>각종 추천서 획득</a:t>
              </a:r>
              <a:endParaRPr lang="en-US" altLang="ko-KR" sz="2400" dirty="0">
                <a:solidFill>
                  <a:srgbClr val="215968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694A68D3-44B8-4801-78C0-341B1D015830}"/>
              </a:ext>
            </a:extLst>
          </p:cNvPr>
          <p:cNvGrpSpPr/>
          <p:nvPr/>
        </p:nvGrpSpPr>
        <p:grpSpPr>
          <a:xfrm>
            <a:off x="275650" y="4499135"/>
            <a:ext cx="4545274" cy="792089"/>
            <a:chOff x="128464" y="4651839"/>
            <a:chExt cx="4545274" cy="792089"/>
          </a:xfrm>
        </p:grpSpPr>
        <p:pic>
          <p:nvPicPr>
            <p:cNvPr id="18" name="그래픽 17" descr="지구본: 아메리카 단색으로 채워진">
              <a:extLst>
                <a:ext uri="{FF2B5EF4-FFF2-40B4-BE49-F238E27FC236}">
                  <a16:creationId xmlns:a16="http://schemas.microsoft.com/office/drawing/2014/main" id="{072939C1-9650-D9E5-951C-F3514516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8464" y="4651839"/>
              <a:ext cx="792089" cy="7920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FD3E12-0E07-5102-AE4D-AF2E35434BB2}"/>
                </a:ext>
              </a:extLst>
            </p:cNvPr>
            <p:cNvSpPr txBox="1"/>
            <p:nvPr/>
          </p:nvSpPr>
          <p:spPr>
            <a:xfrm>
              <a:off x="1270242" y="4812523"/>
              <a:ext cx="34034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chemeClr val="accent3">
                      <a:lumMod val="50000"/>
                    </a:schemeClr>
                  </a:solidFill>
                  <a:latin typeface="현대하모니 L" panose="02020603020101020101" pitchFamily="18" charset="-127"/>
                  <a:ea typeface="현대하모니 L" panose="02020603020101020101" pitchFamily="18" charset="-127"/>
                </a:rPr>
                <a:t>미국 취업비자 획득의 기회</a:t>
              </a:r>
              <a:endParaRPr lang="en-US" altLang="ko-KR" sz="2400" dirty="0">
                <a:solidFill>
                  <a:schemeClr val="accent3">
                    <a:lumMod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ACC6331F-F792-5B3C-3844-D8C0126EF598}"/>
              </a:ext>
            </a:extLst>
          </p:cNvPr>
          <p:cNvGrpSpPr/>
          <p:nvPr/>
        </p:nvGrpSpPr>
        <p:grpSpPr>
          <a:xfrm>
            <a:off x="352910" y="5657812"/>
            <a:ext cx="4867162" cy="714828"/>
            <a:chOff x="205724" y="5810516"/>
            <a:chExt cx="4867162" cy="714828"/>
          </a:xfrm>
        </p:grpSpPr>
        <p:pic>
          <p:nvPicPr>
            <p:cNvPr id="21" name="그래픽 20" descr="건물 단색으로 채워진">
              <a:extLst>
                <a:ext uri="{FF2B5EF4-FFF2-40B4-BE49-F238E27FC236}">
                  <a16:creationId xmlns:a16="http://schemas.microsoft.com/office/drawing/2014/main" id="{09242EBB-5FB5-101C-B5AC-A01E87D41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5724" y="5810516"/>
              <a:ext cx="714828" cy="71482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1FDD25-E1B5-B9C7-4CF3-D43546102D87}"/>
                </a:ext>
              </a:extLst>
            </p:cNvPr>
            <p:cNvSpPr txBox="1"/>
            <p:nvPr/>
          </p:nvSpPr>
          <p:spPr>
            <a:xfrm>
              <a:off x="1270242" y="5910806"/>
              <a:ext cx="38026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7030A0"/>
                  </a:solidFill>
                  <a:latin typeface="현대하모니 L" panose="02020603020101020101" pitchFamily="18" charset="-127"/>
                  <a:ea typeface="현대하모니 L" panose="02020603020101020101" pitchFamily="18" charset="-127"/>
                </a:rPr>
                <a:t>한국 대기업</a:t>
              </a:r>
              <a:r>
                <a:rPr lang="en-US" altLang="ko-KR" sz="2400" dirty="0">
                  <a:solidFill>
                    <a:srgbClr val="7030A0"/>
                  </a:solidFill>
                  <a:latin typeface="현대하모니 L" panose="02020603020101020101" pitchFamily="18" charset="-127"/>
                  <a:ea typeface="현대하모니 L" panose="02020603020101020101" pitchFamily="18" charset="-127"/>
                </a:rPr>
                <a:t>/</a:t>
              </a:r>
              <a:r>
                <a:rPr lang="ko-KR" altLang="en-US" sz="2400" dirty="0">
                  <a:solidFill>
                    <a:srgbClr val="7030A0"/>
                  </a:solidFill>
                  <a:latin typeface="현대하모니 L" panose="02020603020101020101" pitchFamily="18" charset="-127"/>
                  <a:ea typeface="현대하모니 L" panose="02020603020101020101" pitchFamily="18" charset="-127"/>
                </a:rPr>
                <a:t>협력사 취업 기회</a:t>
              </a:r>
              <a:endParaRPr lang="en-US" altLang="ko-KR" sz="2400" dirty="0">
                <a:solidFill>
                  <a:srgbClr val="7030A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45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21805</TotalTime>
  <Words>65</Words>
  <Application>Microsoft Office PowerPoint</Application>
  <PresentationFormat>화면 슬라이드 쇼(4:3)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Modern H Medium</vt:lpstr>
      <vt:lpstr>맑은 고딕</vt:lpstr>
      <vt:lpstr>현대하모니 L</vt:lpstr>
      <vt:lpstr>현대하모니 M</vt:lpstr>
      <vt:lpstr>Arial</vt:lpstr>
      <vt:lpstr>Office 테마</vt:lpstr>
      <vt:lpstr>미국 취업 전망(전기차 관련 업종)</vt:lpstr>
      <vt:lpstr>국내 취업시장 전망</vt:lpstr>
      <vt:lpstr>미국 취업시장 전망</vt:lpstr>
      <vt:lpstr>전기차 시장 전망</vt:lpstr>
      <vt:lpstr>전기차 관련 미국 취업 전망</vt:lpstr>
      <vt:lpstr>현대자동차 미국 투자 Plan</vt:lpstr>
      <vt:lpstr>하나 America 미국 취업 Program 강점!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MyHome64</dc:creator>
  <cp:lastModifiedBy>OWNER</cp:lastModifiedBy>
  <cp:revision>462</cp:revision>
  <cp:lastPrinted>2023-02-23T01:34:31Z</cp:lastPrinted>
  <dcterms:created xsi:type="dcterms:W3CDTF">2017-09-06T00:29:55Z</dcterms:created>
  <dcterms:modified xsi:type="dcterms:W3CDTF">2023-09-11T07:17:29Z</dcterms:modified>
</cp:coreProperties>
</file>